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‹N°›</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‹N°›</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‹N°›</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468069" y="2771850"/>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a:t>
            </a:r>
            <a:endParaRPr dirty="0"/>
          </a:p>
        </p:txBody>
      </p:sp>
      <p:sp>
        <p:nvSpPr>
          <p:cNvPr id="512" name="Google Shape;512;p1"/>
          <p:cNvSpPr txBox="1"/>
          <p:nvPr/>
        </p:nvSpPr>
        <p:spPr>
          <a:xfrm>
            <a:off x="4920407" y="366251"/>
            <a:ext cx="6352500" cy="5181600"/>
          </a:xfrm>
          <a:prstGeom prst="rect">
            <a:avLst/>
          </a:prstGeom>
          <a:noFill/>
          <a:ln>
            <a:noFill/>
          </a:ln>
        </p:spPr>
        <p:txBody>
          <a:bodyPr spcFirstLastPara="1" wrap="square" lIns="91425" tIns="45700" rIns="91425" bIns="45700" anchor="t" anchorCtr="0">
            <a:noAutofit/>
          </a:bodyPr>
          <a:lstStyle/>
          <a:p>
            <a:pPr algn="l"/>
            <a:r>
              <a:rPr lang="en-US" sz="1800" b="1" i="0" dirty="0">
                <a:effectLst/>
                <a:latin typeface="Söhne"/>
              </a:rPr>
              <a:t>Context:</a:t>
            </a:r>
          </a:p>
          <a:p>
            <a:pPr algn="l"/>
            <a:r>
              <a:rPr lang="en-US" sz="1800" b="0" i="0" dirty="0">
                <a:effectLst/>
                <a:latin typeface="Söhne"/>
              </a:rPr>
              <a:t>• </a:t>
            </a:r>
            <a:r>
              <a:rPr lang="en-US" sz="1800" b="0" i="0" dirty="0" err="1">
                <a:effectLst/>
                <a:latin typeface="Söhne"/>
              </a:rPr>
              <a:t>Powerco</a:t>
            </a:r>
            <a:r>
              <a:rPr lang="en-US" sz="1800" b="0" i="0" dirty="0">
                <a:effectLst/>
                <a:latin typeface="Söhne"/>
              </a:rPr>
              <a:t> is grappling with customer attrition, which they attribute to customers being sensitive to pricing. To address this issue, they are considering a strategy of offering a </a:t>
            </a:r>
            <a:r>
              <a:rPr lang="en-US" sz="1800" b="0" i="0" dirty="0">
                <a:solidFill>
                  <a:srgbClr val="FF0000"/>
                </a:solidFill>
                <a:effectLst/>
                <a:latin typeface="Söhne"/>
              </a:rPr>
              <a:t>20%</a:t>
            </a:r>
            <a:r>
              <a:rPr lang="en-US" sz="1800" b="0" i="0" dirty="0">
                <a:effectLst/>
                <a:latin typeface="Söhne"/>
              </a:rPr>
              <a:t> discount to customers at a higher risk of leaving.</a:t>
            </a:r>
          </a:p>
          <a:p>
            <a:pPr algn="l"/>
            <a:r>
              <a:rPr lang="en-US" sz="1800" b="1" i="0" dirty="0">
                <a:effectLst/>
                <a:latin typeface="Söhne"/>
              </a:rPr>
              <a:t>Machine Learning Approach:</a:t>
            </a:r>
          </a:p>
          <a:p>
            <a:pPr algn="l"/>
            <a:r>
              <a:rPr lang="en-US" sz="1800" b="0" i="0" dirty="0">
                <a:effectLst/>
                <a:latin typeface="Söhne"/>
              </a:rPr>
              <a:t>• Following data cleaning, exploratory data analysis (EDA), and feature engineering, I employed a Random Forest Classifier. The model successfully predicts the probability of customer churn, achieving an accuracy rate of </a:t>
            </a:r>
            <a:r>
              <a:rPr lang="en-US" sz="1800" b="0" i="0" dirty="0">
                <a:solidFill>
                  <a:srgbClr val="FF0000"/>
                </a:solidFill>
                <a:effectLst/>
                <a:latin typeface="Söhne"/>
              </a:rPr>
              <a:t>90%</a:t>
            </a:r>
            <a:r>
              <a:rPr lang="en-US" sz="1800" b="0" i="0" dirty="0">
                <a:effectLst/>
                <a:latin typeface="Söhne"/>
              </a:rPr>
              <a:t> and a precision score of </a:t>
            </a:r>
            <a:r>
              <a:rPr lang="en-US" sz="1800" b="0" i="0" dirty="0">
                <a:solidFill>
                  <a:srgbClr val="FF0000"/>
                </a:solidFill>
                <a:effectLst/>
                <a:latin typeface="Söhne"/>
              </a:rPr>
              <a:t>91%</a:t>
            </a:r>
            <a:r>
              <a:rPr lang="en-US" sz="1800" b="0" i="0" dirty="0">
                <a:effectLst/>
                <a:latin typeface="Söhne"/>
              </a:rPr>
              <a:t> on the test dataset.</a:t>
            </a:r>
          </a:p>
          <a:p>
            <a:pPr algn="l"/>
            <a:r>
              <a:rPr lang="en-US" sz="1800" b="1" i="0" dirty="0">
                <a:effectLst/>
                <a:latin typeface="Söhne"/>
              </a:rPr>
              <a:t>Key Findings: </a:t>
            </a:r>
          </a:p>
          <a:p>
            <a:pPr algn="l"/>
            <a:r>
              <a:rPr lang="en-US" sz="1800" b="0" i="0" dirty="0">
                <a:effectLst/>
                <a:latin typeface="Söhne"/>
              </a:rPr>
              <a:t>• Approximately </a:t>
            </a:r>
            <a:r>
              <a:rPr lang="en-US" sz="1800" b="0" i="0" dirty="0">
                <a:solidFill>
                  <a:srgbClr val="FF0000"/>
                </a:solidFill>
                <a:effectLst/>
                <a:latin typeface="Söhne"/>
              </a:rPr>
              <a:t>9.7%</a:t>
            </a:r>
            <a:r>
              <a:rPr lang="en-US" sz="1800" b="0" i="0" dirty="0">
                <a:effectLst/>
                <a:latin typeface="Söhne"/>
              </a:rPr>
              <a:t> of customers have churned, while the remaining </a:t>
            </a:r>
            <a:r>
              <a:rPr lang="en-US" sz="1800" b="0" i="0" dirty="0">
                <a:solidFill>
                  <a:srgbClr val="FF0000"/>
                </a:solidFill>
                <a:effectLst/>
                <a:latin typeface="Söhne"/>
              </a:rPr>
              <a:t>90%</a:t>
            </a:r>
            <a:r>
              <a:rPr lang="en-US" sz="1800" b="0" i="0" dirty="0">
                <a:effectLst/>
                <a:latin typeface="Söhne"/>
              </a:rPr>
              <a:t> have not. </a:t>
            </a:r>
          </a:p>
          <a:p>
            <a:pPr algn="l"/>
            <a:r>
              <a:rPr lang="en-US" sz="1800" b="0" i="0" dirty="0">
                <a:effectLst/>
                <a:latin typeface="Söhne"/>
              </a:rPr>
              <a:t>• The net margin on power subscription and consumption over a </a:t>
            </a:r>
            <a:r>
              <a:rPr lang="en-US" sz="1800" b="0" i="0" dirty="0">
                <a:solidFill>
                  <a:srgbClr val="FF0000"/>
                </a:solidFill>
                <a:effectLst/>
                <a:latin typeface="Söhne"/>
              </a:rPr>
              <a:t>12-month</a:t>
            </a:r>
            <a:r>
              <a:rPr lang="en-US" sz="1800" b="0" i="0" dirty="0">
                <a:effectLst/>
                <a:latin typeface="Söhne"/>
              </a:rPr>
              <a:t> period emerges as a significant factor influencing churn. </a:t>
            </a:r>
          </a:p>
          <a:p>
            <a:pPr algn="l"/>
            <a:r>
              <a:rPr lang="en-US" sz="1800" b="0" i="0" dirty="0">
                <a:effectLst/>
                <a:latin typeface="Söhne"/>
              </a:rPr>
              <a:t>• The forecasted bill for meter rental in the next </a:t>
            </a:r>
            <a:r>
              <a:rPr lang="en-US" sz="1800" b="0" i="0" dirty="0">
                <a:solidFill>
                  <a:srgbClr val="FF0000"/>
                </a:solidFill>
                <a:effectLst/>
                <a:latin typeface="Söhne"/>
              </a:rPr>
              <a:t>two months </a:t>
            </a:r>
            <a:r>
              <a:rPr lang="en-US" sz="1800" b="0" i="0" dirty="0">
                <a:effectLst/>
                <a:latin typeface="Söhne"/>
              </a:rPr>
              <a:t>also plays a pivotal role in customer attrition. </a:t>
            </a:r>
          </a:p>
          <a:p>
            <a:pPr algn="l"/>
            <a:r>
              <a:rPr lang="en-US" sz="1800" b="0" i="0" dirty="0">
                <a:effectLst/>
                <a:latin typeface="Söhne"/>
              </a:rPr>
              <a:t>• Temporal factors, such as the duration of customer activity, tenure, and the time since the last contract update, are notably influential in predicting churn.</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Words>
  <Application>Microsoft Office PowerPoint</Application>
  <PresentationFormat>Grand écran</PresentationFormat>
  <Paragraphs>11</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Söhne</vt:lpstr>
      <vt:lpstr>Trebuchet MS</vt:lpstr>
      <vt:lpstr>BCG Grid 16:9</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The Boston Consulting Group</dc:creator>
  <cp:lastModifiedBy>Mohammed El Barhichi</cp:lastModifiedBy>
  <cp:revision>2</cp:revision>
  <dcterms:created xsi:type="dcterms:W3CDTF">2016-11-04T11:46:04Z</dcterms:created>
  <dcterms:modified xsi:type="dcterms:W3CDTF">2023-11-20T08:21:54Z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