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642" r:id="rId2"/>
    <p:sldId id="643" r:id="rId3"/>
    <p:sldId id="651" r:id="rId4"/>
    <p:sldId id="646" r:id="rId5"/>
    <p:sldId id="647" r:id="rId6"/>
    <p:sldId id="648" r:id="rId7"/>
    <p:sldId id="649" r:id="rId8"/>
    <p:sldId id="654" r:id="rId9"/>
    <p:sldId id="655" r:id="rId10"/>
    <p:sldId id="650" r:id="rId11"/>
    <p:sldId id="652" r:id="rId12"/>
    <p:sldId id="659" r:id="rId13"/>
    <p:sldId id="662" r:id="rId14"/>
    <p:sldId id="660" r:id="rId15"/>
    <p:sldId id="664" r:id="rId16"/>
    <p:sldId id="665" r:id="rId17"/>
    <p:sldId id="666" r:id="rId18"/>
    <p:sldId id="661" r:id="rId19"/>
    <p:sldId id="667" r:id="rId20"/>
    <p:sldId id="668" r:id="rId21"/>
    <p:sldId id="669" r:id="rId22"/>
    <p:sldId id="670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1" clrIdx="0">
    <p:extLst>
      <p:ext uri="{19B8F6BF-5375-455C-9EA6-DF929625EA0E}">
        <p15:presenceInfo xmlns:p15="http://schemas.microsoft.com/office/powerpoint/2012/main" userId="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C6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5" autoAdjust="0"/>
    <p:restoredTop sz="90094" autoAdjust="0"/>
  </p:normalViewPr>
  <p:slideViewPr>
    <p:cSldViewPr snapToGrid="0">
      <p:cViewPr varScale="1">
        <p:scale>
          <a:sx n="74" d="100"/>
          <a:sy n="74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06E39D-DAA4-465C-A1C2-4C66D9CAA3BC}" type="doc">
      <dgm:prSet loTypeId="urn:microsoft.com/office/officeart/2005/8/layout/hList9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67C0C73C-9729-4489-88B7-8A3924239CC4}">
      <dgm:prSet phldrT="[Texte]" custT="1"/>
      <dgm:spPr/>
      <dgm:t>
        <a:bodyPr/>
        <a:lstStyle/>
        <a:p>
          <a:r>
            <a:rPr lang="fr-FR" sz="2000" b="1" dirty="0"/>
            <a:t>Atelier 1</a:t>
          </a:r>
        </a:p>
      </dgm:t>
    </dgm:pt>
    <dgm:pt modelId="{10DE060E-9129-4DA1-8EF8-DC0B84E1BE8E}" type="sibTrans" cxnId="{197F40E2-D872-4A6B-8211-866429F66D38}">
      <dgm:prSet/>
      <dgm:spPr/>
      <dgm:t>
        <a:bodyPr/>
        <a:lstStyle/>
        <a:p>
          <a:endParaRPr lang="fr-FR"/>
        </a:p>
      </dgm:t>
    </dgm:pt>
    <dgm:pt modelId="{88472E8C-BF9D-4357-A3D0-623B629D35B7}" type="parTrans" cxnId="{197F40E2-D872-4A6B-8211-866429F66D38}">
      <dgm:prSet/>
      <dgm:spPr/>
      <dgm:t>
        <a:bodyPr/>
        <a:lstStyle/>
        <a:p>
          <a:endParaRPr lang="fr-FR"/>
        </a:p>
      </dgm:t>
    </dgm:pt>
    <dgm:pt modelId="{8F6FE5D9-9BF0-44CB-8DE7-B9C2DEC02F4A}">
      <dgm:prSet phldrT="[Texte]" custT="1"/>
      <dgm:spPr/>
      <dgm:t>
        <a:bodyPr/>
        <a:lstStyle/>
        <a:p>
          <a:r>
            <a:rPr lang="fr-FR" sz="2000" dirty="0"/>
            <a:t>Initiation robot Lego </a:t>
          </a:r>
          <a:r>
            <a:rPr lang="fr-FR" sz="2000" dirty="0" err="1"/>
            <a:t>Mindstorms</a:t>
          </a:r>
          <a:r>
            <a:rPr lang="fr-FR" sz="2000" dirty="0"/>
            <a:t> EV3</a:t>
          </a:r>
        </a:p>
      </dgm:t>
    </dgm:pt>
    <dgm:pt modelId="{862BA07A-6E4A-4C7E-AD17-FFFC67B6A344}" type="sibTrans" cxnId="{5F254E75-3EFD-4D3D-91B6-AB764B28E0D4}">
      <dgm:prSet/>
      <dgm:spPr/>
      <dgm:t>
        <a:bodyPr/>
        <a:lstStyle/>
        <a:p>
          <a:endParaRPr lang="fr-FR"/>
        </a:p>
      </dgm:t>
    </dgm:pt>
    <dgm:pt modelId="{DB492FA5-8575-4E8B-A9D9-B9606855FE2B}" type="parTrans" cxnId="{5F254E75-3EFD-4D3D-91B6-AB764B28E0D4}">
      <dgm:prSet/>
      <dgm:spPr/>
      <dgm:t>
        <a:bodyPr/>
        <a:lstStyle/>
        <a:p>
          <a:endParaRPr lang="fr-FR"/>
        </a:p>
      </dgm:t>
    </dgm:pt>
    <dgm:pt modelId="{40EF52FD-422D-4291-87BB-A49EB3DBCF6D}">
      <dgm:prSet phldrT="[Texte]" custT="1"/>
      <dgm:spPr/>
      <dgm:t>
        <a:bodyPr/>
        <a:lstStyle/>
        <a:p>
          <a:r>
            <a:rPr lang="fr-FR" sz="2000" dirty="0"/>
            <a:t>Programmer un suiveur de ligne</a:t>
          </a:r>
        </a:p>
      </dgm:t>
    </dgm:pt>
    <dgm:pt modelId="{A8DF278B-4FB9-4840-926F-45C663F65C7A}" type="sibTrans" cxnId="{2A200618-C5BF-4E71-A385-7D6CC15DC144}">
      <dgm:prSet/>
      <dgm:spPr/>
      <dgm:t>
        <a:bodyPr/>
        <a:lstStyle/>
        <a:p>
          <a:endParaRPr lang="fr-FR"/>
        </a:p>
      </dgm:t>
    </dgm:pt>
    <dgm:pt modelId="{D9C16A6A-9F5F-4168-A003-79CBE5E6B8EB}" type="parTrans" cxnId="{2A200618-C5BF-4E71-A385-7D6CC15DC144}">
      <dgm:prSet/>
      <dgm:spPr/>
      <dgm:t>
        <a:bodyPr/>
        <a:lstStyle/>
        <a:p>
          <a:endParaRPr lang="fr-FR"/>
        </a:p>
      </dgm:t>
    </dgm:pt>
    <dgm:pt modelId="{6754A882-159F-4C04-B007-49DD37FF7B61}">
      <dgm:prSet phldrT="[Texte]" custT="1"/>
      <dgm:spPr/>
      <dgm:t>
        <a:bodyPr/>
        <a:lstStyle/>
        <a:p>
          <a:r>
            <a:rPr lang="fr-FR" sz="2000" dirty="0"/>
            <a:t>Atelier 2</a:t>
          </a:r>
        </a:p>
      </dgm:t>
    </dgm:pt>
    <dgm:pt modelId="{9FFEAABE-C657-47AF-8997-B68C3C8CD101}" type="sibTrans" cxnId="{EA3DE077-0F70-4393-B488-E1FE9AE4FB1D}">
      <dgm:prSet/>
      <dgm:spPr/>
      <dgm:t>
        <a:bodyPr/>
        <a:lstStyle/>
        <a:p>
          <a:endParaRPr lang="fr-FR"/>
        </a:p>
      </dgm:t>
    </dgm:pt>
    <dgm:pt modelId="{B4C6CE0F-115A-48F1-968B-3E67B7F15BA9}" type="parTrans" cxnId="{EA3DE077-0F70-4393-B488-E1FE9AE4FB1D}">
      <dgm:prSet/>
      <dgm:spPr/>
      <dgm:t>
        <a:bodyPr/>
        <a:lstStyle/>
        <a:p>
          <a:endParaRPr lang="fr-FR"/>
        </a:p>
      </dgm:t>
    </dgm:pt>
    <dgm:pt modelId="{A8CEC181-7FA1-408E-A205-F1EE3101F7D5}">
      <dgm:prSet phldrT="[Texte]" custT="1"/>
      <dgm:spPr/>
      <dgm:t>
        <a:bodyPr/>
        <a:lstStyle/>
        <a:p>
          <a:pPr algn="just"/>
          <a:r>
            <a:rPr lang="fr-FR" sz="2000" dirty="0"/>
            <a:t>Personnaliser le robot suiveur de ligne pour réaliser la mission (collecte des objets)</a:t>
          </a:r>
        </a:p>
      </dgm:t>
    </dgm:pt>
    <dgm:pt modelId="{C2ED5652-7B6A-4DD5-9EB3-189621E986E8}" type="sibTrans" cxnId="{7806E351-B72B-4E37-B91B-B43C59D89C21}">
      <dgm:prSet/>
      <dgm:spPr/>
      <dgm:t>
        <a:bodyPr/>
        <a:lstStyle/>
        <a:p>
          <a:endParaRPr lang="fr-FR"/>
        </a:p>
      </dgm:t>
    </dgm:pt>
    <dgm:pt modelId="{2704C4DC-60F2-461A-A903-2AE12D90D374}" type="parTrans" cxnId="{7806E351-B72B-4E37-B91B-B43C59D89C21}">
      <dgm:prSet/>
      <dgm:spPr/>
      <dgm:t>
        <a:bodyPr/>
        <a:lstStyle/>
        <a:p>
          <a:endParaRPr lang="fr-FR"/>
        </a:p>
      </dgm:t>
    </dgm:pt>
    <dgm:pt modelId="{65325685-C73F-43D7-9C2B-380AC9C49ADD}">
      <dgm:prSet phldrT="[Texte]" custT="1"/>
      <dgm:spPr/>
      <dgm:t>
        <a:bodyPr/>
        <a:lstStyle/>
        <a:p>
          <a:r>
            <a:rPr lang="fr-FR" sz="2000" dirty="0"/>
            <a:t>Filmer une capsule vidéo du robot fonctionnel</a:t>
          </a:r>
        </a:p>
      </dgm:t>
    </dgm:pt>
    <dgm:pt modelId="{E4B42CAD-B8D4-403F-B621-C64277F9FC50}" type="sibTrans" cxnId="{7C378182-F0A7-473C-A816-282A68EE33EE}">
      <dgm:prSet/>
      <dgm:spPr/>
      <dgm:t>
        <a:bodyPr/>
        <a:lstStyle/>
        <a:p>
          <a:endParaRPr lang="fr-FR"/>
        </a:p>
      </dgm:t>
    </dgm:pt>
    <dgm:pt modelId="{69DB1759-DC64-4EE3-B51A-5E122DCF710F}" type="parTrans" cxnId="{7C378182-F0A7-473C-A816-282A68EE33EE}">
      <dgm:prSet/>
      <dgm:spPr/>
      <dgm:t>
        <a:bodyPr/>
        <a:lstStyle/>
        <a:p>
          <a:endParaRPr lang="fr-FR"/>
        </a:p>
      </dgm:t>
    </dgm:pt>
    <dgm:pt modelId="{7685C261-90DA-4A62-8D24-E0F1072EC5F1}">
      <dgm:prSet phldrT="[Texte]" custT="1"/>
      <dgm:spPr/>
      <dgm:t>
        <a:bodyPr/>
        <a:lstStyle/>
        <a:p>
          <a:r>
            <a:rPr lang="fr-FR" sz="2000" dirty="0"/>
            <a:t>Construction du robot</a:t>
          </a:r>
        </a:p>
      </dgm:t>
    </dgm:pt>
    <dgm:pt modelId="{2E2E824C-0E4E-4D88-BE38-9D47E8C73ECD}" type="parTrans" cxnId="{830BB50D-6336-475B-A76A-A222FE473B44}">
      <dgm:prSet/>
      <dgm:spPr/>
      <dgm:t>
        <a:bodyPr/>
        <a:lstStyle/>
        <a:p>
          <a:endParaRPr lang="fr-FR"/>
        </a:p>
      </dgm:t>
    </dgm:pt>
    <dgm:pt modelId="{CFBF9B04-EFFB-4F8D-85AA-1C3C1D85836B}" type="sibTrans" cxnId="{830BB50D-6336-475B-A76A-A222FE473B44}">
      <dgm:prSet/>
      <dgm:spPr/>
      <dgm:t>
        <a:bodyPr/>
        <a:lstStyle/>
        <a:p>
          <a:endParaRPr lang="fr-FR"/>
        </a:p>
      </dgm:t>
    </dgm:pt>
    <dgm:pt modelId="{1BC08C8C-214C-42BE-8936-A03B6845C893}">
      <dgm:prSet phldrT="[Texte]" custT="1"/>
      <dgm:spPr/>
      <dgm:t>
        <a:bodyPr/>
        <a:lstStyle/>
        <a:p>
          <a:pPr algn="just"/>
          <a:r>
            <a:rPr lang="fr-FR" sz="2000" dirty="0"/>
            <a:t>Choisir un chemin spécifique a votre mission : Générer la trajectoire </a:t>
          </a:r>
        </a:p>
      </dgm:t>
    </dgm:pt>
    <dgm:pt modelId="{5D7C4EC5-E9F8-48B9-A783-DB4BFB0F7F2F}" type="parTrans" cxnId="{E4C260B6-1813-4D3F-9B8D-6126CE1DBF4D}">
      <dgm:prSet/>
      <dgm:spPr/>
      <dgm:t>
        <a:bodyPr/>
        <a:lstStyle/>
        <a:p>
          <a:endParaRPr lang="fr-FR"/>
        </a:p>
      </dgm:t>
    </dgm:pt>
    <dgm:pt modelId="{4D1FF041-6ABA-4314-AC60-06B44E5F83F8}" type="sibTrans" cxnId="{E4C260B6-1813-4D3F-9B8D-6126CE1DBF4D}">
      <dgm:prSet/>
      <dgm:spPr/>
      <dgm:t>
        <a:bodyPr/>
        <a:lstStyle/>
        <a:p>
          <a:endParaRPr lang="fr-FR"/>
        </a:p>
      </dgm:t>
    </dgm:pt>
    <dgm:pt modelId="{BE8A8195-73E6-451A-9038-F94800D06E8E}" type="pres">
      <dgm:prSet presAssocID="{0306E39D-DAA4-465C-A1C2-4C66D9CAA3BC}" presName="list" presStyleCnt="0">
        <dgm:presLayoutVars>
          <dgm:dir/>
          <dgm:animLvl val="lvl"/>
        </dgm:presLayoutVars>
      </dgm:prSet>
      <dgm:spPr/>
    </dgm:pt>
    <dgm:pt modelId="{13834944-41FC-46A9-A3C4-3BAFE51941BC}" type="pres">
      <dgm:prSet presAssocID="{67C0C73C-9729-4489-88B7-8A3924239CC4}" presName="posSpace" presStyleCnt="0"/>
      <dgm:spPr/>
    </dgm:pt>
    <dgm:pt modelId="{6541F15A-A0CB-482F-BA15-5196FD51EC5B}" type="pres">
      <dgm:prSet presAssocID="{67C0C73C-9729-4489-88B7-8A3924239CC4}" presName="vertFlow" presStyleCnt="0"/>
      <dgm:spPr/>
    </dgm:pt>
    <dgm:pt modelId="{E428EE64-B78C-4BD7-B878-C50C87CC629C}" type="pres">
      <dgm:prSet presAssocID="{67C0C73C-9729-4489-88B7-8A3924239CC4}" presName="topSpace" presStyleCnt="0"/>
      <dgm:spPr/>
    </dgm:pt>
    <dgm:pt modelId="{CAB96C5C-BADE-442D-AF46-C5B32CF2F23C}" type="pres">
      <dgm:prSet presAssocID="{67C0C73C-9729-4489-88B7-8A3924239CC4}" presName="firstComp" presStyleCnt="0"/>
      <dgm:spPr/>
    </dgm:pt>
    <dgm:pt modelId="{651EFD4C-DD51-4B45-B5DE-8640DE3C42FD}" type="pres">
      <dgm:prSet presAssocID="{67C0C73C-9729-4489-88B7-8A3924239CC4}" presName="firstChild" presStyleLbl="bgAccFollowNode1" presStyleIdx="0" presStyleCnt="6" custScaleY="54969" custLinFactNeighborX="-21467" custLinFactNeighborY="-17478"/>
      <dgm:spPr/>
    </dgm:pt>
    <dgm:pt modelId="{96636416-B8AD-45A5-9BA0-76078D63BA4C}" type="pres">
      <dgm:prSet presAssocID="{67C0C73C-9729-4489-88B7-8A3924239CC4}" presName="firstChildTx" presStyleLbl="bgAccFollowNode1" presStyleIdx="0" presStyleCnt="6">
        <dgm:presLayoutVars>
          <dgm:bulletEnabled val="1"/>
        </dgm:presLayoutVars>
      </dgm:prSet>
      <dgm:spPr/>
    </dgm:pt>
    <dgm:pt modelId="{E11F1279-C0A6-4475-8F6F-5D613AA716FE}" type="pres">
      <dgm:prSet presAssocID="{7685C261-90DA-4A62-8D24-E0F1072EC5F1}" presName="comp" presStyleCnt="0"/>
      <dgm:spPr/>
    </dgm:pt>
    <dgm:pt modelId="{941E64F9-014B-4466-916A-15BE9FD7411D}" type="pres">
      <dgm:prSet presAssocID="{7685C261-90DA-4A62-8D24-E0F1072EC5F1}" presName="child" presStyleLbl="bgAccFollowNode1" presStyleIdx="1" presStyleCnt="6" custScaleY="39576" custLinFactNeighborX="-21467" custLinFactNeighborY="-17478"/>
      <dgm:spPr/>
    </dgm:pt>
    <dgm:pt modelId="{12B66BEA-C5D6-45A0-BD17-3E398B517D7B}" type="pres">
      <dgm:prSet presAssocID="{7685C261-90DA-4A62-8D24-E0F1072EC5F1}" presName="childTx" presStyleLbl="bgAccFollowNode1" presStyleIdx="1" presStyleCnt="6">
        <dgm:presLayoutVars>
          <dgm:bulletEnabled val="1"/>
        </dgm:presLayoutVars>
      </dgm:prSet>
      <dgm:spPr/>
    </dgm:pt>
    <dgm:pt modelId="{C56717D6-5097-4577-B800-7625E6D989B6}" type="pres">
      <dgm:prSet presAssocID="{40EF52FD-422D-4291-87BB-A49EB3DBCF6D}" presName="comp" presStyleCnt="0"/>
      <dgm:spPr/>
    </dgm:pt>
    <dgm:pt modelId="{0B95CF10-2171-454E-9003-71122A8135C8}" type="pres">
      <dgm:prSet presAssocID="{40EF52FD-422D-4291-87BB-A49EB3DBCF6D}" presName="child" presStyleLbl="bgAccFollowNode1" presStyleIdx="2" presStyleCnt="6" custScaleY="44750" custLinFactNeighborX="-21467" custLinFactNeighborY="-21405"/>
      <dgm:spPr/>
    </dgm:pt>
    <dgm:pt modelId="{9B2F9096-9CDD-436D-A323-12B6C6464D47}" type="pres">
      <dgm:prSet presAssocID="{40EF52FD-422D-4291-87BB-A49EB3DBCF6D}" presName="childTx" presStyleLbl="bgAccFollowNode1" presStyleIdx="2" presStyleCnt="6">
        <dgm:presLayoutVars>
          <dgm:bulletEnabled val="1"/>
        </dgm:presLayoutVars>
      </dgm:prSet>
      <dgm:spPr/>
    </dgm:pt>
    <dgm:pt modelId="{DF462EBD-5E19-483F-9FE0-667B52640586}" type="pres">
      <dgm:prSet presAssocID="{67C0C73C-9729-4489-88B7-8A3924239CC4}" presName="negSpace" presStyleCnt="0"/>
      <dgm:spPr/>
    </dgm:pt>
    <dgm:pt modelId="{0FA6A164-A341-47DE-BB52-8C50357EF590}" type="pres">
      <dgm:prSet presAssocID="{67C0C73C-9729-4489-88B7-8A3924239CC4}" presName="circle" presStyleLbl="node1" presStyleIdx="0" presStyleCnt="2" custScaleX="62547" custScaleY="64119" custLinFactNeighborX="287" custLinFactNeighborY="-16746"/>
      <dgm:spPr/>
    </dgm:pt>
    <dgm:pt modelId="{0FDFC2A0-3DBB-46CB-9906-FF09973BEAF9}" type="pres">
      <dgm:prSet presAssocID="{10DE060E-9129-4DA1-8EF8-DC0B84E1BE8E}" presName="transSpace" presStyleCnt="0"/>
      <dgm:spPr/>
    </dgm:pt>
    <dgm:pt modelId="{5C9CA8EC-70AF-43B8-B568-2225368D3A7B}" type="pres">
      <dgm:prSet presAssocID="{6754A882-159F-4C04-B007-49DD37FF7B61}" presName="posSpace" presStyleCnt="0"/>
      <dgm:spPr/>
    </dgm:pt>
    <dgm:pt modelId="{62EBC545-B27B-46C3-B447-8E402F30E034}" type="pres">
      <dgm:prSet presAssocID="{6754A882-159F-4C04-B007-49DD37FF7B61}" presName="vertFlow" presStyleCnt="0"/>
      <dgm:spPr/>
    </dgm:pt>
    <dgm:pt modelId="{67047D03-CF09-4705-B302-35922A372E32}" type="pres">
      <dgm:prSet presAssocID="{6754A882-159F-4C04-B007-49DD37FF7B61}" presName="topSpace" presStyleCnt="0"/>
      <dgm:spPr/>
    </dgm:pt>
    <dgm:pt modelId="{1D89E47A-0BAD-44B8-9429-8FADACD09840}" type="pres">
      <dgm:prSet presAssocID="{6754A882-159F-4C04-B007-49DD37FF7B61}" presName="firstComp" presStyleCnt="0"/>
      <dgm:spPr/>
    </dgm:pt>
    <dgm:pt modelId="{CFAC449C-FF85-4EB3-AB12-4E801CE374F2}" type="pres">
      <dgm:prSet presAssocID="{6754A882-159F-4C04-B007-49DD37FF7B61}" presName="firstChild" presStyleLbl="bgAccFollowNode1" presStyleIdx="3" presStyleCnt="6" custScaleX="111812" custScaleY="70779" custLinFactNeighborX="-31099" custLinFactNeighborY="-13553"/>
      <dgm:spPr/>
    </dgm:pt>
    <dgm:pt modelId="{1C831278-247D-49D4-8FEC-E1AB5970848D}" type="pres">
      <dgm:prSet presAssocID="{6754A882-159F-4C04-B007-49DD37FF7B61}" presName="firstChildTx" presStyleLbl="bgAccFollowNode1" presStyleIdx="3" presStyleCnt="6">
        <dgm:presLayoutVars>
          <dgm:bulletEnabled val="1"/>
        </dgm:presLayoutVars>
      </dgm:prSet>
      <dgm:spPr/>
    </dgm:pt>
    <dgm:pt modelId="{D131B7B4-C48B-4AFA-9041-34AAEA583B4C}" type="pres">
      <dgm:prSet presAssocID="{1BC08C8C-214C-42BE-8936-A03B6845C893}" presName="comp" presStyleCnt="0"/>
      <dgm:spPr/>
    </dgm:pt>
    <dgm:pt modelId="{F35D0457-3DC0-4588-8D69-9BFB70E3465F}" type="pres">
      <dgm:prSet presAssocID="{1BC08C8C-214C-42BE-8936-A03B6845C893}" presName="child" presStyleLbl="bgAccFollowNode1" presStyleIdx="4" presStyleCnt="6" custScaleX="111841" custScaleY="65257" custLinFactNeighborX="-31268" custLinFactNeighborY="-13047"/>
      <dgm:spPr/>
    </dgm:pt>
    <dgm:pt modelId="{4395A416-7085-4ABC-A14D-7763BAC145E0}" type="pres">
      <dgm:prSet presAssocID="{1BC08C8C-214C-42BE-8936-A03B6845C893}" presName="childTx" presStyleLbl="bgAccFollowNode1" presStyleIdx="4" presStyleCnt="6">
        <dgm:presLayoutVars>
          <dgm:bulletEnabled val="1"/>
        </dgm:presLayoutVars>
      </dgm:prSet>
      <dgm:spPr/>
    </dgm:pt>
    <dgm:pt modelId="{DC2AE197-F583-4B7F-92F3-3964ACAF7CB7}" type="pres">
      <dgm:prSet presAssocID="{65325685-C73F-43D7-9C2B-380AC9C49ADD}" presName="comp" presStyleCnt="0"/>
      <dgm:spPr/>
    </dgm:pt>
    <dgm:pt modelId="{EC13E38D-B14A-4471-B16D-4AC8B9BAE1BA}" type="pres">
      <dgm:prSet presAssocID="{65325685-C73F-43D7-9C2B-380AC9C49ADD}" presName="child" presStyleLbl="bgAccFollowNode1" presStyleIdx="5" presStyleCnt="6" custScaleX="111812" custScaleY="53259" custLinFactNeighborX="-31382" custLinFactNeighborY="-13554"/>
      <dgm:spPr/>
    </dgm:pt>
    <dgm:pt modelId="{8A4D973A-BB73-48A3-A781-78D1671413B3}" type="pres">
      <dgm:prSet presAssocID="{65325685-C73F-43D7-9C2B-380AC9C49ADD}" presName="childTx" presStyleLbl="bgAccFollowNode1" presStyleIdx="5" presStyleCnt="6">
        <dgm:presLayoutVars>
          <dgm:bulletEnabled val="1"/>
        </dgm:presLayoutVars>
      </dgm:prSet>
      <dgm:spPr/>
    </dgm:pt>
    <dgm:pt modelId="{39334EA5-F0E0-4C44-927B-F7A2DD93C23F}" type="pres">
      <dgm:prSet presAssocID="{6754A882-159F-4C04-B007-49DD37FF7B61}" presName="negSpace" presStyleCnt="0"/>
      <dgm:spPr/>
    </dgm:pt>
    <dgm:pt modelId="{E6115A3B-F847-47E6-925F-6AE2A9108F65}" type="pres">
      <dgm:prSet presAssocID="{6754A882-159F-4C04-B007-49DD37FF7B61}" presName="circle" presStyleLbl="node1" presStyleIdx="1" presStyleCnt="2" custScaleX="67379" custScaleY="63270" custLinFactNeighborX="-14216" custLinFactNeighborY="-16965"/>
      <dgm:spPr/>
    </dgm:pt>
  </dgm:ptLst>
  <dgm:cxnLst>
    <dgm:cxn modelId="{830BB50D-6336-475B-A76A-A222FE473B44}" srcId="{67C0C73C-9729-4489-88B7-8A3924239CC4}" destId="{7685C261-90DA-4A62-8D24-E0F1072EC5F1}" srcOrd="1" destOrd="0" parTransId="{2E2E824C-0E4E-4D88-BE38-9D47E8C73ECD}" sibTransId="{CFBF9B04-EFFB-4F8D-85AA-1C3C1D85836B}"/>
    <dgm:cxn modelId="{2A200618-C5BF-4E71-A385-7D6CC15DC144}" srcId="{67C0C73C-9729-4489-88B7-8A3924239CC4}" destId="{40EF52FD-422D-4291-87BB-A49EB3DBCF6D}" srcOrd="2" destOrd="0" parTransId="{D9C16A6A-9F5F-4168-A003-79CBE5E6B8EB}" sibTransId="{A8DF278B-4FB9-4840-926F-45C663F65C7A}"/>
    <dgm:cxn modelId="{5F874E19-6123-4C21-8E04-4655AFDFE1C3}" type="presOf" srcId="{1BC08C8C-214C-42BE-8936-A03B6845C893}" destId="{F35D0457-3DC0-4588-8D69-9BFB70E3465F}" srcOrd="0" destOrd="0" presId="urn:microsoft.com/office/officeart/2005/8/layout/hList9"/>
    <dgm:cxn modelId="{BF168F20-D8B6-496B-9209-26E5049D14E7}" type="presOf" srcId="{A8CEC181-7FA1-408E-A205-F1EE3101F7D5}" destId="{CFAC449C-FF85-4EB3-AB12-4E801CE374F2}" srcOrd="0" destOrd="0" presId="urn:microsoft.com/office/officeart/2005/8/layout/hList9"/>
    <dgm:cxn modelId="{FB0A5532-19B3-4358-8AF3-A6CCE7E662F7}" type="presOf" srcId="{65325685-C73F-43D7-9C2B-380AC9C49ADD}" destId="{8A4D973A-BB73-48A3-A781-78D1671413B3}" srcOrd="1" destOrd="0" presId="urn:microsoft.com/office/officeart/2005/8/layout/hList9"/>
    <dgm:cxn modelId="{C397FA3B-DE88-4684-B26C-DDBEAC0097F8}" type="presOf" srcId="{40EF52FD-422D-4291-87BB-A49EB3DBCF6D}" destId="{0B95CF10-2171-454E-9003-71122A8135C8}" srcOrd="0" destOrd="0" presId="urn:microsoft.com/office/officeart/2005/8/layout/hList9"/>
    <dgm:cxn modelId="{7806E351-B72B-4E37-B91B-B43C59D89C21}" srcId="{6754A882-159F-4C04-B007-49DD37FF7B61}" destId="{A8CEC181-7FA1-408E-A205-F1EE3101F7D5}" srcOrd="0" destOrd="0" parTransId="{2704C4DC-60F2-461A-A903-2AE12D90D374}" sibTransId="{C2ED5652-7B6A-4DD5-9EB3-189621E986E8}"/>
    <dgm:cxn modelId="{5F254E75-3EFD-4D3D-91B6-AB764B28E0D4}" srcId="{67C0C73C-9729-4489-88B7-8A3924239CC4}" destId="{8F6FE5D9-9BF0-44CB-8DE7-B9C2DEC02F4A}" srcOrd="0" destOrd="0" parTransId="{DB492FA5-8575-4E8B-A9D9-B9606855FE2B}" sibTransId="{862BA07A-6E4A-4C7E-AD17-FFFC67B6A344}"/>
    <dgm:cxn modelId="{EA3DE077-0F70-4393-B488-E1FE9AE4FB1D}" srcId="{0306E39D-DAA4-465C-A1C2-4C66D9CAA3BC}" destId="{6754A882-159F-4C04-B007-49DD37FF7B61}" srcOrd="1" destOrd="0" parTransId="{B4C6CE0F-115A-48F1-968B-3E67B7F15BA9}" sibTransId="{9FFEAABE-C657-47AF-8997-B68C3C8CD101}"/>
    <dgm:cxn modelId="{7C378182-F0A7-473C-A816-282A68EE33EE}" srcId="{6754A882-159F-4C04-B007-49DD37FF7B61}" destId="{65325685-C73F-43D7-9C2B-380AC9C49ADD}" srcOrd="2" destOrd="0" parTransId="{69DB1759-DC64-4EE3-B51A-5E122DCF710F}" sibTransId="{E4B42CAD-B8D4-403F-B621-C64277F9FC50}"/>
    <dgm:cxn modelId="{2DE44F92-64D2-4F05-B19B-561F76823692}" type="presOf" srcId="{40EF52FD-422D-4291-87BB-A49EB3DBCF6D}" destId="{9B2F9096-9CDD-436D-A323-12B6C6464D47}" srcOrd="1" destOrd="0" presId="urn:microsoft.com/office/officeart/2005/8/layout/hList9"/>
    <dgm:cxn modelId="{359D4998-D6C4-44E2-B22C-866D15C4AB45}" type="presOf" srcId="{1BC08C8C-214C-42BE-8936-A03B6845C893}" destId="{4395A416-7085-4ABC-A14D-7763BAC145E0}" srcOrd="1" destOrd="0" presId="urn:microsoft.com/office/officeart/2005/8/layout/hList9"/>
    <dgm:cxn modelId="{2BD516A2-8133-467B-801A-68EAF7047CD2}" type="presOf" srcId="{7685C261-90DA-4A62-8D24-E0F1072EC5F1}" destId="{941E64F9-014B-4466-916A-15BE9FD7411D}" srcOrd="0" destOrd="0" presId="urn:microsoft.com/office/officeart/2005/8/layout/hList9"/>
    <dgm:cxn modelId="{92CE30AB-C2EE-486A-9F0E-B48E1838F667}" type="presOf" srcId="{8F6FE5D9-9BF0-44CB-8DE7-B9C2DEC02F4A}" destId="{96636416-B8AD-45A5-9BA0-76078D63BA4C}" srcOrd="1" destOrd="0" presId="urn:microsoft.com/office/officeart/2005/8/layout/hList9"/>
    <dgm:cxn modelId="{E4C260B6-1813-4D3F-9B8D-6126CE1DBF4D}" srcId="{6754A882-159F-4C04-B007-49DD37FF7B61}" destId="{1BC08C8C-214C-42BE-8936-A03B6845C893}" srcOrd="1" destOrd="0" parTransId="{5D7C4EC5-E9F8-48B9-A783-DB4BFB0F7F2F}" sibTransId="{4D1FF041-6ABA-4314-AC60-06B44E5F83F8}"/>
    <dgm:cxn modelId="{041FEBB7-E9AB-47CB-8109-AFC28C9CCA93}" type="presOf" srcId="{0306E39D-DAA4-465C-A1C2-4C66D9CAA3BC}" destId="{BE8A8195-73E6-451A-9038-F94800D06E8E}" srcOrd="0" destOrd="0" presId="urn:microsoft.com/office/officeart/2005/8/layout/hList9"/>
    <dgm:cxn modelId="{01F46CBF-82C1-42FF-B7B2-5FC4991BC23F}" type="presOf" srcId="{65325685-C73F-43D7-9C2B-380AC9C49ADD}" destId="{EC13E38D-B14A-4471-B16D-4AC8B9BAE1BA}" srcOrd="0" destOrd="0" presId="urn:microsoft.com/office/officeart/2005/8/layout/hList9"/>
    <dgm:cxn modelId="{CE129ADE-C8EE-4201-AD48-837D97087F45}" type="presOf" srcId="{67C0C73C-9729-4489-88B7-8A3924239CC4}" destId="{0FA6A164-A341-47DE-BB52-8C50357EF590}" srcOrd="0" destOrd="0" presId="urn:microsoft.com/office/officeart/2005/8/layout/hList9"/>
    <dgm:cxn modelId="{63BB04E2-5203-4AD1-A0BD-7B4CB35E67DC}" type="presOf" srcId="{7685C261-90DA-4A62-8D24-E0F1072EC5F1}" destId="{12B66BEA-C5D6-45A0-BD17-3E398B517D7B}" srcOrd="1" destOrd="0" presId="urn:microsoft.com/office/officeart/2005/8/layout/hList9"/>
    <dgm:cxn modelId="{197F40E2-D872-4A6B-8211-866429F66D38}" srcId="{0306E39D-DAA4-465C-A1C2-4C66D9CAA3BC}" destId="{67C0C73C-9729-4489-88B7-8A3924239CC4}" srcOrd="0" destOrd="0" parTransId="{88472E8C-BF9D-4357-A3D0-623B629D35B7}" sibTransId="{10DE060E-9129-4DA1-8EF8-DC0B84E1BE8E}"/>
    <dgm:cxn modelId="{A04934ED-F2A9-4EEB-A302-EE93ECB5D82A}" type="presOf" srcId="{8F6FE5D9-9BF0-44CB-8DE7-B9C2DEC02F4A}" destId="{651EFD4C-DD51-4B45-B5DE-8640DE3C42FD}" srcOrd="0" destOrd="0" presId="urn:microsoft.com/office/officeart/2005/8/layout/hList9"/>
    <dgm:cxn modelId="{A34C9FF8-8E9E-4055-8907-E7BE9A689262}" type="presOf" srcId="{A8CEC181-7FA1-408E-A205-F1EE3101F7D5}" destId="{1C831278-247D-49D4-8FEC-E1AB5970848D}" srcOrd="1" destOrd="0" presId="urn:microsoft.com/office/officeart/2005/8/layout/hList9"/>
    <dgm:cxn modelId="{9F34A3FB-ABE9-4E47-AAA7-5B540F49BAAC}" type="presOf" srcId="{6754A882-159F-4C04-B007-49DD37FF7B61}" destId="{E6115A3B-F847-47E6-925F-6AE2A9108F65}" srcOrd="0" destOrd="0" presId="urn:microsoft.com/office/officeart/2005/8/layout/hList9"/>
    <dgm:cxn modelId="{0A53A944-E323-4A18-AE9C-829FB17C832F}" type="presParOf" srcId="{BE8A8195-73E6-451A-9038-F94800D06E8E}" destId="{13834944-41FC-46A9-A3C4-3BAFE51941BC}" srcOrd="0" destOrd="0" presId="urn:microsoft.com/office/officeart/2005/8/layout/hList9"/>
    <dgm:cxn modelId="{4D48F66C-6D99-444A-BAC3-C2BB8D33561E}" type="presParOf" srcId="{BE8A8195-73E6-451A-9038-F94800D06E8E}" destId="{6541F15A-A0CB-482F-BA15-5196FD51EC5B}" srcOrd="1" destOrd="0" presId="urn:microsoft.com/office/officeart/2005/8/layout/hList9"/>
    <dgm:cxn modelId="{57B06F19-F9A6-4BF9-9C7B-362CB4707144}" type="presParOf" srcId="{6541F15A-A0CB-482F-BA15-5196FD51EC5B}" destId="{E428EE64-B78C-4BD7-B878-C50C87CC629C}" srcOrd="0" destOrd="0" presId="urn:microsoft.com/office/officeart/2005/8/layout/hList9"/>
    <dgm:cxn modelId="{44CCD6CA-FA8A-435E-B114-C7E4C27594A9}" type="presParOf" srcId="{6541F15A-A0CB-482F-BA15-5196FD51EC5B}" destId="{CAB96C5C-BADE-442D-AF46-C5B32CF2F23C}" srcOrd="1" destOrd="0" presId="urn:microsoft.com/office/officeart/2005/8/layout/hList9"/>
    <dgm:cxn modelId="{4B179699-E6AD-4075-BB39-F7A1C2E039FE}" type="presParOf" srcId="{CAB96C5C-BADE-442D-AF46-C5B32CF2F23C}" destId="{651EFD4C-DD51-4B45-B5DE-8640DE3C42FD}" srcOrd="0" destOrd="0" presId="urn:microsoft.com/office/officeart/2005/8/layout/hList9"/>
    <dgm:cxn modelId="{CC4705B0-5166-4DDA-A6A8-544EEA48E03B}" type="presParOf" srcId="{CAB96C5C-BADE-442D-AF46-C5B32CF2F23C}" destId="{96636416-B8AD-45A5-9BA0-76078D63BA4C}" srcOrd="1" destOrd="0" presId="urn:microsoft.com/office/officeart/2005/8/layout/hList9"/>
    <dgm:cxn modelId="{6245AB99-6E9B-4AFD-9A48-6D58121289D7}" type="presParOf" srcId="{6541F15A-A0CB-482F-BA15-5196FD51EC5B}" destId="{E11F1279-C0A6-4475-8F6F-5D613AA716FE}" srcOrd="2" destOrd="0" presId="urn:microsoft.com/office/officeart/2005/8/layout/hList9"/>
    <dgm:cxn modelId="{D4C4E0E4-783D-47E0-AE68-CD1AD6B0EB24}" type="presParOf" srcId="{E11F1279-C0A6-4475-8F6F-5D613AA716FE}" destId="{941E64F9-014B-4466-916A-15BE9FD7411D}" srcOrd="0" destOrd="0" presId="urn:microsoft.com/office/officeart/2005/8/layout/hList9"/>
    <dgm:cxn modelId="{EEF2419C-E20D-430A-B568-124F070C68AF}" type="presParOf" srcId="{E11F1279-C0A6-4475-8F6F-5D613AA716FE}" destId="{12B66BEA-C5D6-45A0-BD17-3E398B517D7B}" srcOrd="1" destOrd="0" presId="urn:microsoft.com/office/officeart/2005/8/layout/hList9"/>
    <dgm:cxn modelId="{46137BC3-EEB2-430F-824F-BADD193A1F0D}" type="presParOf" srcId="{6541F15A-A0CB-482F-BA15-5196FD51EC5B}" destId="{C56717D6-5097-4577-B800-7625E6D989B6}" srcOrd="3" destOrd="0" presId="urn:microsoft.com/office/officeart/2005/8/layout/hList9"/>
    <dgm:cxn modelId="{3F3B5FF4-AC78-42EE-B380-0307A8FBA683}" type="presParOf" srcId="{C56717D6-5097-4577-B800-7625E6D989B6}" destId="{0B95CF10-2171-454E-9003-71122A8135C8}" srcOrd="0" destOrd="0" presId="urn:microsoft.com/office/officeart/2005/8/layout/hList9"/>
    <dgm:cxn modelId="{AEDCC977-EFD2-4EA6-8AD8-157150CBE2B2}" type="presParOf" srcId="{C56717D6-5097-4577-B800-7625E6D989B6}" destId="{9B2F9096-9CDD-436D-A323-12B6C6464D47}" srcOrd="1" destOrd="0" presId="urn:microsoft.com/office/officeart/2005/8/layout/hList9"/>
    <dgm:cxn modelId="{2DE22E11-F12D-4E53-8823-1046C08869A3}" type="presParOf" srcId="{BE8A8195-73E6-451A-9038-F94800D06E8E}" destId="{DF462EBD-5E19-483F-9FE0-667B52640586}" srcOrd="2" destOrd="0" presId="urn:microsoft.com/office/officeart/2005/8/layout/hList9"/>
    <dgm:cxn modelId="{347C191E-24AD-4F8E-8FE9-E5998E9104E6}" type="presParOf" srcId="{BE8A8195-73E6-451A-9038-F94800D06E8E}" destId="{0FA6A164-A341-47DE-BB52-8C50357EF590}" srcOrd="3" destOrd="0" presId="urn:microsoft.com/office/officeart/2005/8/layout/hList9"/>
    <dgm:cxn modelId="{F215D94E-CF62-4F76-AAC4-FB0756F81219}" type="presParOf" srcId="{BE8A8195-73E6-451A-9038-F94800D06E8E}" destId="{0FDFC2A0-3DBB-46CB-9906-FF09973BEAF9}" srcOrd="4" destOrd="0" presId="urn:microsoft.com/office/officeart/2005/8/layout/hList9"/>
    <dgm:cxn modelId="{C8B2EE27-0F84-479A-BFB9-236697EF2264}" type="presParOf" srcId="{BE8A8195-73E6-451A-9038-F94800D06E8E}" destId="{5C9CA8EC-70AF-43B8-B568-2225368D3A7B}" srcOrd="5" destOrd="0" presId="urn:microsoft.com/office/officeart/2005/8/layout/hList9"/>
    <dgm:cxn modelId="{7F9345AB-2FAE-42BD-8AC3-7BF4382D9ED5}" type="presParOf" srcId="{BE8A8195-73E6-451A-9038-F94800D06E8E}" destId="{62EBC545-B27B-46C3-B447-8E402F30E034}" srcOrd="6" destOrd="0" presId="urn:microsoft.com/office/officeart/2005/8/layout/hList9"/>
    <dgm:cxn modelId="{91FC062E-ECCE-4110-BD90-3C438640D9E4}" type="presParOf" srcId="{62EBC545-B27B-46C3-B447-8E402F30E034}" destId="{67047D03-CF09-4705-B302-35922A372E32}" srcOrd="0" destOrd="0" presId="urn:microsoft.com/office/officeart/2005/8/layout/hList9"/>
    <dgm:cxn modelId="{F176DEFA-A4A5-4458-86C6-E9A425DFC614}" type="presParOf" srcId="{62EBC545-B27B-46C3-B447-8E402F30E034}" destId="{1D89E47A-0BAD-44B8-9429-8FADACD09840}" srcOrd="1" destOrd="0" presId="urn:microsoft.com/office/officeart/2005/8/layout/hList9"/>
    <dgm:cxn modelId="{E0C1D682-4CC2-4620-BD03-D2AA4F477057}" type="presParOf" srcId="{1D89E47A-0BAD-44B8-9429-8FADACD09840}" destId="{CFAC449C-FF85-4EB3-AB12-4E801CE374F2}" srcOrd="0" destOrd="0" presId="urn:microsoft.com/office/officeart/2005/8/layout/hList9"/>
    <dgm:cxn modelId="{284DC5C6-E52A-46E5-AB09-88872998D800}" type="presParOf" srcId="{1D89E47A-0BAD-44B8-9429-8FADACD09840}" destId="{1C831278-247D-49D4-8FEC-E1AB5970848D}" srcOrd="1" destOrd="0" presId="urn:microsoft.com/office/officeart/2005/8/layout/hList9"/>
    <dgm:cxn modelId="{DEDD4542-9065-4FDD-99E1-473331A52976}" type="presParOf" srcId="{62EBC545-B27B-46C3-B447-8E402F30E034}" destId="{D131B7B4-C48B-4AFA-9041-34AAEA583B4C}" srcOrd="2" destOrd="0" presId="urn:microsoft.com/office/officeart/2005/8/layout/hList9"/>
    <dgm:cxn modelId="{1654D6A8-095E-4D1B-8D90-0B9268812E14}" type="presParOf" srcId="{D131B7B4-C48B-4AFA-9041-34AAEA583B4C}" destId="{F35D0457-3DC0-4588-8D69-9BFB70E3465F}" srcOrd="0" destOrd="0" presId="urn:microsoft.com/office/officeart/2005/8/layout/hList9"/>
    <dgm:cxn modelId="{B45C4FD6-23E7-4152-AB28-B0FC8B1A8E73}" type="presParOf" srcId="{D131B7B4-C48B-4AFA-9041-34AAEA583B4C}" destId="{4395A416-7085-4ABC-A14D-7763BAC145E0}" srcOrd="1" destOrd="0" presId="urn:microsoft.com/office/officeart/2005/8/layout/hList9"/>
    <dgm:cxn modelId="{7F3F0EC1-056D-478E-830F-2722587548BC}" type="presParOf" srcId="{62EBC545-B27B-46C3-B447-8E402F30E034}" destId="{DC2AE197-F583-4B7F-92F3-3964ACAF7CB7}" srcOrd="3" destOrd="0" presId="urn:microsoft.com/office/officeart/2005/8/layout/hList9"/>
    <dgm:cxn modelId="{88C78583-C9C6-4F39-8AEF-6DC49664D05A}" type="presParOf" srcId="{DC2AE197-F583-4B7F-92F3-3964ACAF7CB7}" destId="{EC13E38D-B14A-4471-B16D-4AC8B9BAE1BA}" srcOrd="0" destOrd="0" presId="urn:microsoft.com/office/officeart/2005/8/layout/hList9"/>
    <dgm:cxn modelId="{7A28F581-0AD5-4209-A9C8-BB906FE18CB7}" type="presParOf" srcId="{DC2AE197-F583-4B7F-92F3-3964ACAF7CB7}" destId="{8A4D973A-BB73-48A3-A781-78D1671413B3}" srcOrd="1" destOrd="0" presId="urn:microsoft.com/office/officeart/2005/8/layout/hList9"/>
    <dgm:cxn modelId="{5512FB0A-48A9-46E2-8538-568058D067A7}" type="presParOf" srcId="{BE8A8195-73E6-451A-9038-F94800D06E8E}" destId="{39334EA5-F0E0-4C44-927B-F7A2DD93C23F}" srcOrd="7" destOrd="0" presId="urn:microsoft.com/office/officeart/2005/8/layout/hList9"/>
    <dgm:cxn modelId="{E5D17270-C978-40F2-B4E5-7FC3171151E7}" type="presParOf" srcId="{BE8A8195-73E6-451A-9038-F94800D06E8E}" destId="{E6115A3B-F847-47E6-925F-6AE2A9108F65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1EFD4C-DD51-4B45-B5DE-8640DE3C42FD}">
      <dsp:nvSpPr>
        <dsp:cNvPr id="0" name=""/>
        <dsp:cNvSpPr/>
      </dsp:nvSpPr>
      <dsp:spPr>
        <a:xfrm>
          <a:off x="837561" y="952772"/>
          <a:ext cx="3298858" cy="1209504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Initiation robot Lego </a:t>
          </a:r>
          <a:r>
            <a:rPr lang="fr-FR" sz="2000" kern="1200" dirty="0" err="1"/>
            <a:t>Mindstorms</a:t>
          </a:r>
          <a:r>
            <a:rPr lang="fr-FR" sz="2000" kern="1200" dirty="0"/>
            <a:t> EV3</a:t>
          </a:r>
        </a:p>
      </dsp:txBody>
      <dsp:txXfrm>
        <a:off x="1365378" y="952772"/>
        <a:ext cx="2771041" cy="1209504"/>
      </dsp:txXfrm>
    </dsp:sp>
    <dsp:sp modelId="{941E64F9-014B-4466-916A-15BE9FD7411D}">
      <dsp:nvSpPr>
        <dsp:cNvPr id="0" name=""/>
        <dsp:cNvSpPr/>
      </dsp:nvSpPr>
      <dsp:spPr>
        <a:xfrm>
          <a:off x="837561" y="2162277"/>
          <a:ext cx="3298858" cy="870806"/>
        </a:xfrm>
        <a:prstGeom prst="rect">
          <a:avLst/>
        </a:prstGeom>
        <a:solidFill>
          <a:schemeClr val="accent5">
            <a:tint val="40000"/>
            <a:alpha val="90000"/>
            <a:hueOff val="-26934"/>
            <a:satOff val="5720"/>
            <a:lumOff val="1122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26934"/>
              <a:satOff val="5720"/>
              <a:lumOff val="11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Construction du robot</a:t>
          </a:r>
        </a:p>
      </dsp:txBody>
      <dsp:txXfrm>
        <a:off x="1365378" y="2162277"/>
        <a:ext cx="2771041" cy="870806"/>
      </dsp:txXfrm>
    </dsp:sp>
    <dsp:sp modelId="{0B95CF10-2171-454E-9003-71122A8135C8}">
      <dsp:nvSpPr>
        <dsp:cNvPr id="0" name=""/>
        <dsp:cNvSpPr/>
      </dsp:nvSpPr>
      <dsp:spPr>
        <a:xfrm>
          <a:off x="837561" y="2946675"/>
          <a:ext cx="3298858" cy="984651"/>
        </a:xfrm>
        <a:prstGeom prst="rect">
          <a:avLst/>
        </a:prstGeom>
        <a:solidFill>
          <a:schemeClr val="accent5">
            <a:tint val="40000"/>
            <a:alpha val="90000"/>
            <a:hueOff val="-53868"/>
            <a:satOff val="11439"/>
            <a:lumOff val="2244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53868"/>
              <a:satOff val="11439"/>
              <a:lumOff val="22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Programmer un suiveur de ligne</a:t>
          </a:r>
        </a:p>
      </dsp:txBody>
      <dsp:txXfrm>
        <a:off x="1365378" y="2946675"/>
        <a:ext cx="2771041" cy="984651"/>
      </dsp:txXfrm>
    </dsp:sp>
    <dsp:sp modelId="{0FA6A164-A341-47DE-BB52-8C50357EF590}">
      <dsp:nvSpPr>
        <dsp:cNvPr id="0" name=""/>
        <dsp:cNvSpPr/>
      </dsp:nvSpPr>
      <dsp:spPr>
        <a:xfrm>
          <a:off x="-204196" y="89367"/>
          <a:ext cx="1375558" cy="141013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 dirty="0"/>
            <a:t>Atelier 1</a:t>
          </a:r>
        </a:p>
      </dsp:txBody>
      <dsp:txXfrm>
        <a:off x="-2750" y="295876"/>
        <a:ext cx="972666" cy="997112"/>
      </dsp:txXfrm>
    </dsp:sp>
    <dsp:sp modelId="{CFAC449C-FF85-4EB3-AB12-4E801CE374F2}">
      <dsp:nvSpPr>
        <dsp:cNvPr id="0" name=""/>
        <dsp:cNvSpPr/>
      </dsp:nvSpPr>
      <dsp:spPr>
        <a:xfrm>
          <a:off x="5073288" y="1039136"/>
          <a:ext cx="4125277" cy="1557377"/>
        </a:xfrm>
        <a:prstGeom prst="rect">
          <a:avLst/>
        </a:prstGeom>
        <a:solidFill>
          <a:schemeClr val="accent5">
            <a:tint val="40000"/>
            <a:alpha val="90000"/>
            <a:hueOff val="-80802"/>
            <a:satOff val="17159"/>
            <a:lumOff val="3365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80802"/>
              <a:satOff val="17159"/>
              <a:lumOff val="33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Personnaliser le robot suiveur de ligne pour réaliser la mission (collecte des objets)</a:t>
          </a:r>
        </a:p>
      </dsp:txBody>
      <dsp:txXfrm>
        <a:off x="5733333" y="1039136"/>
        <a:ext cx="3465233" cy="1557377"/>
      </dsp:txXfrm>
    </dsp:sp>
    <dsp:sp modelId="{F35D0457-3DC0-4588-8D69-9BFB70E3465F}">
      <dsp:nvSpPr>
        <dsp:cNvPr id="0" name=""/>
        <dsp:cNvSpPr/>
      </dsp:nvSpPr>
      <dsp:spPr>
        <a:xfrm>
          <a:off x="5066518" y="2607647"/>
          <a:ext cx="4126347" cy="1435875"/>
        </a:xfrm>
        <a:prstGeom prst="rect">
          <a:avLst/>
        </a:prstGeom>
        <a:solidFill>
          <a:schemeClr val="accent5">
            <a:tint val="40000"/>
            <a:alpha val="90000"/>
            <a:hueOff val="-107736"/>
            <a:satOff val="22878"/>
            <a:lumOff val="4487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107736"/>
              <a:satOff val="22878"/>
              <a:lumOff val="448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Choisir un chemin spécifique a votre mission : Générer la trajectoire </a:t>
          </a:r>
        </a:p>
      </dsp:txBody>
      <dsp:txXfrm>
        <a:off x="5726734" y="2607647"/>
        <a:ext cx="3466132" cy="1435875"/>
      </dsp:txXfrm>
    </dsp:sp>
    <dsp:sp modelId="{EC13E38D-B14A-4471-B16D-4AC8B9BAE1BA}">
      <dsp:nvSpPr>
        <dsp:cNvPr id="0" name=""/>
        <dsp:cNvSpPr/>
      </dsp:nvSpPr>
      <dsp:spPr>
        <a:xfrm>
          <a:off x="5062847" y="4032367"/>
          <a:ext cx="4125277" cy="1171878"/>
        </a:xfrm>
        <a:prstGeom prst="rect">
          <a:avLst/>
        </a:prstGeom>
        <a:solidFill>
          <a:schemeClr val="accent5">
            <a:tint val="40000"/>
            <a:alpha val="90000"/>
            <a:hueOff val="-134670"/>
            <a:satOff val="28598"/>
            <a:lumOff val="5609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134670"/>
              <a:satOff val="28598"/>
              <a:lumOff val="560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Filmer une capsule vidéo du robot fonctionnel</a:t>
          </a:r>
        </a:p>
      </dsp:txBody>
      <dsp:txXfrm>
        <a:off x="5722892" y="4032367"/>
        <a:ext cx="3465233" cy="1171878"/>
      </dsp:txXfrm>
    </dsp:sp>
    <dsp:sp modelId="{E6115A3B-F847-47E6-925F-6AE2A9108F65}">
      <dsp:nvSpPr>
        <dsp:cNvPr id="0" name=""/>
        <dsp:cNvSpPr/>
      </dsp:nvSpPr>
      <dsp:spPr>
        <a:xfrm>
          <a:off x="4569160" y="84551"/>
          <a:ext cx="1481825" cy="1391458"/>
        </a:xfrm>
        <a:prstGeom prst="ellipse">
          <a:avLst/>
        </a:prstGeom>
        <a:solidFill>
          <a:schemeClr val="accent5">
            <a:hueOff val="15461"/>
            <a:satOff val="-377"/>
            <a:lumOff val="296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Atelier 2</a:t>
          </a:r>
        </a:p>
      </dsp:txBody>
      <dsp:txXfrm>
        <a:off x="4786168" y="288325"/>
        <a:ext cx="1047809" cy="9839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934BD-E68C-46D5-B7D0-6F854357A179}" type="datetimeFigureOut">
              <a:rPr lang="fr-FR" smtClean="0"/>
              <a:t>23/05/2023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1ECD21-BD51-4512-B819-1D3991AFDA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5493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79A01B-EE93-4B56-8E12-09BAC91FC2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7358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1ECD21-BD51-4512-B819-1D3991AFDAE6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943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fr-FR" b="0" i="0" dirty="0">
                <a:solidFill>
                  <a:srgbClr val="374151"/>
                </a:solidFill>
                <a:effectLst/>
                <a:latin typeface="Söhne"/>
              </a:rPr>
              <a:t>Créez une boucle qui itère la liste des nœuds  " </a:t>
            </a:r>
            <a:r>
              <a:rPr lang="fr-FR" b="0" i="0" dirty="0" err="1">
                <a:solidFill>
                  <a:srgbClr val="374151"/>
                </a:solidFill>
                <a:effectLst/>
                <a:latin typeface="Söhne"/>
              </a:rPr>
              <a:t>path</a:t>
            </a:r>
            <a:r>
              <a:rPr lang="fr-FR" b="0" i="0" dirty="0">
                <a:solidFill>
                  <a:srgbClr val="374151"/>
                </a:solidFill>
                <a:effectLst/>
                <a:latin typeface="Söhne"/>
              </a:rPr>
              <a:t>" et calcule la distance totale parcourue ainsi que la direction à prendre entre chaque paire de nœuds consécutifs.</a:t>
            </a:r>
          </a:p>
          <a:p>
            <a:pPr algn="just"/>
            <a:r>
              <a:rPr lang="fr-FR" b="0" i="0" dirty="0">
                <a:solidFill>
                  <a:srgbClr val="374151"/>
                </a:solidFill>
                <a:effectLst/>
                <a:latin typeface="Söhne"/>
              </a:rPr>
              <a:t>À chaque itération de la boucle, le nœud actuel est stocké dans la variable "</a:t>
            </a:r>
            <a:r>
              <a:rPr lang="fr-FR" b="0" i="0" dirty="0" err="1">
                <a:solidFill>
                  <a:srgbClr val="374151"/>
                </a:solidFill>
                <a:effectLst/>
                <a:latin typeface="Söhne"/>
              </a:rPr>
              <a:t>node</a:t>
            </a:r>
            <a:r>
              <a:rPr lang="fr-FR" b="0" i="0" dirty="0">
                <a:solidFill>
                  <a:srgbClr val="374151"/>
                </a:solidFill>
                <a:effectLst/>
                <a:latin typeface="Söhne"/>
              </a:rPr>
              <a:t>" et le nœud précédent est récupéré à partir de la liste "</a:t>
            </a:r>
            <a:r>
              <a:rPr lang="fr-FR" b="0" i="0" dirty="0" err="1">
                <a:solidFill>
                  <a:srgbClr val="374151"/>
                </a:solidFill>
                <a:effectLst/>
                <a:latin typeface="Söhne"/>
              </a:rPr>
              <a:t>path</a:t>
            </a:r>
            <a:r>
              <a:rPr lang="fr-FR" b="0" i="0" dirty="0">
                <a:solidFill>
                  <a:srgbClr val="374151"/>
                </a:solidFill>
                <a:effectLst/>
                <a:latin typeface="Söhne"/>
              </a:rPr>
              <a:t>" en utilisant l'indice "</a:t>
            </a:r>
            <a:r>
              <a:rPr lang="fr-FR" b="0" i="0" dirty="0" err="1">
                <a:solidFill>
                  <a:srgbClr val="374151"/>
                </a:solidFill>
                <a:effectLst/>
                <a:latin typeface="Söhne"/>
              </a:rPr>
              <a:t>idx</a:t>
            </a:r>
            <a:r>
              <a:rPr lang="fr-FR" b="0" i="0" dirty="0">
                <a:solidFill>
                  <a:srgbClr val="374151"/>
                </a:solidFill>
                <a:effectLst/>
                <a:latin typeface="Söhne"/>
              </a:rPr>
              <a:t>".</a:t>
            </a:r>
            <a:endParaRPr lang="fr-FR" dirty="0">
              <a:solidFill>
                <a:srgbClr val="374151"/>
              </a:solidFill>
              <a:latin typeface="Söhne"/>
            </a:endParaRPr>
          </a:p>
          <a:p>
            <a:pPr algn="just"/>
            <a:r>
              <a:rPr lang="fr-FR" b="0" i="0" dirty="0">
                <a:solidFill>
                  <a:srgbClr val="374151"/>
                </a:solidFill>
                <a:effectLst/>
                <a:latin typeface="Söhne"/>
              </a:rPr>
              <a:t>Pour chaque itération de la boucle, affichez les informations suivantes : la distance totale parcourue jusqu'à présent, la direction à prendre pour aller du nœud précédent au nœud actuel et la distance entre les deux nœuds.</a:t>
            </a:r>
          </a:p>
          <a:p>
            <a:pPr algn="just"/>
            <a:endParaRPr lang="fr-F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just"/>
            <a:r>
              <a:rPr lang="fr-FR" b="0" i="0" dirty="0">
                <a:solidFill>
                  <a:srgbClr val="374151"/>
                </a:solidFill>
                <a:effectLst/>
                <a:latin typeface="Söhne"/>
              </a:rPr>
              <a:t>Utilisez des méthodes appropriées pour calculer la distance et la direction entre chaque paire de nœuds :</a:t>
            </a:r>
          </a:p>
          <a:p>
            <a:pPr algn="just"/>
            <a:r>
              <a:rPr lang="fr-FR" b="0" i="1" dirty="0" err="1">
                <a:solidFill>
                  <a:schemeClr val="accent3">
                    <a:lumMod val="75000"/>
                  </a:schemeClr>
                </a:solidFill>
                <a:effectLst/>
                <a:latin typeface="Söhne"/>
              </a:rPr>
              <a:t>distance_to_neighbor</a:t>
            </a:r>
            <a:r>
              <a:rPr lang="fr-FR" b="0" i="1" dirty="0">
                <a:solidFill>
                  <a:schemeClr val="accent3">
                    <a:lumMod val="75000"/>
                  </a:schemeClr>
                </a:solidFill>
                <a:effectLst/>
                <a:latin typeface="Söhne"/>
              </a:rPr>
              <a:t>(</a:t>
            </a:r>
            <a:r>
              <a:rPr lang="fr-FR" b="0" i="1" dirty="0" err="1">
                <a:solidFill>
                  <a:schemeClr val="accent3">
                    <a:lumMod val="75000"/>
                  </a:schemeClr>
                </a:solidFill>
                <a:effectLst/>
                <a:latin typeface="Söhne"/>
              </a:rPr>
              <a:t>node</a:t>
            </a:r>
            <a:r>
              <a:rPr lang="fr-FR" b="0" i="1" dirty="0">
                <a:solidFill>
                  <a:schemeClr val="accent3">
                    <a:lumMod val="75000"/>
                  </a:schemeClr>
                </a:solidFill>
                <a:effectLst/>
                <a:latin typeface="Söhne"/>
              </a:rPr>
              <a:t>)</a:t>
            </a:r>
            <a:endParaRPr lang="fr-FR" i="1" dirty="0">
              <a:solidFill>
                <a:schemeClr val="accent3">
                  <a:lumMod val="75000"/>
                </a:schemeClr>
              </a:solidFill>
              <a:latin typeface="Söhne"/>
            </a:endParaRPr>
          </a:p>
          <a:p>
            <a:pPr algn="just"/>
            <a:r>
              <a:rPr lang="fr-FR" b="0" i="1" dirty="0" err="1">
                <a:solidFill>
                  <a:schemeClr val="accent3">
                    <a:lumMod val="75000"/>
                  </a:schemeClr>
                </a:solidFill>
                <a:effectLst/>
                <a:latin typeface="Söhne"/>
              </a:rPr>
              <a:t>direction_to_neighbor</a:t>
            </a:r>
            <a:r>
              <a:rPr lang="fr-FR" b="0" i="1" dirty="0">
                <a:solidFill>
                  <a:schemeClr val="accent3">
                    <a:lumMod val="75000"/>
                  </a:schemeClr>
                </a:solidFill>
                <a:effectLst/>
                <a:latin typeface="Söhne"/>
              </a:rPr>
              <a:t>(</a:t>
            </a:r>
            <a:r>
              <a:rPr lang="fr-FR" b="0" i="1" dirty="0" err="1">
                <a:solidFill>
                  <a:schemeClr val="accent3">
                    <a:lumMod val="75000"/>
                  </a:schemeClr>
                </a:solidFill>
                <a:effectLst/>
                <a:latin typeface="Söhne"/>
              </a:rPr>
              <a:t>node</a:t>
            </a:r>
            <a:r>
              <a:rPr lang="fr-FR" b="0" i="1" dirty="0">
                <a:solidFill>
                  <a:schemeClr val="accent3">
                    <a:lumMod val="75000"/>
                  </a:schemeClr>
                </a:solidFill>
                <a:effectLst/>
                <a:latin typeface="Söhne"/>
              </a:rPr>
              <a:t>)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1ECD21-BD51-4512-B819-1D3991AFDAE6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4413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fr-FR" b="0" i="0" dirty="0">
                <a:solidFill>
                  <a:srgbClr val="374151"/>
                </a:solidFill>
                <a:effectLst/>
                <a:latin typeface="Söhne"/>
              </a:rPr>
              <a:t>Créez une boucle qui itère la liste des nœuds  " </a:t>
            </a:r>
            <a:r>
              <a:rPr lang="fr-FR" b="0" i="0" dirty="0" err="1">
                <a:solidFill>
                  <a:srgbClr val="374151"/>
                </a:solidFill>
                <a:effectLst/>
                <a:latin typeface="Söhne"/>
              </a:rPr>
              <a:t>path</a:t>
            </a:r>
            <a:r>
              <a:rPr lang="fr-FR" b="0" i="0" dirty="0">
                <a:solidFill>
                  <a:srgbClr val="374151"/>
                </a:solidFill>
                <a:effectLst/>
                <a:latin typeface="Söhne"/>
              </a:rPr>
              <a:t>" et calcule la distance totale parcourue ainsi que la direction à prendre entre chaque paire de nœuds consécutifs.</a:t>
            </a:r>
          </a:p>
          <a:p>
            <a:pPr algn="just"/>
            <a:r>
              <a:rPr lang="fr-FR" b="0" i="0" dirty="0">
                <a:solidFill>
                  <a:srgbClr val="374151"/>
                </a:solidFill>
                <a:effectLst/>
                <a:latin typeface="Söhne"/>
              </a:rPr>
              <a:t>À chaque itération de la boucle, le nœud actuel est stocké dans la variable "</a:t>
            </a:r>
            <a:r>
              <a:rPr lang="fr-FR" b="0" i="0" dirty="0" err="1">
                <a:solidFill>
                  <a:srgbClr val="374151"/>
                </a:solidFill>
                <a:effectLst/>
                <a:latin typeface="Söhne"/>
              </a:rPr>
              <a:t>node</a:t>
            </a:r>
            <a:r>
              <a:rPr lang="fr-FR" b="0" i="0" dirty="0">
                <a:solidFill>
                  <a:srgbClr val="374151"/>
                </a:solidFill>
                <a:effectLst/>
                <a:latin typeface="Söhne"/>
              </a:rPr>
              <a:t>" et le nœud précédent est récupéré à partir de la liste "</a:t>
            </a:r>
            <a:r>
              <a:rPr lang="fr-FR" b="0" i="0" dirty="0" err="1">
                <a:solidFill>
                  <a:srgbClr val="374151"/>
                </a:solidFill>
                <a:effectLst/>
                <a:latin typeface="Söhne"/>
              </a:rPr>
              <a:t>path</a:t>
            </a:r>
            <a:r>
              <a:rPr lang="fr-FR" b="0" i="0" dirty="0">
                <a:solidFill>
                  <a:srgbClr val="374151"/>
                </a:solidFill>
                <a:effectLst/>
                <a:latin typeface="Söhne"/>
              </a:rPr>
              <a:t>" en utilisant l'indice "</a:t>
            </a:r>
            <a:r>
              <a:rPr lang="fr-FR" b="0" i="0" dirty="0" err="1">
                <a:solidFill>
                  <a:srgbClr val="374151"/>
                </a:solidFill>
                <a:effectLst/>
                <a:latin typeface="Söhne"/>
              </a:rPr>
              <a:t>idx</a:t>
            </a:r>
            <a:r>
              <a:rPr lang="fr-FR" b="0" i="0" dirty="0">
                <a:solidFill>
                  <a:srgbClr val="374151"/>
                </a:solidFill>
                <a:effectLst/>
                <a:latin typeface="Söhne"/>
              </a:rPr>
              <a:t>".</a:t>
            </a:r>
            <a:endParaRPr lang="fr-FR" dirty="0">
              <a:solidFill>
                <a:srgbClr val="374151"/>
              </a:solidFill>
              <a:latin typeface="Söhne"/>
            </a:endParaRPr>
          </a:p>
          <a:p>
            <a:pPr algn="just"/>
            <a:r>
              <a:rPr lang="fr-FR" b="0" i="0" dirty="0">
                <a:solidFill>
                  <a:srgbClr val="374151"/>
                </a:solidFill>
                <a:effectLst/>
                <a:latin typeface="Söhne"/>
              </a:rPr>
              <a:t>Pour chaque itération de la boucle, affichez les informations suivantes : la distance totale parcourue jusqu'à présent, la direction à prendre pour aller du nœud précédent au nœud actuel et la distance entre les deux nœuds.</a:t>
            </a:r>
          </a:p>
          <a:p>
            <a:pPr algn="just"/>
            <a:endParaRPr lang="fr-F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just"/>
            <a:r>
              <a:rPr lang="fr-FR" b="0" i="0" dirty="0">
                <a:solidFill>
                  <a:srgbClr val="374151"/>
                </a:solidFill>
                <a:effectLst/>
                <a:latin typeface="Söhne"/>
              </a:rPr>
              <a:t>Utilisez des méthodes appropriées pour calculer la distance et la direction entre chaque paire de nœuds :</a:t>
            </a:r>
          </a:p>
          <a:p>
            <a:pPr algn="just"/>
            <a:r>
              <a:rPr lang="fr-FR" b="0" i="1" dirty="0" err="1">
                <a:solidFill>
                  <a:schemeClr val="accent3">
                    <a:lumMod val="75000"/>
                  </a:schemeClr>
                </a:solidFill>
                <a:effectLst/>
                <a:latin typeface="Söhne"/>
              </a:rPr>
              <a:t>distance_to_neighbor</a:t>
            </a:r>
            <a:r>
              <a:rPr lang="fr-FR" b="0" i="1" dirty="0">
                <a:solidFill>
                  <a:schemeClr val="accent3">
                    <a:lumMod val="75000"/>
                  </a:schemeClr>
                </a:solidFill>
                <a:effectLst/>
                <a:latin typeface="Söhne"/>
              </a:rPr>
              <a:t>(</a:t>
            </a:r>
            <a:r>
              <a:rPr lang="fr-FR" b="0" i="1" dirty="0" err="1">
                <a:solidFill>
                  <a:schemeClr val="accent3">
                    <a:lumMod val="75000"/>
                  </a:schemeClr>
                </a:solidFill>
                <a:effectLst/>
                <a:latin typeface="Söhne"/>
              </a:rPr>
              <a:t>node</a:t>
            </a:r>
            <a:r>
              <a:rPr lang="fr-FR" b="0" i="1" dirty="0">
                <a:solidFill>
                  <a:schemeClr val="accent3">
                    <a:lumMod val="75000"/>
                  </a:schemeClr>
                </a:solidFill>
                <a:effectLst/>
                <a:latin typeface="Söhne"/>
              </a:rPr>
              <a:t>)</a:t>
            </a:r>
            <a:endParaRPr lang="fr-FR" i="1" dirty="0">
              <a:solidFill>
                <a:schemeClr val="accent3">
                  <a:lumMod val="75000"/>
                </a:schemeClr>
              </a:solidFill>
              <a:latin typeface="Söhne"/>
            </a:endParaRPr>
          </a:p>
          <a:p>
            <a:pPr algn="just"/>
            <a:r>
              <a:rPr lang="fr-FR" b="0" i="1" dirty="0" err="1">
                <a:solidFill>
                  <a:schemeClr val="accent3">
                    <a:lumMod val="75000"/>
                  </a:schemeClr>
                </a:solidFill>
                <a:effectLst/>
                <a:latin typeface="Söhne"/>
              </a:rPr>
              <a:t>direction_to_neighbor</a:t>
            </a:r>
            <a:r>
              <a:rPr lang="fr-FR" b="0" i="1" dirty="0">
                <a:solidFill>
                  <a:schemeClr val="accent3">
                    <a:lumMod val="75000"/>
                  </a:schemeClr>
                </a:solidFill>
                <a:effectLst/>
                <a:latin typeface="Söhne"/>
              </a:rPr>
              <a:t>(</a:t>
            </a:r>
            <a:r>
              <a:rPr lang="fr-FR" b="0" i="1" dirty="0" err="1">
                <a:solidFill>
                  <a:schemeClr val="accent3">
                    <a:lumMod val="75000"/>
                  </a:schemeClr>
                </a:solidFill>
                <a:effectLst/>
                <a:latin typeface="Söhne"/>
              </a:rPr>
              <a:t>node</a:t>
            </a:r>
            <a:r>
              <a:rPr lang="fr-FR" b="0" i="1" dirty="0">
                <a:solidFill>
                  <a:schemeClr val="accent3">
                    <a:lumMod val="75000"/>
                  </a:schemeClr>
                </a:solidFill>
                <a:effectLst/>
                <a:latin typeface="Söhne"/>
              </a:rPr>
              <a:t>)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1ECD21-BD51-4512-B819-1D3991AFDAE6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6415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6360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32760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403" y="116632"/>
            <a:ext cx="10968661" cy="648072"/>
          </a:xfrm>
        </p:spPr>
        <p:txBody>
          <a:bodyPr/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719403" y="1196752"/>
            <a:ext cx="10968661" cy="5112568"/>
          </a:xfrm>
        </p:spPr>
        <p:txBody>
          <a:bodyPr/>
          <a:lstStyle>
            <a:lvl5pPr>
              <a:defRPr sz="800"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19403" y="6525344"/>
            <a:ext cx="6912768" cy="288032"/>
          </a:xfrm>
          <a:prstGeom prst="rect">
            <a:avLst/>
          </a:prstGeom>
        </p:spPr>
        <p:txBody>
          <a:bodyPr vert="horz" anchor="ctr"/>
          <a:lstStyle>
            <a:lvl1pPr algn="l" eaLnBrk="1" latinLnBrk="0" hangingPunct="1">
              <a:defRPr kumimoji="0" sz="1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Systems Engineering</a:t>
            </a:r>
          </a:p>
        </p:txBody>
      </p:sp>
    </p:spTree>
    <p:extLst>
      <p:ext uri="{BB962C8B-B14F-4D97-AF65-F5344CB8AC3E}">
        <p14:creationId xmlns:p14="http://schemas.microsoft.com/office/powerpoint/2010/main" val="2142108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6632"/>
            <a:ext cx="10871200" cy="64807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196752"/>
            <a:ext cx="5181600" cy="5112567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384033" y="1196752"/>
            <a:ext cx="5257436" cy="5112567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19403" y="6525344"/>
            <a:ext cx="6912768" cy="288032"/>
          </a:xfrm>
          <a:prstGeom prst="rect">
            <a:avLst/>
          </a:prstGeom>
        </p:spPr>
        <p:txBody>
          <a:bodyPr vert="horz" anchor="ctr"/>
          <a:lstStyle>
            <a:lvl1pPr algn="l" eaLnBrk="1" latinLnBrk="0" hangingPunct="1">
              <a:defRPr kumimoji="0" sz="1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Systems Engineering</a:t>
            </a:r>
          </a:p>
        </p:txBody>
      </p:sp>
    </p:spTree>
    <p:extLst>
      <p:ext uri="{BB962C8B-B14F-4D97-AF65-F5344CB8AC3E}">
        <p14:creationId xmlns:p14="http://schemas.microsoft.com/office/powerpoint/2010/main" val="3052715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116632"/>
            <a:ext cx="10871200" cy="648072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060848"/>
            <a:ext cx="5181600" cy="424847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060848"/>
            <a:ext cx="5181600" cy="424847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26876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 baseline="0">
                <a:solidFill>
                  <a:schemeClr val="bg2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26876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 baseline="0">
                <a:solidFill>
                  <a:schemeClr val="bg2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8" name="Footer Placeholder 2"/>
          <p:cNvSpPr>
            <a:spLocks noGrp="1"/>
          </p:cNvSpPr>
          <p:nvPr>
            <p:ph type="ftr" sz="quarter" idx="18"/>
          </p:nvPr>
        </p:nvSpPr>
        <p:spPr>
          <a:xfrm>
            <a:off x="719403" y="6525344"/>
            <a:ext cx="6912768" cy="288032"/>
          </a:xfrm>
          <a:prstGeom prst="rect">
            <a:avLst/>
          </a:prstGeom>
        </p:spPr>
        <p:txBody>
          <a:bodyPr vert="horz" anchor="ctr"/>
          <a:lstStyle>
            <a:lvl1pPr algn="l" eaLnBrk="1" latinLnBrk="0" hangingPunct="1">
              <a:defRPr kumimoji="0" sz="1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Systems Engineering</a:t>
            </a:r>
          </a:p>
        </p:txBody>
      </p:sp>
    </p:spTree>
    <p:extLst>
      <p:ext uri="{BB962C8B-B14F-4D97-AF65-F5344CB8AC3E}">
        <p14:creationId xmlns:p14="http://schemas.microsoft.com/office/powerpoint/2010/main" val="3088792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19403" y="6525344"/>
            <a:ext cx="6912768" cy="288032"/>
          </a:xfrm>
          <a:prstGeom prst="rect">
            <a:avLst/>
          </a:prstGeom>
        </p:spPr>
        <p:txBody>
          <a:bodyPr vert="horz" anchor="ctr"/>
          <a:lstStyle>
            <a:lvl1pPr algn="l" eaLnBrk="1" latinLnBrk="0" hangingPunct="1">
              <a:defRPr kumimoji="0" sz="1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Systems Engineering</a:t>
            </a:r>
          </a:p>
        </p:txBody>
      </p:sp>
    </p:spTree>
    <p:extLst>
      <p:ext uri="{BB962C8B-B14F-4D97-AF65-F5344CB8AC3E}">
        <p14:creationId xmlns:p14="http://schemas.microsoft.com/office/powerpoint/2010/main" val="1118414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6632"/>
            <a:ext cx="10769600" cy="648072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268760"/>
            <a:ext cx="2133600" cy="4968552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268760"/>
            <a:ext cx="8534400" cy="50405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19403" y="6525344"/>
            <a:ext cx="6912768" cy="288032"/>
          </a:xfrm>
          <a:prstGeom prst="rect">
            <a:avLst/>
          </a:prstGeom>
        </p:spPr>
        <p:txBody>
          <a:bodyPr vert="horz" anchor="ctr"/>
          <a:lstStyle>
            <a:lvl1pPr algn="l" eaLnBrk="1" latinLnBrk="0" hangingPunct="1">
              <a:defRPr kumimoji="0" sz="1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Systems Engineering</a:t>
            </a:r>
          </a:p>
        </p:txBody>
      </p:sp>
    </p:spTree>
    <p:extLst>
      <p:ext uri="{BB962C8B-B14F-4D97-AF65-F5344CB8AC3E}">
        <p14:creationId xmlns:p14="http://schemas.microsoft.com/office/powerpoint/2010/main" val="4108051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719403" y="116632"/>
            <a:ext cx="10964597" cy="648072"/>
          </a:xfrm>
          <a:prstGeom prst="rect">
            <a:avLst/>
          </a:prstGeom>
        </p:spPr>
        <p:txBody>
          <a:bodyPr vert="horz" wrap="square" anchor="ctr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719403" y="1196752"/>
            <a:ext cx="10968661" cy="511256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19403" y="6525344"/>
            <a:ext cx="6912768" cy="288032"/>
          </a:xfrm>
          <a:prstGeom prst="rect">
            <a:avLst/>
          </a:prstGeom>
        </p:spPr>
        <p:txBody>
          <a:bodyPr vert="horz" anchor="ctr"/>
          <a:lstStyle>
            <a:lvl1pPr algn="l" eaLnBrk="1" latinLnBrk="0" hangingPunct="1">
              <a:defRPr kumimoji="0" sz="1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Systems Engineering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836712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882432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87400" y="882432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>
              <a:latin typeface="+mj-lt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874494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719403" y="6453336"/>
            <a:ext cx="10964597" cy="0"/>
          </a:xfrm>
          <a:prstGeom prst="line">
            <a:avLst/>
          </a:prstGeom>
          <a:ln w="508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923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0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90000"/>
        <a:buFont typeface="Wingdings" pitchFamily="2" charset="2"/>
        <a:buChar char="§"/>
        <a:defRPr kumimoji="0" sz="2900" kern="1200">
          <a:solidFill>
            <a:schemeClr val="tx1"/>
          </a:solidFill>
          <a:latin typeface="+mj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2"/>
        </a:buClr>
        <a:buSzPct val="80000"/>
        <a:buFont typeface="Wingdings" pitchFamily="2" charset="2"/>
        <a:buChar char="§"/>
        <a:defRPr kumimoji="0" sz="2600" kern="1200">
          <a:solidFill>
            <a:schemeClr val="tx1"/>
          </a:solidFill>
          <a:latin typeface="+mj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0000"/>
        <a:buFont typeface="Wingdings" pitchFamily="2" charset="2"/>
        <a:buChar char="§"/>
        <a:defRPr kumimoji="0" sz="2300" kern="1200">
          <a:solidFill>
            <a:schemeClr val="tx1"/>
          </a:solidFill>
          <a:latin typeface="+mj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2"/>
        </a:buClr>
        <a:buSzPct val="70000"/>
        <a:buFont typeface="Wingdings" pitchFamily="2" charset="2"/>
        <a:buChar char="§"/>
        <a:defRPr kumimoji="0"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2"/>
        </a:buClr>
        <a:buSzPct val="70000"/>
        <a:buFont typeface="Wingdings" pitchFamily="2" charset="2"/>
        <a:buChar char="§"/>
        <a:defRPr kumimoji="0" sz="800" kern="1200">
          <a:solidFill>
            <a:schemeClr val="tx1"/>
          </a:solidFill>
          <a:latin typeface="+mj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it Lego MINDSTORMS Education EV3 (avec logiciel)">
            <a:extLst>
              <a:ext uri="{FF2B5EF4-FFF2-40B4-BE49-F238E27FC236}">
                <a16:creationId xmlns:a16="http://schemas.microsoft.com/office/drawing/2014/main" id="{543D5BBD-7A4B-49DC-B905-0379EED225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65" b="16928"/>
          <a:stretch/>
        </p:blipFill>
        <p:spPr bwMode="auto">
          <a:xfrm>
            <a:off x="1756151" y="3389810"/>
            <a:ext cx="3907459" cy="2590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795B99-EB02-46FC-B35C-DB203D88B945}"/>
              </a:ext>
            </a:extLst>
          </p:cNvPr>
          <p:cNvSpPr/>
          <p:nvPr/>
        </p:nvSpPr>
        <p:spPr>
          <a:xfrm>
            <a:off x="0" y="777799"/>
            <a:ext cx="12191999" cy="1840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13CB058-14C6-47B2-AD71-3A86E97C859C}"/>
              </a:ext>
            </a:extLst>
          </p:cNvPr>
          <p:cNvSpPr txBox="1"/>
          <p:nvPr/>
        </p:nvSpPr>
        <p:spPr>
          <a:xfrm>
            <a:off x="369632" y="1097908"/>
            <a:ext cx="108607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cap="all" dirty="0">
                <a:solidFill>
                  <a:srgbClr val="DADADA"/>
                </a:solidFill>
                <a:latin typeface="Corbel"/>
              </a:rPr>
              <a:t>Atelier robotique</a:t>
            </a:r>
          </a:p>
          <a:p>
            <a:pPr algn="ctr"/>
            <a:r>
              <a:rPr lang="fr-FR" sz="3600" cap="all" dirty="0">
                <a:solidFill>
                  <a:srgbClr val="DADADA"/>
                </a:solidFill>
                <a:latin typeface="Corbel"/>
              </a:rPr>
              <a:t>Kit pédagogique lego ev3</a:t>
            </a:r>
          </a:p>
        </p:txBody>
      </p:sp>
      <p:pic>
        <p:nvPicPr>
          <p:cNvPr id="1026" name="Picture 2" descr="ECC - Ecole Centrale Casablanca : Formation, métiers, lauréats ...">
            <a:extLst>
              <a:ext uri="{FF2B5EF4-FFF2-40B4-BE49-F238E27FC236}">
                <a16:creationId xmlns:a16="http://schemas.microsoft.com/office/drawing/2014/main" id="{721A51E7-2656-4D8A-B344-19B2BAAE5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7603" y="581162"/>
            <a:ext cx="2978426" cy="2233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Content Placeholder 7">
            <a:extLst>
              <a:ext uri="{FF2B5EF4-FFF2-40B4-BE49-F238E27FC236}">
                <a16:creationId xmlns:a16="http://schemas.microsoft.com/office/drawing/2014/main" id="{A24849E9-82B9-43BF-85CA-11EC24724B00}"/>
              </a:ext>
            </a:extLst>
          </p:cNvPr>
          <p:cNvPicPr>
            <a:picLocks noGrp="1"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391" y="3124905"/>
            <a:ext cx="3115339" cy="312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407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08337F-4D0F-4531-9BF2-998C08FD5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305" y="127265"/>
            <a:ext cx="7442472" cy="648072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rgbClr val="444444"/>
                </a:solidFill>
                <a:latin typeface="Open Sans"/>
              </a:rPr>
              <a:t>Etape 1 : Construction du robot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4AE292A-BB7C-4C56-932A-94DB3045E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4668DC-857F-487D-BFFA-8C0CA5037977}" type="slidenum">
              <a:rPr lang="fr-BE" smtClean="0"/>
              <a:pPr/>
              <a:t>10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DC8B28-6F24-4DA9-B707-D660D8C666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Systems Engineering</a:t>
            </a:r>
            <a:endParaRPr lang="en-US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2F0FA925-BDA4-4395-95D3-71259704B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074" y="1740925"/>
            <a:ext cx="5405935" cy="377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386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C61BA8F-D817-43F1-8E6A-42774269E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4668DC-857F-487D-BFFA-8C0CA5037977}" type="slidenum">
              <a:rPr lang="fr-BE" smtClean="0"/>
              <a:pPr/>
              <a:t>11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4424E3-9503-46B1-8EF1-D8B0E672B1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Systems Engineering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B02BCE-8FCC-437F-8661-81AAAD2833EE}"/>
              </a:ext>
            </a:extLst>
          </p:cNvPr>
          <p:cNvSpPr/>
          <p:nvPr/>
        </p:nvSpPr>
        <p:spPr>
          <a:xfrm>
            <a:off x="2360428" y="4389259"/>
            <a:ext cx="9335386" cy="9014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4E7893-D869-4E01-A230-29CC184C0A19}"/>
              </a:ext>
            </a:extLst>
          </p:cNvPr>
          <p:cNvSpPr/>
          <p:nvPr/>
        </p:nvSpPr>
        <p:spPr>
          <a:xfrm>
            <a:off x="850604" y="3938526"/>
            <a:ext cx="1892596" cy="901468"/>
          </a:xfrm>
          <a:prstGeom prst="rect">
            <a:avLst/>
          </a:prstGeom>
          <a:solidFill>
            <a:srgbClr val="EDC697"/>
          </a:solidFill>
          <a:ln>
            <a:solidFill>
              <a:srgbClr val="EDC6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3A66326A-16E9-4DB0-9066-387864C74974}"/>
              </a:ext>
            </a:extLst>
          </p:cNvPr>
          <p:cNvSpPr/>
          <p:nvPr/>
        </p:nvSpPr>
        <p:spPr>
          <a:xfrm>
            <a:off x="2360428" y="4238444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849E5E57-D73A-47E4-85D1-6BA5B056495A}"/>
              </a:ext>
            </a:extLst>
          </p:cNvPr>
          <p:cNvSpPr/>
          <p:nvPr/>
        </p:nvSpPr>
        <p:spPr>
          <a:xfrm>
            <a:off x="1419446" y="3619548"/>
            <a:ext cx="754912" cy="31897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4C342089-C60D-491C-B829-FFFE238A79AA}"/>
              </a:ext>
            </a:extLst>
          </p:cNvPr>
          <p:cNvSpPr/>
          <p:nvPr/>
        </p:nvSpPr>
        <p:spPr>
          <a:xfrm>
            <a:off x="1419446" y="4839994"/>
            <a:ext cx="754912" cy="31897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B469850-DA23-4766-8806-2E35BB0D2FD8}"/>
              </a:ext>
            </a:extLst>
          </p:cNvPr>
          <p:cNvSpPr txBox="1"/>
          <p:nvPr/>
        </p:nvSpPr>
        <p:spPr>
          <a:xfrm flipH="1">
            <a:off x="1289727" y="6007702"/>
            <a:ext cx="73680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Objectif : Maintenir le capteur de couleur dans le centre entre noir et blanc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99905080-97A3-4103-8D50-4255423FE133}"/>
              </a:ext>
            </a:extLst>
          </p:cNvPr>
          <p:cNvCxnSpPr>
            <a:stCxn id="8" idx="4"/>
          </p:cNvCxnSpPr>
          <p:nvPr/>
        </p:nvCxnSpPr>
        <p:spPr>
          <a:xfrm>
            <a:off x="2540428" y="4598444"/>
            <a:ext cx="0" cy="14397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èche : courbe vers le bas 15">
            <a:extLst>
              <a:ext uri="{FF2B5EF4-FFF2-40B4-BE49-F238E27FC236}">
                <a16:creationId xmlns:a16="http://schemas.microsoft.com/office/drawing/2014/main" id="{A638CDCD-1826-4C2F-A1AA-76E27E24F207}"/>
              </a:ext>
            </a:extLst>
          </p:cNvPr>
          <p:cNvSpPr/>
          <p:nvPr/>
        </p:nvSpPr>
        <p:spPr>
          <a:xfrm rot="2211719">
            <a:off x="6269570" y="3714802"/>
            <a:ext cx="941338" cy="424976"/>
          </a:xfrm>
          <a:prstGeom prst="curvedDownArrow">
            <a:avLst>
              <a:gd name="adj1" fmla="val 25000"/>
              <a:gd name="adj2" fmla="val 50000"/>
              <a:gd name="adj3" fmla="val 5766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8" name="Flèche : courbe vers le haut 17">
            <a:extLst>
              <a:ext uri="{FF2B5EF4-FFF2-40B4-BE49-F238E27FC236}">
                <a16:creationId xmlns:a16="http://schemas.microsoft.com/office/drawing/2014/main" id="{DC5DD147-7A5E-411D-8A04-2E174BF24BF6}"/>
              </a:ext>
            </a:extLst>
          </p:cNvPr>
          <p:cNvSpPr/>
          <p:nvPr/>
        </p:nvSpPr>
        <p:spPr>
          <a:xfrm rot="20000337">
            <a:off x="9032192" y="4624185"/>
            <a:ext cx="1175577" cy="361343"/>
          </a:xfrm>
          <a:prstGeom prst="curvedUpArrow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DA9C21-5FF6-4202-AE00-E5D385D432D5}"/>
              </a:ext>
            </a:extLst>
          </p:cNvPr>
          <p:cNvSpPr/>
          <p:nvPr/>
        </p:nvSpPr>
        <p:spPr>
          <a:xfrm rot="20896749">
            <a:off x="4391247" y="3418890"/>
            <a:ext cx="1892596" cy="901468"/>
          </a:xfrm>
          <a:prstGeom prst="rect">
            <a:avLst/>
          </a:prstGeom>
          <a:solidFill>
            <a:srgbClr val="EDC697"/>
          </a:solidFill>
          <a:ln>
            <a:solidFill>
              <a:srgbClr val="EDC6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84E9BAF9-334D-4946-8FC8-2236B0FAF718}"/>
              </a:ext>
            </a:extLst>
          </p:cNvPr>
          <p:cNvSpPr/>
          <p:nvPr/>
        </p:nvSpPr>
        <p:spPr>
          <a:xfrm rot="20896749">
            <a:off x="5772344" y="3536632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48790E7B-A030-4CDE-8384-7BA682455C03}"/>
              </a:ext>
            </a:extLst>
          </p:cNvPr>
          <p:cNvSpPr/>
          <p:nvPr/>
        </p:nvSpPr>
        <p:spPr>
          <a:xfrm rot="20896749">
            <a:off x="4726563" y="3158331"/>
            <a:ext cx="754912" cy="31897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3F5A3EC5-9FEE-4A09-AD1F-CA3709D3C105}"/>
              </a:ext>
            </a:extLst>
          </p:cNvPr>
          <p:cNvSpPr/>
          <p:nvPr/>
        </p:nvSpPr>
        <p:spPr>
          <a:xfrm rot="20896749">
            <a:off x="4960089" y="4320358"/>
            <a:ext cx="754912" cy="31897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5ABD653-F85B-4F13-B8B4-5EA888BF0669}"/>
              </a:ext>
            </a:extLst>
          </p:cNvPr>
          <p:cNvSpPr/>
          <p:nvPr/>
        </p:nvSpPr>
        <p:spPr>
          <a:xfrm rot="1179600">
            <a:off x="7123812" y="4261954"/>
            <a:ext cx="1892596" cy="901468"/>
          </a:xfrm>
          <a:prstGeom prst="rect">
            <a:avLst/>
          </a:prstGeom>
          <a:solidFill>
            <a:srgbClr val="EDC697"/>
          </a:solidFill>
          <a:ln>
            <a:solidFill>
              <a:srgbClr val="EDC6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8B1C56DB-ED3B-49BD-ACD0-DB8A20AD903A}"/>
              </a:ext>
            </a:extLst>
          </p:cNvPr>
          <p:cNvSpPr/>
          <p:nvPr/>
        </p:nvSpPr>
        <p:spPr>
          <a:xfrm rot="1179600">
            <a:off x="8474629" y="4788207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1B0975BE-98A2-4050-98DA-F01FA9394EF0}"/>
              </a:ext>
            </a:extLst>
          </p:cNvPr>
          <p:cNvSpPr/>
          <p:nvPr/>
        </p:nvSpPr>
        <p:spPr>
          <a:xfrm rot="1179600">
            <a:off x="7692654" y="3942976"/>
            <a:ext cx="754912" cy="31897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49CEA82D-08BE-4402-ADFB-DEC9DD1289F6}"/>
              </a:ext>
            </a:extLst>
          </p:cNvPr>
          <p:cNvSpPr/>
          <p:nvPr/>
        </p:nvSpPr>
        <p:spPr>
          <a:xfrm rot="1179600">
            <a:off x="7283544" y="5018848"/>
            <a:ext cx="754912" cy="31897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75E88AAD-0AC7-4E5C-AD51-F4BCC999942B}"/>
              </a:ext>
            </a:extLst>
          </p:cNvPr>
          <p:cNvSpPr txBox="1"/>
          <p:nvPr/>
        </p:nvSpPr>
        <p:spPr>
          <a:xfrm>
            <a:off x="960508" y="1666288"/>
            <a:ext cx="10551374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 b="1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Principe suiveur de ligne :</a:t>
            </a:r>
            <a:r>
              <a:rPr lang="fr-FR" sz="2000" dirty="0"/>
              <a:t>Trouver la trajectoire optimale pour que le capteur de couleur s'ajuste pour le rapprocher de la ligne peu importe où il se trouve sur le noir ou sur le blanc</a:t>
            </a:r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8E930C98-3C19-4825-9F4A-8F2E5D8590CA}"/>
              </a:ext>
            </a:extLst>
          </p:cNvPr>
          <p:cNvCxnSpPr/>
          <p:nvPr/>
        </p:nvCxnSpPr>
        <p:spPr>
          <a:xfrm>
            <a:off x="2806993" y="4390280"/>
            <a:ext cx="8825023" cy="0"/>
          </a:xfrm>
          <a:prstGeom prst="line">
            <a:avLst/>
          </a:prstGeom>
          <a:ln w="762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D94B0435-DD6F-4395-A5CE-050B8380FF12}"/>
              </a:ext>
            </a:extLst>
          </p:cNvPr>
          <p:cNvSpPr txBox="1"/>
          <p:nvPr/>
        </p:nvSpPr>
        <p:spPr>
          <a:xfrm>
            <a:off x="2715856" y="3272646"/>
            <a:ext cx="1417974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fr-FR" dirty="0"/>
              <a:t>Chemin cible</a:t>
            </a:r>
          </a:p>
        </p:txBody>
      </p: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2DD4A13E-8B08-426E-BB65-9EED7A07E9F5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3424843" y="3641978"/>
            <a:ext cx="5964" cy="73766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re 1">
            <a:extLst>
              <a:ext uri="{FF2B5EF4-FFF2-40B4-BE49-F238E27FC236}">
                <a16:creationId xmlns:a16="http://schemas.microsoft.com/office/drawing/2014/main" id="{D9F5415E-AC53-4ACA-86DB-A9816BBC649E}"/>
              </a:ext>
            </a:extLst>
          </p:cNvPr>
          <p:cNvSpPr txBox="1">
            <a:spLocks/>
          </p:cNvSpPr>
          <p:nvPr/>
        </p:nvSpPr>
        <p:spPr>
          <a:xfrm>
            <a:off x="1563305" y="127265"/>
            <a:ext cx="7442472" cy="648072"/>
          </a:xfrm>
          <a:prstGeom prst="rect">
            <a:avLst/>
          </a:prstGeom>
        </p:spPr>
        <p:txBody>
          <a:bodyPr vert="horz" wrap="square" anchor="ctr">
            <a:normAutofit fontScale="92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>
                <a:solidFill>
                  <a:srgbClr val="444444"/>
                </a:solidFill>
                <a:latin typeface="Open Sans"/>
              </a:rPr>
              <a:t>Etape 2 : Programmation du robot</a:t>
            </a:r>
          </a:p>
        </p:txBody>
      </p:sp>
      <p:sp>
        <p:nvSpPr>
          <p:cNvPr id="31" name="Espace réservé du contenu 5">
            <a:extLst>
              <a:ext uri="{FF2B5EF4-FFF2-40B4-BE49-F238E27FC236}">
                <a16:creationId xmlns:a16="http://schemas.microsoft.com/office/drawing/2014/main" id="{DBF47F77-6BE8-4F02-A572-81E9A4EE5B83}"/>
              </a:ext>
            </a:extLst>
          </p:cNvPr>
          <p:cNvSpPr txBox="1">
            <a:spLocks noGrp="1"/>
          </p:cNvSpPr>
          <p:nvPr>
            <p:ph sz="quarter" idx="1"/>
          </p:nvPr>
        </p:nvSpPr>
        <p:spPr>
          <a:xfrm>
            <a:off x="719138" y="1196975"/>
            <a:ext cx="6080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i="1" dirty="0">
                <a:solidFill>
                  <a:srgbClr val="FF0000"/>
                </a:solidFill>
              </a:rPr>
              <a:t>Exercice 3: Programmer un suiveur de ligne</a:t>
            </a:r>
          </a:p>
        </p:txBody>
      </p:sp>
    </p:spTree>
    <p:extLst>
      <p:ext uri="{BB962C8B-B14F-4D97-AF65-F5344CB8AC3E}">
        <p14:creationId xmlns:p14="http://schemas.microsoft.com/office/powerpoint/2010/main" val="1745293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C61BA8F-D817-43F1-8E6A-42774269E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4668DC-857F-487D-BFFA-8C0CA5037977}" type="slidenum">
              <a:rPr lang="fr-BE" smtClean="0"/>
              <a:pPr/>
              <a:t>12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4424E3-9503-46B1-8EF1-D8B0E672B1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Systems Engineering</a:t>
            </a:r>
            <a:endParaRPr lang="en-US" dirty="0"/>
          </a:p>
        </p:txBody>
      </p:sp>
      <p:sp>
        <p:nvSpPr>
          <p:cNvPr id="29" name="Titre 1">
            <a:extLst>
              <a:ext uri="{FF2B5EF4-FFF2-40B4-BE49-F238E27FC236}">
                <a16:creationId xmlns:a16="http://schemas.microsoft.com/office/drawing/2014/main" id="{D9F5415E-AC53-4ACA-86DB-A9816BBC649E}"/>
              </a:ext>
            </a:extLst>
          </p:cNvPr>
          <p:cNvSpPr txBox="1">
            <a:spLocks/>
          </p:cNvSpPr>
          <p:nvPr/>
        </p:nvSpPr>
        <p:spPr>
          <a:xfrm>
            <a:off x="1563305" y="127265"/>
            <a:ext cx="7442472" cy="648072"/>
          </a:xfrm>
          <a:prstGeom prst="rect">
            <a:avLst/>
          </a:prstGeom>
        </p:spPr>
        <p:txBody>
          <a:bodyPr vert="horz" wrap="square" anchor="ctr">
            <a:normAutofit fontScale="85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>
                <a:solidFill>
                  <a:srgbClr val="444444"/>
                </a:solidFill>
                <a:latin typeface="Open Sans"/>
              </a:rPr>
              <a:t>Programmation d’un graphe de nœud </a:t>
            </a:r>
          </a:p>
        </p:txBody>
      </p:sp>
      <p:sp>
        <p:nvSpPr>
          <p:cNvPr id="31" name="Espace réservé du contenu 5">
            <a:extLst>
              <a:ext uri="{FF2B5EF4-FFF2-40B4-BE49-F238E27FC236}">
                <a16:creationId xmlns:a16="http://schemas.microsoft.com/office/drawing/2014/main" id="{DBF47F77-6BE8-4F02-A572-81E9A4EE5B83}"/>
              </a:ext>
            </a:extLst>
          </p:cNvPr>
          <p:cNvSpPr txBox="1">
            <a:spLocks noGrp="1"/>
          </p:cNvSpPr>
          <p:nvPr>
            <p:ph sz="quarter" idx="1"/>
          </p:nvPr>
        </p:nvSpPr>
        <p:spPr>
          <a:xfrm>
            <a:off x="719139" y="1196975"/>
            <a:ext cx="93073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i="1" dirty="0">
                <a:solidFill>
                  <a:srgbClr val="FF0000"/>
                </a:solidFill>
              </a:rPr>
              <a:t>Chemin  1 : Programmer un graph de nœuds permettant à un robot de se déplacer du nœud A au nœud B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AD386E-8BDF-45CA-B16C-A587D46D026A}"/>
              </a:ext>
            </a:extLst>
          </p:cNvPr>
          <p:cNvSpPr/>
          <p:nvPr/>
        </p:nvSpPr>
        <p:spPr>
          <a:xfrm>
            <a:off x="7461555" y="2833598"/>
            <a:ext cx="3976577" cy="1589543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082ACE9B-6372-4C06-842B-C5D5A6F0B642}"/>
              </a:ext>
            </a:extLst>
          </p:cNvPr>
          <p:cNvSpPr/>
          <p:nvPr/>
        </p:nvSpPr>
        <p:spPr>
          <a:xfrm>
            <a:off x="7186881" y="4130196"/>
            <a:ext cx="549349" cy="5635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FFC000"/>
                </a:solidFill>
              </a:rPr>
              <a:t>A</a:t>
            </a: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65A4BC48-BAE3-40C2-8878-FC2801946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939" l="1163" r="89958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7400077" y="4051111"/>
            <a:ext cx="1454318" cy="1014641"/>
          </a:xfrm>
          <a:prstGeom prst="rect">
            <a:avLst/>
          </a:prstGeom>
        </p:spPr>
      </p:pic>
      <p:sp>
        <p:nvSpPr>
          <p:cNvPr id="33" name="Ellipse 32">
            <a:extLst>
              <a:ext uri="{FF2B5EF4-FFF2-40B4-BE49-F238E27FC236}">
                <a16:creationId xmlns:a16="http://schemas.microsoft.com/office/drawing/2014/main" id="{29A8DC69-9CD1-4BF0-8CD7-6385994EC303}"/>
              </a:ext>
            </a:extLst>
          </p:cNvPr>
          <p:cNvSpPr/>
          <p:nvPr/>
        </p:nvSpPr>
        <p:spPr>
          <a:xfrm>
            <a:off x="11163457" y="4130196"/>
            <a:ext cx="549349" cy="5635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FFC000"/>
                </a:solidFill>
              </a:rPr>
              <a:t>B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655BF033-0F7C-4827-A575-F7D0B1FFE261}"/>
              </a:ext>
            </a:extLst>
          </p:cNvPr>
          <p:cNvCxnSpPr/>
          <p:nvPr/>
        </p:nvCxnSpPr>
        <p:spPr>
          <a:xfrm>
            <a:off x="8629130" y="4855307"/>
            <a:ext cx="20946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366796E9-A35B-4FDB-B173-3B068A811AA9}"/>
              </a:ext>
            </a:extLst>
          </p:cNvPr>
          <p:cNvSpPr txBox="1"/>
          <p:nvPr/>
        </p:nvSpPr>
        <p:spPr>
          <a:xfrm>
            <a:off x="209107" y="2547453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 graph de nœuds fournit une représentation visuelle des connexions entre les différents points de l'espace, ce qui permet au robot de comprendre comment se déplacer d'un point à un autre.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E6551385-8609-403D-956E-4908B642E86D}"/>
              </a:ext>
            </a:extLst>
          </p:cNvPr>
          <p:cNvSpPr txBox="1"/>
          <p:nvPr/>
        </p:nvSpPr>
        <p:spPr>
          <a:xfrm>
            <a:off x="209107" y="4057908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L'utilisation d'un graph de nœuds pour programmer la trajectoire d'un robot permet d'améliorer :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fr-FR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l'efficacité,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fr-FR" b="1">
                <a:solidFill>
                  <a:schemeClr val="accent4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sécurité</a:t>
            </a:r>
            <a:endParaRPr lang="fr-FR" b="1" dirty="0">
              <a:solidFill>
                <a:schemeClr val="accent4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fr-FR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précision du déplacement du robot,</a:t>
            </a:r>
          </a:p>
        </p:txBody>
      </p:sp>
    </p:spTree>
    <p:extLst>
      <p:ext uri="{BB962C8B-B14F-4D97-AF65-F5344CB8AC3E}">
        <p14:creationId xmlns:p14="http://schemas.microsoft.com/office/powerpoint/2010/main" val="3526645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3.33333E-6 L 0.25442 0.005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21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C61BA8F-D817-43F1-8E6A-42774269E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4668DC-857F-487D-BFFA-8C0CA5037977}" type="slidenum">
              <a:rPr lang="fr-BE" smtClean="0"/>
              <a:pPr/>
              <a:t>13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4424E3-9503-46B1-8EF1-D8B0E672B1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Systems Engineering</a:t>
            </a:r>
            <a:endParaRPr lang="en-US" dirty="0"/>
          </a:p>
        </p:txBody>
      </p:sp>
      <p:sp>
        <p:nvSpPr>
          <p:cNvPr id="29" name="Titre 1">
            <a:extLst>
              <a:ext uri="{FF2B5EF4-FFF2-40B4-BE49-F238E27FC236}">
                <a16:creationId xmlns:a16="http://schemas.microsoft.com/office/drawing/2014/main" id="{D9F5415E-AC53-4ACA-86DB-A9816BBC649E}"/>
              </a:ext>
            </a:extLst>
          </p:cNvPr>
          <p:cNvSpPr txBox="1">
            <a:spLocks/>
          </p:cNvSpPr>
          <p:nvPr/>
        </p:nvSpPr>
        <p:spPr>
          <a:xfrm>
            <a:off x="1563305" y="127265"/>
            <a:ext cx="7442472" cy="648072"/>
          </a:xfrm>
          <a:prstGeom prst="rect">
            <a:avLst/>
          </a:prstGeom>
        </p:spPr>
        <p:txBody>
          <a:bodyPr vert="horz" wrap="square" anchor="ctr">
            <a:normAutofit fontScale="85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>
                <a:solidFill>
                  <a:srgbClr val="444444"/>
                </a:solidFill>
                <a:latin typeface="Open Sans"/>
              </a:rPr>
              <a:t>Programmation d’un graphe de nœud </a:t>
            </a:r>
          </a:p>
        </p:txBody>
      </p:sp>
      <p:sp>
        <p:nvSpPr>
          <p:cNvPr id="31" name="Espace réservé du contenu 5">
            <a:extLst>
              <a:ext uri="{FF2B5EF4-FFF2-40B4-BE49-F238E27FC236}">
                <a16:creationId xmlns:a16="http://schemas.microsoft.com/office/drawing/2014/main" id="{DBF47F77-6BE8-4F02-A572-81E9A4EE5B83}"/>
              </a:ext>
            </a:extLst>
          </p:cNvPr>
          <p:cNvSpPr txBox="1">
            <a:spLocks noGrp="1"/>
          </p:cNvSpPr>
          <p:nvPr>
            <p:ph sz="quarter" idx="1"/>
          </p:nvPr>
        </p:nvSpPr>
        <p:spPr>
          <a:xfrm>
            <a:off x="719139" y="1196975"/>
            <a:ext cx="93073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i="1" dirty="0">
                <a:solidFill>
                  <a:srgbClr val="FF0000"/>
                </a:solidFill>
              </a:rPr>
              <a:t>Chemin  1 : Programmer un graph de nœuds permettant à un robot de se déplacer du nœud A au nœud B 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F247F78-89A2-430C-A8B2-2B7A37566E81}"/>
              </a:ext>
            </a:extLst>
          </p:cNvPr>
          <p:cNvSpPr txBox="1"/>
          <p:nvPr/>
        </p:nvSpPr>
        <p:spPr>
          <a:xfrm>
            <a:off x="259611" y="2323133"/>
            <a:ext cx="5312006" cy="353943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La classe Node </a:t>
            </a:r>
            <a:r>
              <a:rPr lang="fr-FR" dirty="0"/>
              <a:t>: est une structure de donnée qui représente un nœud dans un graph ou grille.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fr-FR" dirty="0"/>
              <a:t>Le nœud est caractériser par :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fr-FR" dirty="0"/>
              <a:t>Son identifiant </a:t>
            </a:r>
            <a:r>
              <a:rPr lang="fr-FR" dirty="0" err="1"/>
              <a:t>idx</a:t>
            </a:r>
            <a:endParaRPr lang="fr-FR" dirty="0"/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fr-FR" dirty="0"/>
              <a:t>liste des voisins du nœud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fr-FR" dirty="0"/>
              <a:t>liste des distances aux voisins du nœud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fr-FR" dirty="0"/>
              <a:t>Les </a:t>
            </a:r>
            <a:r>
              <a:rPr lang="fr-FR" dirty="0" err="1"/>
              <a:t>medothes</a:t>
            </a:r>
            <a:r>
              <a:rPr lang="fr-FR" dirty="0"/>
              <a:t> principales dans la class Node: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sz="1600" i="1" dirty="0" err="1"/>
              <a:t>add_neighbor</a:t>
            </a:r>
            <a:r>
              <a:rPr lang="en-US" sz="1600" dirty="0"/>
              <a:t>(self, node, distance: float, direction: str)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fr-FR" sz="1600" dirty="0"/>
              <a:t> </a:t>
            </a:r>
            <a:r>
              <a:rPr lang="fr-FR" sz="1600" dirty="0" err="1"/>
              <a:t>neighbor</a:t>
            </a:r>
            <a:r>
              <a:rPr lang="fr-FR" sz="1600" dirty="0"/>
              <a:t>(self, direction)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sz="1600" dirty="0" err="1"/>
              <a:t>distance_to_neighbor</a:t>
            </a:r>
            <a:r>
              <a:rPr lang="en-US" sz="1600" dirty="0"/>
              <a:t>(self, node)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fr-FR" sz="1600" dirty="0" err="1"/>
              <a:t>direction_to_neighbor</a:t>
            </a:r>
            <a:r>
              <a:rPr lang="fr-FR" sz="1600" dirty="0"/>
              <a:t>(self, </a:t>
            </a:r>
            <a:r>
              <a:rPr lang="fr-FR" sz="1600" dirty="0" err="1"/>
              <a:t>node</a:t>
            </a:r>
            <a:r>
              <a:rPr lang="fr-FR" sz="1600" dirty="0"/>
              <a:t>):</a:t>
            </a:r>
          </a:p>
          <a:p>
            <a:pPr lvl="1" algn="just"/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4CCBC29-BBCF-4B59-96AC-601222DF0B22}"/>
              </a:ext>
            </a:extLst>
          </p:cNvPr>
          <p:cNvSpPr txBox="1"/>
          <p:nvPr/>
        </p:nvSpPr>
        <p:spPr>
          <a:xfrm>
            <a:off x="6382871" y="2564127"/>
            <a:ext cx="5312006" cy="230832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La classe </a:t>
            </a:r>
            <a:r>
              <a:rPr lang="fr-FR" b="1" dirty="0" err="1">
                <a:solidFill>
                  <a:schemeClr val="accent6">
                    <a:lumMod val="75000"/>
                  </a:schemeClr>
                </a:solidFill>
              </a:rPr>
              <a:t>Grid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fr-FR" dirty="0"/>
              <a:t>: est une structure composée de (n x m) nœuds.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fr-FR" dirty="0"/>
              <a:t>La </a:t>
            </a:r>
            <a:r>
              <a:rPr lang="fr-FR" dirty="0" err="1"/>
              <a:t>Grid</a:t>
            </a:r>
            <a:r>
              <a:rPr lang="fr-FR" dirty="0"/>
              <a:t> est caractériser par :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fr-FR" dirty="0"/>
              <a:t>n lignes m colonnes</a:t>
            </a:r>
          </a:p>
          <a:p>
            <a:pPr indent="-285750" algn="just">
              <a:buFont typeface="Wingdings" panose="05000000000000000000" pitchFamily="2" charset="2"/>
              <a:buChar char="§"/>
            </a:pPr>
            <a:r>
              <a:rPr lang="fr-FR" dirty="0"/>
              <a:t>Les </a:t>
            </a:r>
            <a:r>
              <a:rPr lang="fr-FR" dirty="0" err="1"/>
              <a:t>methodes</a:t>
            </a:r>
            <a:r>
              <a:rPr lang="fr-FR" dirty="0"/>
              <a:t> principales dans la class </a:t>
            </a:r>
            <a:r>
              <a:rPr lang="fr-FR" dirty="0" err="1"/>
              <a:t>Grid</a:t>
            </a:r>
            <a:r>
              <a:rPr lang="fr-FR" dirty="0"/>
              <a:t>:</a:t>
            </a:r>
          </a:p>
          <a:p>
            <a:pPr lvl="1" indent="-285750" algn="just">
              <a:buFont typeface="Wingdings" panose="05000000000000000000" pitchFamily="2" charset="2"/>
              <a:buChar char="§"/>
            </a:pPr>
            <a:r>
              <a:rPr lang="fr-FR" dirty="0" err="1"/>
              <a:t>node_of</a:t>
            </a:r>
            <a:r>
              <a:rPr lang="fr-FR" dirty="0"/>
              <a:t>(self, </a:t>
            </a:r>
            <a:r>
              <a:rPr lang="fr-FR" dirty="0" err="1"/>
              <a:t>idx</a:t>
            </a:r>
            <a:r>
              <a:rPr lang="fr-FR" dirty="0"/>
              <a:t>)</a:t>
            </a:r>
          </a:p>
          <a:p>
            <a:pPr lvl="1" indent="-285750" algn="just">
              <a:buFont typeface="Wingdings" panose="05000000000000000000" pitchFamily="2" charset="2"/>
              <a:buChar char="§"/>
            </a:pPr>
            <a:r>
              <a:rPr lang="fr-FR" dirty="0" err="1"/>
              <a:t>add_node</a:t>
            </a:r>
            <a:r>
              <a:rPr lang="fr-FR" dirty="0"/>
              <a:t>(a)</a:t>
            </a:r>
          </a:p>
          <a:p>
            <a:pPr lvl="1" indent="-285750" algn="just">
              <a:buFont typeface="Wingdings" panose="05000000000000000000" pitchFamily="2" charset="2"/>
              <a:buChar char="§"/>
            </a:pPr>
            <a:r>
              <a:rPr lang="en-US" dirty="0" err="1"/>
              <a:t>add_edge</a:t>
            </a:r>
            <a:r>
              <a:rPr lang="en-US" dirty="0"/>
              <a:t>(a , b, distance: float, direction: str).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6713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C61BA8F-D817-43F1-8E6A-42774269E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4668DC-857F-487D-BFFA-8C0CA5037977}" type="slidenum">
              <a:rPr lang="fr-BE" smtClean="0"/>
              <a:pPr/>
              <a:t>14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4424E3-9503-46B1-8EF1-D8B0E672B1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Systems Engineering</a:t>
            </a:r>
          </a:p>
        </p:txBody>
      </p:sp>
      <p:sp>
        <p:nvSpPr>
          <p:cNvPr id="29" name="Titre 1">
            <a:extLst>
              <a:ext uri="{FF2B5EF4-FFF2-40B4-BE49-F238E27FC236}">
                <a16:creationId xmlns:a16="http://schemas.microsoft.com/office/drawing/2014/main" id="{D9F5415E-AC53-4ACA-86DB-A9816BBC649E}"/>
              </a:ext>
            </a:extLst>
          </p:cNvPr>
          <p:cNvSpPr txBox="1">
            <a:spLocks/>
          </p:cNvSpPr>
          <p:nvPr/>
        </p:nvSpPr>
        <p:spPr>
          <a:xfrm>
            <a:off x="1563305" y="127265"/>
            <a:ext cx="7442472" cy="648072"/>
          </a:xfrm>
          <a:prstGeom prst="rect">
            <a:avLst/>
          </a:prstGeom>
        </p:spPr>
        <p:txBody>
          <a:bodyPr vert="horz" wrap="square" anchor="ctr">
            <a:normAutofit fontScale="85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>
                <a:solidFill>
                  <a:srgbClr val="444444"/>
                </a:solidFill>
                <a:latin typeface="Open Sans"/>
              </a:rPr>
              <a:t>Programmation d’un graphe de nœud </a:t>
            </a:r>
          </a:p>
        </p:txBody>
      </p:sp>
      <p:sp>
        <p:nvSpPr>
          <p:cNvPr id="31" name="Espace réservé du contenu 5">
            <a:extLst>
              <a:ext uri="{FF2B5EF4-FFF2-40B4-BE49-F238E27FC236}">
                <a16:creationId xmlns:a16="http://schemas.microsoft.com/office/drawing/2014/main" id="{DBF47F77-6BE8-4F02-A572-81E9A4EE5B83}"/>
              </a:ext>
            </a:extLst>
          </p:cNvPr>
          <p:cNvSpPr txBox="1">
            <a:spLocks noGrp="1"/>
          </p:cNvSpPr>
          <p:nvPr>
            <p:ph sz="quarter" idx="1"/>
          </p:nvPr>
        </p:nvSpPr>
        <p:spPr>
          <a:xfrm>
            <a:off x="510535" y="1140463"/>
            <a:ext cx="9307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i="1" dirty="0">
                <a:solidFill>
                  <a:srgbClr val="FF0000"/>
                </a:solidFill>
              </a:rPr>
              <a:t>Chemin  1 : Programmer un graph de nœuds permettant à un robot de se déplacer d’un nœud A à un nœud B  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3FE6C52-3708-467B-96D5-077645D51BD3}"/>
              </a:ext>
            </a:extLst>
          </p:cNvPr>
          <p:cNvSpPr txBox="1"/>
          <p:nvPr/>
        </p:nvSpPr>
        <p:spPr>
          <a:xfrm>
            <a:off x="823432" y="1848349"/>
            <a:ext cx="5979053" cy="3373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</a:t>
            </a:r>
            <a:r>
              <a:rPr lang="fr-FR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fichier main.py contient le code de test :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fr-FR" sz="1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Création d’une grille (n x m): </a:t>
            </a:r>
            <a:r>
              <a:rPr lang="fr-FR" sz="1800" i="1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 = </a:t>
            </a:r>
            <a:r>
              <a:rPr lang="fr-FR" sz="1800" i="1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Grid</a:t>
            </a:r>
            <a:r>
              <a:rPr lang="fr-FR" sz="1800" i="1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(n, m)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Créer un nœud : exemple  </a:t>
            </a:r>
            <a:r>
              <a:rPr lang="fr-FR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= Node('A')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fr-FR" sz="1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Ajout de nœuds à la grille : </a:t>
            </a:r>
            <a:r>
              <a:rPr lang="fr-FR" sz="1800" b="0" i="1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g.add_node</a:t>
            </a:r>
            <a:r>
              <a:rPr lang="fr-FR" sz="1800" b="0" i="1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(a)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fr-FR" sz="1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Connectez deux nœuds ; créer un arrêt entre nœud A et B :</a:t>
            </a:r>
            <a:r>
              <a:rPr lang="fr-FR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fr-FR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FR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fr-FR" b="0" i="1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add_edge</a:t>
            </a:r>
            <a:r>
              <a:rPr lang="fr-FR" b="0" i="1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(a , b, distance: </a:t>
            </a:r>
            <a:r>
              <a:rPr lang="fr-FR" b="0" i="1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fr-FR" b="0" i="1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direction: </a:t>
            </a:r>
            <a:r>
              <a:rPr lang="fr-FR" b="0" i="1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str</a:t>
            </a:r>
            <a:r>
              <a:rPr lang="fr-FR" b="0" i="1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  <a:br>
              <a:rPr lang="fr-FR" b="0" i="1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Les directions sont prédéfinies tel que : </a:t>
            </a:r>
            <a:r>
              <a:rPr lang="fr-FR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fr-FR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fr-FR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fr-FR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left</a:t>
            </a:r>
            <a:r>
              <a:rPr lang="fr-FR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-to-right” “</a:t>
            </a:r>
            <a:r>
              <a:rPr lang="fr-FR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fr-FR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-right-to-</a:t>
            </a:r>
            <a:r>
              <a:rPr lang="fr-FR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left</a:t>
            </a:r>
            <a:r>
              <a:rPr lang="fr-FR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”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fr-FR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fr-FR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-up-to-down”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fr-FR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fr-FR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-down-to-up”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3A23B61-D412-41FA-983D-DBDCF055C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7851" y="2911111"/>
            <a:ext cx="4308549" cy="346825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7996805-B6BB-47AF-B74C-DB12D62B0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7851" y="1560103"/>
            <a:ext cx="4049294" cy="130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397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C61BA8F-D817-43F1-8E6A-42774269E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4668DC-857F-487D-BFFA-8C0CA5037977}" type="slidenum">
              <a:rPr lang="fr-BE" smtClean="0"/>
              <a:pPr/>
              <a:t>15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4424E3-9503-46B1-8EF1-D8B0E672B1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Systems Engineering</a:t>
            </a:r>
          </a:p>
        </p:txBody>
      </p:sp>
      <p:sp>
        <p:nvSpPr>
          <p:cNvPr id="29" name="Titre 1">
            <a:extLst>
              <a:ext uri="{FF2B5EF4-FFF2-40B4-BE49-F238E27FC236}">
                <a16:creationId xmlns:a16="http://schemas.microsoft.com/office/drawing/2014/main" id="{D9F5415E-AC53-4ACA-86DB-A9816BBC649E}"/>
              </a:ext>
            </a:extLst>
          </p:cNvPr>
          <p:cNvSpPr txBox="1">
            <a:spLocks/>
          </p:cNvSpPr>
          <p:nvPr/>
        </p:nvSpPr>
        <p:spPr>
          <a:xfrm>
            <a:off x="1563305" y="127265"/>
            <a:ext cx="7442472" cy="648072"/>
          </a:xfrm>
          <a:prstGeom prst="rect">
            <a:avLst/>
          </a:prstGeom>
        </p:spPr>
        <p:txBody>
          <a:bodyPr vert="horz" wrap="square" anchor="ctr">
            <a:normAutofit fontScale="85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>
                <a:solidFill>
                  <a:srgbClr val="444444"/>
                </a:solidFill>
                <a:latin typeface="Open Sans"/>
              </a:rPr>
              <a:t>Programmation d’un graphe de nœud </a:t>
            </a:r>
          </a:p>
        </p:txBody>
      </p:sp>
      <p:sp>
        <p:nvSpPr>
          <p:cNvPr id="31" name="Espace réservé du contenu 5">
            <a:extLst>
              <a:ext uri="{FF2B5EF4-FFF2-40B4-BE49-F238E27FC236}">
                <a16:creationId xmlns:a16="http://schemas.microsoft.com/office/drawing/2014/main" id="{DBF47F77-6BE8-4F02-A572-81E9A4EE5B83}"/>
              </a:ext>
            </a:extLst>
          </p:cNvPr>
          <p:cNvSpPr txBox="1">
            <a:spLocks noGrp="1"/>
          </p:cNvSpPr>
          <p:nvPr>
            <p:ph sz="quarter" idx="1"/>
          </p:nvPr>
        </p:nvSpPr>
        <p:spPr>
          <a:xfrm>
            <a:off x="510535" y="1140463"/>
            <a:ext cx="9307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i="1" dirty="0">
                <a:solidFill>
                  <a:srgbClr val="FF0000"/>
                </a:solidFill>
              </a:rPr>
              <a:t>Chemin  1 : Programmer un graph de nœuds permettant à un robot de se déplacer d’un nœud A à un nœud B 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619717-506E-4DC0-85D2-E60CBA6CC2DA}"/>
              </a:ext>
            </a:extLst>
          </p:cNvPr>
          <p:cNvSpPr/>
          <p:nvPr/>
        </p:nvSpPr>
        <p:spPr>
          <a:xfrm>
            <a:off x="8235284" y="1755252"/>
            <a:ext cx="2794591" cy="1477325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AF29A393-50D2-44F1-B965-FD1CC9C6CA66}"/>
              </a:ext>
            </a:extLst>
          </p:cNvPr>
          <p:cNvSpPr/>
          <p:nvPr/>
        </p:nvSpPr>
        <p:spPr>
          <a:xfrm>
            <a:off x="7978838" y="2972472"/>
            <a:ext cx="549349" cy="5635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FFC000"/>
                </a:solidFill>
              </a:rPr>
              <a:t>A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6DC0ACB8-A0AA-42C9-981A-5C70C1140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939" l="1163" r="89958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 flipH="1">
            <a:off x="7057930" y="2465152"/>
            <a:ext cx="1454318" cy="1014641"/>
          </a:xfrm>
          <a:prstGeom prst="rect">
            <a:avLst/>
          </a:prstGeom>
        </p:spPr>
      </p:pic>
      <p:sp>
        <p:nvSpPr>
          <p:cNvPr id="17" name="Ellipse 16">
            <a:extLst>
              <a:ext uri="{FF2B5EF4-FFF2-40B4-BE49-F238E27FC236}">
                <a16:creationId xmlns:a16="http://schemas.microsoft.com/office/drawing/2014/main" id="{406DDA02-B6F7-443B-95D6-91565A44B730}"/>
              </a:ext>
            </a:extLst>
          </p:cNvPr>
          <p:cNvSpPr/>
          <p:nvPr/>
        </p:nvSpPr>
        <p:spPr>
          <a:xfrm>
            <a:off x="10755200" y="2898250"/>
            <a:ext cx="549349" cy="5635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FFC000"/>
                </a:solidFill>
              </a:rPr>
              <a:t>B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D9E6DFE3-A27E-4429-BF8F-503D3BD26B44}"/>
              </a:ext>
            </a:extLst>
          </p:cNvPr>
          <p:cNvCxnSpPr/>
          <p:nvPr/>
        </p:nvCxnSpPr>
        <p:spPr>
          <a:xfrm>
            <a:off x="8770592" y="3535998"/>
            <a:ext cx="20946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>
            <a:extLst>
              <a:ext uri="{FF2B5EF4-FFF2-40B4-BE49-F238E27FC236}">
                <a16:creationId xmlns:a16="http://schemas.microsoft.com/office/drawing/2014/main" id="{39E37363-1D5A-4942-938F-E564C40EB0DB}"/>
              </a:ext>
            </a:extLst>
          </p:cNvPr>
          <p:cNvSpPr/>
          <p:nvPr/>
        </p:nvSpPr>
        <p:spPr>
          <a:xfrm>
            <a:off x="7978838" y="1526053"/>
            <a:ext cx="549349" cy="5635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FFC000"/>
                </a:solidFill>
              </a:rPr>
              <a:t>D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288B5BAC-D53E-4C13-AA1B-14B82C2ADC6F}"/>
              </a:ext>
            </a:extLst>
          </p:cNvPr>
          <p:cNvSpPr/>
          <p:nvPr/>
        </p:nvSpPr>
        <p:spPr>
          <a:xfrm>
            <a:off x="10674274" y="1481462"/>
            <a:ext cx="549349" cy="5635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FFC000"/>
                </a:solidFill>
              </a:rPr>
              <a:t>C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DCD4BB9-2A7B-41BE-8D60-11ACEC2CF4CD}"/>
              </a:ext>
            </a:extLst>
          </p:cNvPr>
          <p:cNvSpPr txBox="1"/>
          <p:nvPr/>
        </p:nvSpPr>
        <p:spPr>
          <a:xfrm>
            <a:off x="946297" y="2213475"/>
            <a:ext cx="5894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5. Définir le chemin  : </a:t>
            </a:r>
            <a:r>
              <a:rPr lang="fr-FR" sz="1800" b="1" i="1" dirty="0">
                <a:solidFill>
                  <a:srgbClr val="FF0000"/>
                </a:solidFill>
              </a:rPr>
              <a:t>se déplacer d’un nœud A à un nœud B</a:t>
            </a:r>
            <a:r>
              <a:rPr lang="fr-FR" dirty="0"/>
              <a:t> 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89852D6-B003-4392-BA70-99923F06A781}"/>
              </a:ext>
            </a:extLst>
          </p:cNvPr>
          <p:cNvSpPr txBox="1"/>
          <p:nvPr/>
        </p:nvSpPr>
        <p:spPr>
          <a:xfrm>
            <a:off x="1126901" y="2860439"/>
            <a:ext cx="60977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374151"/>
                </a:solidFill>
                <a:latin typeface="Söhne"/>
              </a:rPr>
              <a:t>C</a:t>
            </a:r>
            <a:r>
              <a:rPr lang="fr-FR" b="0" i="0" dirty="0">
                <a:solidFill>
                  <a:srgbClr val="374151"/>
                </a:solidFill>
                <a:effectLst/>
                <a:latin typeface="Söhne"/>
              </a:rPr>
              <a:t>réer une liste appelée "</a:t>
            </a:r>
            <a:r>
              <a:rPr lang="fr-FR" b="0" i="0" dirty="0" err="1">
                <a:solidFill>
                  <a:srgbClr val="374151"/>
                </a:solidFill>
                <a:effectLst/>
                <a:latin typeface="Söhne"/>
              </a:rPr>
              <a:t>path</a:t>
            </a:r>
            <a:r>
              <a:rPr lang="fr-FR" b="0" i="0" dirty="0">
                <a:solidFill>
                  <a:srgbClr val="374151"/>
                </a:solidFill>
                <a:effectLst/>
                <a:latin typeface="Söhne"/>
              </a:rPr>
              <a:t>" qui contient liste des nœud a parcourir dans le chemin (A-&gt;B dans l'ordre ). </a:t>
            </a:r>
          </a:p>
          <a:p>
            <a:r>
              <a:rPr lang="fr-FR" b="0" i="0" dirty="0">
                <a:solidFill>
                  <a:srgbClr val="374151"/>
                </a:solidFill>
                <a:effectLst/>
                <a:latin typeface="Söhne"/>
              </a:rPr>
              <a:t>Les nœuds sont obtenus à partir du graphe "g"  en utilisant la méthodes "</a:t>
            </a:r>
            <a:r>
              <a:rPr lang="fr-FR" b="0" i="0" dirty="0" err="1">
                <a:solidFill>
                  <a:srgbClr val="374151"/>
                </a:solidFill>
                <a:effectLst/>
                <a:latin typeface="Söhne"/>
              </a:rPr>
              <a:t>node_of</a:t>
            </a:r>
            <a:r>
              <a:rPr lang="fr-FR" b="0" i="0" dirty="0">
                <a:solidFill>
                  <a:srgbClr val="374151"/>
                </a:solidFill>
                <a:effectLst/>
                <a:latin typeface="Söhne"/>
              </a:rPr>
              <a:t>"</a:t>
            </a:r>
          </a:p>
          <a:p>
            <a:r>
              <a:rPr lang="fr-F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fr-FR" b="0" i="1" dirty="0">
                <a:solidFill>
                  <a:schemeClr val="accent3">
                    <a:lumMod val="75000"/>
                  </a:schemeClr>
                </a:solidFill>
                <a:effectLst/>
                <a:latin typeface="Söhne"/>
              </a:rPr>
              <a:t>g. </a:t>
            </a:r>
            <a:r>
              <a:rPr lang="fr-FR" b="0" i="1" dirty="0" err="1">
                <a:solidFill>
                  <a:schemeClr val="accent3">
                    <a:lumMod val="75000"/>
                  </a:schemeClr>
                </a:solidFill>
                <a:effectLst/>
                <a:latin typeface="Söhne"/>
              </a:rPr>
              <a:t>node_of</a:t>
            </a:r>
            <a:r>
              <a:rPr lang="fr-FR" b="0" i="1" dirty="0">
                <a:solidFill>
                  <a:schemeClr val="accent3">
                    <a:lumMod val="75000"/>
                  </a:schemeClr>
                </a:solidFill>
                <a:effectLst/>
                <a:latin typeface="Söhne"/>
              </a:rPr>
              <a:t>(‘’A’’) : obtenir le nœud 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9CCC7BB-5F62-4706-9298-8A31FD6CDE10}"/>
              </a:ext>
            </a:extLst>
          </p:cNvPr>
          <p:cNvSpPr/>
          <p:nvPr/>
        </p:nvSpPr>
        <p:spPr>
          <a:xfrm>
            <a:off x="8491730" y="4359629"/>
            <a:ext cx="2794591" cy="1477325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1E39B8AC-F396-4CCB-ABD4-2A7896723616}"/>
              </a:ext>
            </a:extLst>
          </p:cNvPr>
          <p:cNvSpPr/>
          <p:nvPr/>
        </p:nvSpPr>
        <p:spPr>
          <a:xfrm>
            <a:off x="8235284" y="5576849"/>
            <a:ext cx="549349" cy="5635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FFC000"/>
                </a:solidFill>
              </a:rPr>
              <a:t>A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630BBE00-B82D-45F2-B207-454440227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939" l="1163" r="89958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8459735" y="5546765"/>
            <a:ext cx="1454318" cy="1014641"/>
          </a:xfrm>
          <a:prstGeom prst="rect">
            <a:avLst/>
          </a:prstGeom>
        </p:spPr>
      </p:pic>
      <p:sp>
        <p:nvSpPr>
          <p:cNvPr id="33" name="Ellipse 32">
            <a:extLst>
              <a:ext uri="{FF2B5EF4-FFF2-40B4-BE49-F238E27FC236}">
                <a16:creationId xmlns:a16="http://schemas.microsoft.com/office/drawing/2014/main" id="{92FC9102-7732-4840-9FC1-6FD6EC131532}"/>
              </a:ext>
            </a:extLst>
          </p:cNvPr>
          <p:cNvSpPr/>
          <p:nvPr/>
        </p:nvSpPr>
        <p:spPr>
          <a:xfrm>
            <a:off x="11011646" y="5502627"/>
            <a:ext cx="549349" cy="5635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FFC000"/>
                </a:solidFill>
              </a:rPr>
              <a:t>B</a:t>
            </a:r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E82F7815-90D1-4169-B642-DDB1A19EC0F7}"/>
              </a:ext>
            </a:extLst>
          </p:cNvPr>
          <p:cNvCxnSpPr/>
          <p:nvPr/>
        </p:nvCxnSpPr>
        <p:spPr>
          <a:xfrm>
            <a:off x="9027038" y="6140375"/>
            <a:ext cx="20946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E19FE201-EB60-4CFA-9F14-F124F2C47985}"/>
              </a:ext>
            </a:extLst>
          </p:cNvPr>
          <p:cNvSpPr/>
          <p:nvPr/>
        </p:nvSpPr>
        <p:spPr>
          <a:xfrm>
            <a:off x="8235284" y="4130430"/>
            <a:ext cx="549349" cy="5635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FFC000"/>
                </a:solidFill>
              </a:rPr>
              <a:t>D</a:t>
            </a: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799C66A-CFC7-489A-A08C-D5EC56E4A5A9}"/>
              </a:ext>
            </a:extLst>
          </p:cNvPr>
          <p:cNvSpPr/>
          <p:nvPr/>
        </p:nvSpPr>
        <p:spPr>
          <a:xfrm>
            <a:off x="10930720" y="4085839"/>
            <a:ext cx="549349" cy="5635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FFC000"/>
                </a:solidFill>
              </a:rPr>
              <a:t>C</a:t>
            </a:r>
          </a:p>
        </p:txBody>
      </p:sp>
      <p:sp>
        <p:nvSpPr>
          <p:cNvPr id="4" name="Flèche : courbe vers la droite 3">
            <a:extLst>
              <a:ext uri="{FF2B5EF4-FFF2-40B4-BE49-F238E27FC236}">
                <a16:creationId xmlns:a16="http://schemas.microsoft.com/office/drawing/2014/main" id="{78929F22-10B1-43C0-BAEE-E52F1CDA6C8E}"/>
              </a:ext>
            </a:extLst>
          </p:cNvPr>
          <p:cNvSpPr/>
          <p:nvPr/>
        </p:nvSpPr>
        <p:spPr>
          <a:xfrm rot="20774204">
            <a:off x="7409451" y="3710127"/>
            <a:ext cx="279769" cy="158710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662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11111E-6 L 0.16132 -0.0030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60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C61BA8F-D817-43F1-8E6A-42774269E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4668DC-857F-487D-BFFA-8C0CA5037977}" type="slidenum">
              <a:rPr lang="fr-BE" smtClean="0"/>
              <a:pPr/>
              <a:t>16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4424E3-9503-46B1-8EF1-D8B0E672B1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Systems Engineering</a:t>
            </a:r>
          </a:p>
        </p:txBody>
      </p:sp>
      <p:sp>
        <p:nvSpPr>
          <p:cNvPr id="29" name="Titre 1">
            <a:extLst>
              <a:ext uri="{FF2B5EF4-FFF2-40B4-BE49-F238E27FC236}">
                <a16:creationId xmlns:a16="http://schemas.microsoft.com/office/drawing/2014/main" id="{D9F5415E-AC53-4ACA-86DB-A9816BBC649E}"/>
              </a:ext>
            </a:extLst>
          </p:cNvPr>
          <p:cNvSpPr txBox="1">
            <a:spLocks/>
          </p:cNvSpPr>
          <p:nvPr/>
        </p:nvSpPr>
        <p:spPr>
          <a:xfrm>
            <a:off x="1563305" y="127265"/>
            <a:ext cx="7442472" cy="648072"/>
          </a:xfrm>
          <a:prstGeom prst="rect">
            <a:avLst/>
          </a:prstGeom>
        </p:spPr>
        <p:txBody>
          <a:bodyPr vert="horz" wrap="square" anchor="ctr">
            <a:normAutofit fontScale="85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>
                <a:solidFill>
                  <a:srgbClr val="444444"/>
                </a:solidFill>
                <a:latin typeface="Open Sans"/>
              </a:rPr>
              <a:t>Programmation d’un graphe de nœud </a:t>
            </a:r>
          </a:p>
        </p:txBody>
      </p:sp>
      <p:sp>
        <p:nvSpPr>
          <p:cNvPr id="31" name="Espace réservé du contenu 5">
            <a:extLst>
              <a:ext uri="{FF2B5EF4-FFF2-40B4-BE49-F238E27FC236}">
                <a16:creationId xmlns:a16="http://schemas.microsoft.com/office/drawing/2014/main" id="{DBF47F77-6BE8-4F02-A572-81E9A4EE5B83}"/>
              </a:ext>
            </a:extLst>
          </p:cNvPr>
          <p:cNvSpPr txBox="1">
            <a:spLocks noGrp="1"/>
          </p:cNvSpPr>
          <p:nvPr>
            <p:ph sz="quarter" idx="1"/>
          </p:nvPr>
        </p:nvSpPr>
        <p:spPr>
          <a:xfrm>
            <a:off x="510535" y="1140463"/>
            <a:ext cx="9307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i="1" dirty="0">
                <a:solidFill>
                  <a:srgbClr val="FF0000"/>
                </a:solidFill>
              </a:rPr>
              <a:t>Chemin  1 : Programmer un graph de nœuds permettant à un robot de se déplacer d’un nœud A à un nœud B  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DCD4BB9-2A7B-41BE-8D60-11ACEC2CF4CD}"/>
              </a:ext>
            </a:extLst>
          </p:cNvPr>
          <p:cNvSpPr txBox="1"/>
          <p:nvPr/>
        </p:nvSpPr>
        <p:spPr>
          <a:xfrm>
            <a:off x="948604" y="1821512"/>
            <a:ext cx="6872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6. Commencer le déplacement : </a:t>
            </a:r>
            <a:r>
              <a:rPr lang="fr-FR" sz="1800" b="1" i="1" dirty="0">
                <a:solidFill>
                  <a:srgbClr val="FF0000"/>
                </a:solidFill>
              </a:rPr>
              <a:t>se déplacer d’un nœud A à un nœud B</a:t>
            </a:r>
            <a:r>
              <a:rPr lang="fr-FR" dirty="0"/>
              <a:t>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A02102E-9EDB-4F6D-970A-036D8AF948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b="7679"/>
          <a:stretch/>
        </p:blipFill>
        <p:spPr>
          <a:xfrm>
            <a:off x="1695450" y="2288752"/>
            <a:ext cx="4400550" cy="369332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E589ACBA-9D86-44D0-8CCF-A6CADD49F953}"/>
              </a:ext>
            </a:extLst>
          </p:cNvPr>
          <p:cNvSpPr txBox="1"/>
          <p:nvPr/>
        </p:nvSpPr>
        <p:spPr>
          <a:xfrm>
            <a:off x="474897" y="2643069"/>
            <a:ext cx="7966650" cy="1711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b="0" i="0" dirty="0">
                <a:solidFill>
                  <a:srgbClr val="374151"/>
                </a:solidFill>
                <a:effectLst/>
                <a:latin typeface="Söhne"/>
              </a:rPr>
              <a:t>Créer une </a:t>
            </a:r>
            <a:r>
              <a:rPr lang="fr-FR" b="0" i="1" dirty="0">
                <a:solidFill>
                  <a:schemeClr val="accent3">
                    <a:lumMod val="75000"/>
                  </a:schemeClr>
                </a:solidFill>
                <a:effectLst/>
                <a:latin typeface="Söhne"/>
              </a:rPr>
              <a:t>boucle for </a:t>
            </a:r>
            <a:r>
              <a:rPr lang="fr-FR" b="0" i="0" dirty="0">
                <a:solidFill>
                  <a:srgbClr val="374151"/>
                </a:solidFill>
                <a:effectLst/>
                <a:latin typeface="Söhne"/>
              </a:rPr>
              <a:t>qui parcourt une liste de nœuds (</a:t>
            </a:r>
            <a:r>
              <a:rPr lang="fr-FR" b="0" i="1" dirty="0" err="1">
                <a:solidFill>
                  <a:schemeClr val="accent3">
                    <a:lumMod val="75000"/>
                  </a:schemeClr>
                </a:solidFill>
                <a:effectLst/>
                <a:latin typeface="Söhne"/>
              </a:rPr>
              <a:t>path</a:t>
            </a:r>
            <a:r>
              <a:rPr lang="fr-FR" b="0" i="0" dirty="0">
                <a:solidFill>
                  <a:srgbClr val="374151"/>
                </a:solidFill>
                <a:effectLst/>
                <a:latin typeface="Söhne"/>
              </a:rPr>
              <a:t>) à partir de l'indice 1.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374151"/>
                </a:solidFill>
                <a:effectLst/>
                <a:latin typeface="Söhne"/>
              </a:rPr>
              <a:t>Pour chaque nœud, afficher le nœud précédent et le nœud actuel, </a:t>
            </a:r>
            <a:endParaRPr lang="fr-FR" dirty="0">
              <a:solidFill>
                <a:srgbClr val="374151"/>
              </a:solidFill>
              <a:latin typeface="Söhne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374151"/>
                </a:solidFill>
                <a:latin typeface="Söhne"/>
              </a:rPr>
              <a:t>P</a:t>
            </a:r>
            <a:r>
              <a:rPr lang="fr-FR" b="0" i="0" dirty="0">
                <a:solidFill>
                  <a:srgbClr val="374151"/>
                </a:solidFill>
                <a:effectLst/>
                <a:latin typeface="Söhne"/>
              </a:rPr>
              <a:t>uis calcule la direction et la distance entre </a:t>
            </a:r>
            <a:r>
              <a:rPr lang="fr-FR" dirty="0">
                <a:solidFill>
                  <a:srgbClr val="374151"/>
                </a:solidFill>
                <a:latin typeface="Söhne"/>
              </a:rPr>
              <a:t>deux nœud </a:t>
            </a:r>
            <a:r>
              <a:rPr lang="fr-FR" b="0" i="0" dirty="0">
                <a:solidFill>
                  <a:srgbClr val="374151"/>
                </a:solidFill>
                <a:effectLst/>
                <a:latin typeface="Söhne"/>
              </a:rPr>
              <a:t>à l'aide des méthodes "</a:t>
            </a:r>
            <a:r>
              <a:rPr lang="fr-FR" b="0" i="0" dirty="0" err="1">
                <a:solidFill>
                  <a:srgbClr val="374151"/>
                </a:solidFill>
                <a:effectLst/>
                <a:latin typeface="Söhne"/>
              </a:rPr>
              <a:t>direction_to_neighbor</a:t>
            </a:r>
            <a:r>
              <a:rPr lang="fr-FR" b="0" i="0" dirty="0">
                <a:solidFill>
                  <a:srgbClr val="374151"/>
                </a:solidFill>
                <a:effectLst/>
                <a:latin typeface="Söhne"/>
              </a:rPr>
              <a:t>" et "</a:t>
            </a:r>
            <a:r>
              <a:rPr lang="fr-FR" b="0" i="0" dirty="0" err="1">
                <a:solidFill>
                  <a:srgbClr val="374151"/>
                </a:solidFill>
                <a:effectLst/>
                <a:latin typeface="Söhne"/>
              </a:rPr>
              <a:t>distance_to_neighbor</a:t>
            </a:r>
            <a:r>
              <a:rPr lang="fr-FR" b="0" i="0" dirty="0">
                <a:solidFill>
                  <a:srgbClr val="374151"/>
                </a:solidFill>
                <a:effectLst/>
                <a:latin typeface="Söhne"/>
              </a:rPr>
              <a:t>" du nœud précédent.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FB49417-C557-4C87-8B54-EEFDA3ED9FD6}"/>
              </a:ext>
            </a:extLst>
          </p:cNvPr>
          <p:cNvSpPr txBox="1"/>
          <p:nvPr/>
        </p:nvSpPr>
        <p:spPr>
          <a:xfrm>
            <a:off x="1114401" y="4713066"/>
            <a:ext cx="6122772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fr-FR" b="0" i="0" dirty="0">
                <a:solidFill>
                  <a:srgbClr val="374151"/>
                </a:solidFill>
                <a:effectLst/>
                <a:latin typeface="Söhne"/>
              </a:rPr>
              <a:t>N.B: À chaque itération de la boucle, le nœud actuel est stocké dans la variable "</a:t>
            </a:r>
            <a:r>
              <a:rPr lang="fr-FR" b="0" i="0" dirty="0" err="1">
                <a:solidFill>
                  <a:srgbClr val="374151"/>
                </a:solidFill>
                <a:effectLst/>
                <a:latin typeface="Söhne"/>
              </a:rPr>
              <a:t>node</a:t>
            </a:r>
            <a:r>
              <a:rPr lang="fr-FR" b="0" i="0" dirty="0">
                <a:solidFill>
                  <a:srgbClr val="374151"/>
                </a:solidFill>
                <a:effectLst/>
                <a:latin typeface="Söhne"/>
              </a:rPr>
              <a:t>" et le nœud précédent est récupéré à partir de la liste "</a:t>
            </a:r>
            <a:r>
              <a:rPr lang="fr-FR" b="0" i="0" dirty="0" err="1">
                <a:solidFill>
                  <a:srgbClr val="374151"/>
                </a:solidFill>
                <a:effectLst/>
                <a:latin typeface="Söhne"/>
              </a:rPr>
              <a:t>path</a:t>
            </a:r>
            <a:r>
              <a:rPr lang="fr-FR" b="0" i="0" dirty="0">
                <a:solidFill>
                  <a:srgbClr val="374151"/>
                </a:solidFill>
                <a:effectLst/>
                <a:latin typeface="Söhne"/>
              </a:rPr>
              <a:t>" en utilisant l'indice "</a:t>
            </a:r>
            <a:r>
              <a:rPr lang="fr-FR" b="0" i="0" dirty="0" err="1">
                <a:solidFill>
                  <a:srgbClr val="374151"/>
                </a:solidFill>
                <a:effectLst/>
                <a:latin typeface="Söhne"/>
              </a:rPr>
              <a:t>idx</a:t>
            </a:r>
            <a:r>
              <a:rPr lang="fr-FR" b="0" i="0" dirty="0">
                <a:solidFill>
                  <a:srgbClr val="374151"/>
                </a:solidFill>
                <a:effectLst/>
                <a:latin typeface="Söhne"/>
              </a:rPr>
              <a:t>".</a:t>
            </a:r>
            <a:endParaRPr lang="fr-FR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B7A693F-7DD2-4643-A1B5-C90A336CE260}"/>
              </a:ext>
            </a:extLst>
          </p:cNvPr>
          <p:cNvSpPr/>
          <p:nvPr/>
        </p:nvSpPr>
        <p:spPr>
          <a:xfrm>
            <a:off x="9122735" y="2972954"/>
            <a:ext cx="2794591" cy="1477325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A53C5C8B-1D7D-4994-AA0F-24FFA32D7AF6}"/>
              </a:ext>
            </a:extLst>
          </p:cNvPr>
          <p:cNvSpPr/>
          <p:nvPr/>
        </p:nvSpPr>
        <p:spPr>
          <a:xfrm>
            <a:off x="8866289" y="4190174"/>
            <a:ext cx="549349" cy="5635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FFC000"/>
                </a:solidFill>
              </a:rPr>
              <a:t>A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60A44CEE-B1E1-4767-A30F-4F1DBEC446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8939" l="1163" r="89958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9090740" y="4160090"/>
            <a:ext cx="1454318" cy="1014641"/>
          </a:xfrm>
          <a:prstGeom prst="rect">
            <a:avLst/>
          </a:prstGeom>
        </p:spPr>
      </p:pic>
      <p:sp>
        <p:nvSpPr>
          <p:cNvPr id="26" name="Ellipse 25">
            <a:extLst>
              <a:ext uri="{FF2B5EF4-FFF2-40B4-BE49-F238E27FC236}">
                <a16:creationId xmlns:a16="http://schemas.microsoft.com/office/drawing/2014/main" id="{2CA5D68E-E1DC-4E48-A242-6ECD5DF942AC}"/>
              </a:ext>
            </a:extLst>
          </p:cNvPr>
          <p:cNvSpPr/>
          <p:nvPr/>
        </p:nvSpPr>
        <p:spPr>
          <a:xfrm>
            <a:off x="11642651" y="4115952"/>
            <a:ext cx="549349" cy="5635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FFC000"/>
                </a:solidFill>
              </a:rPr>
              <a:t>B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B3CE3D18-F4C9-44E7-B6E8-682FF83DEE10}"/>
              </a:ext>
            </a:extLst>
          </p:cNvPr>
          <p:cNvCxnSpPr/>
          <p:nvPr/>
        </p:nvCxnSpPr>
        <p:spPr>
          <a:xfrm>
            <a:off x="9658043" y="4753700"/>
            <a:ext cx="20946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>
            <a:extLst>
              <a:ext uri="{FF2B5EF4-FFF2-40B4-BE49-F238E27FC236}">
                <a16:creationId xmlns:a16="http://schemas.microsoft.com/office/drawing/2014/main" id="{D4748E87-C4CD-442E-9E79-55ECFE24EC01}"/>
              </a:ext>
            </a:extLst>
          </p:cNvPr>
          <p:cNvSpPr/>
          <p:nvPr/>
        </p:nvSpPr>
        <p:spPr>
          <a:xfrm>
            <a:off x="8866289" y="2743755"/>
            <a:ext cx="549349" cy="5635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FFC000"/>
                </a:solidFill>
              </a:rPr>
              <a:t>D</a:t>
            </a: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77F4C339-9E07-47FD-8049-304E0B500288}"/>
              </a:ext>
            </a:extLst>
          </p:cNvPr>
          <p:cNvSpPr/>
          <p:nvPr/>
        </p:nvSpPr>
        <p:spPr>
          <a:xfrm>
            <a:off x="11561725" y="2699164"/>
            <a:ext cx="549349" cy="5635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FFC000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64763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59259E-6 L 0.16133 -0.0030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60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C61BA8F-D817-43F1-8E6A-42774269E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4668DC-857F-487D-BFFA-8C0CA5037977}" type="slidenum">
              <a:rPr lang="fr-BE" smtClean="0"/>
              <a:pPr/>
              <a:t>17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4424E3-9503-46B1-8EF1-D8B0E672B1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Systems Engineering</a:t>
            </a:r>
          </a:p>
        </p:txBody>
      </p:sp>
      <p:sp>
        <p:nvSpPr>
          <p:cNvPr id="29" name="Titre 1">
            <a:extLst>
              <a:ext uri="{FF2B5EF4-FFF2-40B4-BE49-F238E27FC236}">
                <a16:creationId xmlns:a16="http://schemas.microsoft.com/office/drawing/2014/main" id="{D9F5415E-AC53-4ACA-86DB-A9816BBC649E}"/>
              </a:ext>
            </a:extLst>
          </p:cNvPr>
          <p:cNvSpPr txBox="1">
            <a:spLocks/>
          </p:cNvSpPr>
          <p:nvPr/>
        </p:nvSpPr>
        <p:spPr>
          <a:xfrm>
            <a:off x="1563305" y="127265"/>
            <a:ext cx="7442472" cy="648072"/>
          </a:xfrm>
          <a:prstGeom prst="rect">
            <a:avLst/>
          </a:prstGeom>
        </p:spPr>
        <p:txBody>
          <a:bodyPr vert="horz" wrap="square" anchor="ctr">
            <a:normAutofit fontScale="85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>
                <a:solidFill>
                  <a:srgbClr val="444444"/>
                </a:solidFill>
                <a:latin typeface="Open Sans"/>
              </a:rPr>
              <a:t>Programmation d’un graphe de nœud </a:t>
            </a:r>
          </a:p>
        </p:txBody>
      </p:sp>
      <p:sp>
        <p:nvSpPr>
          <p:cNvPr id="31" name="Espace réservé du contenu 5">
            <a:extLst>
              <a:ext uri="{FF2B5EF4-FFF2-40B4-BE49-F238E27FC236}">
                <a16:creationId xmlns:a16="http://schemas.microsoft.com/office/drawing/2014/main" id="{DBF47F77-6BE8-4F02-A572-81E9A4EE5B83}"/>
              </a:ext>
            </a:extLst>
          </p:cNvPr>
          <p:cNvSpPr txBox="1">
            <a:spLocks noGrp="1"/>
          </p:cNvSpPr>
          <p:nvPr>
            <p:ph sz="quarter" idx="1"/>
          </p:nvPr>
        </p:nvSpPr>
        <p:spPr>
          <a:xfrm>
            <a:off x="510535" y="1140463"/>
            <a:ext cx="9307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i="1" dirty="0">
                <a:solidFill>
                  <a:srgbClr val="FF0000"/>
                </a:solidFill>
              </a:rPr>
              <a:t>Chemin  1 : Programmer un graph de nœuds permettant à un robot de se déplacer d’un nœud A à un nœud B 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619717-506E-4DC0-85D2-E60CBA6CC2DA}"/>
              </a:ext>
            </a:extLst>
          </p:cNvPr>
          <p:cNvSpPr/>
          <p:nvPr/>
        </p:nvSpPr>
        <p:spPr>
          <a:xfrm>
            <a:off x="9122735" y="4528958"/>
            <a:ext cx="2794591" cy="1477325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AF29A393-50D2-44F1-B965-FD1CC9C6CA66}"/>
              </a:ext>
            </a:extLst>
          </p:cNvPr>
          <p:cNvSpPr/>
          <p:nvPr/>
        </p:nvSpPr>
        <p:spPr>
          <a:xfrm>
            <a:off x="8866289" y="5746178"/>
            <a:ext cx="549349" cy="5635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FFC000"/>
                </a:solidFill>
              </a:rPr>
              <a:t>A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6DC0ACB8-A0AA-42C9-981A-5C70C1140A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8939" l="1163" r="89958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9090740" y="5716094"/>
            <a:ext cx="1454318" cy="1014641"/>
          </a:xfrm>
          <a:prstGeom prst="rect">
            <a:avLst/>
          </a:prstGeom>
        </p:spPr>
      </p:pic>
      <p:sp>
        <p:nvSpPr>
          <p:cNvPr id="17" name="Ellipse 16">
            <a:extLst>
              <a:ext uri="{FF2B5EF4-FFF2-40B4-BE49-F238E27FC236}">
                <a16:creationId xmlns:a16="http://schemas.microsoft.com/office/drawing/2014/main" id="{406DDA02-B6F7-443B-95D6-91565A44B730}"/>
              </a:ext>
            </a:extLst>
          </p:cNvPr>
          <p:cNvSpPr/>
          <p:nvPr/>
        </p:nvSpPr>
        <p:spPr>
          <a:xfrm>
            <a:off x="11642651" y="5671956"/>
            <a:ext cx="549349" cy="5635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FFC000"/>
                </a:solidFill>
              </a:rPr>
              <a:t>B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D9E6DFE3-A27E-4429-BF8F-503D3BD26B44}"/>
              </a:ext>
            </a:extLst>
          </p:cNvPr>
          <p:cNvCxnSpPr/>
          <p:nvPr/>
        </p:nvCxnSpPr>
        <p:spPr>
          <a:xfrm>
            <a:off x="9658043" y="6309704"/>
            <a:ext cx="20946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>
            <a:extLst>
              <a:ext uri="{FF2B5EF4-FFF2-40B4-BE49-F238E27FC236}">
                <a16:creationId xmlns:a16="http://schemas.microsoft.com/office/drawing/2014/main" id="{39E37363-1D5A-4942-938F-E564C40EB0DB}"/>
              </a:ext>
            </a:extLst>
          </p:cNvPr>
          <p:cNvSpPr/>
          <p:nvPr/>
        </p:nvSpPr>
        <p:spPr>
          <a:xfrm>
            <a:off x="8866289" y="4299759"/>
            <a:ext cx="549349" cy="5635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FFC000"/>
                </a:solidFill>
              </a:rPr>
              <a:t>D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288B5BAC-D53E-4C13-AA1B-14B82C2ADC6F}"/>
              </a:ext>
            </a:extLst>
          </p:cNvPr>
          <p:cNvSpPr/>
          <p:nvPr/>
        </p:nvSpPr>
        <p:spPr>
          <a:xfrm>
            <a:off x="11561725" y="4255168"/>
            <a:ext cx="549349" cy="5635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FFC000"/>
                </a:solidFill>
              </a:rPr>
              <a:t>C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DCD4BB9-2A7B-41BE-8D60-11ACEC2CF4CD}"/>
              </a:ext>
            </a:extLst>
          </p:cNvPr>
          <p:cNvSpPr txBox="1"/>
          <p:nvPr/>
        </p:nvSpPr>
        <p:spPr>
          <a:xfrm>
            <a:off x="948604" y="1742054"/>
            <a:ext cx="6861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5. Commencer le </a:t>
            </a:r>
            <a:r>
              <a:rPr lang="fr-FR" dirty="0" err="1"/>
              <a:t>deplacement</a:t>
            </a:r>
            <a:r>
              <a:rPr lang="fr-FR" dirty="0"/>
              <a:t>: </a:t>
            </a:r>
            <a:r>
              <a:rPr lang="fr-FR" sz="1800" b="1" i="1" dirty="0">
                <a:solidFill>
                  <a:srgbClr val="FF0000"/>
                </a:solidFill>
              </a:rPr>
              <a:t>se déplacer d’un nœud A à un nœud B</a:t>
            </a:r>
            <a:r>
              <a:rPr lang="fr-FR" dirty="0"/>
              <a:t>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A02102E-9EDB-4F6D-970A-036D8AF9488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1" b="7679"/>
          <a:stretch/>
        </p:blipFill>
        <p:spPr>
          <a:xfrm>
            <a:off x="1695450" y="2103837"/>
            <a:ext cx="4400550" cy="369332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4CA5D4B0-1ACD-486B-A30C-62D3A3D336D2}"/>
              </a:ext>
            </a:extLst>
          </p:cNvPr>
          <p:cNvSpPr txBox="1"/>
          <p:nvPr/>
        </p:nvSpPr>
        <p:spPr>
          <a:xfrm>
            <a:off x="308545" y="2646932"/>
            <a:ext cx="8079562" cy="29578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374151"/>
                </a:solidFill>
                <a:effectLst/>
                <a:latin typeface="Söhne"/>
              </a:rPr>
              <a:t>Ensuite, en fonction de la direction initial du robot (supposant le robot est diriger vers </a:t>
            </a:r>
            <a:r>
              <a:rPr lang="fr-FR" b="0" i="0" dirty="0" err="1">
                <a:solidFill>
                  <a:srgbClr val="374151"/>
                </a:solidFill>
                <a:effectLst/>
                <a:latin typeface="Söhne"/>
              </a:rPr>
              <a:t>noeud</a:t>
            </a:r>
            <a:r>
              <a:rPr lang="fr-FR" b="0" i="0" dirty="0">
                <a:solidFill>
                  <a:srgbClr val="374151"/>
                </a:solidFill>
                <a:effectLst/>
                <a:latin typeface="Söhne"/>
              </a:rPr>
              <a:t> D en direction ‘’up’’), il faut faire tourner le robot (en utilisant la méthode "</a:t>
            </a:r>
            <a:r>
              <a:rPr lang="fr-FR" b="0" i="0" dirty="0" err="1">
                <a:solidFill>
                  <a:srgbClr val="374151"/>
                </a:solidFill>
                <a:effectLst/>
                <a:latin typeface="Söhne"/>
              </a:rPr>
              <a:t>turn</a:t>
            </a:r>
            <a:r>
              <a:rPr lang="fr-FR" b="0" i="0" dirty="0">
                <a:solidFill>
                  <a:srgbClr val="374151"/>
                </a:solidFill>
                <a:effectLst/>
                <a:latin typeface="Söhne"/>
              </a:rPr>
              <a:t>") pour le diriger vers le nœud de destination (B qui est à sa droite)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374151"/>
                </a:solidFill>
                <a:effectLst/>
                <a:latin typeface="Söhne"/>
              </a:rPr>
              <a:t>Enfin, ajouter une boucle </a:t>
            </a:r>
            <a:r>
              <a:rPr lang="fr-FR" b="0" i="1" dirty="0" err="1">
                <a:solidFill>
                  <a:schemeClr val="accent3">
                    <a:lumMod val="75000"/>
                  </a:schemeClr>
                </a:solidFill>
                <a:effectLst/>
                <a:latin typeface="Söhne"/>
              </a:rPr>
              <a:t>while</a:t>
            </a:r>
            <a:r>
              <a:rPr lang="fr-FR" b="0" i="0" dirty="0">
                <a:solidFill>
                  <a:srgbClr val="374151"/>
                </a:solidFill>
                <a:effectLst/>
                <a:latin typeface="Söhne"/>
              </a:rPr>
              <a:t> pour le suiveur de ligne pour commencer le déplacement vers le nœud B tout en suivant la ligne.</a:t>
            </a:r>
          </a:p>
          <a:p>
            <a:pPr algn="just">
              <a:lnSpc>
                <a:spcPct val="150000"/>
              </a:lnSpc>
            </a:pPr>
            <a:r>
              <a:rPr lang="fr-FR" b="0" i="1" dirty="0" err="1">
                <a:solidFill>
                  <a:schemeClr val="accent3">
                    <a:lumMod val="75000"/>
                  </a:schemeClr>
                </a:solidFill>
                <a:effectLst/>
                <a:latin typeface="Söhne"/>
              </a:rPr>
              <a:t>while</a:t>
            </a:r>
            <a:r>
              <a:rPr lang="fr-FR" b="0" i="1" dirty="0">
                <a:solidFill>
                  <a:schemeClr val="accent3">
                    <a:lumMod val="75000"/>
                  </a:schemeClr>
                </a:solidFill>
                <a:effectLst/>
                <a:latin typeface="Söhne"/>
              </a:rPr>
              <a:t> (condition sur la distance entre deux nœud ): exécuter le code de suiveur de ligne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C9C19121-B93D-4915-985B-8B9E13B43581}"/>
              </a:ext>
            </a:extLst>
          </p:cNvPr>
          <p:cNvSpPr txBox="1"/>
          <p:nvPr/>
        </p:nvSpPr>
        <p:spPr>
          <a:xfrm>
            <a:off x="1094914" y="5361961"/>
            <a:ext cx="6517084" cy="8803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dirty="0">
                <a:solidFill>
                  <a:srgbClr val="FF0000"/>
                </a:solidFill>
                <a:latin typeface="Söhne"/>
              </a:rPr>
              <a:t>NB</a:t>
            </a:r>
            <a:r>
              <a:rPr lang="fr-FR" dirty="0">
                <a:latin typeface="Söhne"/>
              </a:rPr>
              <a:t> : la boucle </a:t>
            </a:r>
            <a:r>
              <a:rPr lang="fr-FR" i="1" dirty="0" err="1">
                <a:solidFill>
                  <a:schemeClr val="accent3">
                    <a:lumMod val="75000"/>
                  </a:schemeClr>
                </a:solidFill>
                <a:latin typeface="Söhne"/>
              </a:rPr>
              <a:t>while</a:t>
            </a:r>
            <a:r>
              <a:rPr lang="fr-FR" i="1" dirty="0">
                <a:solidFill>
                  <a:schemeClr val="accent3">
                    <a:lumMod val="75000"/>
                  </a:schemeClr>
                </a:solidFill>
                <a:latin typeface="Söhne"/>
              </a:rPr>
              <a:t> </a:t>
            </a:r>
            <a:r>
              <a:rPr lang="fr-FR" dirty="0">
                <a:latin typeface="Söhne"/>
              </a:rPr>
              <a:t>est à l’intérieur de la boucle for on l’utilise pour parcourir la distance vers le nœud suivant tout en suivant la ligne</a:t>
            </a:r>
            <a:endParaRPr lang="fr-FR" b="0" dirty="0">
              <a:effectLst/>
              <a:latin typeface="Söhne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0C13072-2065-4ACD-AC12-8AEBFD25F65C}"/>
              </a:ext>
            </a:extLst>
          </p:cNvPr>
          <p:cNvSpPr/>
          <p:nvPr/>
        </p:nvSpPr>
        <p:spPr>
          <a:xfrm>
            <a:off x="9316483" y="2239764"/>
            <a:ext cx="2794591" cy="1477325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F93A9463-4FFE-4ADB-8835-38104E040C25}"/>
              </a:ext>
            </a:extLst>
          </p:cNvPr>
          <p:cNvSpPr/>
          <p:nvPr/>
        </p:nvSpPr>
        <p:spPr>
          <a:xfrm>
            <a:off x="9060037" y="3456984"/>
            <a:ext cx="549349" cy="5635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FFC000"/>
                </a:solidFill>
              </a:rPr>
              <a:t>A</a:t>
            </a: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374BB172-3133-4D44-8FCF-87E0F5812B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8939" l="1163" r="89958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 flipH="1">
            <a:off x="8139129" y="2949664"/>
            <a:ext cx="1454318" cy="1014641"/>
          </a:xfrm>
          <a:prstGeom prst="rect">
            <a:avLst/>
          </a:prstGeom>
        </p:spPr>
      </p:pic>
      <p:sp>
        <p:nvSpPr>
          <p:cNvPr id="26" name="Ellipse 25">
            <a:extLst>
              <a:ext uri="{FF2B5EF4-FFF2-40B4-BE49-F238E27FC236}">
                <a16:creationId xmlns:a16="http://schemas.microsoft.com/office/drawing/2014/main" id="{EB053ED0-1E58-42E3-A747-F2B57909E2E0}"/>
              </a:ext>
            </a:extLst>
          </p:cNvPr>
          <p:cNvSpPr/>
          <p:nvPr/>
        </p:nvSpPr>
        <p:spPr>
          <a:xfrm>
            <a:off x="11836399" y="3382762"/>
            <a:ext cx="549349" cy="5635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FFC000"/>
                </a:solidFill>
              </a:rPr>
              <a:t>B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AAEE90D5-7011-4053-8A0D-58E26C47E551}"/>
              </a:ext>
            </a:extLst>
          </p:cNvPr>
          <p:cNvCxnSpPr/>
          <p:nvPr/>
        </p:nvCxnSpPr>
        <p:spPr>
          <a:xfrm>
            <a:off x="9851791" y="4020510"/>
            <a:ext cx="20946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>
            <a:extLst>
              <a:ext uri="{FF2B5EF4-FFF2-40B4-BE49-F238E27FC236}">
                <a16:creationId xmlns:a16="http://schemas.microsoft.com/office/drawing/2014/main" id="{865742AB-3539-40D4-BE8A-AC99A772BE2B}"/>
              </a:ext>
            </a:extLst>
          </p:cNvPr>
          <p:cNvSpPr/>
          <p:nvPr/>
        </p:nvSpPr>
        <p:spPr>
          <a:xfrm>
            <a:off x="9060037" y="2010565"/>
            <a:ext cx="549349" cy="5635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FFC000"/>
                </a:solidFill>
              </a:rPr>
              <a:t>D</a:t>
            </a: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B1651A87-24F8-4C80-853E-72E44A4B8846}"/>
              </a:ext>
            </a:extLst>
          </p:cNvPr>
          <p:cNvSpPr/>
          <p:nvPr/>
        </p:nvSpPr>
        <p:spPr>
          <a:xfrm>
            <a:off x="11755473" y="1965974"/>
            <a:ext cx="549349" cy="5635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FFC000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784847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59259E-6 L 0.16133 -0.0030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60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C61BA8F-D817-43F1-8E6A-42774269E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4668DC-857F-487D-BFFA-8C0CA5037977}" type="slidenum">
              <a:rPr lang="fr-BE" smtClean="0"/>
              <a:pPr/>
              <a:t>18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4424E3-9503-46B1-8EF1-D8B0E672B1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Systems Engineering</a:t>
            </a:r>
          </a:p>
        </p:txBody>
      </p:sp>
      <p:sp>
        <p:nvSpPr>
          <p:cNvPr id="29" name="Titre 1">
            <a:extLst>
              <a:ext uri="{FF2B5EF4-FFF2-40B4-BE49-F238E27FC236}">
                <a16:creationId xmlns:a16="http://schemas.microsoft.com/office/drawing/2014/main" id="{D9F5415E-AC53-4ACA-86DB-A9816BBC649E}"/>
              </a:ext>
            </a:extLst>
          </p:cNvPr>
          <p:cNvSpPr txBox="1">
            <a:spLocks/>
          </p:cNvSpPr>
          <p:nvPr/>
        </p:nvSpPr>
        <p:spPr>
          <a:xfrm>
            <a:off x="1563305" y="127265"/>
            <a:ext cx="7442472" cy="648072"/>
          </a:xfrm>
          <a:prstGeom prst="rect">
            <a:avLst/>
          </a:prstGeom>
        </p:spPr>
        <p:txBody>
          <a:bodyPr vert="horz" wrap="square" anchor="ctr">
            <a:normAutofit fontScale="85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>
                <a:solidFill>
                  <a:srgbClr val="444444"/>
                </a:solidFill>
                <a:latin typeface="Open Sans"/>
              </a:rPr>
              <a:t>Programmation d’un graphe de nœud </a:t>
            </a:r>
          </a:p>
        </p:txBody>
      </p:sp>
      <p:sp>
        <p:nvSpPr>
          <p:cNvPr id="31" name="Espace réservé du contenu 5">
            <a:extLst>
              <a:ext uri="{FF2B5EF4-FFF2-40B4-BE49-F238E27FC236}">
                <a16:creationId xmlns:a16="http://schemas.microsoft.com/office/drawing/2014/main" id="{DBF47F77-6BE8-4F02-A572-81E9A4EE5B83}"/>
              </a:ext>
            </a:extLst>
          </p:cNvPr>
          <p:cNvSpPr txBox="1">
            <a:spLocks noGrp="1"/>
          </p:cNvSpPr>
          <p:nvPr>
            <p:ph sz="quarter" idx="1"/>
          </p:nvPr>
        </p:nvSpPr>
        <p:spPr>
          <a:xfrm>
            <a:off x="510535" y="1140463"/>
            <a:ext cx="93073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i="1" dirty="0">
                <a:solidFill>
                  <a:srgbClr val="FF0000"/>
                </a:solidFill>
              </a:rPr>
              <a:t>Chemin  2 : Programmer un graph de nœuds permettant à un robot de se déplacer d’un nœud A à un nœud C passant par un nœud B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AD386E-8BDF-45CA-B16C-A587D46D026A}"/>
              </a:ext>
            </a:extLst>
          </p:cNvPr>
          <p:cNvSpPr/>
          <p:nvPr/>
        </p:nvSpPr>
        <p:spPr>
          <a:xfrm>
            <a:off x="6316477" y="2690337"/>
            <a:ext cx="3976577" cy="1477325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082ACE9B-6372-4C06-842B-C5D5A6F0B642}"/>
              </a:ext>
            </a:extLst>
          </p:cNvPr>
          <p:cNvSpPr/>
          <p:nvPr/>
        </p:nvSpPr>
        <p:spPr>
          <a:xfrm>
            <a:off x="6078736" y="3885899"/>
            <a:ext cx="549349" cy="5635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FFC000"/>
                </a:solidFill>
              </a:rPr>
              <a:t>A</a:t>
            </a: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65A4BC48-BAE3-40C2-8878-FC2801946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939" l="1163" r="89958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 flipH="1">
            <a:off x="5221236" y="3277782"/>
            <a:ext cx="1454318" cy="1014641"/>
          </a:xfrm>
          <a:prstGeom prst="rect">
            <a:avLst/>
          </a:prstGeom>
        </p:spPr>
      </p:pic>
      <p:sp>
        <p:nvSpPr>
          <p:cNvPr id="33" name="Ellipse 32">
            <a:extLst>
              <a:ext uri="{FF2B5EF4-FFF2-40B4-BE49-F238E27FC236}">
                <a16:creationId xmlns:a16="http://schemas.microsoft.com/office/drawing/2014/main" id="{29A8DC69-9CD1-4BF0-8CD7-6385994EC303}"/>
              </a:ext>
            </a:extLst>
          </p:cNvPr>
          <p:cNvSpPr/>
          <p:nvPr/>
        </p:nvSpPr>
        <p:spPr>
          <a:xfrm>
            <a:off x="10018379" y="2408573"/>
            <a:ext cx="549349" cy="5635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FFC000"/>
                </a:solidFill>
              </a:rPr>
              <a:t>C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655BF033-0F7C-4827-A575-F7D0B1FFE261}"/>
              </a:ext>
            </a:extLst>
          </p:cNvPr>
          <p:cNvCxnSpPr/>
          <p:nvPr/>
        </p:nvCxnSpPr>
        <p:spPr>
          <a:xfrm>
            <a:off x="7643541" y="4353463"/>
            <a:ext cx="20946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8CBB7D55-706D-4E43-8A82-07A5F951FD3D}"/>
              </a:ext>
            </a:extLst>
          </p:cNvPr>
          <p:cNvSpPr/>
          <p:nvPr/>
        </p:nvSpPr>
        <p:spPr>
          <a:xfrm>
            <a:off x="10018378" y="3885900"/>
            <a:ext cx="549349" cy="5635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FFC000"/>
                </a:solidFill>
              </a:rPr>
              <a:t>B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4CF6AEF6-6AEB-4C56-8613-5FACC69230DA}"/>
              </a:ext>
            </a:extLst>
          </p:cNvPr>
          <p:cNvCxnSpPr/>
          <p:nvPr/>
        </p:nvCxnSpPr>
        <p:spPr>
          <a:xfrm flipV="1">
            <a:off x="10410525" y="3006356"/>
            <a:ext cx="0" cy="73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ABBD0D23-E135-4B31-9D2A-C5B64F521E63}"/>
              </a:ext>
            </a:extLst>
          </p:cNvPr>
          <p:cNvSpPr txBox="1"/>
          <p:nvPr/>
        </p:nvSpPr>
        <p:spPr>
          <a:xfrm>
            <a:off x="510535" y="2700467"/>
            <a:ext cx="6096000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 b="1" dirty="0"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Scenario 2 : Changement de chemin : </a:t>
            </a:r>
            <a:r>
              <a:rPr lang="fr-FR" sz="2000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A-&gt;B-&gt;C</a:t>
            </a:r>
          </a:p>
          <a:p>
            <a:pPr algn="just">
              <a:lnSpc>
                <a:spcPct val="150000"/>
              </a:lnSpc>
            </a:pPr>
            <a:r>
              <a:rPr lang="fr-FR" sz="2000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=&gt;Changer la liste </a:t>
            </a:r>
            <a:r>
              <a:rPr lang="fr-FR" sz="2000" b="1" dirty="0" err="1">
                <a:solidFill>
                  <a:schemeClr val="accent4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path</a:t>
            </a:r>
            <a:endParaRPr lang="fr-FR" sz="2000" b="1" dirty="0">
              <a:solidFill>
                <a:schemeClr val="accent4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938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C61BA8F-D817-43F1-8E6A-42774269E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4668DC-857F-487D-BFFA-8C0CA5037977}" type="slidenum">
              <a:rPr lang="fr-BE" smtClean="0"/>
              <a:pPr/>
              <a:t>19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4424E3-9503-46B1-8EF1-D8B0E672B1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Systems Engineering</a:t>
            </a:r>
          </a:p>
        </p:txBody>
      </p:sp>
      <p:sp>
        <p:nvSpPr>
          <p:cNvPr id="29" name="Titre 1">
            <a:extLst>
              <a:ext uri="{FF2B5EF4-FFF2-40B4-BE49-F238E27FC236}">
                <a16:creationId xmlns:a16="http://schemas.microsoft.com/office/drawing/2014/main" id="{D9F5415E-AC53-4ACA-86DB-A9816BBC649E}"/>
              </a:ext>
            </a:extLst>
          </p:cNvPr>
          <p:cNvSpPr txBox="1">
            <a:spLocks/>
          </p:cNvSpPr>
          <p:nvPr/>
        </p:nvSpPr>
        <p:spPr>
          <a:xfrm>
            <a:off x="1563305" y="127265"/>
            <a:ext cx="7442472" cy="648072"/>
          </a:xfrm>
          <a:prstGeom prst="rect">
            <a:avLst/>
          </a:prstGeom>
        </p:spPr>
        <p:txBody>
          <a:bodyPr vert="horz" wrap="square" anchor="ctr">
            <a:normAutofit fontScale="85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>
                <a:solidFill>
                  <a:srgbClr val="444444"/>
                </a:solidFill>
                <a:latin typeface="Open Sans"/>
              </a:rPr>
              <a:t>Programmation d’un graphe de nœud </a:t>
            </a:r>
          </a:p>
        </p:txBody>
      </p:sp>
      <p:sp>
        <p:nvSpPr>
          <p:cNvPr id="31" name="Espace réservé du contenu 5">
            <a:extLst>
              <a:ext uri="{FF2B5EF4-FFF2-40B4-BE49-F238E27FC236}">
                <a16:creationId xmlns:a16="http://schemas.microsoft.com/office/drawing/2014/main" id="{DBF47F77-6BE8-4F02-A572-81E9A4EE5B83}"/>
              </a:ext>
            </a:extLst>
          </p:cNvPr>
          <p:cNvSpPr txBox="1">
            <a:spLocks noGrp="1"/>
          </p:cNvSpPr>
          <p:nvPr>
            <p:ph sz="quarter" idx="1"/>
          </p:nvPr>
        </p:nvSpPr>
        <p:spPr>
          <a:xfrm>
            <a:off x="510535" y="1140463"/>
            <a:ext cx="93073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i="1" dirty="0">
                <a:solidFill>
                  <a:srgbClr val="FF0000"/>
                </a:solidFill>
              </a:rPr>
              <a:t>Chemin  2 : Programmer un graph de nœuds permettant à un robot de se déplacer d’un nœud A à un nœud C passant par un nœud B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AD386E-8BDF-45CA-B16C-A587D46D026A}"/>
              </a:ext>
            </a:extLst>
          </p:cNvPr>
          <p:cNvSpPr/>
          <p:nvPr/>
        </p:nvSpPr>
        <p:spPr>
          <a:xfrm>
            <a:off x="6763044" y="2982231"/>
            <a:ext cx="3976577" cy="1477325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082ACE9B-6372-4C06-842B-C5D5A6F0B642}"/>
              </a:ext>
            </a:extLst>
          </p:cNvPr>
          <p:cNvSpPr/>
          <p:nvPr/>
        </p:nvSpPr>
        <p:spPr>
          <a:xfrm>
            <a:off x="6525303" y="4177793"/>
            <a:ext cx="549349" cy="5635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FFC000"/>
                </a:solidFill>
              </a:rPr>
              <a:t>A</a:t>
            </a: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65A4BC48-BAE3-40C2-8878-FC2801946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939" l="1163" r="89958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5667803" y="3569676"/>
            <a:ext cx="1454318" cy="1014641"/>
          </a:xfrm>
          <a:prstGeom prst="rect">
            <a:avLst/>
          </a:prstGeom>
        </p:spPr>
      </p:pic>
      <p:sp>
        <p:nvSpPr>
          <p:cNvPr id="33" name="Ellipse 32">
            <a:extLst>
              <a:ext uri="{FF2B5EF4-FFF2-40B4-BE49-F238E27FC236}">
                <a16:creationId xmlns:a16="http://schemas.microsoft.com/office/drawing/2014/main" id="{29A8DC69-9CD1-4BF0-8CD7-6385994EC303}"/>
              </a:ext>
            </a:extLst>
          </p:cNvPr>
          <p:cNvSpPr/>
          <p:nvPr/>
        </p:nvSpPr>
        <p:spPr>
          <a:xfrm>
            <a:off x="10464946" y="2700467"/>
            <a:ext cx="549349" cy="5635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FFC000"/>
                </a:solidFill>
              </a:rPr>
              <a:t>C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655BF033-0F7C-4827-A575-F7D0B1FFE261}"/>
              </a:ext>
            </a:extLst>
          </p:cNvPr>
          <p:cNvCxnSpPr/>
          <p:nvPr/>
        </p:nvCxnSpPr>
        <p:spPr>
          <a:xfrm>
            <a:off x="8090108" y="4645357"/>
            <a:ext cx="20946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8CBB7D55-706D-4E43-8A82-07A5F951FD3D}"/>
              </a:ext>
            </a:extLst>
          </p:cNvPr>
          <p:cNvSpPr/>
          <p:nvPr/>
        </p:nvSpPr>
        <p:spPr>
          <a:xfrm>
            <a:off x="10464945" y="4177794"/>
            <a:ext cx="549349" cy="5635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FFC000"/>
                </a:solidFill>
              </a:rPr>
              <a:t>B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4CF6AEF6-6AEB-4C56-8613-5FACC69230DA}"/>
              </a:ext>
            </a:extLst>
          </p:cNvPr>
          <p:cNvCxnSpPr/>
          <p:nvPr/>
        </p:nvCxnSpPr>
        <p:spPr>
          <a:xfrm flipV="1">
            <a:off x="10857092" y="3298250"/>
            <a:ext cx="0" cy="73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79160089-EEE7-460E-A9CB-A7197948D923}"/>
              </a:ext>
            </a:extLst>
          </p:cNvPr>
          <p:cNvSpPr txBox="1"/>
          <p:nvPr/>
        </p:nvSpPr>
        <p:spPr>
          <a:xfrm>
            <a:off x="510535" y="2700467"/>
            <a:ext cx="6096000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 b="1" dirty="0"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Scenario 2 : Changement de chemin : </a:t>
            </a:r>
            <a:r>
              <a:rPr lang="fr-FR" sz="2000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A-&gt;B-&gt;C</a:t>
            </a:r>
          </a:p>
          <a:p>
            <a:pPr algn="just">
              <a:lnSpc>
                <a:spcPct val="150000"/>
              </a:lnSpc>
            </a:pPr>
            <a:r>
              <a:rPr lang="fr-FR" sz="2000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=&gt;Changer la liste </a:t>
            </a:r>
            <a:r>
              <a:rPr lang="fr-FR" sz="2000" b="1" dirty="0" err="1">
                <a:solidFill>
                  <a:schemeClr val="accent4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path</a:t>
            </a:r>
            <a:endParaRPr lang="fr-FR" sz="2000" b="1" dirty="0">
              <a:solidFill>
                <a:schemeClr val="accent4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595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7B15B85-38D4-4AF4-994B-1C0182078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4668DC-857F-487D-BFFA-8C0CA5037977}" type="slidenum">
              <a:rPr lang="fr-BE" smtClean="0"/>
              <a:pPr/>
              <a:t>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81EB98-13D6-480C-B77B-9DCA40B1B7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Systems Engineering</a:t>
            </a:r>
            <a:endParaRPr lang="en-US" dirty="0"/>
          </a:p>
        </p:txBody>
      </p:sp>
      <p:graphicFrame>
        <p:nvGraphicFramePr>
          <p:cNvPr id="10" name="Diagramme 9">
            <a:extLst>
              <a:ext uri="{FF2B5EF4-FFF2-40B4-BE49-F238E27FC236}">
                <a16:creationId xmlns:a16="http://schemas.microsoft.com/office/drawing/2014/main" id="{86F745D9-EB88-438A-92AA-7AC1A2ABAF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0011386"/>
              </p:ext>
            </p:extLst>
          </p:nvPr>
        </p:nvGraphicFramePr>
        <p:xfrm>
          <a:off x="946298" y="1123898"/>
          <a:ext cx="10132828" cy="59601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ZoneTexte 10">
            <a:extLst>
              <a:ext uri="{FF2B5EF4-FFF2-40B4-BE49-F238E27FC236}">
                <a16:creationId xmlns:a16="http://schemas.microsoft.com/office/drawing/2014/main" id="{72F20200-8C85-4FA9-BBD3-AAE682851A03}"/>
              </a:ext>
            </a:extLst>
          </p:cNvPr>
          <p:cNvSpPr txBox="1"/>
          <p:nvPr/>
        </p:nvSpPr>
        <p:spPr>
          <a:xfrm>
            <a:off x="2697861" y="188640"/>
            <a:ext cx="5633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444444"/>
                </a:solidFill>
                <a:latin typeface="Open Sans"/>
                <a:ea typeface="+mj-ea"/>
                <a:cs typeface="+mj-cs"/>
              </a:rPr>
              <a:t>Organisation des séances</a:t>
            </a:r>
          </a:p>
        </p:txBody>
      </p:sp>
    </p:spTree>
    <p:extLst>
      <p:ext uri="{BB962C8B-B14F-4D97-AF65-F5344CB8AC3E}">
        <p14:creationId xmlns:p14="http://schemas.microsoft.com/office/powerpoint/2010/main" val="18720805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C61BA8F-D817-43F1-8E6A-42774269E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4668DC-857F-487D-BFFA-8C0CA5037977}" type="slidenum">
              <a:rPr lang="fr-BE" smtClean="0"/>
              <a:pPr/>
              <a:t>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4424E3-9503-46B1-8EF1-D8B0E672B1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Systems Engineering</a:t>
            </a:r>
          </a:p>
        </p:txBody>
      </p:sp>
      <p:sp>
        <p:nvSpPr>
          <p:cNvPr id="29" name="Titre 1">
            <a:extLst>
              <a:ext uri="{FF2B5EF4-FFF2-40B4-BE49-F238E27FC236}">
                <a16:creationId xmlns:a16="http://schemas.microsoft.com/office/drawing/2014/main" id="{D9F5415E-AC53-4ACA-86DB-A9816BBC649E}"/>
              </a:ext>
            </a:extLst>
          </p:cNvPr>
          <p:cNvSpPr txBox="1">
            <a:spLocks/>
          </p:cNvSpPr>
          <p:nvPr/>
        </p:nvSpPr>
        <p:spPr>
          <a:xfrm>
            <a:off x="1563305" y="127265"/>
            <a:ext cx="7442472" cy="648072"/>
          </a:xfrm>
          <a:prstGeom prst="rect">
            <a:avLst/>
          </a:prstGeom>
        </p:spPr>
        <p:txBody>
          <a:bodyPr vert="horz" wrap="square" anchor="ctr">
            <a:normAutofit fontScale="85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>
                <a:solidFill>
                  <a:srgbClr val="444444"/>
                </a:solidFill>
                <a:latin typeface="Open Sans"/>
              </a:rPr>
              <a:t>Programmation d’un graphe de nœud </a:t>
            </a:r>
          </a:p>
        </p:txBody>
      </p:sp>
      <p:sp>
        <p:nvSpPr>
          <p:cNvPr id="31" name="Espace réservé du contenu 5">
            <a:extLst>
              <a:ext uri="{FF2B5EF4-FFF2-40B4-BE49-F238E27FC236}">
                <a16:creationId xmlns:a16="http://schemas.microsoft.com/office/drawing/2014/main" id="{DBF47F77-6BE8-4F02-A572-81E9A4EE5B83}"/>
              </a:ext>
            </a:extLst>
          </p:cNvPr>
          <p:cNvSpPr txBox="1">
            <a:spLocks noGrp="1"/>
          </p:cNvSpPr>
          <p:nvPr>
            <p:ph sz="quarter" idx="1"/>
          </p:nvPr>
        </p:nvSpPr>
        <p:spPr>
          <a:xfrm>
            <a:off x="510535" y="1140463"/>
            <a:ext cx="93073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i="1" dirty="0">
                <a:solidFill>
                  <a:srgbClr val="FF0000"/>
                </a:solidFill>
              </a:rPr>
              <a:t>Chemin  2 : Programmer un graph de nœuds permettant à un robot de se déplacer d’un nœud A à un nœud C passant par un nœud B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AD386E-8BDF-45CA-B16C-A587D46D026A}"/>
              </a:ext>
            </a:extLst>
          </p:cNvPr>
          <p:cNvSpPr/>
          <p:nvPr/>
        </p:nvSpPr>
        <p:spPr>
          <a:xfrm>
            <a:off x="6752412" y="2893594"/>
            <a:ext cx="3976577" cy="1477325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082ACE9B-6372-4C06-842B-C5D5A6F0B642}"/>
              </a:ext>
            </a:extLst>
          </p:cNvPr>
          <p:cNvSpPr/>
          <p:nvPr/>
        </p:nvSpPr>
        <p:spPr>
          <a:xfrm>
            <a:off x="6514671" y="4089156"/>
            <a:ext cx="549349" cy="5635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FFC000"/>
                </a:solidFill>
              </a:rPr>
              <a:t>A</a:t>
            </a: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65A4BC48-BAE3-40C2-8878-FC2801946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939" l="1163" r="89958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5657171" y="3481039"/>
            <a:ext cx="1454318" cy="1014641"/>
          </a:xfrm>
          <a:prstGeom prst="rect">
            <a:avLst/>
          </a:prstGeom>
        </p:spPr>
      </p:pic>
      <p:sp>
        <p:nvSpPr>
          <p:cNvPr id="33" name="Ellipse 32">
            <a:extLst>
              <a:ext uri="{FF2B5EF4-FFF2-40B4-BE49-F238E27FC236}">
                <a16:creationId xmlns:a16="http://schemas.microsoft.com/office/drawing/2014/main" id="{29A8DC69-9CD1-4BF0-8CD7-6385994EC303}"/>
              </a:ext>
            </a:extLst>
          </p:cNvPr>
          <p:cNvSpPr/>
          <p:nvPr/>
        </p:nvSpPr>
        <p:spPr>
          <a:xfrm>
            <a:off x="10454314" y="2611830"/>
            <a:ext cx="549349" cy="5635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FFC000"/>
                </a:solidFill>
              </a:rPr>
              <a:t>C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655BF033-0F7C-4827-A575-F7D0B1FFE261}"/>
              </a:ext>
            </a:extLst>
          </p:cNvPr>
          <p:cNvCxnSpPr/>
          <p:nvPr/>
        </p:nvCxnSpPr>
        <p:spPr>
          <a:xfrm>
            <a:off x="8079476" y="4556720"/>
            <a:ext cx="20946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8CBB7D55-706D-4E43-8A82-07A5F951FD3D}"/>
              </a:ext>
            </a:extLst>
          </p:cNvPr>
          <p:cNvSpPr/>
          <p:nvPr/>
        </p:nvSpPr>
        <p:spPr>
          <a:xfrm>
            <a:off x="10454313" y="4089157"/>
            <a:ext cx="549349" cy="5635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FFC000"/>
                </a:solidFill>
              </a:rPr>
              <a:t>B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4CF6AEF6-6AEB-4C56-8613-5FACC69230DA}"/>
              </a:ext>
            </a:extLst>
          </p:cNvPr>
          <p:cNvCxnSpPr/>
          <p:nvPr/>
        </p:nvCxnSpPr>
        <p:spPr>
          <a:xfrm flipV="1">
            <a:off x="10846460" y="3209613"/>
            <a:ext cx="0" cy="73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F2870E61-206E-4434-958A-7878D805CD8E}"/>
              </a:ext>
            </a:extLst>
          </p:cNvPr>
          <p:cNvSpPr txBox="1"/>
          <p:nvPr/>
        </p:nvSpPr>
        <p:spPr>
          <a:xfrm>
            <a:off x="510535" y="2700467"/>
            <a:ext cx="6096000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 b="1" dirty="0"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Scenario 2 : Changement de chemin : </a:t>
            </a:r>
            <a:r>
              <a:rPr lang="fr-FR" sz="2000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A-&gt;B-&gt;C</a:t>
            </a:r>
          </a:p>
          <a:p>
            <a:pPr algn="just">
              <a:lnSpc>
                <a:spcPct val="150000"/>
              </a:lnSpc>
            </a:pPr>
            <a:r>
              <a:rPr lang="fr-FR" sz="2000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=&gt;Changer la liste </a:t>
            </a:r>
            <a:r>
              <a:rPr lang="fr-FR" sz="2000" b="1" dirty="0" err="1">
                <a:solidFill>
                  <a:schemeClr val="accent4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path</a:t>
            </a:r>
            <a:endParaRPr lang="fr-FR" sz="2000" b="1" dirty="0">
              <a:solidFill>
                <a:schemeClr val="accent4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867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48148E-6 L 0.32617 0.0148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02" y="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C61BA8F-D817-43F1-8E6A-42774269E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4668DC-857F-487D-BFFA-8C0CA5037977}" type="slidenum">
              <a:rPr lang="fr-BE" smtClean="0"/>
              <a:pPr/>
              <a:t>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4424E3-9503-46B1-8EF1-D8B0E672B1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Systems Engineering</a:t>
            </a:r>
          </a:p>
        </p:txBody>
      </p:sp>
      <p:sp>
        <p:nvSpPr>
          <p:cNvPr id="29" name="Titre 1">
            <a:extLst>
              <a:ext uri="{FF2B5EF4-FFF2-40B4-BE49-F238E27FC236}">
                <a16:creationId xmlns:a16="http://schemas.microsoft.com/office/drawing/2014/main" id="{D9F5415E-AC53-4ACA-86DB-A9816BBC649E}"/>
              </a:ext>
            </a:extLst>
          </p:cNvPr>
          <p:cNvSpPr txBox="1">
            <a:spLocks/>
          </p:cNvSpPr>
          <p:nvPr/>
        </p:nvSpPr>
        <p:spPr>
          <a:xfrm>
            <a:off x="1563305" y="127265"/>
            <a:ext cx="7442472" cy="648072"/>
          </a:xfrm>
          <a:prstGeom prst="rect">
            <a:avLst/>
          </a:prstGeom>
        </p:spPr>
        <p:txBody>
          <a:bodyPr vert="horz" wrap="square" anchor="ctr">
            <a:normAutofit fontScale="85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>
                <a:solidFill>
                  <a:srgbClr val="444444"/>
                </a:solidFill>
                <a:latin typeface="Open Sans"/>
              </a:rPr>
              <a:t>Programmation d’un graphe de nœud </a:t>
            </a:r>
          </a:p>
        </p:txBody>
      </p:sp>
      <p:sp>
        <p:nvSpPr>
          <p:cNvPr id="31" name="Espace réservé du contenu 5">
            <a:extLst>
              <a:ext uri="{FF2B5EF4-FFF2-40B4-BE49-F238E27FC236}">
                <a16:creationId xmlns:a16="http://schemas.microsoft.com/office/drawing/2014/main" id="{DBF47F77-6BE8-4F02-A572-81E9A4EE5B83}"/>
              </a:ext>
            </a:extLst>
          </p:cNvPr>
          <p:cNvSpPr txBox="1">
            <a:spLocks noGrp="1"/>
          </p:cNvSpPr>
          <p:nvPr>
            <p:ph sz="quarter" idx="1"/>
          </p:nvPr>
        </p:nvSpPr>
        <p:spPr>
          <a:xfrm>
            <a:off x="510535" y="1140463"/>
            <a:ext cx="93073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i="1" dirty="0">
                <a:solidFill>
                  <a:srgbClr val="FF0000"/>
                </a:solidFill>
              </a:rPr>
              <a:t>Chemin  2 : Programmer un graph de nœuds permettant à un robot de se déplacer d’un nœud A à un nœud C passant par un nœud B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AD386E-8BDF-45CA-B16C-A587D46D026A}"/>
              </a:ext>
            </a:extLst>
          </p:cNvPr>
          <p:cNvSpPr/>
          <p:nvPr/>
        </p:nvSpPr>
        <p:spPr>
          <a:xfrm>
            <a:off x="5923072" y="2700467"/>
            <a:ext cx="3976577" cy="1477325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082ACE9B-6372-4C06-842B-C5D5A6F0B642}"/>
              </a:ext>
            </a:extLst>
          </p:cNvPr>
          <p:cNvSpPr/>
          <p:nvPr/>
        </p:nvSpPr>
        <p:spPr>
          <a:xfrm>
            <a:off x="5685331" y="3896029"/>
            <a:ext cx="549349" cy="5635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FFC000"/>
                </a:solidFill>
              </a:rPr>
              <a:t>A</a:t>
            </a: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65A4BC48-BAE3-40C2-8878-FC2801946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939" l="1163" r="89958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 flipH="1">
            <a:off x="8897814" y="3483832"/>
            <a:ext cx="1454318" cy="1014641"/>
          </a:xfrm>
          <a:prstGeom prst="rect">
            <a:avLst/>
          </a:prstGeom>
        </p:spPr>
      </p:pic>
      <p:sp>
        <p:nvSpPr>
          <p:cNvPr id="33" name="Ellipse 32">
            <a:extLst>
              <a:ext uri="{FF2B5EF4-FFF2-40B4-BE49-F238E27FC236}">
                <a16:creationId xmlns:a16="http://schemas.microsoft.com/office/drawing/2014/main" id="{29A8DC69-9CD1-4BF0-8CD7-6385994EC303}"/>
              </a:ext>
            </a:extLst>
          </p:cNvPr>
          <p:cNvSpPr/>
          <p:nvPr/>
        </p:nvSpPr>
        <p:spPr>
          <a:xfrm>
            <a:off x="9624974" y="2418703"/>
            <a:ext cx="549349" cy="5635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FFC000"/>
                </a:solidFill>
              </a:rPr>
              <a:t>C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655BF033-0F7C-4827-A575-F7D0B1FFE261}"/>
              </a:ext>
            </a:extLst>
          </p:cNvPr>
          <p:cNvCxnSpPr/>
          <p:nvPr/>
        </p:nvCxnSpPr>
        <p:spPr>
          <a:xfrm>
            <a:off x="7250136" y="4363593"/>
            <a:ext cx="20946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D3FE6C52-3708-467B-96D5-077645D51BD3}"/>
              </a:ext>
            </a:extLst>
          </p:cNvPr>
          <p:cNvSpPr txBox="1"/>
          <p:nvPr/>
        </p:nvSpPr>
        <p:spPr>
          <a:xfrm>
            <a:off x="510535" y="2700467"/>
            <a:ext cx="6096000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 b="1" dirty="0"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Changement de chemin : </a:t>
            </a:r>
            <a:r>
              <a:rPr lang="fr-FR" sz="2000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A-&gt;B-&gt;C</a:t>
            </a:r>
          </a:p>
          <a:p>
            <a:pPr algn="just">
              <a:lnSpc>
                <a:spcPct val="150000"/>
              </a:lnSpc>
            </a:pPr>
            <a:r>
              <a:rPr lang="fr-FR" sz="2000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=&gt;Changer la liste </a:t>
            </a:r>
            <a:r>
              <a:rPr lang="fr-FR" sz="2000" b="1" dirty="0" err="1">
                <a:solidFill>
                  <a:schemeClr val="accent4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path</a:t>
            </a:r>
            <a:endParaRPr lang="fr-FR" sz="2000" b="1" dirty="0">
              <a:solidFill>
                <a:schemeClr val="accent4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8CBB7D55-706D-4E43-8A82-07A5F951FD3D}"/>
              </a:ext>
            </a:extLst>
          </p:cNvPr>
          <p:cNvSpPr/>
          <p:nvPr/>
        </p:nvSpPr>
        <p:spPr>
          <a:xfrm>
            <a:off x="9624973" y="3896030"/>
            <a:ext cx="549349" cy="5635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FFC000"/>
                </a:solidFill>
              </a:rPr>
              <a:t>B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4CF6AEF6-6AEB-4C56-8613-5FACC69230DA}"/>
              </a:ext>
            </a:extLst>
          </p:cNvPr>
          <p:cNvCxnSpPr/>
          <p:nvPr/>
        </p:nvCxnSpPr>
        <p:spPr>
          <a:xfrm flipV="1">
            <a:off x="10017120" y="3016486"/>
            <a:ext cx="0" cy="73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6649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C61BA8F-D817-43F1-8E6A-42774269E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4668DC-857F-487D-BFFA-8C0CA5037977}" type="slidenum">
              <a:rPr lang="fr-BE" smtClean="0"/>
              <a:pPr/>
              <a:t>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4424E3-9503-46B1-8EF1-D8B0E672B1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Systems Engineering</a:t>
            </a:r>
          </a:p>
        </p:txBody>
      </p:sp>
      <p:sp>
        <p:nvSpPr>
          <p:cNvPr id="29" name="Titre 1">
            <a:extLst>
              <a:ext uri="{FF2B5EF4-FFF2-40B4-BE49-F238E27FC236}">
                <a16:creationId xmlns:a16="http://schemas.microsoft.com/office/drawing/2014/main" id="{D9F5415E-AC53-4ACA-86DB-A9816BBC649E}"/>
              </a:ext>
            </a:extLst>
          </p:cNvPr>
          <p:cNvSpPr txBox="1">
            <a:spLocks/>
          </p:cNvSpPr>
          <p:nvPr/>
        </p:nvSpPr>
        <p:spPr>
          <a:xfrm>
            <a:off x="1563305" y="127265"/>
            <a:ext cx="7442472" cy="648072"/>
          </a:xfrm>
          <a:prstGeom prst="rect">
            <a:avLst/>
          </a:prstGeom>
        </p:spPr>
        <p:txBody>
          <a:bodyPr vert="horz" wrap="square" anchor="ctr">
            <a:normAutofit fontScale="85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>
                <a:solidFill>
                  <a:srgbClr val="444444"/>
                </a:solidFill>
                <a:latin typeface="Open Sans"/>
              </a:rPr>
              <a:t>Programmation d’un graphe de nœud </a:t>
            </a:r>
          </a:p>
        </p:txBody>
      </p:sp>
      <p:sp>
        <p:nvSpPr>
          <p:cNvPr id="31" name="Espace réservé du contenu 5">
            <a:extLst>
              <a:ext uri="{FF2B5EF4-FFF2-40B4-BE49-F238E27FC236}">
                <a16:creationId xmlns:a16="http://schemas.microsoft.com/office/drawing/2014/main" id="{DBF47F77-6BE8-4F02-A572-81E9A4EE5B83}"/>
              </a:ext>
            </a:extLst>
          </p:cNvPr>
          <p:cNvSpPr txBox="1">
            <a:spLocks noGrp="1"/>
          </p:cNvSpPr>
          <p:nvPr>
            <p:ph sz="quarter" idx="1"/>
          </p:nvPr>
        </p:nvSpPr>
        <p:spPr>
          <a:xfrm>
            <a:off x="510535" y="1140463"/>
            <a:ext cx="93073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i="1" dirty="0">
                <a:solidFill>
                  <a:srgbClr val="FF0000"/>
                </a:solidFill>
              </a:rPr>
              <a:t>Chemin  2 : Programmer un graph de nœuds permettant à un robot de se déplacer d’un nœud A à un nœud C passant par un nœud B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AD386E-8BDF-45CA-B16C-A587D46D026A}"/>
              </a:ext>
            </a:extLst>
          </p:cNvPr>
          <p:cNvSpPr/>
          <p:nvPr/>
        </p:nvSpPr>
        <p:spPr>
          <a:xfrm>
            <a:off x="6333741" y="2700467"/>
            <a:ext cx="3976577" cy="1477325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082ACE9B-6372-4C06-842B-C5D5A6F0B642}"/>
              </a:ext>
            </a:extLst>
          </p:cNvPr>
          <p:cNvSpPr/>
          <p:nvPr/>
        </p:nvSpPr>
        <p:spPr>
          <a:xfrm>
            <a:off x="6096000" y="3896029"/>
            <a:ext cx="549349" cy="5635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FFC000"/>
                </a:solidFill>
              </a:rPr>
              <a:t>A</a:t>
            </a: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65A4BC48-BAE3-40C2-8878-FC2801946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939" l="1163" r="89958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 flipH="1">
            <a:off x="9308483" y="3483832"/>
            <a:ext cx="1454318" cy="1014641"/>
          </a:xfrm>
          <a:prstGeom prst="rect">
            <a:avLst/>
          </a:prstGeom>
        </p:spPr>
      </p:pic>
      <p:sp>
        <p:nvSpPr>
          <p:cNvPr id="33" name="Ellipse 32">
            <a:extLst>
              <a:ext uri="{FF2B5EF4-FFF2-40B4-BE49-F238E27FC236}">
                <a16:creationId xmlns:a16="http://schemas.microsoft.com/office/drawing/2014/main" id="{29A8DC69-9CD1-4BF0-8CD7-6385994EC303}"/>
              </a:ext>
            </a:extLst>
          </p:cNvPr>
          <p:cNvSpPr/>
          <p:nvPr/>
        </p:nvSpPr>
        <p:spPr>
          <a:xfrm>
            <a:off x="10035643" y="2418703"/>
            <a:ext cx="549349" cy="5635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FFC000"/>
                </a:solidFill>
              </a:rPr>
              <a:t>C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655BF033-0F7C-4827-A575-F7D0B1FFE261}"/>
              </a:ext>
            </a:extLst>
          </p:cNvPr>
          <p:cNvCxnSpPr/>
          <p:nvPr/>
        </p:nvCxnSpPr>
        <p:spPr>
          <a:xfrm>
            <a:off x="7660805" y="4363593"/>
            <a:ext cx="20946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8CBB7D55-706D-4E43-8A82-07A5F951FD3D}"/>
              </a:ext>
            </a:extLst>
          </p:cNvPr>
          <p:cNvSpPr/>
          <p:nvPr/>
        </p:nvSpPr>
        <p:spPr>
          <a:xfrm>
            <a:off x="10035642" y="3896030"/>
            <a:ext cx="549349" cy="5635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FFC000"/>
                </a:solidFill>
              </a:rPr>
              <a:t>B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4CF6AEF6-6AEB-4C56-8613-5FACC69230DA}"/>
              </a:ext>
            </a:extLst>
          </p:cNvPr>
          <p:cNvCxnSpPr/>
          <p:nvPr/>
        </p:nvCxnSpPr>
        <p:spPr>
          <a:xfrm flipV="1">
            <a:off x="10427789" y="3016486"/>
            <a:ext cx="0" cy="73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D41EBD18-1CD4-4DE1-AC92-447DFAEDEF2F}"/>
              </a:ext>
            </a:extLst>
          </p:cNvPr>
          <p:cNvSpPr txBox="1"/>
          <p:nvPr/>
        </p:nvSpPr>
        <p:spPr>
          <a:xfrm>
            <a:off x="510535" y="2700467"/>
            <a:ext cx="6096000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 b="1" dirty="0"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Scenario 2 : Changement de chemin : </a:t>
            </a:r>
            <a:r>
              <a:rPr lang="fr-FR" sz="2000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A-&gt;B-&gt;C</a:t>
            </a:r>
          </a:p>
          <a:p>
            <a:pPr algn="just">
              <a:lnSpc>
                <a:spcPct val="150000"/>
              </a:lnSpc>
            </a:pPr>
            <a:r>
              <a:rPr lang="fr-FR" sz="2000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=&gt;Changer la liste </a:t>
            </a:r>
            <a:r>
              <a:rPr lang="fr-FR" sz="2000" b="1" dirty="0" err="1">
                <a:solidFill>
                  <a:schemeClr val="accent4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path</a:t>
            </a:r>
            <a:endParaRPr lang="fr-FR" sz="2000" b="1" dirty="0">
              <a:solidFill>
                <a:schemeClr val="accent4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36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4.44444E-6 L -0.00352 -0.229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" y="-11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53AE24-32DB-4099-902B-F669C383D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533" y="51262"/>
            <a:ext cx="6213025" cy="648072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rgbClr val="444444"/>
                </a:solidFill>
                <a:latin typeface="Open Sans"/>
              </a:rPr>
              <a:t>MISSION : OBJECTIF FINAL 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67DE20B-12BB-4659-841F-5ED5E54C4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4668DC-857F-487D-BFFA-8C0CA5037977}" type="slidenum">
              <a:rPr lang="fr-BE" smtClean="0"/>
              <a:pPr/>
              <a:t>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5420F6-018F-40C9-8A50-F8F69597B7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Systems Engineering</a:t>
            </a:r>
            <a:endParaRPr lang="en-US" dirty="0"/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4AC60CAE-7BE3-435A-824B-B156E15A87DB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474" y="1118970"/>
            <a:ext cx="5209953" cy="521801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F09D8E3-84C7-40BD-8A71-0197C0AB02A2}"/>
              </a:ext>
            </a:extLst>
          </p:cNvPr>
          <p:cNvSpPr txBox="1"/>
          <p:nvPr/>
        </p:nvSpPr>
        <p:spPr>
          <a:xfrm>
            <a:off x="0" y="2531125"/>
            <a:ext cx="609777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fr-FR" sz="2000" dirty="0"/>
              <a:t>Un robot doit: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fr-FR" sz="2000" dirty="0"/>
              <a:t>partir d’une zone de départ,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fr-FR" sz="2000" dirty="0"/>
              <a:t>collecter des objets (placés aléatoirement sur la grille)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fr-FR" sz="2000" dirty="0"/>
              <a:t>les ramener à une base au centre de la grille</a:t>
            </a:r>
          </a:p>
        </p:txBody>
      </p:sp>
    </p:spTree>
    <p:extLst>
      <p:ext uri="{BB962C8B-B14F-4D97-AF65-F5344CB8AC3E}">
        <p14:creationId xmlns:p14="http://schemas.microsoft.com/office/powerpoint/2010/main" val="1874224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96024B-50D6-4B53-9605-2B58CA6AD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3600" b="1" dirty="0">
                <a:solidFill>
                  <a:srgbClr val="444444"/>
                </a:solidFill>
                <a:latin typeface="Open Sans"/>
              </a:rPr>
              <a:t>Matériel disponible : </a:t>
            </a:r>
            <a:r>
              <a:rPr lang="fr-FR" sz="3600" b="1" i="0" dirty="0">
                <a:solidFill>
                  <a:srgbClr val="444444"/>
                </a:solidFill>
                <a:effectLst/>
                <a:latin typeface="Open Sans"/>
              </a:rPr>
              <a:t>Qu’est-ce qu’il y a dans la boîte ?</a:t>
            </a: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5FC5B52-9E67-4C40-8EFB-0592A403B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4668DC-857F-487D-BFFA-8C0CA5037977}" type="slidenum">
              <a:rPr lang="fr-BE" smtClean="0"/>
              <a:pPr/>
              <a:t>4</a:t>
            </a:fld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DD299A0-D3AB-4242-9458-B769CEC2DB5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b="0" i="0" dirty="0">
                <a:solidFill>
                  <a:srgbClr val="444444"/>
                </a:solidFill>
                <a:effectLst/>
                <a:latin typeface="Open Sans"/>
              </a:rPr>
              <a:t>L’ensemble de base contient 541 pièces</a:t>
            </a:r>
          </a:p>
          <a:p>
            <a:pPr lvl="1"/>
            <a:r>
              <a:rPr lang="fr-FR" b="0" i="0" dirty="0">
                <a:solidFill>
                  <a:srgbClr val="444444"/>
                </a:solidFill>
                <a:effectLst/>
                <a:latin typeface="Open Sans"/>
              </a:rPr>
              <a:t>Des engrenages</a:t>
            </a:r>
          </a:p>
          <a:p>
            <a:pPr lvl="1"/>
            <a:r>
              <a:rPr lang="fr-FR" b="0" i="0" dirty="0">
                <a:solidFill>
                  <a:srgbClr val="444444"/>
                </a:solidFill>
                <a:effectLst/>
                <a:latin typeface="Open Sans"/>
              </a:rPr>
              <a:t>Des roues</a:t>
            </a:r>
          </a:p>
          <a:p>
            <a:pPr lvl="1"/>
            <a:r>
              <a:rPr lang="fr-FR" b="0" i="0" dirty="0">
                <a:solidFill>
                  <a:srgbClr val="444444"/>
                </a:solidFill>
                <a:effectLst/>
                <a:latin typeface="Open Sans"/>
              </a:rPr>
              <a:t>Des poulies</a:t>
            </a:r>
          </a:p>
          <a:p>
            <a:pPr lvl="1"/>
            <a:r>
              <a:rPr lang="fr-FR" b="0" i="0" dirty="0">
                <a:solidFill>
                  <a:srgbClr val="444444"/>
                </a:solidFill>
                <a:effectLst/>
                <a:latin typeface="Open Sans"/>
              </a:rPr>
              <a:t>De nombreuses pièces de structures</a:t>
            </a:r>
          </a:p>
          <a:p>
            <a:pPr lvl="1"/>
            <a:r>
              <a:rPr lang="fr-FR" b="0" i="0" dirty="0">
                <a:solidFill>
                  <a:srgbClr val="444444"/>
                </a:solidFill>
                <a:effectLst/>
                <a:latin typeface="Open Sans"/>
              </a:rPr>
              <a:t>5 capteurs</a:t>
            </a:r>
          </a:p>
          <a:p>
            <a:pPr lvl="1"/>
            <a:r>
              <a:rPr lang="fr-FR" b="0" i="0" dirty="0">
                <a:solidFill>
                  <a:srgbClr val="444444"/>
                </a:solidFill>
                <a:effectLst/>
                <a:latin typeface="Open Sans"/>
              </a:rPr>
              <a:t>3 effecteurs (des moteurs!)</a:t>
            </a:r>
          </a:p>
          <a:p>
            <a:pPr lvl="1"/>
            <a:r>
              <a:rPr lang="fr-FR" b="0" i="0" dirty="0">
                <a:solidFill>
                  <a:srgbClr val="444444"/>
                </a:solidFill>
                <a:effectLst/>
                <a:latin typeface="Open Sans"/>
              </a:rPr>
              <a:t>Un microcontrôleur…et sa pile au lithium.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017220-546A-4A30-B2DB-AF34287D54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Systems Engineering</a:t>
            </a:r>
            <a:endParaRPr lang="en-US" dirty="0"/>
          </a:p>
        </p:txBody>
      </p:sp>
      <p:pic>
        <p:nvPicPr>
          <p:cNvPr id="6" name="Picture 2" descr="Kit Lego MINDSTORMS Education EV3 (avec logiciel)">
            <a:extLst>
              <a:ext uri="{FF2B5EF4-FFF2-40B4-BE49-F238E27FC236}">
                <a16:creationId xmlns:a16="http://schemas.microsoft.com/office/drawing/2014/main" id="{2E86D8CE-4260-464E-9B31-D89FE8FF08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5" t="9073" r="10376" b="11572"/>
          <a:stretch/>
        </p:blipFill>
        <p:spPr bwMode="auto">
          <a:xfrm>
            <a:off x="8041658" y="1437829"/>
            <a:ext cx="3646406" cy="3319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6969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A74910-97B1-4C10-A17C-2FEF35B9C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i="0" dirty="0">
                <a:solidFill>
                  <a:srgbClr val="444444"/>
                </a:solidFill>
                <a:effectLst/>
                <a:latin typeface="Open Sans"/>
              </a:rPr>
              <a:t>Le microcontrôleur «la brique intelligente»</a:t>
            </a: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FA3BA77-BCA8-4B5B-8DD5-760063473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4668DC-857F-487D-BFFA-8C0CA5037977}" type="slidenum">
              <a:rPr lang="fr-BE" smtClean="0"/>
              <a:pPr/>
              <a:t>5</a:t>
            </a:fld>
            <a:endParaRPr lang="fr-BE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4585DCD7-F8BF-4D48-98F2-79A81337F1A1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7734300" y="1416205"/>
            <a:ext cx="4457700" cy="3438525"/>
          </a:xfrm>
        </p:spPr>
      </p:pic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DC08FB-FA59-4C3E-BEF0-32667DAB5D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Systems Engineering</a:t>
            </a:r>
            <a:endParaRPr lang="en-US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984DB96-2999-470A-80CB-050184447901}"/>
              </a:ext>
            </a:extLst>
          </p:cNvPr>
          <p:cNvSpPr txBox="1"/>
          <p:nvPr/>
        </p:nvSpPr>
        <p:spPr>
          <a:xfrm>
            <a:off x="518338" y="1416205"/>
            <a:ext cx="6097772" cy="4403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90000"/>
              <a:buFont typeface="Wingdings" pitchFamily="2" charset="2"/>
              <a:buChar char="§"/>
            </a:pPr>
            <a:r>
              <a:rPr lang="fr-FR" sz="2900" dirty="0">
                <a:solidFill>
                  <a:srgbClr val="444444"/>
                </a:solidFill>
                <a:latin typeface="Open Sans"/>
              </a:rPr>
              <a:t>Avec la pile au lithium, il distribue l’énergie au robot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90000"/>
              <a:buFont typeface="Wingdings" pitchFamily="2" charset="2"/>
              <a:buChar char="§"/>
            </a:pPr>
            <a:r>
              <a:rPr lang="fr-FR" sz="2900" dirty="0">
                <a:solidFill>
                  <a:srgbClr val="444444"/>
                </a:solidFill>
                <a:latin typeface="Open Sans"/>
              </a:rPr>
              <a:t>La brique est le ‘’cerveau’’, toutes les actions et commandes y sont centralisées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90000"/>
              <a:buFont typeface="Wingdings" pitchFamily="2" charset="2"/>
              <a:buChar char="§"/>
            </a:pPr>
            <a:r>
              <a:rPr lang="fr-FR" sz="2900" b="1" dirty="0">
                <a:solidFill>
                  <a:srgbClr val="444444"/>
                </a:solidFill>
                <a:latin typeface="Open Sans"/>
              </a:rPr>
              <a:t>4 ports d’entrée (1,2,3,4)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90000"/>
              <a:buFont typeface="Wingdings" pitchFamily="2" charset="2"/>
              <a:buChar char="§"/>
            </a:pPr>
            <a:r>
              <a:rPr lang="fr-FR" sz="2400" dirty="0">
                <a:solidFill>
                  <a:srgbClr val="444444"/>
                </a:solidFill>
                <a:latin typeface="Open Sans"/>
              </a:rPr>
              <a:t>Pour les capteurs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90000"/>
              <a:buFont typeface="Wingdings" pitchFamily="2" charset="2"/>
              <a:buChar char="§"/>
            </a:pPr>
            <a:r>
              <a:rPr lang="fr-FR" sz="2900" b="1" dirty="0">
                <a:solidFill>
                  <a:srgbClr val="444444"/>
                </a:solidFill>
                <a:latin typeface="Open Sans"/>
              </a:rPr>
              <a:t>4 ports de sortie (A,B,C,D)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90000"/>
              <a:buFont typeface="Wingdings" pitchFamily="2" charset="2"/>
              <a:buChar char="§"/>
            </a:pPr>
            <a:r>
              <a:rPr lang="fr-FR" sz="2400" dirty="0">
                <a:solidFill>
                  <a:srgbClr val="444444"/>
                </a:solidFill>
                <a:latin typeface="Open Sans"/>
              </a:rPr>
              <a:t>Pour les effecteurs</a:t>
            </a:r>
          </a:p>
        </p:txBody>
      </p:sp>
    </p:spTree>
    <p:extLst>
      <p:ext uri="{BB962C8B-B14F-4D97-AF65-F5344CB8AC3E}">
        <p14:creationId xmlns:p14="http://schemas.microsoft.com/office/powerpoint/2010/main" val="667115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0F9F75-7477-44BD-B7C0-364B1637F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0" i="0" dirty="0">
                <a:solidFill>
                  <a:srgbClr val="444444"/>
                </a:solidFill>
                <a:effectLst/>
                <a:latin typeface="Open Sans"/>
              </a:rPr>
              <a:t>Les capteurs &amp; Moteurs</a:t>
            </a: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EC7283A-DAB8-462A-9FB5-BCF91FB30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4668DC-857F-487D-BFFA-8C0CA5037977}" type="slidenum">
              <a:rPr lang="fr-BE" smtClean="0"/>
              <a:pPr/>
              <a:t>6</a:t>
            </a:fld>
            <a:endParaRPr lang="fr-BE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A0CC6E3F-2458-40BA-9977-6DC439D1C7E4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711200" y="1549031"/>
            <a:ext cx="2313473" cy="1381378"/>
          </a:xfrm>
        </p:spPr>
      </p:pic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156C92-C791-4FE2-848C-4512DE6089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Systems Engineering</a:t>
            </a:r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E88EAD0-679B-43A5-AA5E-5C74B73883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337" r="20210"/>
          <a:stretch/>
        </p:blipFill>
        <p:spPr>
          <a:xfrm>
            <a:off x="3870251" y="1277175"/>
            <a:ext cx="931441" cy="192509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11B1219-19E8-412D-8851-0B5083B729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7395" y="4396145"/>
            <a:ext cx="1460229" cy="1191547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E7E2F55B-696C-47FA-96E9-8295977C0F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747" y="4160544"/>
            <a:ext cx="1808716" cy="1304647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66DFFBC8-C633-482F-A084-611F5AD71D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22818" y="1294264"/>
            <a:ext cx="2143125" cy="1838325"/>
          </a:xfrm>
          <a:prstGeom prst="rect">
            <a:avLst/>
          </a:prstGeom>
        </p:spPr>
      </p:pic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6156263F-EA2C-4DCA-B811-F0832A813F3E}"/>
              </a:ext>
            </a:extLst>
          </p:cNvPr>
          <p:cNvCxnSpPr/>
          <p:nvPr/>
        </p:nvCxnSpPr>
        <p:spPr>
          <a:xfrm>
            <a:off x="6096000" y="1320558"/>
            <a:ext cx="0" cy="4389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 18">
            <a:extLst>
              <a:ext uri="{FF2B5EF4-FFF2-40B4-BE49-F238E27FC236}">
                <a16:creationId xmlns:a16="http://schemas.microsoft.com/office/drawing/2014/main" id="{C33D250B-D16B-41E4-A35E-D2B6E7FA3F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89467" y="3637467"/>
            <a:ext cx="2409825" cy="175260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E8EEC8BE-2AD2-49F2-B1D5-24522657DA1E}"/>
              </a:ext>
            </a:extLst>
          </p:cNvPr>
          <p:cNvSpPr txBox="1"/>
          <p:nvPr/>
        </p:nvSpPr>
        <p:spPr>
          <a:xfrm>
            <a:off x="1192696" y="3202266"/>
            <a:ext cx="180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Capteur Ultrason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4EBA571-CD9C-426E-9E1F-08B6D22A8F3B}"/>
              </a:ext>
            </a:extLst>
          </p:cNvPr>
          <p:cNvSpPr txBox="1"/>
          <p:nvPr/>
        </p:nvSpPr>
        <p:spPr>
          <a:xfrm>
            <a:off x="3315227" y="3245207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Capteur gyroscopique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98873BD-179C-4BE1-8D7D-B0E93A2EA657}"/>
              </a:ext>
            </a:extLst>
          </p:cNvPr>
          <p:cNvSpPr txBox="1"/>
          <p:nvPr/>
        </p:nvSpPr>
        <p:spPr>
          <a:xfrm>
            <a:off x="868017" y="5625935"/>
            <a:ext cx="199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Capteur de couleur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855A0D7-E595-4C35-81D2-15E1BB22EF34}"/>
              </a:ext>
            </a:extLst>
          </p:cNvPr>
          <p:cNvSpPr txBox="1"/>
          <p:nvPr/>
        </p:nvSpPr>
        <p:spPr>
          <a:xfrm>
            <a:off x="3561457" y="5625935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Capteur tactile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96B0EB3-6DFB-44FD-9068-BB9882CA4276}"/>
              </a:ext>
            </a:extLst>
          </p:cNvPr>
          <p:cNvSpPr txBox="1"/>
          <p:nvPr/>
        </p:nvSpPr>
        <p:spPr>
          <a:xfrm>
            <a:off x="8330389" y="3110035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Grand moteur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C8146EE-B1D1-4F23-90D1-663330BAE930}"/>
              </a:ext>
            </a:extLst>
          </p:cNvPr>
          <p:cNvSpPr txBox="1"/>
          <p:nvPr/>
        </p:nvSpPr>
        <p:spPr>
          <a:xfrm>
            <a:off x="8170556" y="5301773"/>
            <a:ext cx="1643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Moteur  Moyen</a:t>
            </a:r>
          </a:p>
        </p:txBody>
      </p:sp>
    </p:spTree>
    <p:extLst>
      <p:ext uri="{BB962C8B-B14F-4D97-AF65-F5344CB8AC3E}">
        <p14:creationId xmlns:p14="http://schemas.microsoft.com/office/powerpoint/2010/main" val="4131346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E6169A-68FA-458C-B19E-6FAE3B6D0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Programmation 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E49C7A5-616F-4B52-85EC-6F8B81885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4668DC-857F-487D-BFFA-8C0CA5037977}" type="slidenum">
              <a:rPr lang="fr-BE" smtClean="0"/>
              <a:pPr/>
              <a:t>7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F56464-2F76-4A88-B04E-ED5FF33B8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Systems Engineering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738E2F8B-19EC-42D4-850D-005F8AF603EC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844235" y="2033591"/>
            <a:ext cx="8185854" cy="3939826"/>
          </a:xfr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64FF141-9308-41A0-A64D-EA74DD3DA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106" y="2719963"/>
            <a:ext cx="3292129" cy="1850122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1C28CB3C-B0B7-4B9F-BFD1-F02938C860F2}"/>
              </a:ext>
            </a:extLst>
          </p:cNvPr>
          <p:cNvSpPr txBox="1"/>
          <p:nvPr/>
        </p:nvSpPr>
        <p:spPr>
          <a:xfrm>
            <a:off x="5072077" y="1118970"/>
            <a:ext cx="15952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Python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F36CB6-952C-423A-9D65-8368AA2EBEB8}"/>
              </a:ext>
            </a:extLst>
          </p:cNvPr>
          <p:cNvSpPr/>
          <p:nvPr/>
        </p:nvSpPr>
        <p:spPr>
          <a:xfrm>
            <a:off x="405963" y="2839954"/>
            <a:ext cx="3110947" cy="161013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50" name="Picture 2" descr="Chek : 7 794 images, photos et images vectorielles de stock ...">
            <a:extLst>
              <a:ext uri="{FF2B5EF4-FFF2-40B4-BE49-F238E27FC236}">
                <a16:creationId xmlns:a16="http://schemas.microsoft.com/office/drawing/2014/main" id="{2027C24F-B12A-4113-906B-E9B8859C70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21" t="24874" r="20519" b="30204"/>
          <a:stretch/>
        </p:blipFill>
        <p:spPr bwMode="auto">
          <a:xfrm>
            <a:off x="4509095" y="1199091"/>
            <a:ext cx="562982" cy="469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1453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1B7BCE-D675-461E-9CD8-D0C9DB5DB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Préparer l’environnement du travail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E2CA9FC-7FEF-4509-B943-12E60BF59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4668DC-857F-487D-BFFA-8C0CA5037977}" type="slidenum">
              <a:rPr lang="fr-BE" smtClean="0"/>
              <a:pPr/>
              <a:t>8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2429B8-0B2D-4D20-9A07-8141809B92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Systems Engineering</a:t>
            </a:r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54BE242-FF17-4B07-BA21-830A15094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164" y="2986621"/>
            <a:ext cx="8119476" cy="3300727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10DFE796-7748-461D-BC68-B5CDCBD3410E}"/>
              </a:ext>
            </a:extLst>
          </p:cNvPr>
          <p:cNvSpPr txBox="1"/>
          <p:nvPr/>
        </p:nvSpPr>
        <p:spPr>
          <a:xfrm>
            <a:off x="446567" y="1232295"/>
            <a:ext cx="1162138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Vous écrirez vos programmes </a:t>
            </a:r>
            <a:r>
              <a:rPr lang="fr-FR" dirty="0" err="1"/>
              <a:t>MicroPython</a:t>
            </a:r>
            <a:r>
              <a:rPr lang="fr-FR" dirty="0"/>
              <a:t> à l'aide de Visual Studio Code. Suivez les étapes ci-dessous pour télécharger, installer et configurer cette application 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/>
              <a:t>Lancez Visual Studio Code.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/>
              <a:t>Ouvrez l'onglet des extensions.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/>
              <a:t>Installez l'extension EV3 </a:t>
            </a:r>
            <a:r>
              <a:rPr lang="fr-FR" dirty="0" err="1"/>
              <a:t>MicroPython</a:t>
            </a:r>
            <a:r>
              <a:rPr lang="fr-FR" dirty="0"/>
              <a:t> comme illustré à la figure.</a:t>
            </a:r>
          </a:p>
        </p:txBody>
      </p:sp>
    </p:spTree>
    <p:extLst>
      <p:ext uri="{BB962C8B-B14F-4D97-AF65-F5344CB8AC3E}">
        <p14:creationId xmlns:p14="http://schemas.microsoft.com/office/powerpoint/2010/main" val="2184346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1B7BCE-D675-461E-9CD8-D0C9DB5DB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Préparer l’environnement du travail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E2CA9FC-7FEF-4509-B943-12E60BF59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4668DC-857F-487D-BFFA-8C0CA5037977}" type="slidenum">
              <a:rPr lang="fr-BE" smtClean="0"/>
              <a:pPr/>
              <a:t>9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2429B8-0B2D-4D20-9A07-8141809B92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Systems Engineering</a:t>
            </a:r>
            <a:endParaRPr lang="en-US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0DFE796-7748-461D-BC68-B5CDCBD3410E}"/>
              </a:ext>
            </a:extLst>
          </p:cNvPr>
          <p:cNvSpPr txBox="1"/>
          <p:nvPr/>
        </p:nvSpPr>
        <p:spPr>
          <a:xfrm>
            <a:off x="446567" y="1232295"/>
            <a:ext cx="11621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Suivez le guide d’utilisateur pour la préparation de la brique EV3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E5E2AA0-4C75-41D9-8DEB-96B1DD8B9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4287" y="1586561"/>
            <a:ext cx="7145079" cy="4483829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544CC8B2-E866-471F-81CA-D8364F0B412D}"/>
              </a:ext>
            </a:extLst>
          </p:cNvPr>
          <p:cNvSpPr/>
          <p:nvPr/>
        </p:nvSpPr>
        <p:spPr>
          <a:xfrm>
            <a:off x="4380616" y="5207690"/>
            <a:ext cx="446567" cy="4465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 : en angle 12">
            <a:extLst>
              <a:ext uri="{FF2B5EF4-FFF2-40B4-BE49-F238E27FC236}">
                <a16:creationId xmlns:a16="http://schemas.microsoft.com/office/drawing/2014/main" id="{8B8CBAA2-A410-48E3-8FE0-416592D35DCF}"/>
              </a:ext>
            </a:extLst>
          </p:cNvPr>
          <p:cNvCxnSpPr>
            <a:cxnSpLocks/>
          </p:cNvCxnSpPr>
          <p:nvPr/>
        </p:nvCxnSpPr>
        <p:spPr>
          <a:xfrm>
            <a:off x="3200399" y="4669341"/>
            <a:ext cx="1073888" cy="805516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AC095CEC-95E5-42D1-84E3-9D420BB841FA}"/>
              </a:ext>
            </a:extLst>
          </p:cNvPr>
          <p:cNvSpPr txBox="1"/>
          <p:nvPr/>
        </p:nvSpPr>
        <p:spPr>
          <a:xfrm>
            <a:off x="290709" y="4484675"/>
            <a:ext cx="289374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Extension </a:t>
            </a:r>
            <a:r>
              <a:rPr lang="fr-FR" dirty="0" err="1"/>
              <a:t>Micropython</a:t>
            </a:r>
            <a:r>
              <a:rPr lang="fr-FR" dirty="0"/>
              <a:t> EV3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2DB163-5FB8-4BC3-BEE8-3933246F5347}"/>
              </a:ext>
            </a:extLst>
          </p:cNvPr>
          <p:cNvSpPr/>
          <p:nvPr/>
        </p:nvSpPr>
        <p:spPr>
          <a:xfrm>
            <a:off x="5355966" y="2994652"/>
            <a:ext cx="152329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 : en angle 16">
            <a:extLst>
              <a:ext uri="{FF2B5EF4-FFF2-40B4-BE49-F238E27FC236}">
                <a16:creationId xmlns:a16="http://schemas.microsoft.com/office/drawing/2014/main" id="{468E24DA-CE30-4039-91FD-0388EA5D707B}"/>
              </a:ext>
            </a:extLst>
          </p:cNvPr>
          <p:cNvCxnSpPr>
            <a:cxnSpLocks/>
          </p:cNvCxnSpPr>
          <p:nvPr/>
        </p:nvCxnSpPr>
        <p:spPr>
          <a:xfrm>
            <a:off x="3397102" y="2467448"/>
            <a:ext cx="1754371" cy="656412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A473876E-FD5F-4BB3-9677-BC22CC874740}"/>
              </a:ext>
            </a:extLst>
          </p:cNvPr>
          <p:cNvSpPr txBox="1"/>
          <p:nvPr/>
        </p:nvSpPr>
        <p:spPr>
          <a:xfrm>
            <a:off x="622064" y="2282782"/>
            <a:ext cx="27590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Suivre le guide d’utilisateur</a:t>
            </a:r>
          </a:p>
        </p:txBody>
      </p:sp>
    </p:spTree>
    <p:extLst>
      <p:ext uri="{BB962C8B-B14F-4D97-AF65-F5344CB8AC3E}">
        <p14:creationId xmlns:p14="http://schemas.microsoft.com/office/powerpoint/2010/main" val="31762966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SM-Mons">
  <a:themeElements>
    <a:clrScheme name="ScmMaster">
      <a:dk1>
        <a:sysClr val="windowText" lastClr="000000"/>
      </a:dk1>
      <a:lt1>
        <a:sysClr val="window" lastClr="FFFFFF"/>
      </a:lt1>
      <a:dk2>
        <a:srgbClr val="343434"/>
      </a:dk2>
      <a:lt2>
        <a:srgbClr val="DADADA"/>
      </a:lt2>
      <a:accent1>
        <a:srgbClr val="103C47"/>
      </a:accent1>
      <a:accent2>
        <a:srgbClr val="175969"/>
      </a:accent2>
      <a:accent3>
        <a:srgbClr val="23849D"/>
      </a:accent3>
      <a:accent4>
        <a:srgbClr val="172941"/>
      </a:accent4>
      <a:accent5>
        <a:srgbClr val="27456D"/>
      </a:accent5>
      <a:accent6>
        <a:srgbClr val="648EC7"/>
      </a:accent6>
      <a:hlink>
        <a:srgbClr val="9D4600"/>
      </a:hlink>
      <a:folHlink>
        <a:srgbClr val="D25E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</TotalTime>
  <Words>1795</Words>
  <Application>Microsoft Office PowerPoint</Application>
  <PresentationFormat>Grand écran</PresentationFormat>
  <Paragraphs>226</Paragraphs>
  <Slides>22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Corbel</vt:lpstr>
      <vt:lpstr>Open Sans</vt:lpstr>
      <vt:lpstr>Söhne</vt:lpstr>
      <vt:lpstr>Wingdings</vt:lpstr>
      <vt:lpstr>LSM-Mons</vt:lpstr>
      <vt:lpstr>Présentation PowerPoint</vt:lpstr>
      <vt:lpstr>Présentation PowerPoint</vt:lpstr>
      <vt:lpstr>MISSION : OBJECTIF FINAL </vt:lpstr>
      <vt:lpstr>Matériel disponible : Qu’est-ce qu’il y a dans la boîte ?</vt:lpstr>
      <vt:lpstr>Le microcontrôleur «la brique intelligente»</vt:lpstr>
      <vt:lpstr>Les capteurs &amp; Moteurs</vt:lpstr>
      <vt:lpstr>Programmation </vt:lpstr>
      <vt:lpstr>Préparer l’environnement du travail</vt:lpstr>
      <vt:lpstr>Préparer l’environnement du travail</vt:lpstr>
      <vt:lpstr>Etape 1 : Construction du robot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Mini-projet  analyse de la valeur</dc:title>
  <dc:creator>pc</dc:creator>
  <cp:lastModifiedBy>Mohammed El Barhichi</cp:lastModifiedBy>
  <cp:revision>44</cp:revision>
  <dcterms:created xsi:type="dcterms:W3CDTF">2023-03-11T13:33:17Z</dcterms:created>
  <dcterms:modified xsi:type="dcterms:W3CDTF">2023-05-23T18:56:19Z</dcterms:modified>
</cp:coreProperties>
</file>