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420" r:id="rId3"/>
    <p:sldId id="421" r:id="rId4"/>
    <p:sldId id="422" r:id="rId5"/>
    <p:sldId id="452" r:id="rId6"/>
    <p:sldId id="423" r:id="rId7"/>
    <p:sldId id="424" r:id="rId8"/>
    <p:sldId id="426" r:id="rId9"/>
    <p:sldId id="450" r:id="rId10"/>
    <p:sldId id="448" r:id="rId11"/>
    <p:sldId id="427" r:id="rId12"/>
    <p:sldId id="453" r:id="rId13"/>
    <p:sldId id="447" r:id="rId14"/>
    <p:sldId id="430" r:id="rId15"/>
    <p:sldId id="428" r:id="rId16"/>
    <p:sldId id="429" r:id="rId17"/>
    <p:sldId id="431" r:id="rId18"/>
    <p:sldId id="419" r:id="rId19"/>
    <p:sldId id="436" r:id="rId20"/>
    <p:sldId id="439" r:id="rId21"/>
    <p:sldId id="425" r:id="rId22"/>
    <p:sldId id="438" r:id="rId23"/>
    <p:sldId id="449" r:id="rId24"/>
    <p:sldId id="441" r:id="rId25"/>
    <p:sldId id="440" r:id="rId26"/>
    <p:sldId id="446" r:id="rId27"/>
    <p:sldId id="434" r:id="rId28"/>
    <p:sldId id="435" r:id="rId29"/>
    <p:sldId id="442" r:id="rId30"/>
    <p:sldId id="451" r:id="rId31"/>
    <p:sldId id="43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67" d="100"/>
          <a:sy n="67" d="100"/>
        </p:scale>
        <p:origin x="1272" y="6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dirty="0"/>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dirty="0"/>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058B47-70D2-47E2-ABE4-373087C19D9E}" type="datetime1">
              <a:rPr lang="en-US" smtClean="0"/>
              <a:t>5/8/2019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dirty="0"/>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49E5A1-83E3-4EDC-B6D5-8F3E2DE0AA1D}" type="datetime1">
              <a:rPr lang="en-US" smtClean="0"/>
              <a:t>5/8/2019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dirty="0"/>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6F442A-1732-46DA-B307-62931AA5159F}" type="datetime1">
              <a:rPr lang="en-US" smtClean="0"/>
              <a:t>5/8/2019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dirty="0"/>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F3A3A11-ACDE-437C-851C-F42F3F3DE9F4}" type="datetime1">
              <a:rPr lang="en-US" smtClean="0"/>
              <a:t>5/8/2019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dirty="0"/>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9395D5DF-692F-4D86-B27D-46E5131E0351}" type="datetime1">
              <a:rPr lang="en-US" smtClean="0"/>
              <a:t>5/8/2019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129638-0D9E-4C4D-999C-C1783EE12D0D}" type="datetime1">
              <a:rPr lang="en-US" smtClean="0"/>
              <a:t>5/8/2019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dirty="0"/>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FAEED6-2EF4-43BA-AC36-9382F9B6E053}" type="datetime1">
              <a:rPr lang="en-US" smtClean="0"/>
              <a:t>5/8/2019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dirty="0"/>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CE38D2B-2582-4019-BEA4-7BFA080CFFCB}" type="datetime1">
              <a:rPr lang="en-US" smtClean="0"/>
              <a:t>5/8/2019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dirty="0"/>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5E92C39-42B8-4378-B8AE-11B8AEF1E533}" type="datetime1">
              <a:rPr lang="en-US" smtClean="0"/>
              <a:t>5/8/2019</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dirty="0"/>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9E6EDF-5502-4006-A164-ACE3632FD41D}" type="datetime1">
              <a:rPr lang="en-US" smtClean="0"/>
              <a:t>5/8/2019</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dirty="0"/>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573E37-15D7-4D10-BDFF-F583D34A100B}" type="datetime1">
              <a:rPr lang="en-US" smtClean="0"/>
              <a:t>5/8/2019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dirty="0"/>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974AB9-B808-4B3F-AFB8-0DDAD2231862}" type="datetime1">
              <a:rPr lang="en-US" smtClean="0"/>
              <a:t>5/8/2019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@Fakruddin Mohammed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dirty="0"/>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53B9395-EEAC-42A5-9232-BB909D871155}" type="datetime1">
              <a:rPr lang="en-US" smtClean="0"/>
              <a:t>5/8/2019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@Fakruddin Mohammed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mmunity.topcoder.com/longcontest/?module=ViewProblemStatement&amp;rd=16555&amp;compid=49304"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youtu.be/FFq7wMZ5fnY" TargetMode="External"/><Relationship Id="rId2" Type="http://schemas.openxmlformats.org/officeDocument/2006/relationships/hyperlink" Target="https://youtu.be/8jNt1EIKpx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mmunity.topcoder.com/longcontest/?module=ViewProblemStatement&amp;rd=16555&amp;pm=1397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81153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Identification of Foreign Language from Speech</a:t>
            </a: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Mr. Fakruddin Mohammed</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5813" y="5029200"/>
            <a:ext cx="4949825" cy="1200150"/>
          </a:xfrm>
          <a:prstGeom prst="rect">
            <a:avLst/>
          </a:prstGeom>
          <a:noFill/>
        </p:spPr>
        <p:txBody>
          <a:bodyPr>
            <a:spAutoFit/>
          </a:bodyPr>
          <a:lstStyle/>
          <a:p>
            <a:pPr algn="ctr">
              <a:defRPr/>
            </a:pPr>
            <a:r>
              <a:rPr lang="en-US" dirty="0">
                <a:solidFill>
                  <a:schemeClr val="bg2">
                    <a:lumMod val="25000"/>
                  </a:schemeClr>
                </a:solidFill>
              </a:rPr>
              <a:t>CSCI E-89 Deep Learning, Spring  2019</a:t>
            </a:r>
          </a:p>
          <a:p>
            <a:pPr algn="ctr">
              <a:defRPr/>
            </a:pPr>
            <a:r>
              <a:rPr lang="en-US" b="1" dirty="0">
                <a:solidFill>
                  <a:schemeClr val="bg2">
                    <a:lumMod val="25000"/>
                  </a:schemeClr>
                </a:solidFill>
              </a:rPr>
              <a:t>Harvard University Extension School</a:t>
            </a:r>
          </a:p>
          <a:p>
            <a:pPr algn="ctr">
              <a:defRPr/>
            </a:pPr>
            <a:r>
              <a:rPr lang="en-US" sz="1600" dirty="0">
                <a:solidFill>
                  <a:schemeClr val="bg2">
                    <a:lumMod val="25000"/>
                  </a:schemeClr>
                </a:solidFill>
              </a:rPr>
              <a:t>Prof. Zoran B. Djordjević</a:t>
            </a: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F213-6937-4691-846A-E59D8960209D}"/>
              </a:ext>
            </a:extLst>
          </p:cNvPr>
          <p:cNvSpPr>
            <a:spLocks noGrp="1"/>
          </p:cNvSpPr>
          <p:nvPr>
            <p:ph type="title"/>
          </p:nvPr>
        </p:nvSpPr>
        <p:spPr>
          <a:xfrm>
            <a:off x="457200" y="198438"/>
            <a:ext cx="8229600" cy="715962"/>
          </a:xfrm>
        </p:spPr>
        <p:txBody>
          <a:bodyPr/>
          <a:lstStyle/>
          <a:p>
            <a:r>
              <a:rPr lang="en-GB" dirty="0"/>
              <a:t>CNN Model Architecture</a:t>
            </a:r>
          </a:p>
        </p:txBody>
      </p:sp>
      <p:sp>
        <p:nvSpPr>
          <p:cNvPr id="4" name="Footer Placeholder 3">
            <a:extLst>
              <a:ext uri="{FF2B5EF4-FFF2-40B4-BE49-F238E27FC236}">
                <a16:creationId xmlns:a16="http://schemas.microsoft.com/office/drawing/2014/main" id="{C25C2485-D7D0-402F-A083-370C7174F871}"/>
              </a:ext>
            </a:extLst>
          </p:cNvPr>
          <p:cNvSpPr>
            <a:spLocks noGrp="1"/>
          </p:cNvSpPr>
          <p:nvPr>
            <p:ph type="ftr" sz="quarter" idx="11"/>
          </p:nvPr>
        </p:nvSpPr>
        <p:spPr/>
        <p:txBody>
          <a:bodyPr/>
          <a:lstStyle/>
          <a:p>
            <a:pPr>
              <a:defRPr/>
            </a:pPr>
            <a:r>
              <a:rPr lang="en-US"/>
              <a:t>@Fakruddin Mohammed</a:t>
            </a:r>
            <a:endParaRPr lang="en-US" dirty="0"/>
          </a:p>
        </p:txBody>
      </p:sp>
      <p:sp>
        <p:nvSpPr>
          <p:cNvPr id="5" name="Slide Number Placeholder 4">
            <a:extLst>
              <a:ext uri="{FF2B5EF4-FFF2-40B4-BE49-F238E27FC236}">
                <a16:creationId xmlns:a16="http://schemas.microsoft.com/office/drawing/2014/main" id="{B8A66871-A4C6-4698-98F8-0F2CAA550E35}"/>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
        <p:nvSpPr>
          <p:cNvPr id="7" name="Rectangle: Rounded Corners 6">
            <a:extLst>
              <a:ext uri="{FF2B5EF4-FFF2-40B4-BE49-F238E27FC236}">
                <a16:creationId xmlns:a16="http://schemas.microsoft.com/office/drawing/2014/main" id="{B1E8DB32-F9EF-4CF6-B3BF-6E0E300B0D2F}"/>
              </a:ext>
            </a:extLst>
          </p:cNvPr>
          <p:cNvSpPr/>
          <p:nvPr/>
        </p:nvSpPr>
        <p:spPr>
          <a:xfrm>
            <a:off x="1819275" y="2362200"/>
            <a:ext cx="381000" cy="1143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32</a:t>
            </a:r>
          </a:p>
        </p:txBody>
      </p:sp>
      <p:sp>
        <p:nvSpPr>
          <p:cNvPr id="8" name="Rectangle: Rounded Corners 7">
            <a:extLst>
              <a:ext uri="{FF2B5EF4-FFF2-40B4-BE49-F238E27FC236}">
                <a16:creationId xmlns:a16="http://schemas.microsoft.com/office/drawing/2014/main" id="{5B519990-C3E7-4BBE-8CA8-02A66A5D3202}"/>
              </a:ext>
            </a:extLst>
          </p:cNvPr>
          <p:cNvSpPr/>
          <p:nvPr/>
        </p:nvSpPr>
        <p:spPr>
          <a:xfrm>
            <a:off x="2276475" y="2362200"/>
            <a:ext cx="228600" cy="1143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C306948-401F-4E88-852C-8C0F9757E9D7}"/>
              </a:ext>
            </a:extLst>
          </p:cNvPr>
          <p:cNvSpPr/>
          <p:nvPr/>
        </p:nvSpPr>
        <p:spPr>
          <a:xfrm>
            <a:off x="2886075" y="2362200"/>
            <a:ext cx="381000" cy="1143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64</a:t>
            </a:r>
          </a:p>
        </p:txBody>
      </p:sp>
      <p:sp>
        <p:nvSpPr>
          <p:cNvPr id="10" name="Rectangle: Rounded Corners 9">
            <a:extLst>
              <a:ext uri="{FF2B5EF4-FFF2-40B4-BE49-F238E27FC236}">
                <a16:creationId xmlns:a16="http://schemas.microsoft.com/office/drawing/2014/main" id="{D44B5F87-236C-4725-B69B-1DB870B13CB0}"/>
              </a:ext>
            </a:extLst>
          </p:cNvPr>
          <p:cNvSpPr/>
          <p:nvPr/>
        </p:nvSpPr>
        <p:spPr>
          <a:xfrm>
            <a:off x="3343275" y="2362200"/>
            <a:ext cx="228600" cy="1143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C9AFD501-009A-40C9-A601-9B2B612EF126}"/>
              </a:ext>
            </a:extLst>
          </p:cNvPr>
          <p:cNvSpPr/>
          <p:nvPr/>
        </p:nvSpPr>
        <p:spPr>
          <a:xfrm>
            <a:off x="3876675" y="2362200"/>
            <a:ext cx="457200" cy="1143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128</a:t>
            </a:r>
          </a:p>
        </p:txBody>
      </p:sp>
      <p:sp>
        <p:nvSpPr>
          <p:cNvPr id="12" name="Rectangle: Rounded Corners 11">
            <a:extLst>
              <a:ext uri="{FF2B5EF4-FFF2-40B4-BE49-F238E27FC236}">
                <a16:creationId xmlns:a16="http://schemas.microsoft.com/office/drawing/2014/main" id="{D995CE02-3432-4503-A83D-FE6A56DAC2D7}"/>
              </a:ext>
            </a:extLst>
          </p:cNvPr>
          <p:cNvSpPr/>
          <p:nvPr/>
        </p:nvSpPr>
        <p:spPr>
          <a:xfrm>
            <a:off x="4410075" y="2362200"/>
            <a:ext cx="228600" cy="1143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E1B89E9C-4D5E-4286-9300-200DD581D2CE}"/>
              </a:ext>
            </a:extLst>
          </p:cNvPr>
          <p:cNvSpPr/>
          <p:nvPr/>
        </p:nvSpPr>
        <p:spPr>
          <a:xfrm>
            <a:off x="5092407" y="2381250"/>
            <a:ext cx="762000" cy="1143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2x2</a:t>
            </a:r>
          </a:p>
        </p:txBody>
      </p:sp>
      <p:sp>
        <p:nvSpPr>
          <p:cNvPr id="14" name="Rectangle: Rounded Corners 13">
            <a:extLst>
              <a:ext uri="{FF2B5EF4-FFF2-40B4-BE49-F238E27FC236}">
                <a16:creationId xmlns:a16="http://schemas.microsoft.com/office/drawing/2014/main" id="{65C210DF-5842-4C11-9A43-BD2C87A77B93}"/>
              </a:ext>
            </a:extLst>
          </p:cNvPr>
          <p:cNvSpPr/>
          <p:nvPr/>
        </p:nvSpPr>
        <p:spPr>
          <a:xfrm>
            <a:off x="6391275" y="2362200"/>
            <a:ext cx="619125" cy="1143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128</a:t>
            </a:r>
          </a:p>
          <a:p>
            <a:pPr algn="ctr"/>
            <a:r>
              <a:rPr lang="en-GB" sz="1100" dirty="0"/>
              <a:t>(0.25)</a:t>
            </a:r>
          </a:p>
        </p:txBody>
      </p:sp>
      <p:sp>
        <p:nvSpPr>
          <p:cNvPr id="15" name="Rectangle: Rounded Corners 14">
            <a:extLst>
              <a:ext uri="{FF2B5EF4-FFF2-40B4-BE49-F238E27FC236}">
                <a16:creationId xmlns:a16="http://schemas.microsoft.com/office/drawing/2014/main" id="{9DB250F9-23F9-4E05-8EAB-942B5980DDB3}"/>
              </a:ext>
            </a:extLst>
          </p:cNvPr>
          <p:cNvSpPr/>
          <p:nvPr/>
        </p:nvSpPr>
        <p:spPr>
          <a:xfrm>
            <a:off x="7162800" y="2362200"/>
            <a:ext cx="619125" cy="1143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64</a:t>
            </a:r>
          </a:p>
          <a:p>
            <a:pPr algn="ctr"/>
            <a:r>
              <a:rPr lang="en-GB" sz="1200" dirty="0"/>
              <a:t>(0.4)</a:t>
            </a:r>
          </a:p>
        </p:txBody>
      </p:sp>
      <p:sp>
        <p:nvSpPr>
          <p:cNvPr id="16" name="Rectangle: Rounded Corners 15">
            <a:extLst>
              <a:ext uri="{FF2B5EF4-FFF2-40B4-BE49-F238E27FC236}">
                <a16:creationId xmlns:a16="http://schemas.microsoft.com/office/drawing/2014/main" id="{4A0A0634-CFC7-4EF5-BEBC-174C25692C1E}"/>
              </a:ext>
            </a:extLst>
          </p:cNvPr>
          <p:cNvSpPr/>
          <p:nvPr/>
        </p:nvSpPr>
        <p:spPr>
          <a:xfrm>
            <a:off x="7924800" y="2362200"/>
            <a:ext cx="533400" cy="1143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3</a:t>
            </a:r>
          </a:p>
        </p:txBody>
      </p:sp>
      <p:sp>
        <p:nvSpPr>
          <p:cNvPr id="17" name="Rectangle: Rounded Corners 16">
            <a:extLst>
              <a:ext uri="{FF2B5EF4-FFF2-40B4-BE49-F238E27FC236}">
                <a16:creationId xmlns:a16="http://schemas.microsoft.com/office/drawing/2014/main" id="{7A3B6C74-29CC-4844-9FA6-C29C85579F7B}"/>
              </a:ext>
            </a:extLst>
          </p:cNvPr>
          <p:cNvSpPr/>
          <p:nvPr/>
        </p:nvSpPr>
        <p:spPr>
          <a:xfrm>
            <a:off x="752475" y="2743200"/>
            <a:ext cx="685800" cy="5334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image</a:t>
            </a:r>
          </a:p>
        </p:txBody>
      </p:sp>
      <p:sp>
        <p:nvSpPr>
          <p:cNvPr id="18" name="TextBox 17">
            <a:extLst>
              <a:ext uri="{FF2B5EF4-FFF2-40B4-BE49-F238E27FC236}">
                <a16:creationId xmlns:a16="http://schemas.microsoft.com/office/drawing/2014/main" id="{88F46258-705B-4E65-B595-EA1E052BD855}"/>
              </a:ext>
            </a:extLst>
          </p:cNvPr>
          <p:cNvSpPr txBox="1"/>
          <p:nvPr/>
        </p:nvSpPr>
        <p:spPr>
          <a:xfrm>
            <a:off x="2328862" y="4122221"/>
            <a:ext cx="1402948" cy="369332"/>
          </a:xfrm>
          <a:prstGeom prst="rect">
            <a:avLst/>
          </a:prstGeom>
          <a:noFill/>
        </p:spPr>
        <p:txBody>
          <a:bodyPr wrap="none" rtlCol="0">
            <a:spAutoFit/>
          </a:bodyPr>
          <a:lstStyle/>
          <a:p>
            <a:r>
              <a:rPr lang="en-GB" dirty="0"/>
              <a:t>Convolution</a:t>
            </a:r>
          </a:p>
        </p:txBody>
      </p:sp>
      <p:sp>
        <p:nvSpPr>
          <p:cNvPr id="19" name="TextBox 18">
            <a:extLst>
              <a:ext uri="{FF2B5EF4-FFF2-40B4-BE49-F238E27FC236}">
                <a16:creationId xmlns:a16="http://schemas.microsoft.com/office/drawing/2014/main" id="{2AC7DFDD-6C44-4B4F-80D6-3C834B54B791}"/>
              </a:ext>
            </a:extLst>
          </p:cNvPr>
          <p:cNvSpPr txBox="1"/>
          <p:nvPr/>
        </p:nvSpPr>
        <p:spPr>
          <a:xfrm>
            <a:off x="2657356" y="1520349"/>
            <a:ext cx="800219" cy="369332"/>
          </a:xfrm>
          <a:prstGeom prst="rect">
            <a:avLst/>
          </a:prstGeom>
          <a:noFill/>
        </p:spPr>
        <p:txBody>
          <a:bodyPr wrap="none" rtlCol="0">
            <a:spAutoFit/>
          </a:bodyPr>
          <a:lstStyle/>
          <a:p>
            <a:r>
              <a:rPr lang="en-GB" dirty="0"/>
              <a:t>RELU</a:t>
            </a:r>
          </a:p>
        </p:txBody>
      </p:sp>
      <p:sp>
        <p:nvSpPr>
          <p:cNvPr id="20" name="TextBox 19">
            <a:extLst>
              <a:ext uri="{FF2B5EF4-FFF2-40B4-BE49-F238E27FC236}">
                <a16:creationId xmlns:a16="http://schemas.microsoft.com/office/drawing/2014/main" id="{666549AF-8CCF-4599-93B8-04917FBE8EF6}"/>
              </a:ext>
            </a:extLst>
          </p:cNvPr>
          <p:cNvSpPr txBox="1"/>
          <p:nvPr/>
        </p:nvSpPr>
        <p:spPr>
          <a:xfrm>
            <a:off x="4957900" y="4076700"/>
            <a:ext cx="1146468" cy="369332"/>
          </a:xfrm>
          <a:prstGeom prst="rect">
            <a:avLst/>
          </a:prstGeom>
          <a:noFill/>
        </p:spPr>
        <p:txBody>
          <a:bodyPr wrap="none" rtlCol="0">
            <a:spAutoFit/>
          </a:bodyPr>
          <a:lstStyle/>
          <a:p>
            <a:r>
              <a:rPr lang="en-GB" dirty="0"/>
              <a:t>Max Pool</a:t>
            </a:r>
          </a:p>
        </p:txBody>
      </p:sp>
      <p:sp>
        <p:nvSpPr>
          <p:cNvPr id="21" name="TextBox 20">
            <a:extLst>
              <a:ext uri="{FF2B5EF4-FFF2-40B4-BE49-F238E27FC236}">
                <a16:creationId xmlns:a16="http://schemas.microsoft.com/office/drawing/2014/main" id="{221DE50A-E997-4205-9C70-55A4377D2ED2}"/>
              </a:ext>
            </a:extLst>
          </p:cNvPr>
          <p:cNvSpPr txBox="1"/>
          <p:nvPr/>
        </p:nvSpPr>
        <p:spPr>
          <a:xfrm>
            <a:off x="7102830" y="4114800"/>
            <a:ext cx="851515" cy="369332"/>
          </a:xfrm>
          <a:prstGeom prst="rect">
            <a:avLst/>
          </a:prstGeom>
          <a:noFill/>
        </p:spPr>
        <p:txBody>
          <a:bodyPr wrap="none" rtlCol="0">
            <a:spAutoFit/>
          </a:bodyPr>
          <a:lstStyle/>
          <a:p>
            <a:r>
              <a:rPr lang="en-GB" dirty="0"/>
              <a:t>Dense</a:t>
            </a:r>
          </a:p>
        </p:txBody>
      </p:sp>
      <p:sp>
        <p:nvSpPr>
          <p:cNvPr id="30" name="Freeform: Shape 29">
            <a:extLst>
              <a:ext uri="{FF2B5EF4-FFF2-40B4-BE49-F238E27FC236}">
                <a16:creationId xmlns:a16="http://schemas.microsoft.com/office/drawing/2014/main" id="{2F22042F-E2E0-49BC-BC4E-6D9E6D99DDF5}"/>
              </a:ext>
            </a:extLst>
          </p:cNvPr>
          <p:cNvSpPr/>
          <p:nvPr/>
        </p:nvSpPr>
        <p:spPr>
          <a:xfrm>
            <a:off x="1989824" y="3609974"/>
            <a:ext cx="896251" cy="512245"/>
          </a:xfrm>
          <a:custGeom>
            <a:avLst/>
            <a:gdLst>
              <a:gd name="connsiteX0" fmla="*/ 266700 w 266700"/>
              <a:gd name="connsiteY0" fmla="*/ 495300 h 495300"/>
              <a:gd name="connsiteX1" fmla="*/ 0 w 266700"/>
              <a:gd name="connsiteY1" fmla="*/ 0 h 495300"/>
            </a:gdLst>
            <a:ahLst/>
            <a:cxnLst>
              <a:cxn ang="0">
                <a:pos x="connsiteX0" y="connsiteY0"/>
              </a:cxn>
              <a:cxn ang="0">
                <a:pos x="connsiteX1" y="connsiteY1"/>
              </a:cxn>
            </a:cxnLst>
            <a:rect l="l" t="t" r="r" b="b"/>
            <a:pathLst>
              <a:path w="266700" h="495300">
                <a:moveTo>
                  <a:pt x="266700" y="495300"/>
                </a:moveTo>
                <a:cubicBezTo>
                  <a:pt x="157956" y="288925"/>
                  <a:pt x="49212" y="8255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reeform: Shape 30">
            <a:extLst>
              <a:ext uri="{FF2B5EF4-FFF2-40B4-BE49-F238E27FC236}">
                <a16:creationId xmlns:a16="http://schemas.microsoft.com/office/drawing/2014/main" id="{06C94D59-8F1A-44E4-8382-000CB4B6BCDD}"/>
              </a:ext>
            </a:extLst>
          </p:cNvPr>
          <p:cNvSpPr/>
          <p:nvPr/>
        </p:nvSpPr>
        <p:spPr>
          <a:xfrm flipH="1">
            <a:off x="2986223" y="3629027"/>
            <a:ext cx="90351" cy="501092"/>
          </a:xfrm>
          <a:custGeom>
            <a:avLst/>
            <a:gdLst>
              <a:gd name="connsiteX0" fmla="*/ 0 w 685800"/>
              <a:gd name="connsiteY0" fmla="*/ 485775 h 485775"/>
              <a:gd name="connsiteX1" fmla="*/ 685800 w 685800"/>
              <a:gd name="connsiteY1" fmla="*/ 0 h 485775"/>
            </a:gdLst>
            <a:ahLst/>
            <a:cxnLst>
              <a:cxn ang="0">
                <a:pos x="connsiteX0" y="connsiteY0"/>
              </a:cxn>
              <a:cxn ang="0">
                <a:pos x="connsiteX1" y="connsiteY1"/>
              </a:cxn>
            </a:cxnLst>
            <a:rect l="l" t="t" r="r" b="b"/>
            <a:pathLst>
              <a:path w="685800" h="485775">
                <a:moveTo>
                  <a:pt x="0" y="485775"/>
                </a:moveTo>
                <a:lnTo>
                  <a:pt x="6858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reeform: Shape 31">
            <a:extLst>
              <a:ext uri="{FF2B5EF4-FFF2-40B4-BE49-F238E27FC236}">
                <a16:creationId xmlns:a16="http://schemas.microsoft.com/office/drawing/2014/main" id="{2FE89E3C-164B-424C-9EF4-7DE7EB17776A}"/>
              </a:ext>
            </a:extLst>
          </p:cNvPr>
          <p:cNvSpPr/>
          <p:nvPr/>
        </p:nvSpPr>
        <p:spPr>
          <a:xfrm>
            <a:off x="3321589" y="3629026"/>
            <a:ext cx="745586" cy="493196"/>
          </a:xfrm>
          <a:custGeom>
            <a:avLst/>
            <a:gdLst>
              <a:gd name="connsiteX0" fmla="*/ 0 w 1724025"/>
              <a:gd name="connsiteY0" fmla="*/ 523875 h 523875"/>
              <a:gd name="connsiteX1" fmla="*/ 1724025 w 1724025"/>
              <a:gd name="connsiteY1" fmla="*/ 0 h 523875"/>
            </a:gdLst>
            <a:ahLst/>
            <a:cxnLst>
              <a:cxn ang="0">
                <a:pos x="connsiteX0" y="connsiteY0"/>
              </a:cxn>
              <a:cxn ang="0">
                <a:pos x="connsiteX1" y="connsiteY1"/>
              </a:cxn>
            </a:cxnLst>
            <a:rect l="l" t="t" r="r" b="b"/>
            <a:pathLst>
              <a:path w="1724025" h="523875">
                <a:moveTo>
                  <a:pt x="0" y="523875"/>
                </a:moveTo>
                <a:lnTo>
                  <a:pt x="172402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Shape 32">
            <a:extLst>
              <a:ext uri="{FF2B5EF4-FFF2-40B4-BE49-F238E27FC236}">
                <a16:creationId xmlns:a16="http://schemas.microsoft.com/office/drawing/2014/main" id="{DBA90C3C-1467-4B8F-93BD-67E172A39B2D}"/>
              </a:ext>
            </a:extLst>
          </p:cNvPr>
          <p:cNvSpPr/>
          <p:nvPr/>
        </p:nvSpPr>
        <p:spPr>
          <a:xfrm>
            <a:off x="2495550" y="1924050"/>
            <a:ext cx="314325" cy="285750"/>
          </a:xfrm>
          <a:custGeom>
            <a:avLst/>
            <a:gdLst>
              <a:gd name="connsiteX0" fmla="*/ 314325 w 314325"/>
              <a:gd name="connsiteY0" fmla="*/ 0 h 285750"/>
              <a:gd name="connsiteX1" fmla="*/ 0 w 314325"/>
              <a:gd name="connsiteY1" fmla="*/ 285750 h 285750"/>
            </a:gdLst>
            <a:ahLst/>
            <a:cxnLst>
              <a:cxn ang="0">
                <a:pos x="connsiteX0" y="connsiteY0"/>
              </a:cxn>
              <a:cxn ang="0">
                <a:pos x="connsiteX1" y="connsiteY1"/>
              </a:cxn>
            </a:cxnLst>
            <a:rect l="l" t="t" r="r" b="b"/>
            <a:pathLst>
              <a:path w="314325" h="285750">
                <a:moveTo>
                  <a:pt x="314325" y="0"/>
                </a:moveTo>
                <a:cubicBezTo>
                  <a:pt x="209550" y="95250"/>
                  <a:pt x="57150" y="238125"/>
                  <a:pt x="0" y="2857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reeform: Shape 33">
            <a:extLst>
              <a:ext uri="{FF2B5EF4-FFF2-40B4-BE49-F238E27FC236}">
                <a16:creationId xmlns:a16="http://schemas.microsoft.com/office/drawing/2014/main" id="{13227DB9-7254-4491-A8AD-36377F1526A9}"/>
              </a:ext>
            </a:extLst>
          </p:cNvPr>
          <p:cNvSpPr/>
          <p:nvPr/>
        </p:nvSpPr>
        <p:spPr>
          <a:xfrm>
            <a:off x="2962275" y="1933575"/>
            <a:ext cx="514350" cy="323850"/>
          </a:xfrm>
          <a:custGeom>
            <a:avLst/>
            <a:gdLst>
              <a:gd name="connsiteX0" fmla="*/ 0 w 514350"/>
              <a:gd name="connsiteY0" fmla="*/ 0 h 323850"/>
              <a:gd name="connsiteX1" fmla="*/ 514350 w 514350"/>
              <a:gd name="connsiteY1" fmla="*/ 323850 h 323850"/>
            </a:gdLst>
            <a:ahLst/>
            <a:cxnLst>
              <a:cxn ang="0">
                <a:pos x="connsiteX0" y="connsiteY0"/>
              </a:cxn>
              <a:cxn ang="0">
                <a:pos x="connsiteX1" y="connsiteY1"/>
              </a:cxn>
            </a:cxnLst>
            <a:rect l="l" t="t" r="r" b="b"/>
            <a:pathLst>
              <a:path w="514350" h="323850">
                <a:moveTo>
                  <a:pt x="0" y="0"/>
                </a:moveTo>
                <a:lnTo>
                  <a:pt x="514350" y="3238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14ECC73B-722F-42F0-A818-72B33E9CCECE}"/>
              </a:ext>
            </a:extLst>
          </p:cNvPr>
          <p:cNvSpPr/>
          <p:nvPr/>
        </p:nvSpPr>
        <p:spPr>
          <a:xfrm>
            <a:off x="3343275" y="1905000"/>
            <a:ext cx="1143000" cy="365125"/>
          </a:xfrm>
          <a:custGeom>
            <a:avLst/>
            <a:gdLst>
              <a:gd name="connsiteX0" fmla="*/ 1352550 w 1352550"/>
              <a:gd name="connsiteY0" fmla="*/ 333375 h 333375"/>
              <a:gd name="connsiteX1" fmla="*/ 0 w 1352550"/>
              <a:gd name="connsiteY1" fmla="*/ 0 h 333375"/>
            </a:gdLst>
            <a:ahLst/>
            <a:cxnLst>
              <a:cxn ang="0">
                <a:pos x="connsiteX0" y="connsiteY0"/>
              </a:cxn>
              <a:cxn ang="0">
                <a:pos x="connsiteX1" y="connsiteY1"/>
              </a:cxn>
            </a:cxnLst>
            <a:rect l="l" t="t" r="r" b="b"/>
            <a:pathLst>
              <a:path w="1352550" h="333375">
                <a:moveTo>
                  <a:pt x="1352550" y="333375"/>
                </a:move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209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End to End Approach (Using Tiny Sample Data)</a:t>
            </a:r>
          </a:p>
        </p:txBody>
      </p:sp>
      <p:sp>
        <p:nvSpPr>
          <p:cNvPr id="7" name="Content Placeholder 6"/>
          <p:cNvSpPr>
            <a:spLocks noGrp="1"/>
          </p:cNvSpPr>
          <p:nvPr>
            <p:ph idx="1"/>
          </p:nvPr>
        </p:nvSpPr>
        <p:spPr>
          <a:xfrm>
            <a:off x="152400" y="762000"/>
            <a:ext cx="8839200" cy="5486400"/>
          </a:xfrm>
        </p:spPr>
        <p:txBody>
          <a:bodyPr/>
          <a:lstStyle/>
          <a:p>
            <a:pPr marL="0" indent="0">
              <a:buNone/>
            </a:pPr>
            <a:r>
              <a:rPr lang="en-US" b="1" u="sng" dirty="0"/>
              <a:t>Step – 1: Using the tiny sample data that comes with this </a:t>
            </a:r>
            <a:r>
              <a:rPr lang="en-US" b="1" u="sng" dirty="0" err="1"/>
              <a:t>Jupyter</a:t>
            </a:r>
            <a:r>
              <a:rPr lang="en-US" b="1" u="sng" dirty="0"/>
              <a:t> notebook</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11</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7159284" y="1143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6244883" y="2038349"/>
            <a:ext cx="2746717" cy="609599"/>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a:t>
            </a:r>
          </a:p>
          <a:p>
            <a:pPr algn="ctr"/>
            <a:r>
              <a:rPr lang="en-GB" dirty="0"/>
              <a:t>Languages of Interest</a:t>
            </a:r>
          </a:p>
        </p:txBody>
      </p:sp>
      <p:cxnSp>
        <p:nvCxnSpPr>
          <p:cNvPr id="14" name="Straight Arrow Connector 13">
            <a:extLst>
              <a:ext uri="{FF2B5EF4-FFF2-40B4-BE49-F238E27FC236}">
                <a16:creationId xmlns:a16="http://schemas.microsoft.com/office/drawing/2014/main" id="{028B098F-5080-434C-8983-5AA319C119B3}"/>
              </a:ext>
            </a:extLst>
          </p:cNvPr>
          <p:cNvCxnSpPr>
            <a:cxnSpLocks/>
            <a:stCxn id="2" idx="4"/>
            <a:endCxn id="3" idx="0"/>
          </p:cNvCxnSpPr>
          <p:nvPr/>
        </p:nvCxnSpPr>
        <p:spPr>
          <a:xfrm>
            <a:off x="7616484" y="1752600"/>
            <a:ext cx="1758" cy="2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38F120-8AC5-44C7-9F22-54397E9BA9A3}"/>
              </a:ext>
            </a:extLst>
          </p:cNvPr>
          <p:cNvSpPr/>
          <p:nvPr/>
        </p:nvSpPr>
        <p:spPr>
          <a:xfrm>
            <a:off x="6915206" y="1679576"/>
            <a:ext cx="304799" cy="3047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GB" dirty="0"/>
          </a:p>
        </p:txBody>
      </p:sp>
      <p:sp>
        <p:nvSpPr>
          <p:cNvPr id="30" name="TextBox 29">
            <a:extLst>
              <a:ext uri="{FF2B5EF4-FFF2-40B4-BE49-F238E27FC236}">
                <a16:creationId xmlns:a16="http://schemas.microsoft.com/office/drawing/2014/main" id="{FE806FC3-532D-498C-B9A0-12DBAC6BEC38}"/>
              </a:ext>
            </a:extLst>
          </p:cNvPr>
          <p:cNvSpPr txBox="1"/>
          <p:nvPr/>
        </p:nvSpPr>
        <p:spPr>
          <a:xfrm>
            <a:off x="6286329" y="1657350"/>
            <a:ext cx="606256" cy="338554"/>
          </a:xfrm>
          <a:prstGeom prst="rect">
            <a:avLst/>
          </a:prstGeom>
          <a:noFill/>
        </p:spPr>
        <p:txBody>
          <a:bodyPr wrap="none" rtlCol="0">
            <a:spAutoFit/>
          </a:bodyPr>
          <a:lstStyle/>
          <a:p>
            <a:r>
              <a:rPr lang="en-IN" sz="1600" dirty="0"/>
              <a:t>Step</a:t>
            </a:r>
            <a:endParaRPr lang="en-GB" dirty="0"/>
          </a:p>
        </p:txBody>
      </p:sp>
      <p:sp>
        <p:nvSpPr>
          <p:cNvPr id="4" name="Rectangle 2">
            <a:extLst>
              <a:ext uri="{FF2B5EF4-FFF2-40B4-BE49-F238E27FC236}">
                <a16:creationId xmlns:a16="http://schemas.microsoft.com/office/drawing/2014/main" id="{C303F00D-FF4A-427C-924D-0367C7FE7922}"/>
              </a:ext>
            </a:extLst>
          </p:cNvPr>
          <p:cNvSpPr>
            <a:spLocks noChangeArrowheads="1"/>
          </p:cNvSpPr>
          <p:nvPr/>
        </p:nvSpPr>
        <p:spPr bwMode="auto">
          <a:xfrm>
            <a:off x="141857" y="929063"/>
            <a:ext cx="590736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GB" alt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you decided to use the tiny sample data that comes with this </a:t>
            </a:r>
            <a:r>
              <a:rPr kumimoji="0" lang="en-GB"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jupyter</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notebook, then simply extract the contents of the “</a:t>
            </a:r>
            <a:r>
              <a:rPr kumimoji="0" lang="en-GB" altLang="en-US" b="0" i="0" u="sng" strike="noStrike" cap="none" normalizeH="0" baseline="0" dirty="0" err="1">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ModelAndZip</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a folder.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B"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the extract your directory structure should look like the below.</a:t>
            </a:r>
            <a:endParaRPr kumimoji="0" lang="en-GB" altLang="en-US" b="0" i="0" u="none" strike="noStrike" cap="none" normalizeH="0" baseline="0" dirty="0">
              <a:ln>
                <a:noFill/>
              </a:ln>
              <a:solidFill>
                <a:schemeClr val="tx1"/>
              </a:solidFill>
              <a:effectLst/>
            </a:endParaRPr>
          </a:p>
        </p:txBody>
      </p:sp>
      <p:pic>
        <p:nvPicPr>
          <p:cNvPr id="2049" name="Picture 3086">
            <a:extLst>
              <a:ext uri="{FF2B5EF4-FFF2-40B4-BE49-F238E27FC236}">
                <a16:creationId xmlns:a16="http://schemas.microsoft.com/office/drawing/2014/main" id="{EF7D3391-1CC2-4809-B986-8DC5F0F9A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80060"/>
            <a:ext cx="3937000" cy="1422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CA8FE1D6-D629-4C61-B2BC-227FA200400A}"/>
              </a:ext>
            </a:extLst>
          </p:cNvPr>
          <p:cNvSpPr>
            <a:spLocks noChangeArrowheads="1"/>
          </p:cNvSpPr>
          <p:nvPr/>
        </p:nvSpPr>
        <p:spPr bwMode="auto">
          <a:xfrm>
            <a:off x="152400" y="4991162"/>
            <a:ext cx="502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t>
            </a:r>
            <a:r>
              <a:rPr kumimoji="0" lang="en-GB"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dataDir</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folder has the input audio speech files along with the output labels.</a:t>
            </a:r>
            <a:endParaRPr kumimoji="0" lang="en-GB"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within this folder, start the </a:t>
            </a:r>
            <a:r>
              <a:rPr kumimoji="0" lang="en-GB"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jupyter</a:t>
            </a: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notebook</a:t>
            </a:r>
            <a:endParaRPr kumimoji="0" lang="en-GB" altLang="en-US"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E91767A6-1C5E-428D-BA45-9A10E831EDB8}"/>
              </a:ext>
            </a:extLst>
          </p:cNvPr>
          <p:cNvPicPr>
            <a:picLocks noChangeAspect="1"/>
          </p:cNvPicPr>
          <p:nvPr/>
        </p:nvPicPr>
        <p:blipFill>
          <a:blip r:embed="rId3"/>
          <a:stretch>
            <a:fillRect/>
          </a:stretch>
        </p:blipFill>
        <p:spPr>
          <a:xfrm>
            <a:off x="5162550" y="4991162"/>
            <a:ext cx="3886200" cy="962117"/>
          </a:xfrm>
          <a:prstGeom prst="rect">
            <a:avLst/>
          </a:prstGeom>
        </p:spPr>
      </p:pic>
    </p:spTree>
    <p:extLst>
      <p:ext uri="{BB962C8B-B14F-4D97-AF65-F5344CB8AC3E}">
        <p14:creationId xmlns:p14="http://schemas.microsoft.com/office/powerpoint/2010/main" val="328973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End to End Approach (Actual Data from Website)</a:t>
            </a:r>
          </a:p>
        </p:txBody>
      </p:sp>
      <p:sp>
        <p:nvSpPr>
          <p:cNvPr id="7" name="Content Placeholder 6"/>
          <p:cNvSpPr>
            <a:spLocks noGrp="1"/>
          </p:cNvSpPr>
          <p:nvPr>
            <p:ph idx="1"/>
          </p:nvPr>
        </p:nvSpPr>
        <p:spPr>
          <a:xfrm>
            <a:off x="152400" y="762000"/>
            <a:ext cx="8839200" cy="5486400"/>
          </a:xfrm>
        </p:spPr>
        <p:txBody>
          <a:bodyPr/>
          <a:lstStyle/>
          <a:p>
            <a:pPr marL="0" indent="0">
              <a:buNone/>
            </a:pPr>
            <a:r>
              <a:rPr lang="en-US" b="1" u="sng" dirty="0"/>
              <a:t>Step – 1: Download and Extract Languages of Interest</a:t>
            </a:r>
          </a:p>
          <a:p>
            <a:pPr marL="0" indent="0">
              <a:buNone/>
            </a:pPr>
            <a:endParaRPr lang="en-US" b="1" u="sng" dirty="0"/>
          </a:p>
          <a:p>
            <a:pPr marL="0" indent="0">
              <a:buNone/>
            </a:pPr>
            <a:r>
              <a:rPr lang="en-US" b="1" dirty="0"/>
              <a:t>Step 1.1: Link to website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7159284" y="1143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6244883" y="2038349"/>
            <a:ext cx="2746717" cy="609599"/>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a:t>
            </a:r>
          </a:p>
          <a:p>
            <a:pPr algn="ctr"/>
            <a:r>
              <a:rPr lang="en-GB" dirty="0"/>
              <a:t>Languages of Interest</a:t>
            </a:r>
          </a:p>
        </p:txBody>
      </p:sp>
      <p:cxnSp>
        <p:nvCxnSpPr>
          <p:cNvPr id="14" name="Straight Arrow Connector 13">
            <a:extLst>
              <a:ext uri="{FF2B5EF4-FFF2-40B4-BE49-F238E27FC236}">
                <a16:creationId xmlns:a16="http://schemas.microsoft.com/office/drawing/2014/main" id="{028B098F-5080-434C-8983-5AA319C119B3}"/>
              </a:ext>
            </a:extLst>
          </p:cNvPr>
          <p:cNvCxnSpPr>
            <a:cxnSpLocks/>
            <a:stCxn id="2" idx="4"/>
            <a:endCxn id="3" idx="0"/>
          </p:cNvCxnSpPr>
          <p:nvPr/>
        </p:nvCxnSpPr>
        <p:spPr>
          <a:xfrm>
            <a:off x="7616484" y="1752600"/>
            <a:ext cx="1758" cy="2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38F120-8AC5-44C7-9F22-54397E9BA9A3}"/>
              </a:ext>
            </a:extLst>
          </p:cNvPr>
          <p:cNvSpPr/>
          <p:nvPr/>
        </p:nvSpPr>
        <p:spPr>
          <a:xfrm>
            <a:off x="6915206" y="1679576"/>
            <a:ext cx="304799" cy="3047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GB" dirty="0"/>
          </a:p>
        </p:txBody>
      </p:sp>
      <p:sp>
        <p:nvSpPr>
          <p:cNvPr id="30" name="TextBox 29">
            <a:extLst>
              <a:ext uri="{FF2B5EF4-FFF2-40B4-BE49-F238E27FC236}">
                <a16:creationId xmlns:a16="http://schemas.microsoft.com/office/drawing/2014/main" id="{FE806FC3-532D-498C-B9A0-12DBAC6BEC38}"/>
              </a:ext>
            </a:extLst>
          </p:cNvPr>
          <p:cNvSpPr txBox="1"/>
          <p:nvPr/>
        </p:nvSpPr>
        <p:spPr>
          <a:xfrm>
            <a:off x="6286329" y="1657350"/>
            <a:ext cx="606256" cy="338554"/>
          </a:xfrm>
          <a:prstGeom prst="rect">
            <a:avLst/>
          </a:prstGeom>
          <a:noFill/>
        </p:spPr>
        <p:txBody>
          <a:bodyPr wrap="none" rtlCol="0">
            <a:spAutoFit/>
          </a:bodyPr>
          <a:lstStyle/>
          <a:p>
            <a:r>
              <a:rPr lang="en-IN" sz="1600" dirty="0"/>
              <a:t>Step</a:t>
            </a:r>
            <a:endParaRPr lang="en-GB" dirty="0"/>
          </a:p>
        </p:txBody>
      </p:sp>
      <p:sp>
        <p:nvSpPr>
          <p:cNvPr id="17" name="Rectangle 16">
            <a:extLst>
              <a:ext uri="{FF2B5EF4-FFF2-40B4-BE49-F238E27FC236}">
                <a16:creationId xmlns:a16="http://schemas.microsoft.com/office/drawing/2014/main" id="{27C3C7DA-8FFA-4C82-8321-1888F819C8DE}"/>
              </a:ext>
            </a:extLst>
          </p:cNvPr>
          <p:cNvSpPr/>
          <p:nvPr/>
        </p:nvSpPr>
        <p:spPr>
          <a:xfrm>
            <a:off x="167935" y="1752600"/>
            <a:ext cx="4572000" cy="430887"/>
          </a:xfrm>
          <a:prstGeom prst="rect">
            <a:avLst/>
          </a:prstGeom>
        </p:spPr>
        <p:txBody>
          <a:bodyPr>
            <a:spAutoFit/>
          </a:bodyPr>
          <a:lstStyle/>
          <a:p>
            <a:r>
              <a:rPr lang="en-GB" sz="105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https://community.topcoder.com/longcontest/?module=ViewProblemStatement&amp;rd=16555&amp;compid=49304</a:t>
            </a:r>
            <a:endParaRPr lang="en-GB" sz="1050" dirty="0"/>
          </a:p>
        </p:txBody>
      </p:sp>
      <p:sp>
        <p:nvSpPr>
          <p:cNvPr id="19" name="TextBox 18">
            <a:extLst>
              <a:ext uri="{FF2B5EF4-FFF2-40B4-BE49-F238E27FC236}">
                <a16:creationId xmlns:a16="http://schemas.microsoft.com/office/drawing/2014/main" id="{99C9BDA5-3658-4E6F-8565-570104BBC5D5}"/>
              </a:ext>
            </a:extLst>
          </p:cNvPr>
          <p:cNvSpPr txBox="1"/>
          <p:nvPr/>
        </p:nvSpPr>
        <p:spPr>
          <a:xfrm>
            <a:off x="152400" y="2348057"/>
            <a:ext cx="4985980" cy="369332"/>
          </a:xfrm>
          <a:prstGeom prst="rect">
            <a:avLst/>
          </a:prstGeom>
          <a:noFill/>
        </p:spPr>
        <p:txBody>
          <a:bodyPr wrap="none" rtlCol="0">
            <a:spAutoFit/>
          </a:bodyPr>
          <a:lstStyle/>
          <a:p>
            <a:r>
              <a:rPr lang="en-GB" b="1" dirty="0">
                <a:latin typeface="+mn-lt"/>
              </a:rPr>
              <a:t>Step 1.2: The files to be downloaded from website</a:t>
            </a:r>
          </a:p>
        </p:txBody>
      </p:sp>
      <p:pic>
        <p:nvPicPr>
          <p:cNvPr id="40" name="Picture 39">
            <a:extLst>
              <a:ext uri="{FF2B5EF4-FFF2-40B4-BE49-F238E27FC236}">
                <a16:creationId xmlns:a16="http://schemas.microsoft.com/office/drawing/2014/main" id="{6BA6F4B3-2BE6-47DB-AE4A-3C3789E4DA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926" y="2834099"/>
            <a:ext cx="5350510" cy="1090623"/>
          </a:xfrm>
          <a:prstGeom prst="rect">
            <a:avLst/>
          </a:prstGeom>
          <a:noFill/>
          <a:ln>
            <a:noFill/>
          </a:ln>
        </p:spPr>
      </p:pic>
      <p:sp>
        <p:nvSpPr>
          <p:cNvPr id="41" name="TextBox 40">
            <a:extLst>
              <a:ext uri="{FF2B5EF4-FFF2-40B4-BE49-F238E27FC236}">
                <a16:creationId xmlns:a16="http://schemas.microsoft.com/office/drawing/2014/main" id="{8922D5DF-4C25-49BF-90B6-ABB9C76353A8}"/>
              </a:ext>
            </a:extLst>
          </p:cNvPr>
          <p:cNvSpPr txBox="1"/>
          <p:nvPr/>
        </p:nvSpPr>
        <p:spPr>
          <a:xfrm>
            <a:off x="178926" y="4158142"/>
            <a:ext cx="8572347" cy="369332"/>
          </a:xfrm>
          <a:prstGeom prst="rect">
            <a:avLst/>
          </a:prstGeom>
          <a:noFill/>
        </p:spPr>
        <p:txBody>
          <a:bodyPr wrap="none" rtlCol="0">
            <a:spAutoFit/>
          </a:bodyPr>
          <a:lstStyle/>
          <a:p>
            <a:r>
              <a:rPr lang="en-GB" b="1" dirty="0">
                <a:latin typeface="+mn-lt"/>
              </a:rPr>
              <a:t>Step 1.3: Extract the contents of the above zip file into the following directory structure:</a:t>
            </a:r>
          </a:p>
        </p:txBody>
      </p:sp>
      <p:pic>
        <p:nvPicPr>
          <p:cNvPr id="21" name="Picture 20">
            <a:extLst>
              <a:ext uri="{FF2B5EF4-FFF2-40B4-BE49-F238E27FC236}">
                <a16:creationId xmlns:a16="http://schemas.microsoft.com/office/drawing/2014/main" id="{C181A79D-5F72-4567-9C46-F45C2714A43B}"/>
              </a:ext>
            </a:extLst>
          </p:cNvPr>
          <p:cNvPicPr>
            <a:picLocks noChangeAspect="1"/>
          </p:cNvPicPr>
          <p:nvPr/>
        </p:nvPicPr>
        <p:blipFill>
          <a:blip r:embed="rId4"/>
          <a:stretch>
            <a:fillRect/>
          </a:stretch>
        </p:blipFill>
        <p:spPr>
          <a:xfrm>
            <a:off x="3475841" y="4714875"/>
            <a:ext cx="3201184" cy="1472169"/>
          </a:xfrm>
          <a:prstGeom prst="rect">
            <a:avLst/>
          </a:prstGeom>
        </p:spPr>
      </p:pic>
      <p:cxnSp>
        <p:nvCxnSpPr>
          <p:cNvPr id="48" name="Straight Arrow Connector 47">
            <a:extLst>
              <a:ext uri="{FF2B5EF4-FFF2-40B4-BE49-F238E27FC236}">
                <a16:creationId xmlns:a16="http://schemas.microsoft.com/office/drawing/2014/main" id="{16F7B999-DF2C-4858-A5B0-73B9234B1496}"/>
              </a:ext>
            </a:extLst>
          </p:cNvPr>
          <p:cNvCxnSpPr>
            <a:cxnSpLocks/>
          </p:cNvCxnSpPr>
          <p:nvPr/>
        </p:nvCxnSpPr>
        <p:spPr>
          <a:xfrm flipH="1">
            <a:off x="6241366" y="5178750"/>
            <a:ext cx="1066800" cy="196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67F3688-902F-403F-86F7-0FE8DAB9BA6F}"/>
              </a:ext>
            </a:extLst>
          </p:cNvPr>
          <p:cNvSpPr txBox="1"/>
          <p:nvPr/>
        </p:nvSpPr>
        <p:spPr>
          <a:xfrm>
            <a:off x="7067605" y="4748492"/>
            <a:ext cx="1479892" cy="369332"/>
          </a:xfrm>
          <a:prstGeom prst="rect">
            <a:avLst/>
          </a:prstGeom>
          <a:noFill/>
        </p:spPr>
        <p:txBody>
          <a:bodyPr wrap="none" rtlCol="0">
            <a:spAutoFit/>
          </a:bodyPr>
          <a:lstStyle/>
          <a:p>
            <a:r>
              <a:rPr lang="en-GB" dirty="0">
                <a:solidFill>
                  <a:schemeClr val="tx2">
                    <a:lumMod val="60000"/>
                    <a:lumOff val="40000"/>
                  </a:schemeClr>
                </a:solidFill>
              </a:rPr>
              <a:t>Manual Step</a:t>
            </a:r>
          </a:p>
        </p:txBody>
      </p:sp>
      <p:cxnSp>
        <p:nvCxnSpPr>
          <p:cNvPr id="58" name="Straight Arrow Connector 57">
            <a:extLst>
              <a:ext uri="{FF2B5EF4-FFF2-40B4-BE49-F238E27FC236}">
                <a16:creationId xmlns:a16="http://schemas.microsoft.com/office/drawing/2014/main" id="{BC51FD43-4CEE-459E-9E35-D7A31817AB53}"/>
              </a:ext>
            </a:extLst>
          </p:cNvPr>
          <p:cNvCxnSpPr>
            <a:cxnSpLocks/>
          </p:cNvCxnSpPr>
          <p:nvPr/>
        </p:nvCxnSpPr>
        <p:spPr>
          <a:xfrm flipH="1">
            <a:off x="5848406" y="3246502"/>
            <a:ext cx="1066800" cy="196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334C76D-3535-4A11-9113-D0E38CD6172E}"/>
              </a:ext>
            </a:extLst>
          </p:cNvPr>
          <p:cNvSpPr txBox="1"/>
          <p:nvPr/>
        </p:nvSpPr>
        <p:spPr>
          <a:xfrm>
            <a:off x="6852726" y="3349030"/>
            <a:ext cx="1479892" cy="369332"/>
          </a:xfrm>
          <a:prstGeom prst="rect">
            <a:avLst/>
          </a:prstGeom>
          <a:noFill/>
        </p:spPr>
        <p:txBody>
          <a:bodyPr wrap="none" rtlCol="0">
            <a:spAutoFit/>
          </a:bodyPr>
          <a:lstStyle/>
          <a:p>
            <a:r>
              <a:rPr lang="en-GB" dirty="0">
                <a:solidFill>
                  <a:schemeClr val="tx2">
                    <a:lumMod val="60000"/>
                    <a:lumOff val="40000"/>
                  </a:schemeClr>
                </a:solidFill>
              </a:rPr>
              <a:t>Manual Step</a:t>
            </a:r>
          </a:p>
        </p:txBody>
      </p:sp>
    </p:spTree>
    <p:extLst>
      <p:ext uri="{BB962C8B-B14F-4D97-AF65-F5344CB8AC3E}">
        <p14:creationId xmlns:p14="http://schemas.microsoft.com/office/powerpoint/2010/main" val="255830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End to End Approach</a:t>
            </a:r>
          </a:p>
        </p:txBody>
      </p:sp>
      <p:sp>
        <p:nvSpPr>
          <p:cNvPr id="7" name="Content Placeholder 6"/>
          <p:cNvSpPr>
            <a:spLocks noGrp="1"/>
          </p:cNvSpPr>
          <p:nvPr>
            <p:ph idx="1"/>
          </p:nvPr>
        </p:nvSpPr>
        <p:spPr>
          <a:xfrm>
            <a:off x="152400" y="762000"/>
            <a:ext cx="8839200" cy="5486400"/>
          </a:xfrm>
        </p:spPr>
        <p:txBody>
          <a:bodyPr/>
          <a:lstStyle/>
          <a:p>
            <a:pPr marL="0" indent="0">
              <a:buNone/>
            </a:pPr>
            <a:r>
              <a:rPr lang="en-US" b="1" u="sng" dirty="0"/>
              <a:t>Step – 1: Download and Extract Languages of Interest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13</a:t>
            </a:fld>
            <a:endParaRPr lang="en-US" dirty="0"/>
          </a:p>
        </p:txBody>
      </p:sp>
      <p:sp>
        <p:nvSpPr>
          <p:cNvPr id="46" name="TextBox 45">
            <a:extLst>
              <a:ext uri="{FF2B5EF4-FFF2-40B4-BE49-F238E27FC236}">
                <a16:creationId xmlns:a16="http://schemas.microsoft.com/office/drawing/2014/main" id="{08E90D67-C071-45A7-92E8-9DF7ED6DC91A}"/>
              </a:ext>
            </a:extLst>
          </p:cNvPr>
          <p:cNvSpPr txBox="1"/>
          <p:nvPr/>
        </p:nvSpPr>
        <p:spPr>
          <a:xfrm>
            <a:off x="152400" y="1401690"/>
            <a:ext cx="6096000" cy="1107996"/>
          </a:xfrm>
          <a:prstGeom prst="rect">
            <a:avLst/>
          </a:prstGeom>
          <a:noFill/>
        </p:spPr>
        <p:txBody>
          <a:bodyPr wrap="square" rtlCol="0">
            <a:spAutoFit/>
          </a:bodyPr>
          <a:lstStyle/>
          <a:p>
            <a:r>
              <a:rPr lang="en-GB" b="1" dirty="0">
                <a:latin typeface="+mn-lt"/>
              </a:rPr>
              <a:t>Step 1.4: Copy the three languages to the target folder ‘</a:t>
            </a:r>
            <a:r>
              <a:rPr lang="en-GB" b="1" dirty="0" err="1">
                <a:latin typeface="+mn-lt"/>
              </a:rPr>
              <a:t>arabic</a:t>
            </a:r>
            <a:r>
              <a:rPr lang="en-GB" b="1" dirty="0">
                <a:latin typeface="+mn-lt"/>
              </a:rPr>
              <a:t>’. </a:t>
            </a:r>
          </a:p>
          <a:p>
            <a:endParaRPr lang="en-GB" sz="1600" b="1" dirty="0">
              <a:solidFill>
                <a:schemeClr val="bg1">
                  <a:lumMod val="65000"/>
                </a:schemeClr>
              </a:solidFill>
              <a:latin typeface="+mn-lt"/>
            </a:endParaRPr>
          </a:p>
          <a:p>
            <a:r>
              <a:rPr lang="en-GB" sz="1600" b="1" dirty="0">
                <a:solidFill>
                  <a:schemeClr val="bg1">
                    <a:lumMod val="65000"/>
                  </a:schemeClr>
                </a:solidFill>
                <a:latin typeface="+mn-lt"/>
              </a:rPr>
              <a:t>Note: After the copy, the ‘</a:t>
            </a:r>
            <a:r>
              <a:rPr lang="en-GB" sz="1600" b="1" dirty="0" err="1">
                <a:solidFill>
                  <a:schemeClr val="bg1">
                    <a:lumMod val="65000"/>
                  </a:schemeClr>
                </a:solidFill>
                <a:latin typeface="+mn-lt"/>
              </a:rPr>
              <a:t>dataDir</a:t>
            </a:r>
            <a:r>
              <a:rPr lang="en-GB" sz="1600" b="1" dirty="0">
                <a:solidFill>
                  <a:schemeClr val="bg1">
                    <a:lumMod val="65000"/>
                  </a:schemeClr>
                </a:solidFill>
                <a:latin typeface="+mn-lt"/>
              </a:rPr>
              <a:t>’ directory should look like as shown in the adjacent figure</a:t>
            </a:r>
          </a:p>
        </p:txBody>
      </p:sp>
      <p:pic>
        <p:nvPicPr>
          <p:cNvPr id="4" name="Picture 3">
            <a:extLst>
              <a:ext uri="{FF2B5EF4-FFF2-40B4-BE49-F238E27FC236}">
                <a16:creationId xmlns:a16="http://schemas.microsoft.com/office/drawing/2014/main" id="{4FF41D13-9373-4330-A56B-3C5CC5F50072}"/>
              </a:ext>
            </a:extLst>
          </p:cNvPr>
          <p:cNvPicPr>
            <a:picLocks noChangeAspect="1"/>
          </p:cNvPicPr>
          <p:nvPr/>
        </p:nvPicPr>
        <p:blipFill>
          <a:blip r:embed="rId2"/>
          <a:stretch>
            <a:fillRect/>
          </a:stretch>
        </p:blipFill>
        <p:spPr>
          <a:xfrm>
            <a:off x="428625" y="3024737"/>
            <a:ext cx="6629400" cy="3351485"/>
          </a:xfrm>
          <a:prstGeom prst="rect">
            <a:avLst/>
          </a:prstGeom>
        </p:spPr>
      </p:pic>
      <p:pic>
        <p:nvPicPr>
          <p:cNvPr id="8" name="Picture 7">
            <a:extLst>
              <a:ext uri="{FF2B5EF4-FFF2-40B4-BE49-F238E27FC236}">
                <a16:creationId xmlns:a16="http://schemas.microsoft.com/office/drawing/2014/main" id="{3240E5CE-4EB6-4865-8850-33D3F641D33C}"/>
              </a:ext>
            </a:extLst>
          </p:cNvPr>
          <p:cNvPicPr>
            <a:picLocks noChangeAspect="1"/>
          </p:cNvPicPr>
          <p:nvPr/>
        </p:nvPicPr>
        <p:blipFill>
          <a:blip r:embed="rId3"/>
          <a:stretch>
            <a:fillRect/>
          </a:stretch>
        </p:blipFill>
        <p:spPr>
          <a:xfrm>
            <a:off x="6886575" y="1030562"/>
            <a:ext cx="1924050" cy="1800225"/>
          </a:xfrm>
          <a:prstGeom prst="rect">
            <a:avLst/>
          </a:prstGeom>
        </p:spPr>
      </p:pic>
      <p:sp>
        <p:nvSpPr>
          <p:cNvPr id="9" name="Oval 8">
            <a:extLst>
              <a:ext uri="{FF2B5EF4-FFF2-40B4-BE49-F238E27FC236}">
                <a16:creationId xmlns:a16="http://schemas.microsoft.com/office/drawing/2014/main" id="{31DCD9ED-2C57-4415-ADDD-CA24D4D3E141}"/>
              </a:ext>
            </a:extLst>
          </p:cNvPr>
          <p:cNvSpPr/>
          <p:nvPr/>
        </p:nvSpPr>
        <p:spPr>
          <a:xfrm>
            <a:off x="7239000" y="1295400"/>
            <a:ext cx="12192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597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err="1"/>
              <a:t>Melspectrogram</a:t>
            </a:r>
            <a:r>
              <a:rPr lang="en-US" dirty="0"/>
              <a:t> Approach (Step 2)</a:t>
            </a:r>
          </a:p>
        </p:txBody>
      </p:sp>
      <p:sp>
        <p:nvSpPr>
          <p:cNvPr id="7" name="Content Placeholder 6"/>
          <p:cNvSpPr>
            <a:spLocks noGrp="1"/>
          </p:cNvSpPr>
          <p:nvPr>
            <p:ph idx="1"/>
          </p:nvPr>
        </p:nvSpPr>
        <p:spPr/>
        <p:txBody>
          <a:bodyPr/>
          <a:lstStyle/>
          <a:p>
            <a:pPr marL="400050" lvl="1" indent="0">
              <a:buNone/>
            </a:pPr>
            <a:r>
              <a:rPr lang="en-US" b="1" u="sng" dirty="0" err="1"/>
              <a:t>Melspectrogram</a:t>
            </a:r>
            <a:r>
              <a:rPr lang="en-US" b="1" u="sng" dirty="0"/>
              <a:t> – Approach</a:t>
            </a:r>
          </a:p>
          <a:p>
            <a:pPr marL="400050" lvl="1" indent="0">
              <a:buNone/>
            </a:pPr>
            <a:r>
              <a:rPr lang="en-US" b="1" u="sng" dirty="0"/>
              <a:t>Step-2 Calculate </a:t>
            </a:r>
            <a:r>
              <a:rPr lang="en-US" b="1" u="sng" dirty="0" err="1"/>
              <a:t>Spectrogram</a:t>
            </a:r>
            <a:r>
              <a:rPr lang="en-US" dirty="0" err="1"/>
              <a:t>There</a:t>
            </a:r>
            <a:r>
              <a:rPr lang="en-US" dirty="0"/>
              <a:t> are two approaches to the language identification from speech files: </a:t>
            </a:r>
            <a:r>
              <a:rPr lang="en-US" dirty="0" err="1"/>
              <a:t>Melspectrogram</a:t>
            </a:r>
            <a:r>
              <a:rPr lang="en-US" dirty="0"/>
              <a:t> and MFCC. The end to end methodology is described below.</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14</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2787257" y="2133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1028699" y="3048000"/>
            <a:ext cx="4457701"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Languages of Interest</a:t>
            </a:r>
          </a:p>
        </p:txBody>
      </p:sp>
      <p:sp>
        <p:nvSpPr>
          <p:cNvPr id="8" name="Rectangle: Rounded Corners 7">
            <a:extLst>
              <a:ext uri="{FF2B5EF4-FFF2-40B4-BE49-F238E27FC236}">
                <a16:creationId xmlns:a16="http://schemas.microsoft.com/office/drawing/2014/main" id="{79C36510-D9F1-40B8-96CC-78F48457AE7C}"/>
              </a:ext>
            </a:extLst>
          </p:cNvPr>
          <p:cNvSpPr/>
          <p:nvPr/>
        </p:nvSpPr>
        <p:spPr>
          <a:xfrm>
            <a:off x="152400" y="3886200"/>
            <a:ext cx="26670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spectrogram</a:t>
            </a:r>
          </a:p>
        </p:txBody>
      </p:sp>
      <p:cxnSp>
        <p:nvCxnSpPr>
          <p:cNvPr id="14" name="Straight Arrow Connector 13">
            <a:extLst>
              <a:ext uri="{FF2B5EF4-FFF2-40B4-BE49-F238E27FC236}">
                <a16:creationId xmlns:a16="http://schemas.microsoft.com/office/drawing/2014/main" id="{028B098F-5080-434C-8983-5AA319C119B3}"/>
              </a:ext>
            </a:extLst>
          </p:cNvPr>
          <p:cNvCxnSpPr>
            <a:cxnSpLocks/>
            <a:stCxn id="2" idx="4"/>
            <a:endCxn id="3" idx="0"/>
          </p:cNvCxnSpPr>
          <p:nvPr/>
        </p:nvCxnSpPr>
        <p:spPr>
          <a:xfrm>
            <a:off x="3244457" y="2743200"/>
            <a:ext cx="1309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13CF05-DD11-4DD2-9F86-FB863E748475}"/>
              </a:ext>
            </a:extLst>
          </p:cNvPr>
          <p:cNvCxnSpPr>
            <a:cxnSpLocks/>
            <a:stCxn id="3" idx="2"/>
            <a:endCxn id="8" idx="0"/>
          </p:cNvCxnSpPr>
          <p:nvPr/>
        </p:nvCxnSpPr>
        <p:spPr>
          <a:xfrm rot="5400000">
            <a:off x="2181225" y="2809875"/>
            <a:ext cx="381000" cy="17716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3C24CA2-DBEE-4399-80A6-D644486BAD96}"/>
              </a:ext>
            </a:extLst>
          </p:cNvPr>
          <p:cNvSpPr/>
          <p:nvPr/>
        </p:nvSpPr>
        <p:spPr>
          <a:xfrm>
            <a:off x="763306" y="3540125"/>
            <a:ext cx="304799" cy="3047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36" name="TextBox 35">
            <a:extLst>
              <a:ext uri="{FF2B5EF4-FFF2-40B4-BE49-F238E27FC236}">
                <a16:creationId xmlns:a16="http://schemas.microsoft.com/office/drawing/2014/main" id="{C498F100-79EB-473C-A3CE-402966300235}"/>
              </a:ext>
            </a:extLst>
          </p:cNvPr>
          <p:cNvSpPr txBox="1"/>
          <p:nvPr/>
        </p:nvSpPr>
        <p:spPr>
          <a:xfrm>
            <a:off x="176465" y="3505199"/>
            <a:ext cx="606256" cy="338554"/>
          </a:xfrm>
          <a:prstGeom prst="rect">
            <a:avLst/>
          </a:prstGeom>
          <a:noFill/>
        </p:spPr>
        <p:txBody>
          <a:bodyPr wrap="none" rtlCol="0">
            <a:spAutoFit/>
          </a:bodyPr>
          <a:lstStyle/>
          <a:p>
            <a:r>
              <a:rPr lang="en-IN" sz="1600" dirty="0"/>
              <a:t>Step</a:t>
            </a:r>
            <a:endParaRPr lang="en-GB" dirty="0"/>
          </a:p>
        </p:txBody>
      </p:sp>
      <p:pic>
        <p:nvPicPr>
          <p:cNvPr id="4" name="Picture 3">
            <a:extLst>
              <a:ext uri="{FF2B5EF4-FFF2-40B4-BE49-F238E27FC236}">
                <a16:creationId xmlns:a16="http://schemas.microsoft.com/office/drawing/2014/main" id="{6E8180A1-F5FB-499C-B0CB-619CA2AF7507}"/>
              </a:ext>
            </a:extLst>
          </p:cNvPr>
          <p:cNvPicPr>
            <a:picLocks noChangeAspect="1"/>
          </p:cNvPicPr>
          <p:nvPr/>
        </p:nvPicPr>
        <p:blipFill>
          <a:blip r:embed="rId2"/>
          <a:stretch>
            <a:fillRect/>
          </a:stretch>
        </p:blipFill>
        <p:spPr>
          <a:xfrm>
            <a:off x="304800" y="4679082"/>
            <a:ext cx="3849884" cy="1989286"/>
          </a:xfrm>
          <a:prstGeom prst="rect">
            <a:avLst/>
          </a:prstGeom>
        </p:spPr>
      </p:pic>
      <p:pic>
        <p:nvPicPr>
          <p:cNvPr id="18" name="Picture 17">
            <a:extLst>
              <a:ext uri="{FF2B5EF4-FFF2-40B4-BE49-F238E27FC236}">
                <a16:creationId xmlns:a16="http://schemas.microsoft.com/office/drawing/2014/main" id="{994A2895-0002-41FF-9ED4-C5EB17C381D0}"/>
              </a:ext>
            </a:extLst>
          </p:cNvPr>
          <p:cNvPicPr>
            <a:picLocks noChangeAspect="1"/>
          </p:cNvPicPr>
          <p:nvPr/>
        </p:nvPicPr>
        <p:blipFill>
          <a:blip r:embed="rId3"/>
          <a:stretch>
            <a:fillRect/>
          </a:stretch>
        </p:blipFill>
        <p:spPr>
          <a:xfrm>
            <a:off x="6658120" y="2096368"/>
            <a:ext cx="1647680" cy="4572000"/>
          </a:xfrm>
          <a:prstGeom prst="rect">
            <a:avLst/>
          </a:prstGeom>
        </p:spPr>
      </p:pic>
    </p:spTree>
    <p:extLst>
      <p:ext uri="{BB962C8B-B14F-4D97-AF65-F5344CB8AC3E}">
        <p14:creationId xmlns:p14="http://schemas.microsoft.com/office/powerpoint/2010/main" val="368180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err="1"/>
              <a:t>Melspectrogram</a:t>
            </a:r>
            <a:r>
              <a:rPr lang="en-US" dirty="0"/>
              <a:t> Approach (Step 3)</a:t>
            </a:r>
          </a:p>
        </p:txBody>
      </p:sp>
      <p:sp>
        <p:nvSpPr>
          <p:cNvPr id="7" name="Content Placeholder 6"/>
          <p:cNvSpPr>
            <a:spLocks noGrp="1"/>
          </p:cNvSpPr>
          <p:nvPr>
            <p:ph idx="1"/>
          </p:nvPr>
        </p:nvSpPr>
        <p:spPr/>
        <p:txBody>
          <a:bodyPr/>
          <a:lstStyle/>
          <a:p>
            <a:pPr marL="400050" lvl="1" indent="0">
              <a:buNone/>
            </a:pPr>
            <a:r>
              <a:rPr lang="en-US" b="1" u="sng" dirty="0"/>
              <a:t>Step-3 Run Model</a:t>
            </a:r>
            <a:r>
              <a:rPr lang="en-US" dirty="0"/>
              <a: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15</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2869638" y="1219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1111080" y="2133600"/>
            <a:ext cx="4457701"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Languages of Interest</a:t>
            </a:r>
          </a:p>
        </p:txBody>
      </p:sp>
      <p:sp>
        <p:nvSpPr>
          <p:cNvPr id="8" name="Rectangle: Rounded Corners 7">
            <a:extLst>
              <a:ext uri="{FF2B5EF4-FFF2-40B4-BE49-F238E27FC236}">
                <a16:creationId xmlns:a16="http://schemas.microsoft.com/office/drawing/2014/main" id="{79C36510-D9F1-40B8-96CC-78F48457AE7C}"/>
              </a:ext>
            </a:extLst>
          </p:cNvPr>
          <p:cNvSpPr/>
          <p:nvPr/>
        </p:nvSpPr>
        <p:spPr>
          <a:xfrm>
            <a:off x="234781" y="2971800"/>
            <a:ext cx="26670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spectrogram</a:t>
            </a:r>
          </a:p>
        </p:txBody>
      </p:sp>
      <p:sp>
        <p:nvSpPr>
          <p:cNvPr id="10" name="Rectangle: Rounded Corners 9">
            <a:extLst>
              <a:ext uri="{FF2B5EF4-FFF2-40B4-BE49-F238E27FC236}">
                <a16:creationId xmlns:a16="http://schemas.microsoft.com/office/drawing/2014/main" id="{DE0CB943-B57D-434C-9B93-0D09090DF326}"/>
              </a:ext>
            </a:extLst>
          </p:cNvPr>
          <p:cNvSpPr/>
          <p:nvPr/>
        </p:nvSpPr>
        <p:spPr>
          <a:xfrm>
            <a:off x="253831" y="3886200"/>
            <a:ext cx="2638425"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Model</a:t>
            </a:r>
          </a:p>
        </p:txBody>
      </p:sp>
      <p:cxnSp>
        <p:nvCxnSpPr>
          <p:cNvPr id="14" name="Straight Arrow Connector 13">
            <a:extLst>
              <a:ext uri="{FF2B5EF4-FFF2-40B4-BE49-F238E27FC236}">
                <a16:creationId xmlns:a16="http://schemas.microsoft.com/office/drawing/2014/main" id="{028B098F-5080-434C-8983-5AA319C119B3}"/>
              </a:ext>
            </a:extLst>
          </p:cNvPr>
          <p:cNvCxnSpPr>
            <a:cxnSpLocks/>
            <a:stCxn id="2" idx="4"/>
            <a:endCxn id="3" idx="0"/>
          </p:cNvCxnSpPr>
          <p:nvPr/>
        </p:nvCxnSpPr>
        <p:spPr>
          <a:xfrm>
            <a:off x="3326838" y="1828800"/>
            <a:ext cx="1309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13CF05-DD11-4DD2-9F86-FB863E748475}"/>
              </a:ext>
            </a:extLst>
          </p:cNvPr>
          <p:cNvCxnSpPr>
            <a:cxnSpLocks/>
            <a:stCxn id="3" idx="2"/>
            <a:endCxn id="8" idx="0"/>
          </p:cNvCxnSpPr>
          <p:nvPr/>
        </p:nvCxnSpPr>
        <p:spPr>
          <a:xfrm rot="5400000">
            <a:off x="2263606" y="1895475"/>
            <a:ext cx="381000" cy="17716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383068-7B45-4A3D-88FA-6DE03ADBAF57}"/>
              </a:ext>
            </a:extLst>
          </p:cNvPr>
          <p:cNvCxnSpPr>
            <a:stCxn id="8" idx="2"/>
            <a:endCxn id="10" idx="0"/>
          </p:cNvCxnSpPr>
          <p:nvPr/>
        </p:nvCxnSpPr>
        <p:spPr>
          <a:xfrm>
            <a:off x="1568281" y="3429000"/>
            <a:ext cx="476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68F55B3-5C72-4100-AF9C-254C87B84F5C}"/>
              </a:ext>
            </a:extLst>
          </p:cNvPr>
          <p:cNvSpPr/>
          <p:nvPr/>
        </p:nvSpPr>
        <p:spPr>
          <a:xfrm>
            <a:off x="806281" y="3513513"/>
            <a:ext cx="304799" cy="3047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GB" dirty="0"/>
          </a:p>
        </p:txBody>
      </p:sp>
      <p:sp>
        <p:nvSpPr>
          <p:cNvPr id="37" name="TextBox 36">
            <a:extLst>
              <a:ext uri="{FF2B5EF4-FFF2-40B4-BE49-F238E27FC236}">
                <a16:creationId xmlns:a16="http://schemas.microsoft.com/office/drawing/2014/main" id="{69EF3D78-50D4-4FDE-96C8-692AB9167777}"/>
              </a:ext>
            </a:extLst>
          </p:cNvPr>
          <p:cNvSpPr txBox="1"/>
          <p:nvPr/>
        </p:nvSpPr>
        <p:spPr>
          <a:xfrm>
            <a:off x="228600" y="3488323"/>
            <a:ext cx="606256" cy="338554"/>
          </a:xfrm>
          <a:prstGeom prst="rect">
            <a:avLst/>
          </a:prstGeom>
          <a:noFill/>
        </p:spPr>
        <p:txBody>
          <a:bodyPr wrap="none" rtlCol="0">
            <a:spAutoFit/>
          </a:bodyPr>
          <a:lstStyle/>
          <a:p>
            <a:r>
              <a:rPr lang="en-IN" sz="1600" dirty="0"/>
              <a:t>Step</a:t>
            </a:r>
            <a:endParaRPr lang="en-GB" dirty="0"/>
          </a:p>
        </p:txBody>
      </p:sp>
      <p:sp>
        <p:nvSpPr>
          <p:cNvPr id="35" name="Oval 34">
            <a:extLst>
              <a:ext uri="{FF2B5EF4-FFF2-40B4-BE49-F238E27FC236}">
                <a16:creationId xmlns:a16="http://schemas.microsoft.com/office/drawing/2014/main" id="{F65DE423-E8E5-4D9C-B6F6-CB46D90D8C5A}"/>
              </a:ext>
            </a:extLst>
          </p:cNvPr>
          <p:cNvSpPr/>
          <p:nvPr/>
        </p:nvSpPr>
        <p:spPr>
          <a:xfrm>
            <a:off x="812462" y="2615990"/>
            <a:ext cx="304799" cy="3047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40" name="TextBox 39">
            <a:extLst>
              <a:ext uri="{FF2B5EF4-FFF2-40B4-BE49-F238E27FC236}">
                <a16:creationId xmlns:a16="http://schemas.microsoft.com/office/drawing/2014/main" id="{3329EE01-7820-43C2-965A-94F4CA01C575}"/>
              </a:ext>
            </a:extLst>
          </p:cNvPr>
          <p:cNvSpPr txBox="1"/>
          <p:nvPr/>
        </p:nvSpPr>
        <p:spPr>
          <a:xfrm>
            <a:off x="234781" y="2590800"/>
            <a:ext cx="606256" cy="338554"/>
          </a:xfrm>
          <a:prstGeom prst="rect">
            <a:avLst/>
          </a:prstGeom>
          <a:noFill/>
        </p:spPr>
        <p:txBody>
          <a:bodyPr wrap="none" rtlCol="0">
            <a:spAutoFit/>
          </a:bodyPr>
          <a:lstStyle/>
          <a:p>
            <a:r>
              <a:rPr lang="en-IN" sz="1600" dirty="0"/>
              <a:t>Step</a:t>
            </a:r>
            <a:endParaRPr lang="en-GB" dirty="0"/>
          </a:p>
        </p:txBody>
      </p:sp>
      <p:pic>
        <p:nvPicPr>
          <p:cNvPr id="17" name="Picture 16">
            <a:extLst>
              <a:ext uri="{FF2B5EF4-FFF2-40B4-BE49-F238E27FC236}">
                <a16:creationId xmlns:a16="http://schemas.microsoft.com/office/drawing/2014/main" id="{199223DE-7216-4369-8278-FC9DEB53255E}"/>
              </a:ext>
            </a:extLst>
          </p:cNvPr>
          <p:cNvPicPr>
            <a:picLocks noChangeAspect="1"/>
          </p:cNvPicPr>
          <p:nvPr/>
        </p:nvPicPr>
        <p:blipFill>
          <a:blip r:embed="rId2"/>
          <a:stretch>
            <a:fillRect/>
          </a:stretch>
        </p:blipFill>
        <p:spPr>
          <a:xfrm>
            <a:off x="5104673" y="2654603"/>
            <a:ext cx="3793602" cy="3822397"/>
          </a:xfrm>
          <a:prstGeom prst="rect">
            <a:avLst/>
          </a:prstGeom>
        </p:spPr>
      </p:pic>
    </p:spTree>
    <p:extLst>
      <p:ext uri="{BB962C8B-B14F-4D97-AF65-F5344CB8AC3E}">
        <p14:creationId xmlns:p14="http://schemas.microsoft.com/office/powerpoint/2010/main" val="30714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MFCC Approach</a:t>
            </a:r>
          </a:p>
        </p:txBody>
      </p:sp>
      <p:sp>
        <p:nvSpPr>
          <p:cNvPr id="7" name="Content Placeholder 6"/>
          <p:cNvSpPr>
            <a:spLocks noGrp="1"/>
          </p:cNvSpPr>
          <p:nvPr>
            <p:ph idx="1"/>
          </p:nvPr>
        </p:nvSpPr>
        <p:spPr/>
        <p:txBody>
          <a:bodyPr/>
          <a:lstStyle/>
          <a:p>
            <a:pPr marL="0" indent="0">
              <a:buNone/>
            </a:pPr>
            <a:r>
              <a:rPr lang="en-US" b="1" u="sng" dirty="0"/>
              <a:t>Step-2: Calculate MFCC</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16</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5105400" y="990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3086099" y="1905000"/>
            <a:ext cx="49530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Languages of Interest</a:t>
            </a:r>
          </a:p>
        </p:txBody>
      </p:sp>
      <p:sp>
        <p:nvSpPr>
          <p:cNvPr id="9" name="Rectangle: Rounded Corners 8">
            <a:extLst>
              <a:ext uri="{FF2B5EF4-FFF2-40B4-BE49-F238E27FC236}">
                <a16:creationId xmlns:a16="http://schemas.microsoft.com/office/drawing/2014/main" id="{DFCD0352-EEE9-42B8-BF35-AF861B16FF0D}"/>
              </a:ext>
            </a:extLst>
          </p:cNvPr>
          <p:cNvSpPr/>
          <p:nvPr/>
        </p:nvSpPr>
        <p:spPr>
          <a:xfrm>
            <a:off x="6248400" y="27432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MFCC</a:t>
            </a:r>
          </a:p>
        </p:txBody>
      </p:sp>
      <p:sp>
        <p:nvSpPr>
          <p:cNvPr id="11" name="Rectangle: Rounded Corners 10">
            <a:extLst>
              <a:ext uri="{FF2B5EF4-FFF2-40B4-BE49-F238E27FC236}">
                <a16:creationId xmlns:a16="http://schemas.microsoft.com/office/drawing/2014/main" id="{02C20410-19AC-4C1F-99BD-73256C980077}"/>
              </a:ext>
            </a:extLst>
          </p:cNvPr>
          <p:cNvSpPr/>
          <p:nvPr/>
        </p:nvSpPr>
        <p:spPr>
          <a:xfrm>
            <a:off x="6248400" y="36576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Model</a:t>
            </a:r>
          </a:p>
        </p:txBody>
      </p:sp>
      <p:cxnSp>
        <p:nvCxnSpPr>
          <p:cNvPr id="14" name="Straight Arrow Connector 13">
            <a:extLst>
              <a:ext uri="{FF2B5EF4-FFF2-40B4-BE49-F238E27FC236}">
                <a16:creationId xmlns:a16="http://schemas.microsoft.com/office/drawing/2014/main" id="{028B098F-5080-434C-8983-5AA319C119B3}"/>
              </a:ext>
            </a:extLst>
          </p:cNvPr>
          <p:cNvCxnSpPr>
            <a:stCxn id="2" idx="4"/>
            <a:endCxn id="3" idx="0"/>
          </p:cNvCxnSpPr>
          <p:nvPr/>
        </p:nvCxnSpPr>
        <p:spPr>
          <a:xfrm flipH="1">
            <a:off x="5562599" y="1600200"/>
            <a:ext cx="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9DA9248-DAC8-4FC1-8FBD-CFBDDE4E9F32}"/>
              </a:ext>
            </a:extLst>
          </p:cNvPr>
          <p:cNvCxnSpPr>
            <a:stCxn id="3" idx="2"/>
            <a:endCxn id="9" idx="0"/>
          </p:cNvCxnSpPr>
          <p:nvPr/>
        </p:nvCxnSpPr>
        <p:spPr>
          <a:xfrm rot="16200000" flipH="1">
            <a:off x="6400799" y="1523999"/>
            <a:ext cx="381000" cy="2057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A96AF8-EA45-47E3-A790-7BA264B1F63C}"/>
              </a:ext>
            </a:extLst>
          </p:cNvPr>
          <p:cNvCxnSpPr>
            <a:cxnSpLocks/>
            <a:stCxn id="9" idx="2"/>
            <a:endCxn id="11" idx="0"/>
          </p:cNvCxnSpPr>
          <p:nvPr/>
        </p:nvCxnSpPr>
        <p:spPr>
          <a:xfrm>
            <a:off x="7620000" y="3200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38F120-8AC5-44C7-9F22-54397E9BA9A3}"/>
              </a:ext>
            </a:extLst>
          </p:cNvPr>
          <p:cNvSpPr/>
          <p:nvPr/>
        </p:nvSpPr>
        <p:spPr>
          <a:xfrm>
            <a:off x="5051821" y="1546226"/>
            <a:ext cx="304799" cy="3047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GB" dirty="0"/>
          </a:p>
        </p:txBody>
      </p:sp>
      <p:sp>
        <p:nvSpPr>
          <p:cNvPr id="33" name="Oval 32">
            <a:extLst>
              <a:ext uri="{FF2B5EF4-FFF2-40B4-BE49-F238E27FC236}">
                <a16:creationId xmlns:a16="http://schemas.microsoft.com/office/drawing/2014/main" id="{A0EF958B-0C3A-4692-BA11-8CA860B5E695}"/>
              </a:ext>
            </a:extLst>
          </p:cNvPr>
          <p:cNvSpPr/>
          <p:nvPr/>
        </p:nvSpPr>
        <p:spPr>
          <a:xfrm>
            <a:off x="8261743" y="2330451"/>
            <a:ext cx="304799" cy="3047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30" name="TextBox 29">
            <a:extLst>
              <a:ext uri="{FF2B5EF4-FFF2-40B4-BE49-F238E27FC236}">
                <a16:creationId xmlns:a16="http://schemas.microsoft.com/office/drawing/2014/main" id="{FE806FC3-532D-498C-B9A0-12DBAC6BEC38}"/>
              </a:ext>
            </a:extLst>
          </p:cNvPr>
          <p:cNvSpPr txBox="1"/>
          <p:nvPr/>
        </p:nvSpPr>
        <p:spPr>
          <a:xfrm>
            <a:off x="4422944" y="1524000"/>
            <a:ext cx="606256" cy="338554"/>
          </a:xfrm>
          <a:prstGeom prst="rect">
            <a:avLst/>
          </a:prstGeom>
          <a:noFill/>
        </p:spPr>
        <p:txBody>
          <a:bodyPr wrap="none" rtlCol="0">
            <a:spAutoFit/>
          </a:bodyPr>
          <a:lstStyle/>
          <a:p>
            <a:r>
              <a:rPr lang="en-IN" sz="1600" dirty="0"/>
              <a:t>Step</a:t>
            </a:r>
            <a:endParaRPr lang="en-GB" dirty="0"/>
          </a:p>
        </p:txBody>
      </p:sp>
      <p:sp>
        <p:nvSpPr>
          <p:cNvPr id="38" name="TextBox 37">
            <a:extLst>
              <a:ext uri="{FF2B5EF4-FFF2-40B4-BE49-F238E27FC236}">
                <a16:creationId xmlns:a16="http://schemas.microsoft.com/office/drawing/2014/main" id="{5F24EEBE-925D-46E4-BC85-1AA45A777CCF}"/>
              </a:ext>
            </a:extLst>
          </p:cNvPr>
          <p:cNvSpPr txBox="1"/>
          <p:nvPr/>
        </p:nvSpPr>
        <p:spPr>
          <a:xfrm>
            <a:off x="7655487" y="2326067"/>
            <a:ext cx="606256" cy="338554"/>
          </a:xfrm>
          <a:prstGeom prst="rect">
            <a:avLst/>
          </a:prstGeom>
          <a:noFill/>
        </p:spPr>
        <p:txBody>
          <a:bodyPr wrap="none" rtlCol="0">
            <a:spAutoFit/>
          </a:bodyPr>
          <a:lstStyle/>
          <a:p>
            <a:r>
              <a:rPr lang="en-IN" sz="1600" dirty="0"/>
              <a:t>Step</a:t>
            </a:r>
            <a:endParaRPr lang="en-GB" dirty="0"/>
          </a:p>
        </p:txBody>
      </p:sp>
      <p:pic>
        <p:nvPicPr>
          <p:cNvPr id="35" name="Picture 34">
            <a:extLst>
              <a:ext uri="{FF2B5EF4-FFF2-40B4-BE49-F238E27FC236}">
                <a16:creationId xmlns:a16="http://schemas.microsoft.com/office/drawing/2014/main" id="{8258248A-E5C2-4FCE-805A-666D370B940A}"/>
              </a:ext>
            </a:extLst>
          </p:cNvPr>
          <p:cNvPicPr>
            <a:picLocks noChangeAspect="1"/>
          </p:cNvPicPr>
          <p:nvPr/>
        </p:nvPicPr>
        <p:blipFill>
          <a:blip r:embed="rId2"/>
          <a:stretch>
            <a:fillRect/>
          </a:stretch>
        </p:blipFill>
        <p:spPr>
          <a:xfrm>
            <a:off x="443552" y="2625725"/>
            <a:ext cx="1728956" cy="3845715"/>
          </a:xfrm>
          <a:prstGeom prst="rect">
            <a:avLst/>
          </a:prstGeom>
        </p:spPr>
      </p:pic>
      <p:pic>
        <p:nvPicPr>
          <p:cNvPr id="4" name="Picture 3">
            <a:extLst>
              <a:ext uri="{FF2B5EF4-FFF2-40B4-BE49-F238E27FC236}">
                <a16:creationId xmlns:a16="http://schemas.microsoft.com/office/drawing/2014/main" id="{4AA0A385-40DD-40A4-8D0D-2C25EFF42859}"/>
              </a:ext>
            </a:extLst>
          </p:cNvPr>
          <p:cNvPicPr>
            <a:picLocks noChangeAspect="1"/>
          </p:cNvPicPr>
          <p:nvPr/>
        </p:nvPicPr>
        <p:blipFill>
          <a:blip r:embed="rId3"/>
          <a:stretch>
            <a:fillRect/>
          </a:stretch>
        </p:blipFill>
        <p:spPr>
          <a:xfrm>
            <a:off x="2975370" y="4411981"/>
            <a:ext cx="4762499" cy="2059459"/>
          </a:xfrm>
          <a:prstGeom prst="rect">
            <a:avLst/>
          </a:prstGeom>
        </p:spPr>
      </p:pic>
    </p:spTree>
    <p:extLst>
      <p:ext uri="{BB962C8B-B14F-4D97-AF65-F5344CB8AC3E}">
        <p14:creationId xmlns:p14="http://schemas.microsoft.com/office/powerpoint/2010/main" val="41751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MFCC Approach (Step 3)</a:t>
            </a:r>
          </a:p>
        </p:txBody>
      </p:sp>
      <p:sp>
        <p:nvSpPr>
          <p:cNvPr id="7" name="Content Placeholder 6"/>
          <p:cNvSpPr>
            <a:spLocks noGrp="1"/>
          </p:cNvSpPr>
          <p:nvPr>
            <p:ph idx="1"/>
          </p:nvPr>
        </p:nvSpPr>
        <p:spPr/>
        <p:txBody>
          <a:bodyPr/>
          <a:lstStyle/>
          <a:p>
            <a:pPr marL="0" indent="0">
              <a:buNone/>
            </a:pPr>
            <a:r>
              <a:rPr lang="en-US" b="1" u="sng" dirty="0"/>
              <a:t>Step-2: Calculate MFCC</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17</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5105400" y="838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3086099" y="1752600"/>
            <a:ext cx="49530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Languages of Interest</a:t>
            </a:r>
          </a:p>
        </p:txBody>
      </p:sp>
      <p:sp>
        <p:nvSpPr>
          <p:cNvPr id="9" name="Rectangle: Rounded Corners 8">
            <a:extLst>
              <a:ext uri="{FF2B5EF4-FFF2-40B4-BE49-F238E27FC236}">
                <a16:creationId xmlns:a16="http://schemas.microsoft.com/office/drawing/2014/main" id="{DFCD0352-EEE9-42B8-BF35-AF861B16FF0D}"/>
              </a:ext>
            </a:extLst>
          </p:cNvPr>
          <p:cNvSpPr/>
          <p:nvPr/>
        </p:nvSpPr>
        <p:spPr>
          <a:xfrm>
            <a:off x="6248400" y="25908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MFCC</a:t>
            </a:r>
          </a:p>
        </p:txBody>
      </p:sp>
      <p:sp>
        <p:nvSpPr>
          <p:cNvPr id="11" name="Rectangle: Rounded Corners 10">
            <a:extLst>
              <a:ext uri="{FF2B5EF4-FFF2-40B4-BE49-F238E27FC236}">
                <a16:creationId xmlns:a16="http://schemas.microsoft.com/office/drawing/2014/main" id="{02C20410-19AC-4C1F-99BD-73256C980077}"/>
              </a:ext>
            </a:extLst>
          </p:cNvPr>
          <p:cNvSpPr/>
          <p:nvPr/>
        </p:nvSpPr>
        <p:spPr>
          <a:xfrm>
            <a:off x="6248400" y="35052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Model</a:t>
            </a:r>
          </a:p>
        </p:txBody>
      </p:sp>
      <p:cxnSp>
        <p:nvCxnSpPr>
          <p:cNvPr id="14" name="Straight Arrow Connector 13">
            <a:extLst>
              <a:ext uri="{FF2B5EF4-FFF2-40B4-BE49-F238E27FC236}">
                <a16:creationId xmlns:a16="http://schemas.microsoft.com/office/drawing/2014/main" id="{028B098F-5080-434C-8983-5AA319C119B3}"/>
              </a:ext>
            </a:extLst>
          </p:cNvPr>
          <p:cNvCxnSpPr>
            <a:stCxn id="2" idx="4"/>
            <a:endCxn id="3" idx="0"/>
          </p:cNvCxnSpPr>
          <p:nvPr/>
        </p:nvCxnSpPr>
        <p:spPr>
          <a:xfrm flipH="1">
            <a:off x="5562599" y="1447800"/>
            <a:ext cx="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9DA9248-DAC8-4FC1-8FBD-CFBDDE4E9F32}"/>
              </a:ext>
            </a:extLst>
          </p:cNvPr>
          <p:cNvCxnSpPr>
            <a:stCxn id="3" idx="2"/>
            <a:endCxn id="9" idx="0"/>
          </p:cNvCxnSpPr>
          <p:nvPr/>
        </p:nvCxnSpPr>
        <p:spPr>
          <a:xfrm rot="16200000" flipH="1">
            <a:off x="6400799" y="1371599"/>
            <a:ext cx="381000" cy="2057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A96AF8-EA45-47E3-A790-7BA264B1F63C}"/>
              </a:ext>
            </a:extLst>
          </p:cNvPr>
          <p:cNvCxnSpPr>
            <a:cxnSpLocks/>
            <a:stCxn id="9" idx="2"/>
            <a:endCxn id="11" idx="0"/>
          </p:cNvCxnSpPr>
          <p:nvPr/>
        </p:nvCxnSpPr>
        <p:spPr>
          <a:xfrm>
            <a:off x="7620000" y="30480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38F120-8AC5-44C7-9F22-54397E9BA9A3}"/>
              </a:ext>
            </a:extLst>
          </p:cNvPr>
          <p:cNvSpPr/>
          <p:nvPr/>
        </p:nvSpPr>
        <p:spPr>
          <a:xfrm>
            <a:off x="5051821" y="1393826"/>
            <a:ext cx="304799" cy="3047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GB" dirty="0"/>
          </a:p>
        </p:txBody>
      </p:sp>
      <p:sp>
        <p:nvSpPr>
          <p:cNvPr id="33" name="Oval 32">
            <a:extLst>
              <a:ext uri="{FF2B5EF4-FFF2-40B4-BE49-F238E27FC236}">
                <a16:creationId xmlns:a16="http://schemas.microsoft.com/office/drawing/2014/main" id="{A0EF958B-0C3A-4692-BA11-8CA860B5E695}"/>
              </a:ext>
            </a:extLst>
          </p:cNvPr>
          <p:cNvSpPr/>
          <p:nvPr/>
        </p:nvSpPr>
        <p:spPr>
          <a:xfrm>
            <a:off x="8261743" y="2178051"/>
            <a:ext cx="304799" cy="3047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34" name="Oval 33">
            <a:extLst>
              <a:ext uri="{FF2B5EF4-FFF2-40B4-BE49-F238E27FC236}">
                <a16:creationId xmlns:a16="http://schemas.microsoft.com/office/drawing/2014/main" id="{C655955C-85F8-4062-9356-8B7D35F6EB00}"/>
              </a:ext>
            </a:extLst>
          </p:cNvPr>
          <p:cNvSpPr/>
          <p:nvPr/>
        </p:nvSpPr>
        <p:spPr>
          <a:xfrm>
            <a:off x="8261743" y="3161506"/>
            <a:ext cx="304799" cy="3047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GB" dirty="0"/>
          </a:p>
        </p:txBody>
      </p:sp>
      <p:sp>
        <p:nvSpPr>
          <p:cNvPr id="30" name="TextBox 29">
            <a:extLst>
              <a:ext uri="{FF2B5EF4-FFF2-40B4-BE49-F238E27FC236}">
                <a16:creationId xmlns:a16="http://schemas.microsoft.com/office/drawing/2014/main" id="{FE806FC3-532D-498C-B9A0-12DBAC6BEC38}"/>
              </a:ext>
            </a:extLst>
          </p:cNvPr>
          <p:cNvSpPr txBox="1"/>
          <p:nvPr/>
        </p:nvSpPr>
        <p:spPr>
          <a:xfrm>
            <a:off x="4422944" y="1371600"/>
            <a:ext cx="606256" cy="338554"/>
          </a:xfrm>
          <a:prstGeom prst="rect">
            <a:avLst/>
          </a:prstGeom>
          <a:noFill/>
        </p:spPr>
        <p:txBody>
          <a:bodyPr wrap="none" rtlCol="0">
            <a:spAutoFit/>
          </a:bodyPr>
          <a:lstStyle/>
          <a:p>
            <a:r>
              <a:rPr lang="en-IN" sz="1600" dirty="0"/>
              <a:t>Step</a:t>
            </a:r>
            <a:endParaRPr lang="en-GB" dirty="0"/>
          </a:p>
        </p:txBody>
      </p:sp>
      <p:sp>
        <p:nvSpPr>
          <p:cNvPr id="38" name="TextBox 37">
            <a:extLst>
              <a:ext uri="{FF2B5EF4-FFF2-40B4-BE49-F238E27FC236}">
                <a16:creationId xmlns:a16="http://schemas.microsoft.com/office/drawing/2014/main" id="{5F24EEBE-925D-46E4-BC85-1AA45A777CCF}"/>
              </a:ext>
            </a:extLst>
          </p:cNvPr>
          <p:cNvSpPr txBox="1"/>
          <p:nvPr/>
        </p:nvSpPr>
        <p:spPr>
          <a:xfrm>
            <a:off x="7655487" y="2173667"/>
            <a:ext cx="606256" cy="338554"/>
          </a:xfrm>
          <a:prstGeom prst="rect">
            <a:avLst/>
          </a:prstGeom>
          <a:noFill/>
        </p:spPr>
        <p:txBody>
          <a:bodyPr wrap="none" rtlCol="0">
            <a:spAutoFit/>
          </a:bodyPr>
          <a:lstStyle/>
          <a:p>
            <a:r>
              <a:rPr lang="en-IN" sz="1600" dirty="0"/>
              <a:t>Step</a:t>
            </a:r>
            <a:endParaRPr lang="en-GB" dirty="0"/>
          </a:p>
        </p:txBody>
      </p:sp>
      <p:sp>
        <p:nvSpPr>
          <p:cNvPr id="39" name="TextBox 38">
            <a:extLst>
              <a:ext uri="{FF2B5EF4-FFF2-40B4-BE49-F238E27FC236}">
                <a16:creationId xmlns:a16="http://schemas.microsoft.com/office/drawing/2014/main" id="{8CC8746A-F83E-41D4-B129-0E2E1510FBBF}"/>
              </a:ext>
            </a:extLst>
          </p:cNvPr>
          <p:cNvSpPr txBox="1"/>
          <p:nvPr/>
        </p:nvSpPr>
        <p:spPr>
          <a:xfrm>
            <a:off x="7699544" y="3129924"/>
            <a:ext cx="606256" cy="338554"/>
          </a:xfrm>
          <a:prstGeom prst="rect">
            <a:avLst/>
          </a:prstGeom>
          <a:noFill/>
        </p:spPr>
        <p:txBody>
          <a:bodyPr wrap="none" rtlCol="0">
            <a:spAutoFit/>
          </a:bodyPr>
          <a:lstStyle/>
          <a:p>
            <a:r>
              <a:rPr lang="en-IN" sz="1600" dirty="0"/>
              <a:t>Step</a:t>
            </a:r>
            <a:endParaRPr lang="en-GB" dirty="0"/>
          </a:p>
        </p:txBody>
      </p:sp>
      <p:pic>
        <p:nvPicPr>
          <p:cNvPr id="4" name="Picture 3">
            <a:extLst>
              <a:ext uri="{FF2B5EF4-FFF2-40B4-BE49-F238E27FC236}">
                <a16:creationId xmlns:a16="http://schemas.microsoft.com/office/drawing/2014/main" id="{6DECE17A-3DEC-44F1-9272-E06E597EF653}"/>
              </a:ext>
            </a:extLst>
          </p:cNvPr>
          <p:cNvPicPr>
            <a:picLocks noChangeAspect="1"/>
          </p:cNvPicPr>
          <p:nvPr/>
        </p:nvPicPr>
        <p:blipFill>
          <a:blip r:embed="rId2"/>
          <a:stretch>
            <a:fillRect/>
          </a:stretch>
        </p:blipFill>
        <p:spPr>
          <a:xfrm>
            <a:off x="152400" y="4038633"/>
            <a:ext cx="7699544" cy="2476675"/>
          </a:xfrm>
          <a:prstGeom prst="rect">
            <a:avLst/>
          </a:prstGeom>
        </p:spPr>
      </p:pic>
    </p:spTree>
    <p:extLst>
      <p:ext uri="{BB962C8B-B14F-4D97-AF65-F5344CB8AC3E}">
        <p14:creationId xmlns:p14="http://schemas.microsoft.com/office/powerpoint/2010/main" val="19892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Experiments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18</a:t>
            </a:fld>
            <a:endParaRPr lang="en-US" dirty="0"/>
          </a:p>
        </p:txBody>
      </p:sp>
      <p:graphicFrame>
        <p:nvGraphicFramePr>
          <p:cNvPr id="10" name="Content Placeholder 1">
            <a:extLst>
              <a:ext uri="{FF2B5EF4-FFF2-40B4-BE49-F238E27FC236}">
                <a16:creationId xmlns:a16="http://schemas.microsoft.com/office/drawing/2014/main" id="{32922EBC-081C-4DEA-BC03-446EBDA63FD6}"/>
              </a:ext>
            </a:extLst>
          </p:cNvPr>
          <p:cNvGraphicFramePr>
            <a:graphicFrameLocks/>
          </p:cNvGraphicFramePr>
          <p:nvPr>
            <p:extLst>
              <p:ext uri="{D42A27DB-BD31-4B8C-83A1-F6EECF244321}">
                <p14:modId xmlns:p14="http://schemas.microsoft.com/office/powerpoint/2010/main" val="3185682995"/>
              </p:ext>
            </p:extLst>
          </p:nvPr>
        </p:nvGraphicFramePr>
        <p:xfrm>
          <a:off x="457200" y="914400"/>
          <a:ext cx="82296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032064746"/>
                    </a:ext>
                  </a:extLst>
                </a:gridCol>
                <a:gridCol w="2133600">
                  <a:extLst>
                    <a:ext uri="{9D8B030D-6E8A-4147-A177-3AD203B41FA5}">
                      <a16:colId xmlns:a16="http://schemas.microsoft.com/office/drawing/2014/main" val="994247868"/>
                    </a:ext>
                  </a:extLst>
                </a:gridCol>
                <a:gridCol w="2438400">
                  <a:extLst>
                    <a:ext uri="{9D8B030D-6E8A-4147-A177-3AD203B41FA5}">
                      <a16:colId xmlns:a16="http://schemas.microsoft.com/office/drawing/2014/main" val="4209341725"/>
                    </a:ext>
                  </a:extLst>
                </a:gridCol>
                <a:gridCol w="1219200">
                  <a:extLst>
                    <a:ext uri="{9D8B030D-6E8A-4147-A177-3AD203B41FA5}">
                      <a16:colId xmlns:a16="http://schemas.microsoft.com/office/drawing/2014/main" val="1011143428"/>
                    </a:ext>
                  </a:extLst>
                </a:gridCol>
              </a:tblGrid>
              <a:tr h="370840">
                <a:tc>
                  <a:txBody>
                    <a:bodyPr/>
                    <a:lstStyle/>
                    <a:p>
                      <a:r>
                        <a:rPr lang="en-IN" dirty="0"/>
                        <a:t>Data Set</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Train/Test Samples</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Technique</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Accuracy</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0855"/>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902/226</a:t>
                      </a:r>
                      <a:endParaRPr lang="en-GB" dirty="0"/>
                    </a:p>
                  </a:txBody>
                  <a:tcPr>
                    <a:lnT w="12700" cap="flat" cmpd="sng" algn="ctr">
                      <a:solidFill>
                        <a:schemeClr val="tx1"/>
                      </a:solidFill>
                      <a:prstDash val="solid"/>
                      <a:round/>
                      <a:headEnd type="none" w="med" len="med"/>
                      <a:tailEnd type="none" w="med" len="med"/>
                    </a:lnT>
                  </a:tcPr>
                </a:tc>
                <a:tc>
                  <a:txBody>
                    <a:bodyPr/>
                    <a:lstStyle/>
                    <a:p>
                      <a:r>
                        <a:rPr lang="en-IN" dirty="0"/>
                        <a:t>Spectrogram(32x32)</a:t>
                      </a:r>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87979310"/>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Spectrogram(64x64)</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5336011"/>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MFCC (11)</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232491"/>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MFCC (24)</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579465"/>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902/226</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MFCC (32)</a:t>
                      </a:r>
                      <a:endParaRPr lang="en-GB" dirty="0"/>
                    </a:p>
                  </a:txBody>
                  <a:tcPr>
                    <a:lnB w="12700" cap="flat" cmpd="sng" algn="ctr">
                      <a:solidFill>
                        <a:schemeClr val="tx1"/>
                      </a:solidFill>
                      <a:prstDash val="solid"/>
                      <a:round/>
                      <a:headEnd type="none" w="med" len="med"/>
                      <a:tailEnd type="none" w="med" len="med"/>
                    </a:lnB>
                  </a:tcPr>
                </a:tc>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43973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MFCC Approach </a:t>
            </a:r>
            <a:r>
              <a:rPr lang="en-US" dirty="0">
                <a:solidFill>
                  <a:srgbClr val="FF0000"/>
                </a:solidFill>
              </a:rPr>
              <a:t>without</a:t>
            </a:r>
            <a:r>
              <a:rPr lang="en-US" dirty="0"/>
              <a:t> Data Augmentation</a:t>
            </a:r>
          </a:p>
        </p:txBody>
      </p:sp>
      <p:sp>
        <p:nvSpPr>
          <p:cNvPr id="7" name="Content Placeholder 6"/>
          <p:cNvSpPr>
            <a:spLocks noGrp="1"/>
          </p:cNvSpPr>
          <p:nvPr>
            <p:ph idx="1"/>
          </p:nvPr>
        </p:nvSpPr>
        <p:spPr/>
        <p:txBody>
          <a:bodyPr/>
          <a:lstStyle/>
          <a:p>
            <a:r>
              <a:rPr lang="en-US" dirty="0"/>
              <a:t>Vector sizes: 11, 24 and 32</a:t>
            </a:r>
          </a:p>
          <a:p>
            <a:r>
              <a:rPr lang="en-US" dirty="0"/>
              <a:t>Key Observation: Accuracy around 60%</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19</a:t>
            </a:fld>
            <a:endParaRPr lang="en-US" dirty="0"/>
          </a:p>
        </p:txBody>
      </p:sp>
      <p:pic>
        <p:nvPicPr>
          <p:cNvPr id="4" name="Picture 3">
            <a:extLst>
              <a:ext uri="{FF2B5EF4-FFF2-40B4-BE49-F238E27FC236}">
                <a16:creationId xmlns:a16="http://schemas.microsoft.com/office/drawing/2014/main" id="{0297CFD6-6912-45ED-B97E-B8E571BD6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13" y="2354320"/>
            <a:ext cx="3220386" cy="3801112"/>
          </a:xfrm>
          <a:prstGeom prst="rect">
            <a:avLst/>
          </a:prstGeom>
        </p:spPr>
      </p:pic>
      <p:pic>
        <p:nvPicPr>
          <p:cNvPr id="11" name="Picture 10">
            <a:extLst>
              <a:ext uri="{FF2B5EF4-FFF2-40B4-BE49-F238E27FC236}">
                <a16:creationId xmlns:a16="http://schemas.microsoft.com/office/drawing/2014/main" id="{47170253-242D-4735-9CF5-916C02261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614" y="2387183"/>
            <a:ext cx="3220386" cy="3735387"/>
          </a:xfrm>
          <a:prstGeom prst="rect">
            <a:avLst/>
          </a:prstGeom>
        </p:spPr>
      </p:pic>
      <p:pic>
        <p:nvPicPr>
          <p:cNvPr id="13" name="Picture 12">
            <a:extLst>
              <a:ext uri="{FF2B5EF4-FFF2-40B4-BE49-F238E27FC236}">
                <a16:creationId xmlns:a16="http://schemas.microsoft.com/office/drawing/2014/main" id="{2DCABD6D-FA6D-4B3C-B823-DAE080878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073" y="2337553"/>
            <a:ext cx="3085117" cy="3834647"/>
          </a:xfrm>
          <a:prstGeom prst="rect">
            <a:avLst/>
          </a:prstGeom>
        </p:spPr>
      </p:pic>
    </p:spTree>
    <p:extLst>
      <p:ext uri="{BB962C8B-B14F-4D97-AF65-F5344CB8AC3E}">
        <p14:creationId xmlns:p14="http://schemas.microsoft.com/office/powerpoint/2010/main" val="169624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Motivation</a:t>
            </a:r>
          </a:p>
        </p:txBody>
      </p:sp>
      <p:sp>
        <p:nvSpPr>
          <p:cNvPr id="7" name="Content Placeholder 6"/>
          <p:cNvSpPr>
            <a:spLocks noGrp="1"/>
          </p:cNvSpPr>
          <p:nvPr>
            <p:ph idx="1"/>
          </p:nvPr>
        </p:nvSpPr>
        <p:spPr/>
        <p:txBody>
          <a:bodyPr/>
          <a:lstStyle/>
          <a:p>
            <a:pPr marL="0" indent="0">
              <a:buNone/>
            </a:pPr>
            <a:endParaRPr lang="en-US" b="1" u="sng" dirty="0"/>
          </a:p>
          <a:p>
            <a:r>
              <a:rPr lang="en-US" dirty="0"/>
              <a:t>Demand – for Voice and Speech Recognition is coming from every industry vertical with Automotive and Healthcare leading the market, followed by Legal, Education, Government, Military, Consumer and Retail Industries</a:t>
            </a:r>
          </a:p>
          <a:p>
            <a:endParaRPr lang="en-US" dirty="0"/>
          </a:p>
          <a:p>
            <a:r>
              <a:rPr lang="en-US" dirty="0"/>
              <a:t>Trends – PC with keyboard, Laptop with integrated keyboard, Palm computers with qwerty keyboard, touch screen and now the latest trend is voice recognition</a:t>
            </a:r>
          </a:p>
          <a:p>
            <a:endParaRPr lang="en-US" dirty="0"/>
          </a:p>
          <a:p>
            <a:r>
              <a:rPr lang="en-US" dirty="0"/>
              <a:t>Regulations – such as hands free driving</a:t>
            </a:r>
          </a:p>
          <a:p>
            <a:endParaRPr lang="en-US" dirty="0"/>
          </a:p>
          <a:p>
            <a:r>
              <a:rPr lang="en-US" dirty="0"/>
              <a:t>Competition – Enterprises competing towards market edge and Global presence</a:t>
            </a:r>
          </a:p>
          <a:p>
            <a:endParaRPr lang="en-US" dirty="0"/>
          </a:p>
          <a:p>
            <a:r>
              <a:rPr lang="en-US" dirty="0"/>
              <a:t>Market Share – statistics shows the market share of global language services industry in 2018 is 45 billion and is forecasted to rise to 56.2 billion by 2021. The market share of just voice and speech recognition market size is valued at 9.12 billion in 2017</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Spectrogram Approach </a:t>
            </a:r>
            <a:r>
              <a:rPr lang="en-US" dirty="0">
                <a:solidFill>
                  <a:srgbClr val="FF0000"/>
                </a:solidFill>
              </a:rPr>
              <a:t>without</a:t>
            </a:r>
            <a:r>
              <a:rPr lang="en-US" dirty="0"/>
              <a:t> Data Augmentation</a:t>
            </a:r>
          </a:p>
        </p:txBody>
      </p:sp>
      <p:sp>
        <p:nvSpPr>
          <p:cNvPr id="7" name="Content Placeholder 6"/>
          <p:cNvSpPr>
            <a:spLocks noGrp="1"/>
          </p:cNvSpPr>
          <p:nvPr>
            <p:ph idx="1"/>
          </p:nvPr>
        </p:nvSpPr>
        <p:spPr/>
        <p:txBody>
          <a:bodyPr/>
          <a:lstStyle/>
          <a:p>
            <a:r>
              <a:rPr lang="en-US" dirty="0"/>
              <a:t>Spectrogram Image Size: 32x32 and 64x64</a:t>
            </a:r>
          </a:p>
          <a:p>
            <a:r>
              <a:rPr lang="en-US" dirty="0"/>
              <a:t>Key Observation: Accuracy around 70-80%</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20</a:t>
            </a:fld>
            <a:endParaRPr lang="en-US" dirty="0"/>
          </a:p>
        </p:txBody>
      </p:sp>
      <p:pic>
        <p:nvPicPr>
          <p:cNvPr id="3" name="Picture 2">
            <a:extLst>
              <a:ext uri="{FF2B5EF4-FFF2-40B4-BE49-F238E27FC236}">
                <a16:creationId xmlns:a16="http://schemas.microsoft.com/office/drawing/2014/main" id="{97CD6E3C-5707-4DD3-9817-140896D00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87512"/>
            <a:ext cx="3714750" cy="4638675"/>
          </a:xfrm>
          <a:prstGeom prst="rect">
            <a:avLst/>
          </a:prstGeom>
        </p:spPr>
      </p:pic>
      <p:pic>
        <p:nvPicPr>
          <p:cNvPr id="9" name="Picture 8">
            <a:extLst>
              <a:ext uri="{FF2B5EF4-FFF2-40B4-BE49-F238E27FC236}">
                <a16:creationId xmlns:a16="http://schemas.microsoft.com/office/drawing/2014/main" id="{155C3387-C676-4B08-B946-14B29264D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650" y="1687512"/>
            <a:ext cx="3486150" cy="4676775"/>
          </a:xfrm>
          <a:prstGeom prst="rect">
            <a:avLst/>
          </a:prstGeom>
        </p:spPr>
      </p:pic>
    </p:spTree>
    <p:extLst>
      <p:ext uri="{BB962C8B-B14F-4D97-AF65-F5344CB8AC3E}">
        <p14:creationId xmlns:p14="http://schemas.microsoft.com/office/powerpoint/2010/main" val="18552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0651"/>
            <a:ext cx="8229600" cy="715962"/>
          </a:xfrm>
        </p:spPr>
        <p:txBody>
          <a:bodyPr>
            <a:normAutofit/>
          </a:bodyPr>
          <a:lstStyle/>
          <a:p>
            <a:r>
              <a:rPr lang="en-US"/>
              <a:t>Data Augmentation Techniques</a:t>
            </a:r>
            <a:endParaRPr lang="en-US" dirty="0"/>
          </a:p>
        </p:txBody>
      </p:sp>
      <p:sp>
        <p:nvSpPr>
          <p:cNvPr id="7" name="Content Placeholder 6"/>
          <p:cNvSpPr>
            <a:spLocks noGrp="1"/>
          </p:cNvSpPr>
          <p:nvPr>
            <p:ph idx="1"/>
          </p:nvPr>
        </p:nvSpPr>
        <p:spPr>
          <a:xfrm>
            <a:off x="457200" y="914400"/>
            <a:ext cx="8229600" cy="5334000"/>
          </a:xfrm>
        </p:spPr>
        <p:txBody>
          <a:bodyPr/>
          <a:lstStyle/>
          <a:p>
            <a:pPr marL="0" indent="0">
              <a:buNone/>
            </a:pPr>
            <a:r>
              <a:rPr lang="en-US" b="1" u="sng"/>
              <a:t>Data Set Preview (Noisy/Shifted/Pitch)</a:t>
            </a:r>
          </a:p>
          <a:p>
            <a:pPr marL="0" indent="0">
              <a:buNone/>
            </a:pPr>
            <a:endParaRPr lang="en-US" dirty="0"/>
          </a:p>
        </p:txBody>
      </p:sp>
      <p:sp>
        <p:nvSpPr>
          <p:cNvPr id="4100"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a:xfrm>
            <a:off x="6553200" y="6356350"/>
            <a:ext cx="2133600" cy="365125"/>
          </a:xfrm>
        </p:spPr>
        <p:txBody>
          <a:bodyPr/>
          <a:lstStyle/>
          <a:p>
            <a:pPr>
              <a:defRPr/>
            </a:pPr>
            <a:fld id="{76E1BF35-675D-491F-A687-B2C9BE79DFC7}" type="slidenum">
              <a:rPr lang="en-US" smtClean="0"/>
              <a:pPr>
                <a:defRPr/>
              </a:pPr>
              <a:t>21</a:t>
            </a:fld>
            <a:endParaRPr lang="en-US" dirty="0"/>
          </a:p>
        </p:txBody>
      </p:sp>
      <p:pic>
        <p:nvPicPr>
          <p:cNvPr id="3" name="Picture 2">
            <a:extLst>
              <a:ext uri="{FF2B5EF4-FFF2-40B4-BE49-F238E27FC236}">
                <a16:creationId xmlns:a16="http://schemas.microsoft.com/office/drawing/2014/main" id="{4C5A0F35-8ABD-4CB3-9591-F910F000D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26" y="1586688"/>
            <a:ext cx="3467277" cy="4769662"/>
          </a:xfrm>
          <a:prstGeom prst="rect">
            <a:avLst/>
          </a:prstGeom>
        </p:spPr>
      </p:pic>
      <p:pic>
        <p:nvPicPr>
          <p:cNvPr id="8" name="Picture 7">
            <a:extLst>
              <a:ext uri="{FF2B5EF4-FFF2-40B4-BE49-F238E27FC236}">
                <a16:creationId xmlns:a16="http://schemas.microsoft.com/office/drawing/2014/main" id="{D7A9F68A-6C7A-4935-9CA4-675572F22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856" y="1586688"/>
            <a:ext cx="3533407" cy="4769662"/>
          </a:xfrm>
          <a:prstGeom prst="rect">
            <a:avLst/>
          </a:prstGeom>
        </p:spPr>
      </p:pic>
    </p:spTree>
    <p:extLst>
      <p:ext uri="{BB962C8B-B14F-4D97-AF65-F5344CB8AC3E}">
        <p14:creationId xmlns:p14="http://schemas.microsoft.com/office/powerpoint/2010/main" val="34643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Augmentation Techniques</a:t>
            </a:r>
          </a:p>
        </p:txBody>
      </p:sp>
      <p:sp>
        <p:nvSpPr>
          <p:cNvPr id="7" name="Content Placeholder 6"/>
          <p:cNvSpPr>
            <a:spLocks noGrp="1"/>
          </p:cNvSpPr>
          <p:nvPr>
            <p:ph idx="1"/>
          </p:nvPr>
        </p:nvSpPr>
        <p:spPr/>
        <p:txBody>
          <a:bodyPr/>
          <a:lstStyle/>
          <a:p>
            <a:pPr marL="0" indent="0">
              <a:buNone/>
            </a:pPr>
            <a:r>
              <a:rPr lang="en-US" b="1" u="sng" dirty="0"/>
              <a:t>Spectrogram with Data Augmentation (Noisy/Shift/Pitch Increase/Decrease)</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22</a:t>
            </a:fld>
            <a:endParaRPr lang="en-US" dirty="0"/>
          </a:p>
        </p:txBody>
      </p:sp>
      <p:pic>
        <p:nvPicPr>
          <p:cNvPr id="2" name="Picture 1">
            <a:extLst>
              <a:ext uri="{FF2B5EF4-FFF2-40B4-BE49-F238E27FC236}">
                <a16:creationId xmlns:a16="http://schemas.microsoft.com/office/drawing/2014/main" id="{ADCF4AB3-FEE7-4B68-88ED-A323797C439A}"/>
              </a:ext>
            </a:extLst>
          </p:cNvPr>
          <p:cNvPicPr>
            <a:picLocks noChangeAspect="1"/>
          </p:cNvPicPr>
          <p:nvPr/>
        </p:nvPicPr>
        <p:blipFill>
          <a:blip r:embed="rId2"/>
          <a:stretch>
            <a:fillRect/>
          </a:stretch>
        </p:blipFill>
        <p:spPr>
          <a:xfrm>
            <a:off x="0" y="1371600"/>
            <a:ext cx="9144000" cy="5268792"/>
          </a:xfrm>
          <a:prstGeom prst="rect">
            <a:avLst/>
          </a:prstGeom>
        </p:spPr>
      </p:pic>
    </p:spTree>
    <p:extLst>
      <p:ext uri="{BB962C8B-B14F-4D97-AF65-F5344CB8AC3E}">
        <p14:creationId xmlns:p14="http://schemas.microsoft.com/office/powerpoint/2010/main" val="158689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Experiments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23</a:t>
            </a:fld>
            <a:endParaRPr lang="en-US" dirty="0"/>
          </a:p>
        </p:txBody>
      </p:sp>
      <p:graphicFrame>
        <p:nvGraphicFramePr>
          <p:cNvPr id="10" name="Content Placeholder 1">
            <a:extLst>
              <a:ext uri="{FF2B5EF4-FFF2-40B4-BE49-F238E27FC236}">
                <a16:creationId xmlns:a16="http://schemas.microsoft.com/office/drawing/2014/main" id="{32922EBC-081C-4DEA-BC03-446EBDA63FD6}"/>
              </a:ext>
            </a:extLst>
          </p:cNvPr>
          <p:cNvGraphicFramePr>
            <a:graphicFrameLocks/>
          </p:cNvGraphicFramePr>
          <p:nvPr>
            <p:extLst/>
          </p:nvPr>
        </p:nvGraphicFramePr>
        <p:xfrm>
          <a:off x="457200" y="914400"/>
          <a:ext cx="8229600" cy="40792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032064746"/>
                    </a:ext>
                  </a:extLst>
                </a:gridCol>
                <a:gridCol w="2133600">
                  <a:extLst>
                    <a:ext uri="{9D8B030D-6E8A-4147-A177-3AD203B41FA5}">
                      <a16:colId xmlns:a16="http://schemas.microsoft.com/office/drawing/2014/main" val="994247868"/>
                    </a:ext>
                  </a:extLst>
                </a:gridCol>
                <a:gridCol w="2438400">
                  <a:extLst>
                    <a:ext uri="{9D8B030D-6E8A-4147-A177-3AD203B41FA5}">
                      <a16:colId xmlns:a16="http://schemas.microsoft.com/office/drawing/2014/main" val="4209341725"/>
                    </a:ext>
                  </a:extLst>
                </a:gridCol>
                <a:gridCol w="1219200">
                  <a:extLst>
                    <a:ext uri="{9D8B030D-6E8A-4147-A177-3AD203B41FA5}">
                      <a16:colId xmlns:a16="http://schemas.microsoft.com/office/drawing/2014/main" val="1011143428"/>
                    </a:ext>
                  </a:extLst>
                </a:gridCol>
              </a:tblGrid>
              <a:tr h="370840">
                <a:tc>
                  <a:txBody>
                    <a:bodyPr/>
                    <a:lstStyle/>
                    <a:p>
                      <a:r>
                        <a:rPr lang="en-IN" dirty="0"/>
                        <a:t>Data Set</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Train/Test Samples</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Technique</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Accuracy</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0855"/>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902/226</a:t>
                      </a:r>
                      <a:endParaRPr lang="en-GB" dirty="0"/>
                    </a:p>
                  </a:txBody>
                  <a:tcPr>
                    <a:lnT w="12700" cap="flat" cmpd="sng" algn="ctr">
                      <a:solidFill>
                        <a:schemeClr val="tx1"/>
                      </a:solidFill>
                      <a:prstDash val="solid"/>
                      <a:round/>
                      <a:headEnd type="none" w="med" len="med"/>
                      <a:tailEnd type="none" w="med" len="med"/>
                    </a:lnT>
                  </a:tcPr>
                </a:tc>
                <a:tc>
                  <a:txBody>
                    <a:bodyPr/>
                    <a:lstStyle/>
                    <a:p>
                      <a:r>
                        <a:rPr lang="en-IN" dirty="0"/>
                        <a:t>Spectrogram(32x32)</a:t>
                      </a:r>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87979310"/>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Spectrogram(64x64)</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5336011"/>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MFCC (11)</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90232491"/>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902/226</a:t>
                      </a:r>
                      <a:endParaRPr lang="en-GB" dirty="0"/>
                    </a:p>
                  </a:txBody>
                  <a:tcPr/>
                </a:tc>
                <a:tc>
                  <a:txBody>
                    <a:bodyPr/>
                    <a:lstStyle/>
                    <a:p>
                      <a:r>
                        <a:rPr lang="en-IN" dirty="0"/>
                        <a:t>MFCC (24)</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579465"/>
                  </a:ext>
                </a:extLst>
              </a:tr>
              <a:tr h="370840">
                <a:tc>
                  <a:txBody>
                    <a:bodyPr/>
                    <a:lstStyle/>
                    <a:p>
                      <a:r>
                        <a:rPr lang="en-IN" dirty="0"/>
                        <a:t>Without Augmentation</a:t>
                      </a:r>
                      <a:endParaRPr lang="en-GB"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902/226</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MFCC (32)</a:t>
                      </a:r>
                      <a:endParaRPr lang="en-GB" dirty="0"/>
                    </a:p>
                  </a:txBody>
                  <a:tcPr>
                    <a:lnB w="12700" cap="flat" cmpd="sng" algn="ctr">
                      <a:solidFill>
                        <a:schemeClr val="tx1"/>
                      </a:solidFill>
                      <a:prstDash val="solid"/>
                      <a:round/>
                      <a:headEnd type="none" w="med" len="med"/>
                      <a:tailEnd type="none" w="med" len="med"/>
                    </a:lnB>
                  </a:tcPr>
                </a:tc>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439735"/>
                  </a:ext>
                </a:extLst>
              </a:tr>
              <a:tr h="370840">
                <a:tc>
                  <a:txBody>
                    <a:bodyPr/>
                    <a:lstStyle/>
                    <a:p>
                      <a:r>
                        <a:rPr lang="en-IN" dirty="0">
                          <a:solidFill>
                            <a:schemeClr val="tx1"/>
                          </a:solidFill>
                        </a:rPr>
                        <a:t>With Augmentation</a:t>
                      </a:r>
                      <a:endParaRPr lang="en-GB"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solidFill>
                            <a:schemeClr val="tx1"/>
                          </a:solidFill>
                        </a:rPr>
                        <a:t>4512/1128</a:t>
                      </a:r>
                      <a:endParaRPr lang="en-GB"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r>
                        <a:rPr lang="en-IN" dirty="0">
                          <a:solidFill>
                            <a:schemeClr val="tx1"/>
                          </a:solidFill>
                        </a:rPr>
                        <a:t>Spectrogram(32x32)</a:t>
                      </a:r>
                      <a:endParaRPr lang="en-GB"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endParaRPr lang="en-GB"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350028"/>
                  </a:ext>
                </a:extLst>
              </a:tr>
              <a:tr h="370840">
                <a:tc>
                  <a:txBody>
                    <a:bodyPr/>
                    <a:lstStyle/>
                    <a:p>
                      <a:r>
                        <a:rPr lang="en-IN" dirty="0">
                          <a:solidFill>
                            <a:schemeClr val="tx1"/>
                          </a:solidFill>
                        </a:rPr>
                        <a:t>With Augmentation</a:t>
                      </a:r>
                      <a:endParaRPr lang="en-GB"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r>
                        <a:rPr lang="en-IN" dirty="0">
                          <a:solidFill>
                            <a:schemeClr val="tx1"/>
                          </a:solidFill>
                        </a:rPr>
                        <a:t>4512/1128</a:t>
                      </a:r>
                      <a:endParaRPr lang="en-GB" dirty="0">
                        <a:solidFill>
                          <a:schemeClr val="tx1"/>
                        </a:solidFill>
                      </a:endParaRPr>
                    </a:p>
                  </a:txBody>
                  <a:tcPr/>
                </a:tc>
                <a:tc>
                  <a:txBody>
                    <a:bodyPr/>
                    <a:lstStyle/>
                    <a:p>
                      <a:r>
                        <a:rPr lang="en-IN" dirty="0">
                          <a:solidFill>
                            <a:schemeClr val="tx1"/>
                          </a:solidFill>
                        </a:rPr>
                        <a:t>Spectrogram(64x64)</a:t>
                      </a:r>
                      <a:endParaRPr lang="en-GB" dirty="0">
                        <a:solidFill>
                          <a:schemeClr val="tx1"/>
                        </a:solidFill>
                      </a:endParaRPr>
                    </a:p>
                  </a:txBody>
                  <a:tcPr/>
                </a:tc>
                <a:tc>
                  <a:txBody>
                    <a:bodyPr/>
                    <a:lstStyle/>
                    <a:p>
                      <a:endParaRPr lang="en-GB" dirty="0">
                        <a:solidFill>
                          <a:srgbClr val="FF0000"/>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9312121"/>
                  </a:ext>
                </a:extLst>
              </a:tr>
              <a:tr h="370840">
                <a:tc>
                  <a:txBody>
                    <a:bodyPr/>
                    <a:lstStyle/>
                    <a:p>
                      <a:r>
                        <a:rPr lang="en-IN" dirty="0"/>
                        <a:t>With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4512/1128</a:t>
                      </a:r>
                      <a:endParaRPr lang="en-GB" dirty="0"/>
                    </a:p>
                  </a:txBody>
                  <a:tcPr/>
                </a:tc>
                <a:tc>
                  <a:txBody>
                    <a:bodyPr/>
                    <a:lstStyle/>
                    <a:p>
                      <a:r>
                        <a:rPr lang="en-IN" dirty="0"/>
                        <a:t>MFCC (11)</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6146252"/>
                  </a:ext>
                </a:extLst>
              </a:tr>
              <a:tr h="370840">
                <a:tc>
                  <a:txBody>
                    <a:bodyPr/>
                    <a:lstStyle/>
                    <a:p>
                      <a:r>
                        <a:rPr lang="en-IN" dirty="0"/>
                        <a:t>With Augmentation</a:t>
                      </a:r>
                      <a:endParaRPr lang="en-GB" dirty="0"/>
                    </a:p>
                  </a:txBody>
                  <a:tcPr>
                    <a:lnL w="12700" cap="flat" cmpd="sng" algn="ctr">
                      <a:solidFill>
                        <a:schemeClr val="tx1"/>
                      </a:solidFill>
                      <a:prstDash val="solid"/>
                      <a:round/>
                      <a:headEnd type="none" w="med" len="med"/>
                      <a:tailEnd type="none" w="med" len="med"/>
                    </a:lnL>
                  </a:tcPr>
                </a:tc>
                <a:tc>
                  <a:txBody>
                    <a:bodyPr/>
                    <a:lstStyle/>
                    <a:p>
                      <a:r>
                        <a:rPr lang="en-IN" dirty="0"/>
                        <a:t>4512/1128</a:t>
                      </a:r>
                      <a:endParaRPr lang="en-GB" dirty="0"/>
                    </a:p>
                  </a:txBody>
                  <a:tcPr/>
                </a:tc>
                <a:tc>
                  <a:txBody>
                    <a:bodyPr/>
                    <a:lstStyle/>
                    <a:p>
                      <a:r>
                        <a:rPr lang="en-IN" dirty="0"/>
                        <a:t>MFCC (24)</a:t>
                      </a:r>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9901086"/>
                  </a:ext>
                </a:extLst>
              </a:tr>
              <a:tr h="370840">
                <a:tc>
                  <a:txBody>
                    <a:bodyPr/>
                    <a:lstStyle/>
                    <a:p>
                      <a:r>
                        <a:rPr lang="en-IN" dirty="0"/>
                        <a:t>With Augmentation</a:t>
                      </a:r>
                      <a:endParaRPr lang="en-GB"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4512/1128</a:t>
                      </a:r>
                      <a:endParaRPr lang="en-GB" dirty="0"/>
                    </a:p>
                  </a:txBody>
                  <a:tcPr>
                    <a:lnB w="12700" cap="flat" cmpd="sng" algn="ctr">
                      <a:solidFill>
                        <a:schemeClr val="tx1"/>
                      </a:solidFill>
                      <a:prstDash val="solid"/>
                      <a:round/>
                      <a:headEnd type="none" w="med" len="med"/>
                      <a:tailEnd type="none" w="med" len="med"/>
                    </a:lnB>
                  </a:tcPr>
                </a:tc>
                <a:tc>
                  <a:txBody>
                    <a:bodyPr/>
                    <a:lstStyle/>
                    <a:p>
                      <a:r>
                        <a:rPr lang="en-IN" dirty="0"/>
                        <a:t>MFCC (32)</a:t>
                      </a:r>
                      <a:endParaRPr lang="en-GB" dirty="0"/>
                    </a:p>
                  </a:txBody>
                  <a:tcPr>
                    <a:lnB w="12700" cap="flat" cmpd="sng" algn="ctr">
                      <a:solidFill>
                        <a:schemeClr val="tx1"/>
                      </a:solidFill>
                      <a:prstDash val="solid"/>
                      <a:round/>
                      <a:headEnd type="none" w="med" len="med"/>
                      <a:tailEnd type="none" w="med" len="med"/>
                    </a:lnB>
                  </a:tcPr>
                </a:tc>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394376"/>
                  </a:ext>
                </a:extLst>
              </a:tr>
            </a:tbl>
          </a:graphicData>
        </a:graphic>
      </p:graphicFrame>
    </p:spTree>
    <p:extLst>
      <p:ext uri="{BB962C8B-B14F-4D97-AF65-F5344CB8AC3E}">
        <p14:creationId xmlns:p14="http://schemas.microsoft.com/office/powerpoint/2010/main" val="1057844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MFCC Approach </a:t>
            </a:r>
            <a:r>
              <a:rPr lang="en-US" dirty="0">
                <a:solidFill>
                  <a:srgbClr val="FF0000"/>
                </a:solidFill>
              </a:rPr>
              <a:t>with</a:t>
            </a:r>
            <a:r>
              <a:rPr lang="en-US" dirty="0"/>
              <a:t> Data Augmentation</a:t>
            </a:r>
          </a:p>
        </p:txBody>
      </p:sp>
      <p:sp>
        <p:nvSpPr>
          <p:cNvPr id="7" name="Content Placeholder 6"/>
          <p:cNvSpPr>
            <a:spLocks noGrp="1"/>
          </p:cNvSpPr>
          <p:nvPr>
            <p:ph idx="1"/>
          </p:nvPr>
        </p:nvSpPr>
        <p:spPr/>
        <p:txBody>
          <a:bodyPr/>
          <a:lstStyle/>
          <a:p>
            <a:r>
              <a:rPr lang="en-US" dirty="0"/>
              <a:t>Mel Frequency Cepstral Coefficient Approach – without Data Augmentation</a:t>
            </a:r>
          </a:p>
          <a:p>
            <a:r>
              <a:rPr lang="en-US" dirty="0"/>
              <a:t>Vector sizes: 11, 24 and 32</a:t>
            </a:r>
          </a:p>
          <a:p>
            <a:r>
              <a:rPr lang="en-US" dirty="0"/>
              <a:t>Key Observation: Accuracy around 80%</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24</a:t>
            </a:fld>
            <a:endParaRPr lang="en-US" dirty="0"/>
          </a:p>
        </p:txBody>
      </p:sp>
      <p:pic>
        <p:nvPicPr>
          <p:cNvPr id="3" name="Picture 2">
            <a:extLst>
              <a:ext uri="{FF2B5EF4-FFF2-40B4-BE49-F238E27FC236}">
                <a16:creationId xmlns:a16="http://schemas.microsoft.com/office/drawing/2014/main" id="{803302F2-C6AE-4716-BA34-05313E09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2166"/>
            <a:ext cx="3323653" cy="3920034"/>
          </a:xfrm>
          <a:prstGeom prst="rect">
            <a:avLst/>
          </a:prstGeom>
        </p:spPr>
      </p:pic>
      <p:pic>
        <p:nvPicPr>
          <p:cNvPr id="9" name="Picture 8">
            <a:extLst>
              <a:ext uri="{FF2B5EF4-FFF2-40B4-BE49-F238E27FC236}">
                <a16:creationId xmlns:a16="http://schemas.microsoft.com/office/drawing/2014/main" id="{E6A5C07D-76A0-47BE-8A6A-E6CC774A3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696" y="2328366"/>
            <a:ext cx="3450734" cy="3843834"/>
          </a:xfrm>
          <a:prstGeom prst="rect">
            <a:avLst/>
          </a:prstGeom>
        </p:spPr>
      </p:pic>
      <p:pic>
        <p:nvPicPr>
          <p:cNvPr id="12" name="Picture 11">
            <a:extLst>
              <a:ext uri="{FF2B5EF4-FFF2-40B4-BE49-F238E27FC236}">
                <a16:creationId xmlns:a16="http://schemas.microsoft.com/office/drawing/2014/main" id="{C86A9620-7FA7-4EF9-B5BF-1DBAA5339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06" y="2286000"/>
            <a:ext cx="3297569" cy="3843833"/>
          </a:xfrm>
          <a:prstGeom prst="rect">
            <a:avLst/>
          </a:prstGeom>
        </p:spPr>
      </p:pic>
    </p:spTree>
    <p:extLst>
      <p:ext uri="{BB962C8B-B14F-4D97-AF65-F5344CB8AC3E}">
        <p14:creationId xmlns:p14="http://schemas.microsoft.com/office/powerpoint/2010/main" val="39677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Spectrogram Approach </a:t>
            </a:r>
            <a:r>
              <a:rPr lang="en-US" dirty="0">
                <a:solidFill>
                  <a:srgbClr val="FF0000"/>
                </a:solidFill>
              </a:rPr>
              <a:t>with</a:t>
            </a:r>
            <a:r>
              <a:rPr lang="en-US" dirty="0"/>
              <a:t> Data Augmentation</a:t>
            </a:r>
          </a:p>
        </p:txBody>
      </p:sp>
      <p:sp>
        <p:nvSpPr>
          <p:cNvPr id="7" name="Content Placeholder 6"/>
          <p:cNvSpPr>
            <a:spLocks noGrp="1"/>
          </p:cNvSpPr>
          <p:nvPr>
            <p:ph idx="1"/>
          </p:nvPr>
        </p:nvSpPr>
        <p:spPr/>
        <p:txBody>
          <a:bodyPr/>
          <a:lstStyle/>
          <a:p>
            <a:r>
              <a:rPr lang="en-US" dirty="0"/>
              <a:t>Spectrogram Image Size: 32x32 and 64x64</a:t>
            </a:r>
          </a:p>
          <a:p>
            <a:r>
              <a:rPr lang="en-US" dirty="0"/>
              <a:t>Key Observation: Accuracy around 90%</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25</a:t>
            </a:fld>
            <a:endParaRPr lang="en-US" dirty="0"/>
          </a:p>
        </p:txBody>
      </p:sp>
      <p:pic>
        <p:nvPicPr>
          <p:cNvPr id="4" name="Picture 3">
            <a:extLst>
              <a:ext uri="{FF2B5EF4-FFF2-40B4-BE49-F238E27FC236}">
                <a16:creationId xmlns:a16="http://schemas.microsoft.com/office/drawing/2014/main" id="{5BA3C5C8-E39C-4FE5-99AB-23A3A8F3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7987"/>
            <a:ext cx="3914775" cy="4648200"/>
          </a:xfrm>
          <a:prstGeom prst="rect">
            <a:avLst/>
          </a:prstGeom>
        </p:spPr>
      </p:pic>
      <p:pic>
        <p:nvPicPr>
          <p:cNvPr id="10" name="Picture 9">
            <a:extLst>
              <a:ext uri="{FF2B5EF4-FFF2-40B4-BE49-F238E27FC236}">
                <a16:creationId xmlns:a16="http://schemas.microsoft.com/office/drawing/2014/main" id="{ACFCB397-D2AC-4CEF-AB32-9FC61FDFF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5" y="1720850"/>
            <a:ext cx="4200525" cy="4581525"/>
          </a:xfrm>
          <a:prstGeom prst="rect">
            <a:avLst/>
          </a:prstGeom>
        </p:spPr>
      </p:pic>
    </p:spTree>
    <p:extLst>
      <p:ext uri="{BB962C8B-B14F-4D97-AF65-F5344CB8AC3E}">
        <p14:creationId xmlns:p14="http://schemas.microsoft.com/office/powerpoint/2010/main" val="270898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Results Summary</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26</a:t>
            </a:fld>
            <a:endParaRPr lang="en-US" dirty="0"/>
          </a:p>
        </p:txBody>
      </p:sp>
      <p:graphicFrame>
        <p:nvGraphicFramePr>
          <p:cNvPr id="7" name="Content Placeholder 6">
            <a:extLst>
              <a:ext uri="{FF2B5EF4-FFF2-40B4-BE49-F238E27FC236}">
                <a16:creationId xmlns:a16="http://schemas.microsoft.com/office/drawing/2014/main" id="{CD4C2EF3-5C39-43FD-B14E-E9C454C4839B}"/>
              </a:ext>
            </a:extLst>
          </p:cNvPr>
          <p:cNvGraphicFramePr>
            <a:graphicFrameLocks noGrp="1"/>
          </p:cNvGraphicFramePr>
          <p:nvPr>
            <p:ph idx="1"/>
            <p:extLst>
              <p:ext uri="{D42A27DB-BD31-4B8C-83A1-F6EECF244321}">
                <p14:modId xmlns:p14="http://schemas.microsoft.com/office/powerpoint/2010/main" val="1029079225"/>
              </p:ext>
            </p:extLst>
          </p:nvPr>
        </p:nvGraphicFramePr>
        <p:xfrm>
          <a:off x="1143000" y="1676400"/>
          <a:ext cx="7620000" cy="2768600"/>
        </p:xfrm>
        <a:graphic>
          <a:graphicData uri="http://schemas.openxmlformats.org/drawingml/2006/table">
            <a:tbl>
              <a:tblPr firstRow="1" bandRow="1">
                <a:tableStyleId>{5C22544A-7EE6-4342-B048-85BDC9FD1C3A}</a:tableStyleId>
              </a:tblPr>
              <a:tblGrid>
                <a:gridCol w="2635849">
                  <a:extLst>
                    <a:ext uri="{9D8B030D-6E8A-4147-A177-3AD203B41FA5}">
                      <a16:colId xmlns:a16="http://schemas.microsoft.com/office/drawing/2014/main" val="2092543185"/>
                    </a:ext>
                  </a:extLst>
                </a:gridCol>
                <a:gridCol w="2573743">
                  <a:extLst>
                    <a:ext uri="{9D8B030D-6E8A-4147-A177-3AD203B41FA5}">
                      <a16:colId xmlns:a16="http://schemas.microsoft.com/office/drawing/2014/main" val="17722253"/>
                    </a:ext>
                  </a:extLst>
                </a:gridCol>
                <a:gridCol w="2410408">
                  <a:extLst>
                    <a:ext uri="{9D8B030D-6E8A-4147-A177-3AD203B41FA5}">
                      <a16:colId xmlns:a16="http://schemas.microsoft.com/office/drawing/2014/main" val="1451614718"/>
                    </a:ext>
                  </a:extLst>
                </a:gridCol>
              </a:tblGrid>
              <a:tr h="370840">
                <a:tc>
                  <a:txBody>
                    <a:bodyPr/>
                    <a:lstStyle/>
                    <a:p>
                      <a:pPr algn="ctr"/>
                      <a:r>
                        <a:rPr lang="en-GB" dirty="0"/>
                        <a:t>Technique</a:t>
                      </a:r>
                    </a:p>
                  </a:txBody>
                  <a:tcPr/>
                </a:tc>
                <a:tc>
                  <a:txBody>
                    <a:bodyPr/>
                    <a:lstStyle/>
                    <a:p>
                      <a:pPr algn="ctr"/>
                      <a:r>
                        <a:rPr lang="en-GB" dirty="0"/>
                        <a:t>Accuracy without Data Aug </a:t>
                      </a:r>
                    </a:p>
                    <a:p>
                      <a:pPr algn="ctr"/>
                      <a:r>
                        <a:rPr lang="en-GB" dirty="0"/>
                        <a:t>(Train/Test: 902/226)</a:t>
                      </a:r>
                    </a:p>
                  </a:txBody>
                  <a:tcPr/>
                </a:tc>
                <a:tc>
                  <a:txBody>
                    <a:bodyPr/>
                    <a:lstStyle/>
                    <a:p>
                      <a:pPr algn="ctr"/>
                      <a:r>
                        <a:rPr lang="en-GB" dirty="0"/>
                        <a:t>Accuracy with Data Aug.</a:t>
                      </a:r>
                    </a:p>
                    <a:p>
                      <a:pPr algn="ctr"/>
                      <a:r>
                        <a:rPr lang="en-GB" dirty="0"/>
                        <a:t>(Train/Test: 4512/1128)</a:t>
                      </a:r>
                    </a:p>
                  </a:txBody>
                  <a:tcPr/>
                </a:tc>
                <a:extLst>
                  <a:ext uri="{0D108BD9-81ED-4DB2-BD59-A6C34878D82A}">
                    <a16:rowId xmlns:a16="http://schemas.microsoft.com/office/drawing/2014/main" val="2725281498"/>
                  </a:ext>
                </a:extLst>
              </a:tr>
              <a:tr h="370840">
                <a:tc>
                  <a:txBody>
                    <a:bodyPr/>
                    <a:lstStyle/>
                    <a:p>
                      <a:pPr algn="ctr"/>
                      <a:r>
                        <a:rPr lang="en-GB" dirty="0"/>
                        <a:t>Spectrogram 32x32</a:t>
                      </a:r>
                    </a:p>
                  </a:txBody>
                  <a:tcPr/>
                </a:tc>
                <a:tc>
                  <a:txBody>
                    <a:bodyPr/>
                    <a:lstStyle/>
                    <a:p>
                      <a:pPr algn="ctr"/>
                      <a:r>
                        <a:rPr lang="en-GB" dirty="0"/>
                        <a:t>0.702</a:t>
                      </a:r>
                    </a:p>
                  </a:txBody>
                  <a:tcPr/>
                </a:tc>
                <a:tc>
                  <a:txBody>
                    <a:bodyPr/>
                    <a:lstStyle/>
                    <a:p>
                      <a:pPr algn="ctr"/>
                      <a:r>
                        <a:rPr lang="en-GB" dirty="0"/>
                        <a:t>0.906</a:t>
                      </a:r>
                    </a:p>
                  </a:txBody>
                  <a:tcPr/>
                </a:tc>
                <a:extLst>
                  <a:ext uri="{0D108BD9-81ED-4DB2-BD59-A6C34878D82A}">
                    <a16:rowId xmlns:a16="http://schemas.microsoft.com/office/drawing/2014/main" val="15879389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Spectrogram 64x64</a:t>
                      </a:r>
                    </a:p>
                  </a:txBody>
                  <a:tcPr/>
                </a:tc>
                <a:tc>
                  <a:txBody>
                    <a:bodyPr/>
                    <a:lstStyle/>
                    <a:p>
                      <a:pPr algn="ctr"/>
                      <a:r>
                        <a:rPr lang="en-GB" dirty="0"/>
                        <a:t>0.802</a:t>
                      </a:r>
                    </a:p>
                  </a:txBody>
                  <a:tcPr/>
                </a:tc>
                <a:tc>
                  <a:txBody>
                    <a:bodyPr/>
                    <a:lstStyle/>
                    <a:p>
                      <a:pPr algn="ctr"/>
                      <a:r>
                        <a:rPr lang="en-GB" dirty="0"/>
                        <a:t>0.905</a:t>
                      </a:r>
                    </a:p>
                  </a:txBody>
                  <a:tcPr/>
                </a:tc>
                <a:extLst>
                  <a:ext uri="{0D108BD9-81ED-4DB2-BD59-A6C34878D82A}">
                    <a16:rowId xmlns:a16="http://schemas.microsoft.com/office/drawing/2014/main" val="18158820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MFCC Vector Size: 11</a:t>
                      </a:r>
                    </a:p>
                  </a:txBody>
                  <a:tcPr/>
                </a:tc>
                <a:tc>
                  <a:txBody>
                    <a:bodyPr/>
                    <a:lstStyle/>
                    <a:p>
                      <a:pPr algn="ctr"/>
                      <a:r>
                        <a:rPr lang="en-GB" dirty="0"/>
                        <a:t>0.610</a:t>
                      </a:r>
                    </a:p>
                  </a:txBody>
                  <a:tcPr/>
                </a:tc>
                <a:tc>
                  <a:txBody>
                    <a:bodyPr/>
                    <a:lstStyle/>
                    <a:p>
                      <a:pPr algn="ctr"/>
                      <a:r>
                        <a:rPr lang="en-GB" dirty="0"/>
                        <a:t>0.826</a:t>
                      </a:r>
                    </a:p>
                  </a:txBody>
                  <a:tcPr/>
                </a:tc>
                <a:extLst>
                  <a:ext uri="{0D108BD9-81ED-4DB2-BD59-A6C34878D82A}">
                    <a16:rowId xmlns:a16="http://schemas.microsoft.com/office/drawing/2014/main" val="33719245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MFCC Vector Size: 24</a:t>
                      </a:r>
                    </a:p>
                  </a:txBody>
                  <a:tcPr/>
                </a:tc>
                <a:tc>
                  <a:txBody>
                    <a:bodyPr/>
                    <a:lstStyle/>
                    <a:p>
                      <a:pPr algn="ctr"/>
                      <a:r>
                        <a:rPr lang="en-GB" dirty="0"/>
                        <a:t>0.605</a:t>
                      </a:r>
                    </a:p>
                  </a:txBody>
                  <a:tcPr/>
                </a:tc>
                <a:tc>
                  <a:txBody>
                    <a:bodyPr/>
                    <a:lstStyle/>
                    <a:p>
                      <a:pPr algn="ctr"/>
                      <a:r>
                        <a:rPr lang="en-GB" dirty="0"/>
                        <a:t>0.811</a:t>
                      </a:r>
                    </a:p>
                  </a:txBody>
                  <a:tcPr/>
                </a:tc>
                <a:extLst>
                  <a:ext uri="{0D108BD9-81ED-4DB2-BD59-A6C34878D82A}">
                    <a16:rowId xmlns:a16="http://schemas.microsoft.com/office/drawing/2014/main" val="9135951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MFCC Vector Size: 32</a:t>
                      </a:r>
                    </a:p>
                  </a:txBody>
                  <a:tcPr/>
                </a:tc>
                <a:tc>
                  <a:txBody>
                    <a:bodyPr/>
                    <a:lstStyle/>
                    <a:p>
                      <a:pPr algn="ctr"/>
                      <a:r>
                        <a:rPr lang="en-GB" dirty="0"/>
                        <a:t>0.616</a:t>
                      </a:r>
                    </a:p>
                  </a:txBody>
                  <a:tcPr/>
                </a:tc>
                <a:tc>
                  <a:txBody>
                    <a:bodyPr/>
                    <a:lstStyle/>
                    <a:p>
                      <a:pPr algn="ctr"/>
                      <a:r>
                        <a:rPr lang="en-GB" dirty="0"/>
                        <a:t>0.827</a:t>
                      </a:r>
                    </a:p>
                  </a:txBody>
                  <a:tcPr/>
                </a:tc>
                <a:extLst>
                  <a:ext uri="{0D108BD9-81ED-4DB2-BD59-A6C34878D82A}">
                    <a16:rowId xmlns:a16="http://schemas.microsoft.com/office/drawing/2014/main" val="2168443184"/>
                  </a:ext>
                </a:extLst>
              </a:tr>
            </a:tbl>
          </a:graphicData>
        </a:graphic>
      </p:graphicFrame>
    </p:spTree>
    <p:extLst>
      <p:ext uri="{BB962C8B-B14F-4D97-AF65-F5344CB8AC3E}">
        <p14:creationId xmlns:p14="http://schemas.microsoft.com/office/powerpoint/2010/main" val="2912978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Conclusions</a:t>
            </a:r>
          </a:p>
        </p:txBody>
      </p:sp>
      <p:sp>
        <p:nvSpPr>
          <p:cNvPr id="7" name="Content Placeholder 6"/>
          <p:cNvSpPr>
            <a:spLocks noGrp="1"/>
          </p:cNvSpPr>
          <p:nvPr>
            <p:ph idx="1"/>
          </p:nvPr>
        </p:nvSpPr>
        <p:spPr/>
        <p:txBody>
          <a:bodyPr/>
          <a:lstStyle/>
          <a:p>
            <a:endParaRPr lang="en-US" dirty="0"/>
          </a:p>
          <a:p>
            <a:r>
              <a:rPr lang="en-GB" dirty="0"/>
              <a:t>The CNN model found to be effective in predicting the foreign language from speech file with accuracies of around 90% even if the input audio data is similar in terms of dialect and accuracy.</a:t>
            </a:r>
          </a:p>
          <a:p>
            <a:endParaRPr lang="en-US" dirty="0"/>
          </a:p>
          <a:p>
            <a:r>
              <a:rPr lang="en-US" dirty="0"/>
              <a:t>The results show foreign language identification using the Spectrogram technique is much more effective than MFCC approach</a:t>
            </a:r>
          </a:p>
          <a:p>
            <a:endParaRPr lang="en-US" dirty="0"/>
          </a:p>
          <a:p>
            <a:r>
              <a:rPr lang="en-US" dirty="0"/>
              <a:t>As the sample size increases, increasing the size of the spectrogram or MFCC vector sizes had a very little impact on improving the model accuracy</a:t>
            </a:r>
          </a:p>
          <a:p>
            <a:endParaRPr lang="en-US" dirty="0"/>
          </a:p>
          <a:p>
            <a:r>
              <a:rPr lang="en-US" dirty="0"/>
              <a:t>When the input sample are limited, then relying on data augmentation techniques is extremely useful tool and in this study the data augmentation techniques helped to boost the model performance by 10%. </a:t>
            </a:r>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27</a:t>
            </a:fld>
            <a:endParaRPr lang="en-US" dirty="0"/>
          </a:p>
        </p:txBody>
      </p:sp>
    </p:spTree>
    <p:extLst>
      <p:ext uri="{BB962C8B-B14F-4D97-AF65-F5344CB8AC3E}">
        <p14:creationId xmlns:p14="http://schemas.microsoft.com/office/powerpoint/2010/main" val="1609727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dirty="0"/>
              <a:t>Lessons Learnt</a:t>
            </a:r>
          </a:p>
        </p:txBody>
      </p:sp>
      <p:sp>
        <p:nvSpPr>
          <p:cNvPr id="7" name="Content Placeholder 6"/>
          <p:cNvSpPr>
            <a:spLocks noGrp="1"/>
          </p:cNvSpPr>
          <p:nvPr>
            <p:ph idx="1"/>
          </p:nvPr>
        </p:nvSpPr>
        <p:spPr/>
        <p:txBody>
          <a:bodyPr/>
          <a:lstStyle/>
          <a:p>
            <a:r>
              <a:rPr lang="en-US" dirty="0"/>
              <a:t>The input sample size for the selected three language are 1128 files and total size of 88M. When the sample size increased with data augmentation to 5640 files and total size was 4.8GB. I had significant memory issues during the model execution, therefore, I converted each audio recording file to </a:t>
            </a:r>
            <a:r>
              <a:rPr lang="en-US" dirty="0" err="1"/>
              <a:t>numpy</a:t>
            </a:r>
            <a:r>
              <a:rPr lang="en-US" dirty="0"/>
              <a:t> array (spectrogram) and wrote to the disk.  This approach significantly reduced the memory requirements from 4.8GB to 46MB.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28</a:t>
            </a:fld>
            <a:endParaRPr lang="en-US" dirty="0"/>
          </a:p>
        </p:txBody>
      </p:sp>
    </p:spTree>
    <p:extLst>
      <p:ext uri="{BB962C8B-B14F-4D97-AF65-F5344CB8AC3E}">
        <p14:creationId xmlns:p14="http://schemas.microsoft.com/office/powerpoint/2010/main" val="17256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dirty="0"/>
              <a:t>Next Steps</a:t>
            </a:r>
          </a:p>
        </p:txBody>
      </p:sp>
      <p:sp>
        <p:nvSpPr>
          <p:cNvPr id="7" name="Content Placeholder 6"/>
          <p:cNvSpPr>
            <a:spLocks noGrp="1"/>
          </p:cNvSpPr>
          <p:nvPr>
            <p:ph idx="1"/>
          </p:nvPr>
        </p:nvSpPr>
        <p:spPr/>
        <p:txBody>
          <a:bodyPr/>
          <a:lstStyle/>
          <a:p>
            <a:pPr lvl="0"/>
            <a:r>
              <a:rPr lang="en-US" sz="1600" dirty="0"/>
              <a:t>Even with the data augmentation, the accuracy of the model is around 91%. Therefore, I want to explore the other architectures of CNN like increasing the number of layers and with varied sizes of nodes and kernel sizes.</a:t>
            </a:r>
            <a:endParaRPr lang="en-GB" sz="1600" dirty="0"/>
          </a:p>
          <a:p>
            <a:pPr lvl="0"/>
            <a:r>
              <a:rPr lang="en-GB" sz="1600" dirty="0"/>
              <a:t>Experiment with data augmentation techniques to generate more samples, to check if the accuracy limitations are due to sample size.</a:t>
            </a:r>
          </a:p>
          <a:p>
            <a:pPr lvl="0"/>
            <a:r>
              <a:rPr lang="en-GB" sz="1600" dirty="0"/>
              <a:t>Test the model with k-fold cross validation, to test the model stability in predicting the language.</a:t>
            </a:r>
          </a:p>
          <a:p>
            <a:pPr lvl="0"/>
            <a:r>
              <a:rPr lang="en-GB" sz="1600" dirty="0"/>
              <a:t>Explore the language prediction using RNN/LSTM model, as the meaning/interpretation of the words being spoken is dependent on the contact and RNN models are best suited to time series.</a:t>
            </a:r>
          </a:p>
          <a:p>
            <a:pPr lvl="0"/>
            <a:r>
              <a:rPr lang="en-US" sz="1600" dirty="0"/>
              <a:t>It appears the recordings are done in the controlled environment as the speaker voice is monotone not reflecting the ordinary speech or not reflecting how the languages are actually spoken. Therefore, I would like to audio recordings from variety of sources and test the models.</a:t>
            </a:r>
            <a:endParaRPr lang="en-GB" sz="1600" dirty="0"/>
          </a:p>
          <a:p>
            <a:pPr lvl="0"/>
            <a:r>
              <a:rPr lang="en-US" sz="1600" dirty="0"/>
              <a:t>The literature survey reveals that, in addition to MFCC, using their 1</a:t>
            </a:r>
            <a:r>
              <a:rPr lang="en-US" sz="1600" baseline="30000" dirty="0"/>
              <a:t>st</a:t>
            </a:r>
            <a:r>
              <a:rPr lang="en-US" sz="1600" dirty="0"/>
              <a:t> and 2</a:t>
            </a:r>
            <a:r>
              <a:rPr lang="en-US" sz="1600" baseline="30000" dirty="0"/>
              <a:t>nd</a:t>
            </a:r>
            <a:r>
              <a:rPr lang="en-US" sz="1600" dirty="0"/>
              <a:t> derivatives as feature vectors improves the model performance. Therefore, I would like to explore this idea further.</a:t>
            </a:r>
            <a:endParaRPr lang="en-GB" sz="1600" dirty="0"/>
          </a:p>
          <a:p>
            <a:pPr lvl="0"/>
            <a:r>
              <a:rPr lang="en-US" sz="1600" dirty="0"/>
              <a:t>I would like to conduct the language identification model testing on the whole data set of 373 languages with 66176 files to check if the model performance stays at 90% accuracy or deteriorates when the number of output class labels increases.</a:t>
            </a:r>
            <a:endParaRPr lang="en-GB" sz="16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29</a:t>
            </a:fld>
            <a:endParaRPr lang="en-US" dirty="0"/>
          </a:p>
        </p:txBody>
      </p:sp>
    </p:spTree>
    <p:extLst>
      <p:ext uri="{BB962C8B-B14F-4D97-AF65-F5344CB8AC3E}">
        <p14:creationId xmlns:p14="http://schemas.microsoft.com/office/powerpoint/2010/main" val="111365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0651"/>
            <a:ext cx="8229600" cy="524028"/>
          </a:xfrm>
        </p:spPr>
        <p:txBody>
          <a:bodyPr>
            <a:noAutofit/>
          </a:bodyPr>
          <a:lstStyle/>
          <a:p>
            <a:pPr marL="0" indent="0">
              <a:buNone/>
            </a:pPr>
            <a:r>
              <a:rPr lang="en-US" dirty="0"/>
              <a:t>Problem Statement</a:t>
            </a:r>
          </a:p>
        </p:txBody>
      </p:sp>
      <p:sp>
        <p:nvSpPr>
          <p:cNvPr id="7" name="Content Placeholder 6"/>
          <p:cNvSpPr>
            <a:spLocks noGrp="1"/>
          </p:cNvSpPr>
          <p:nvPr>
            <p:ph idx="1"/>
          </p:nvPr>
        </p:nvSpPr>
        <p:spPr>
          <a:xfrm>
            <a:off x="152400" y="644679"/>
            <a:ext cx="8763000" cy="5908521"/>
          </a:xfrm>
        </p:spPr>
        <p:txBody>
          <a:bodyPr/>
          <a:lstStyle/>
          <a:p>
            <a:pPr marL="0" indent="0">
              <a:buNone/>
            </a:pPr>
            <a:endParaRPr lang="en-US" b="1" u="sng" dirty="0"/>
          </a:p>
          <a:p>
            <a:pPr lvl="0"/>
            <a:r>
              <a:rPr lang="en-GB" sz="1600" dirty="0"/>
              <a:t>In my not so extensive literature survey [1][2][3][4], I found that, using the CNN model and using the data set comprises of Chinese, German, French, Spanish and English language speech files, the spoken language is successfully predicted with success rate of 85-92%. In one of the studies [3] where the focus was on just English &amp; French language, the reported accuracy was 98%.</a:t>
            </a:r>
          </a:p>
          <a:p>
            <a:pPr lvl="0"/>
            <a:endParaRPr lang="en-GB" sz="1600" dirty="0"/>
          </a:p>
          <a:p>
            <a:pPr lvl="0"/>
            <a:r>
              <a:rPr lang="en-GB" sz="1600" dirty="0"/>
              <a:t>The languages that are chosen in these studies [1][2][3][4] were disparate both in terms of geography/regional, dialect and accent. </a:t>
            </a:r>
          </a:p>
          <a:p>
            <a:pPr lvl="0"/>
            <a:endParaRPr lang="en-US" sz="1600" dirty="0"/>
          </a:p>
          <a:p>
            <a:pPr lvl="0"/>
            <a:r>
              <a:rPr lang="en-US" sz="1600" dirty="0"/>
              <a:t>Therefore, the goal of the study is to find out, if similar sounding languages in terms of geography/regional, dialect and accent are fed to the CNN model, can it predict the foreign language being spoken with similar accuracy levels that are reported in the literature. </a:t>
            </a:r>
          </a:p>
          <a:p>
            <a:pPr lvl="0"/>
            <a:endParaRPr lang="en-GB" sz="1600" dirty="0"/>
          </a:p>
          <a:p>
            <a:pPr lvl="0"/>
            <a:r>
              <a:rPr lang="en-US" sz="1600" dirty="0"/>
              <a:t>In this study, the chosen foreign languages are:</a:t>
            </a:r>
            <a:endParaRPr lang="en-GB" sz="1600" dirty="0"/>
          </a:p>
          <a:p>
            <a:pPr lvl="1"/>
            <a:r>
              <a:rPr lang="en-US" sz="1600" dirty="0"/>
              <a:t>Arabic</a:t>
            </a:r>
            <a:endParaRPr lang="en-GB" sz="1600" dirty="0"/>
          </a:p>
          <a:p>
            <a:pPr lvl="1"/>
            <a:r>
              <a:rPr lang="en-US" sz="1600" dirty="0"/>
              <a:t>Arabic Egyptian Spoken</a:t>
            </a:r>
            <a:endParaRPr lang="en-GB" sz="1600" dirty="0"/>
          </a:p>
          <a:p>
            <a:pPr lvl="1"/>
            <a:r>
              <a:rPr lang="en-US" sz="1600" dirty="0"/>
              <a:t>Arabic Sudanese Spoken</a:t>
            </a:r>
            <a:endParaRPr lang="en-GB" sz="1600" dirty="0"/>
          </a:p>
          <a:p>
            <a:pPr marL="0" lvl="0" indent="0">
              <a:spcBef>
                <a:spcPct val="0"/>
              </a:spcBef>
              <a:buClrTx/>
              <a:buNone/>
            </a:pPr>
            <a:endParaRPr lang="en-GB" altLang="en-US" sz="1600" dirty="0">
              <a:latin typeface="Arial" panose="020B0604020202020204" pitchFamily="34" charset="0"/>
            </a:endParaRPr>
          </a:p>
          <a:p>
            <a:pPr marL="0" indent="0">
              <a:spcBef>
                <a:spcPct val="0"/>
              </a:spcBef>
              <a:buClrTx/>
              <a:buNone/>
            </a:pP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ClrTx/>
            </a:pPr>
            <a:r>
              <a:rPr lang="en-US" altLang="en-US" sz="1600" dirty="0">
                <a:latin typeface="Calibri" panose="020F0502020204030204" pitchFamily="34" charset="0"/>
                <a:ea typeface="Calibri" panose="020F0502020204030204" pitchFamily="34" charset="0"/>
                <a:cs typeface="Times New Roman" panose="02020603050405020304" pitchFamily="18" charset="0"/>
              </a:rPr>
              <a:t>Using the data set available at the Top Coder website [5] and using </a:t>
            </a:r>
            <a:r>
              <a:rPr lang="en-US" altLang="en-US" sz="1600" dirty="0" err="1">
                <a:latin typeface="Calibri" panose="020F0502020204030204" pitchFamily="34" charset="0"/>
                <a:ea typeface="Calibri" panose="020F0502020204030204" pitchFamily="34" charset="0"/>
                <a:cs typeface="Times New Roman" panose="02020603050405020304" pitchFamily="18" charset="0"/>
              </a:rPr>
              <a:t>Tensorflow</a:t>
            </a:r>
            <a:r>
              <a:rPr lang="en-US" altLang="en-US" sz="1600" dirty="0">
                <a:latin typeface="Calibri" panose="020F0502020204030204" pitchFamily="34" charset="0"/>
                <a:ea typeface="Calibri" panose="020F0502020204030204" pitchFamily="34" charset="0"/>
                <a:cs typeface="Times New Roman" panose="02020603050405020304" pitchFamily="18" charset="0"/>
              </a:rPr>
              <a:t>/</a:t>
            </a:r>
            <a:r>
              <a:rPr lang="en-US" altLang="en-US" sz="1600" dirty="0" err="1">
                <a:latin typeface="Calibri" panose="020F0502020204030204" pitchFamily="34" charset="0"/>
                <a:ea typeface="Calibri" panose="020F0502020204030204" pitchFamily="34" charset="0"/>
                <a:cs typeface="Times New Roman" panose="02020603050405020304" pitchFamily="18" charset="0"/>
              </a:rPr>
              <a:t>Keras</a:t>
            </a:r>
            <a:r>
              <a:rPr lang="en-US" altLang="en-US" sz="1600" dirty="0">
                <a:latin typeface="Calibri" panose="020F0502020204030204" pitchFamily="34" charset="0"/>
                <a:ea typeface="Calibri" panose="020F0502020204030204" pitchFamily="34" charset="0"/>
                <a:cs typeface="Times New Roman" panose="02020603050405020304" pitchFamily="18" charset="0"/>
              </a:rPr>
              <a:t> API the CNN model was implemented to test the hypothesis. </a:t>
            </a:r>
            <a:endParaRPr lang="en-GB" altLang="en-US" dirty="0">
              <a:latin typeface="Arial" panose="020B0604020202020204" pitchFamily="34" charset="0"/>
            </a:endParaRPr>
          </a:p>
          <a:p>
            <a:pPr lvl="1"/>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pic>
        <p:nvPicPr>
          <p:cNvPr id="2" name="Picture 1">
            <a:extLst>
              <a:ext uri="{FF2B5EF4-FFF2-40B4-BE49-F238E27FC236}">
                <a16:creationId xmlns:a16="http://schemas.microsoft.com/office/drawing/2014/main" id="{922E7AF2-BBDC-4722-A87C-BF0721CCDAB4}"/>
              </a:ext>
            </a:extLst>
          </p:cNvPr>
          <p:cNvPicPr>
            <a:picLocks noChangeAspect="1"/>
          </p:cNvPicPr>
          <p:nvPr/>
        </p:nvPicPr>
        <p:blipFill>
          <a:blip r:embed="rId2"/>
          <a:stretch>
            <a:fillRect/>
          </a:stretch>
        </p:blipFill>
        <p:spPr>
          <a:xfrm>
            <a:off x="5562600" y="3886200"/>
            <a:ext cx="2438401" cy="1974197"/>
          </a:xfrm>
          <a:prstGeom prst="rect">
            <a:avLst/>
          </a:prstGeom>
        </p:spPr>
      </p:pic>
    </p:spTree>
    <p:extLst>
      <p:ext uri="{BB962C8B-B14F-4D97-AF65-F5344CB8AC3E}">
        <p14:creationId xmlns:p14="http://schemas.microsoft.com/office/powerpoint/2010/main" val="4200666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dirty="0"/>
              <a:t>References</a:t>
            </a:r>
          </a:p>
        </p:txBody>
      </p:sp>
      <p:sp>
        <p:nvSpPr>
          <p:cNvPr id="7" name="Content Placeholder 6"/>
          <p:cNvSpPr>
            <a:spLocks noGrp="1"/>
          </p:cNvSpPr>
          <p:nvPr>
            <p:ph idx="1"/>
          </p:nvPr>
        </p:nvSpPr>
        <p:spPr/>
        <p:txBody>
          <a:bodyPr/>
          <a:lstStyle/>
          <a:p>
            <a:r>
              <a:rPr lang="en-GB" sz="1400" dirty="0"/>
              <a:t>[1] Language Detection from Speech: Chinese or English?, Tianlong Song Tags Machine Learning Natural Language Processing; Sun 15 Oct 2017 ; https://stlong0521.github.io/20171015%20-%20Language%20Detection.html; https://github.com/stlong0521/language-detector </a:t>
            </a:r>
          </a:p>
          <a:p>
            <a:r>
              <a:rPr lang="en-GB" sz="1400" dirty="0"/>
              <a:t>[2] Automatic spoken language identification (English, German, Spanish, French) identification using </a:t>
            </a:r>
            <a:r>
              <a:rPr lang="en-GB" sz="1400" dirty="0" err="1"/>
              <a:t>voxfrge</a:t>
            </a:r>
            <a:r>
              <a:rPr lang="en-GB" sz="1400" dirty="0"/>
              <a:t> </a:t>
            </a:r>
            <a:r>
              <a:rPr lang="en-GB" sz="1400" dirty="0" err="1"/>
              <a:t>dataset,Thomas</a:t>
            </a:r>
            <a:r>
              <a:rPr lang="en-GB" sz="1400" dirty="0"/>
              <a:t> </a:t>
            </a:r>
            <a:r>
              <a:rPr lang="en-GB" sz="1400" dirty="0" err="1"/>
              <a:t>Werkmeister</a:t>
            </a:r>
            <a:r>
              <a:rPr lang="en-GB" sz="1400" dirty="0"/>
              <a:t>; https://github.com/twerkmeister/iLID </a:t>
            </a:r>
          </a:p>
          <a:p>
            <a:r>
              <a:rPr lang="en-GB" sz="1400" dirty="0"/>
              <a:t>[3] Spoken Language Classification, (German, Italian, </a:t>
            </a:r>
            <a:r>
              <a:rPr lang="en-GB" sz="1400" dirty="0" err="1"/>
              <a:t>Engligh</a:t>
            </a:r>
            <a:r>
              <a:rPr lang="en-GB" sz="1400" dirty="0"/>
              <a:t> and French) Julien De Mori, </a:t>
            </a:r>
            <a:r>
              <a:rPr lang="en-GB" sz="1400" dirty="0" err="1"/>
              <a:t>Misrab</a:t>
            </a:r>
            <a:r>
              <a:rPr lang="en-GB" sz="1400" dirty="0"/>
              <a:t> </a:t>
            </a:r>
            <a:r>
              <a:rPr lang="en-GB" sz="1400" dirty="0" err="1"/>
              <a:t>Faizullah</a:t>
            </a:r>
            <a:r>
              <a:rPr lang="en-GB" sz="1400" dirty="0"/>
              <a:t>-Khan, Cameron Holt, </a:t>
            </a:r>
            <a:r>
              <a:rPr lang="en-GB" sz="1400" dirty="0" err="1"/>
              <a:t>Shahriyar</a:t>
            </a:r>
            <a:r>
              <a:rPr lang="en-GB" sz="1400" dirty="0"/>
              <a:t> </a:t>
            </a:r>
            <a:r>
              <a:rPr lang="en-GB" sz="1400" dirty="0" err="1"/>
              <a:t>Pruisken</a:t>
            </a:r>
            <a:r>
              <a:rPr lang="en-GB" sz="1400" dirty="0"/>
              <a:t>; Autumn 1012; http://cs229.stanford.edu/proj2012/DeMoriFaizullahKhanHoltPruisken-SpokenLanguageClassification.pdf </a:t>
            </a:r>
          </a:p>
          <a:p>
            <a:r>
              <a:rPr lang="en-GB" sz="1400" dirty="0"/>
              <a:t>[4] Practical Application of Multimedia Retrieval, (English, German, Spanish, French), Tom Herold, Thomas </a:t>
            </a:r>
            <a:r>
              <a:rPr lang="en-GB" sz="1400" dirty="0" err="1"/>
              <a:t>Werkmeister</a:t>
            </a:r>
            <a:r>
              <a:rPr lang="en-GB" sz="1400" dirty="0"/>
              <a:t>, https://github.com/twerkmeister/iLID/blob/master/Deep%20Audio%20Paper%20Thomas%20Werkmeister%2C%20Tom%20Herold.pdf Data set: https://community.topcoder.com/longcontest/?module=ViewProblemStatement&amp;rd=16555&amp;compid=49304 </a:t>
            </a:r>
          </a:p>
          <a:p>
            <a:r>
              <a:rPr lang="en-GB" sz="1400" dirty="0"/>
              <a:t>[5] Data augmentation of audio data: https://www.kaggle.com/CVxTz/audio-data-augmentation </a:t>
            </a:r>
          </a:p>
          <a:p>
            <a:r>
              <a:rPr lang="en-GB" sz="1400" dirty="0"/>
              <a:t>[6] A Review of Audio Features and Statistical Models Exploited for Voice Pattern Design, Ngoc Q. K. Duong and Hien-Thanh Duong, https://arxiv.org/abs/1502.06811, 24th Feb 2015. Giannakopoulos T (2015) </a:t>
            </a:r>
            <a:r>
              <a:rPr lang="en-GB" sz="1400" dirty="0" err="1"/>
              <a:t>pyAudioAnalysis</a:t>
            </a:r>
            <a:r>
              <a:rPr lang="en-GB" sz="1400" dirty="0"/>
              <a:t>: An Open-Source Python Library for Audio Signal Analysis. </a:t>
            </a:r>
            <a:r>
              <a:rPr lang="en-GB" sz="1400" dirty="0" err="1"/>
              <a:t>PLoS</a:t>
            </a:r>
            <a:r>
              <a:rPr lang="en-GB" sz="1400" dirty="0"/>
              <a:t> ONE 10(12): e0144610. doi:10.1371/ journal.pone.0144610</a:t>
            </a:r>
          </a:p>
          <a:p>
            <a:r>
              <a:rPr lang="en-GB" sz="1400" dirty="0"/>
              <a:t>[7] Deep Learning Lectures by Prof. Zoran B Djordjevic, Harvard University Extension School.</a:t>
            </a:r>
            <a:endParaRPr lang="en-US" sz="11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30</a:t>
            </a:fld>
            <a:endParaRPr lang="en-US" dirty="0"/>
          </a:p>
        </p:txBody>
      </p:sp>
    </p:spTree>
    <p:extLst>
      <p:ext uri="{BB962C8B-B14F-4D97-AF65-F5344CB8AC3E}">
        <p14:creationId xmlns:p14="http://schemas.microsoft.com/office/powerpoint/2010/main" val="120888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Last Page</a:t>
            </a:r>
          </a:p>
        </p:txBody>
      </p:sp>
      <p:sp>
        <p:nvSpPr>
          <p:cNvPr id="7" name="Content Placeholder 6"/>
          <p:cNvSpPr>
            <a:spLocks noGrp="1"/>
          </p:cNvSpPr>
          <p:nvPr>
            <p:ph idx="1"/>
          </p:nvPr>
        </p:nvSpPr>
        <p:spPr/>
        <p:txBody>
          <a:bodyPr/>
          <a:lstStyle/>
          <a:p>
            <a:r>
              <a:rPr lang="en-US" dirty="0"/>
              <a:t>Two minute (short): </a:t>
            </a:r>
            <a:r>
              <a:rPr lang="en-GB" u="sng" dirty="0">
                <a:hlinkClick r:id="rId2"/>
              </a:rPr>
              <a:t>https://youtu.be/8jNt1EIKpxc</a:t>
            </a:r>
            <a:endParaRPr lang="en-GB" dirty="0"/>
          </a:p>
          <a:p>
            <a:endParaRPr lang="en-US" dirty="0"/>
          </a:p>
          <a:p>
            <a:r>
              <a:rPr lang="en-US" dirty="0"/>
              <a:t>15 minutes (long):</a:t>
            </a:r>
            <a:r>
              <a:rPr lang="en-GB" u="sng" dirty="0">
                <a:hlinkClick r:id="rId3"/>
              </a:rPr>
              <a:t>https://youtu.be/FFq7wMZ5fnY</a:t>
            </a:r>
            <a:endParaRPr lang="en-GB"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@Fakruddin Mohammed</a:t>
            </a:r>
            <a:endParaRPr lang="en-US" altLang="en-US" sz="1200" dirty="0">
              <a:solidFill>
                <a:srgbClr val="898989"/>
              </a:solidFill>
            </a:endParaRP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31</a:t>
            </a:fld>
            <a:endParaRPr lang="en-US" dirty="0"/>
          </a:p>
        </p:txBody>
      </p:sp>
    </p:spTree>
    <p:extLst>
      <p:ext uri="{BB962C8B-B14F-4D97-AF65-F5344CB8AC3E}">
        <p14:creationId xmlns:p14="http://schemas.microsoft.com/office/powerpoint/2010/main" val="329120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Set</a:t>
            </a:r>
          </a:p>
        </p:txBody>
      </p:sp>
      <p:sp>
        <p:nvSpPr>
          <p:cNvPr id="7" name="Content Placeholder 6"/>
          <p:cNvSpPr>
            <a:spLocks noGrp="1"/>
          </p:cNvSpPr>
          <p:nvPr>
            <p:ph idx="1"/>
          </p:nvPr>
        </p:nvSpPr>
        <p:spPr/>
        <p:txBody>
          <a:bodyPr/>
          <a:lstStyle/>
          <a:p>
            <a:pPr marL="0" indent="0">
              <a:buNone/>
            </a:pPr>
            <a:r>
              <a:rPr lang="en-US" b="1" u="sng" dirty="0"/>
              <a:t>Data Set</a:t>
            </a:r>
          </a:p>
          <a:p>
            <a:pPr marL="0" indent="0">
              <a:buNone/>
            </a:pPr>
            <a:endParaRPr lang="en-US" b="1" u="sng" dirty="0"/>
          </a:p>
          <a:p>
            <a:r>
              <a:rPr lang="en-US" dirty="0"/>
              <a:t>The data set is downloaded from the </a:t>
            </a:r>
            <a:r>
              <a:rPr lang="en-US" dirty="0" err="1"/>
              <a:t>TopCoder</a:t>
            </a:r>
            <a:r>
              <a:rPr lang="en-US" dirty="0"/>
              <a:t> website link:</a:t>
            </a:r>
          </a:p>
          <a:p>
            <a:pPr marL="0" indent="0">
              <a:buNone/>
            </a:pPr>
            <a:r>
              <a:rPr lang="en-GB" dirty="0">
                <a:hlinkClick r:id="rId2"/>
              </a:rPr>
              <a:t>https://community.topcoder.com/longcontest/?module=ViewProblemStatement&amp;rd=16555&amp;pm=13978</a:t>
            </a:r>
            <a:endParaRPr lang="en-US" dirty="0"/>
          </a:p>
          <a:p>
            <a:r>
              <a:rPr lang="en-US" dirty="0"/>
              <a:t>The number of speech files are:</a:t>
            </a:r>
          </a:p>
          <a:p>
            <a:pPr marL="457200" lvl="1" indent="0">
              <a:buNone/>
            </a:pPr>
            <a:endParaRPr lang="en-US" dirty="0"/>
          </a:p>
          <a:p>
            <a:endParaRPr lang="en-US" dirty="0"/>
          </a:p>
          <a:p>
            <a:pPr marL="457200" lvl="1"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graphicFrame>
        <p:nvGraphicFramePr>
          <p:cNvPr id="2" name="Table 1">
            <a:extLst>
              <a:ext uri="{FF2B5EF4-FFF2-40B4-BE49-F238E27FC236}">
                <a16:creationId xmlns:a16="http://schemas.microsoft.com/office/drawing/2014/main" id="{6A35F35B-2B36-41E5-82DA-5317E3B37C49}"/>
              </a:ext>
            </a:extLst>
          </p:cNvPr>
          <p:cNvGraphicFramePr>
            <a:graphicFrameLocks noGrp="1"/>
          </p:cNvGraphicFramePr>
          <p:nvPr>
            <p:extLst>
              <p:ext uri="{D42A27DB-BD31-4B8C-83A1-F6EECF244321}">
                <p14:modId xmlns:p14="http://schemas.microsoft.com/office/powerpoint/2010/main" val="2761467054"/>
              </p:ext>
            </p:extLst>
          </p:nvPr>
        </p:nvGraphicFramePr>
        <p:xfrm>
          <a:off x="1524000" y="2972434"/>
          <a:ext cx="5486400" cy="37744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99329766"/>
                    </a:ext>
                  </a:extLst>
                </a:gridCol>
                <a:gridCol w="1752600">
                  <a:extLst>
                    <a:ext uri="{9D8B030D-6E8A-4147-A177-3AD203B41FA5}">
                      <a16:colId xmlns:a16="http://schemas.microsoft.com/office/drawing/2014/main" val="2563144730"/>
                    </a:ext>
                  </a:extLst>
                </a:gridCol>
                <a:gridCol w="1905000">
                  <a:extLst>
                    <a:ext uri="{9D8B030D-6E8A-4147-A177-3AD203B41FA5}">
                      <a16:colId xmlns:a16="http://schemas.microsoft.com/office/drawing/2014/main" val="1073361988"/>
                    </a:ext>
                  </a:extLst>
                </a:gridCol>
              </a:tblGrid>
              <a:tr h="370840">
                <a:tc>
                  <a:txBody>
                    <a:bodyPr/>
                    <a:lstStyle/>
                    <a:p>
                      <a:r>
                        <a:rPr lang="en-GB" dirty="0"/>
                        <a:t>Description</a:t>
                      </a:r>
                    </a:p>
                  </a:txBody>
                  <a:tcPr/>
                </a:tc>
                <a:tc>
                  <a:txBody>
                    <a:bodyPr/>
                    <a:lstStyle/>
                    <a:p>
                      <a:r>
                        <a:rPr lang="en-GB" dirty="0"/>
                        <a:t>Training Data</a:t>
                      </a:r>
                    </a:p>
                  </a:txBody>
                  <a:tcPr/>
                </a:tc>
                <a:tc>
                  <a:txBody>
                    <a:bodyPr/>
                    <a:lstStyle/>
                    <a:p>
                      <a:r>
                        <a:rPr lang="en-GB" dirty="0"/>
                        <a:t>Testing Data</a:t>
                      </a:r>
                    </a:p>
                  </a:txBody>
                  <a:tcPr/>
                </a:tc>
                <a:extLst>
                  <a:ext uri="{0D108BD9-81ED-4DB2-BD59-A6C34878D82A}">
                    <a16:rowId xmlns:a16="http://schemas.microsoft.com/office/drawing/2014/main" val="4009644564"/>
                  </a:ext>
                </a:extLst>
              </a:tr>
              <a:tr h="370840">
                <a:tc>
                  <a:txBody>
                    <a:bodyPr/>
                    <a:lstStyle/>
                    <a:p>
                      <a:r>
                        <a:rPr lang="en-GB" dirty="0"/>
                        <a:t>No of Languages</a:t>
                      </a:r>
                    </a:p>
                  </a:txBody>
                  <a:tcPr/>
                </a:tc>
                <a:tc>
                  <a:txBody>
                    <a:bodyPr/>
                    <a:lstStyle/>
                    <a:p>
                      <a:r>
                        <a:rPr lang="en-GB" dirty="0"/>
                        <a:t>176</a:t>
                      </a:r>
                    </a:p>
                  </a:txBody>
                  <a:tcPr/>
                </a:tc>
                <a:tc>
                  <a:txBody>
                    <a:bodyPr/>
                    <a:lstStyle/>
                    <a:p>
                      <a:r>
                        <a:rPr lang="en-GB" dirty="0"/>
                        <a:t>176 (possibly)</a:t>
                      </a:r>
                    </a:p>
                  </a:txBody>
                  <a:tcPr/>
                </a:tc>
                <a:extLst>
                  <a:ext uri="{0D108BD9-81ED-4DB2-BD59-A6C34878D82A}">
                    <a16:rowId xmlns:a16="http://schemas.microsoft.com/office/drawing/2014/main" val="3467428915"/>
                  </a:ext>
                </a:extLst>
              </a:tr>
              <a:tr h="370840">
                <a:tc>
                  <a:txBody>
                    <a:bodyPr/>
                    <a:lstStyle/>
                    <a:p>
                      <a:r>
                        <a:rPr lang="en-GB" dirty="0"/>
                        <a:t>No of Files</a:t>
                      </a:r>
                    </a:p>
                  </a:txBody>
                  <a:tcPr/>
                </a:tc>
                <a:tc>
                  <a:txBody>
                    <a:bodyPr/>
                    <a:lstStyle/>
                    <a:p>
                      <a:r>
                        <a:rPr lang="en-GB" dirty="0"/>
                        <a:t>66,176</a:t>
                      </a:r>
                    </a:p>
                  </a:txBody>
                  <a:tcPr/>
                </a:tc>
                <a:tc>
                  <a:txBody>
                    <a:bodyPr/>
                    <a:lstStyle/>
                    <a:p>
                      <a:r>
                        <a:rPr lang="en-GB" dirty="0"/>
                        <a:t>12,320</a:t>
                      </a:r>
                    </a:p>
                  </a:txBody>
                  <a:tcPr/>
                </a:tc>
                <a:extLst>
                  <a:ext uri="{0D108BD9-81ED-4DB2-BD59-A6C34878D82A}">
                    <a16:rowId xmlns:a16="http://schemas.microsoft.com/office/drawing/2014/main" val="4167208261"/>
                  </a:ext>
                </a:extLst>
              </a:tr>
              <a:tr h="370840">
                <a:tc>
                  <a:txBody>
                    <a:bodyPr/>
                    <a:lstStyle/>
                    <a:p>
                      <a:r>
                        <a:rPr lang="en-GB" dirty="0"/>
                        <a:t>No of Files/Language</a:t>
                      </a:r>
                    </a:p>
                  </a:txBody>
                  <a:tcPr/>
                </a:tc>
                <a:tc>
                  <a:txBody>
                    <a:bodyPr/>
                    <a:lstStyle/>
                    <a:p>
                      <a:r>
                        <a:rPr lang="en-GB" dirty="0"/>
                        <a:t>376</a:t>
                      </a:r>
                    </a:p>
                  </a:txBody>
                  <a:tcPr/>
                </a:tc>
                <a:tc>
                  <a:txBody>
                    <a:bodyPr/>
                    <a:lstStyle/>
                    <a:p>
                      <a:r>
                        <a:rPr lang="en-GB" dirty="0"/>
                        <a:t>Unknown</a:t>
                      </a:r>
                    </a:p>
                  </a:txBody>
                  <a:tcPr/>
                </a:tc>
                <a:extLst>
                  <a:ext uri="{0D108BD9-81ED-4DB2-BD59-A6C34878D82A}">
                    <a16:rowId xmlns:a16="http://schemas.microsoft.com/office/drawing/2014/main" val="1812344189"/>
                  </a:ext>
                </a:extLst>
              </a:tr>
              <a:tr h="370840">
                <a:tc>
                  <a:txBody>
                    <a:bodyPr/>
                    <a:lstStyle/>
                    <a:p>
                      <a:r>
                        <a:rPr lang="en-GB" dirty="0"/>
                        <a:t>File Format</a:t>
                      </a:r>
                    </a:p>
                  </a:txBody>
                  <a:tcPr/>
                </a:tc>
                <a:tc>
                  <a:txBody>
                    <a:bodyPr/>
                    <a:lstStyle/>
                    <a:p>
                      <a:r>
                        <a:rPr lang="en-GB" dirty="0"/>
                        <a:t>MP3</a:t>
                      </a:r>
                    </a:p>
                  </a:txBody>
                  <a:tcPr/>
                </a:tc>
                <a:tc>
                  <a:txBody>
                    <a:bodyPr/>
                    <a:lstStyle/>
                    <a:p>
                      <a:r>
                        <a:rPr lang="en-GB" dirty="0"/>
                        <a:t>MP3</a:t>
                      </a:r>
                    </a:p>
                  </a:txBody>
                  <a:tcPr/>
                </a:tc>
                <a:extLst>
                  <a:ext uri="{0D108BD9-81ED-4DB2-BD59-A6C34878D82A}">
                    <a16:rowId xmlns:a16="http://schemas.microsoft.com/office/drawing/2014/main" val="708620551"/>
                  </a:ext>
                </a:extLst>
              </a:tr>
              <a:tr h="370840">
                <a:tc>
                  <a:txBody>
                    <a:bodyPr/>
                    <a:lstStyle/>
                    <a:p>
                      <a:r>
                        <a:rPr lang="en-GB" dirty="0"/>
                        <a:t>Duration of Voice Recording</a:t>
                      </a:r>
                    </a:p>
                  </a:txBody>
                  <a:tcPr/>
                </a:tc>
                <a:tc>
                  <a:txBody>
                    <a:bodyPr/>
                    <a:lstStyle/>
                    <a:p>
                      <a:r>
                        <a:rPr lang="en-GB" dirty="0"/>
                        <a:t>10 seconds</a:t>
                      </a:r>
                    </a:p>
                  </a:txBody>
                  <a:tcPr/>
                </a:tc>
                <a:tc>
                  <a:txBody>
                    <a:bodyPr/>
                    <a:lstStyle/>
                    <a:p>
                      <a:r>
                        <a:rPr lang="en-GB" dirty="0"/>
                        <a:t>10 seconds</a:t>
                      </a:r>
                    </a:p>
                  </a:txBody>
                  <a:tcPr/>
                </a:tc>
                <a:extLst>
                  <a:ext uri="{0D108BD9-81ED-4DB2-BD59-A6C34878D82A}">
                    <a16:rowId xmlns:a16="http://schemas.microsoft.com/office/drawing/2014/main" val="2863584317"/>
                  </a:ext>
                </a:extLst>
              </a:tr>
              <a:tr h="370840">
                <a:tc>
                  <a:txBody>
                    <a:bodyPr/>
                    <a:lstStyle/>
                    <a:p>
                      <a:r>
                        <a:rPr lang="en-GB" dirty="0"/>
                        <a:t>Output Labels</a:t>
                      </a:r>
                    </a:p>
                  </a:txBody>
                  <a:tcPr/>
                </a:tc>
                <a:tc>
                  <a:txBody>
                    <a:bodyPr/>
                    <a:lstStyle/>
                    <a:p>
                      <a:r>
                        <a:rPr lang="en-GB" dirty="0"/>
                        <a:t>Yes</a:t>
                      </a:r>
                    </a:p>
                  </a:txBody>
                  <a:tcPr/>
                </a:tc>
                <a:tc>
                  <a:txBody>
                    <a:bodyPr/>
                    <a:lstStyle/>
                    <a:p>
                      <a:r>
                        <a:rPr lang="en-GB" dirty="0"/>
                        <a:t>Unknown</a:t>
                      </a:r>
                    </a:p>
                  </a:txBody>
                  <a:tcPr/>
                </a:tc>
                <a:extLst>
                  <a:ext uri="{0D108BD9-81ED-4DB2-BD59-A6C34878D82A}">
                    <a16:rowId xmlns:a16="http://schemas.microsoft.com/office/drawing/2014/main" val="1303822257"/>
                  </a:ext>
                </a:extLst>
              </a:tr>
              <a:tr h="370840">
                <a:tc>
                  <a:txBody>
                    <a:bodyPr/>
                    <a:lstStyle/>
                    <a:p>
                      <a:r>
                        <a:rPr lang="en-GB" dirty="0"/>
                        <a:t>Total Data Set Size</a:t>
                      </a:r>
                    </a:p>
                  </a:txBody>
                  <a:tcPr/>
                </a:tc>
                <a:tc>
                  <a:txBody>
                    <a:bodyPr/>
                    <a:lstStyle/>
                    <a:p>
                      <a:r>
                        <a:rPr lang="en-GB" dirty="0"/>
                        <a:t>4.5GB</a:t>
                      </a:r>
                    </a:p>
                  </a:txBody>
                  <a:tcPr/>
                </a:tc>
                <a:tc>
                  <a:txBody>
                    <a:bodyPr/>
                    <a:lstStyle/>
                    <a:p>
                      <a:r>
                        <a:rPr lang="en-GB" dirty="0"/>
                        <a:t>0.9GB</a:t>
                      </a:r>
                    </a:p>
                  </a:txBody>
                  <a:tcPr/>
                </a:tc>
                <a:extLst>
                  <a:ext uri="{0D108BD9-81ED-4DB2-BD59-A6C34878D82A}">
                    <a16:rowId xmlns:a16="http://schemas.microsoft.com/office/drawing/2014/main" val="2740575497"/>
                  </a:ext>
                </a:extLst>
              </a:tr>
            </a:tbl>
          </a:graphicData>
        </a:graphic>
      </p:graphicFrame>
    </p:spTree>
    <p:extLst>
      <p:ext uri="{BB962C8B-B14F-4D97-AF65-F5344CB8AC3E}">
        <p14:creationId xmlns:p14="http://schemas.microsoft.com/office/powerpoint/2010/main" val="26695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1"/>
            <a:r>
              <a:rPr lang="en-US" sz="3200" dirty="0"/>
              <a:t>Software &amp; Hardware Requirements</a:t>
            </a:r>
          </a:p>
        </p:txBody>
      </p:sp>
      <p:sp>
        <p:nvSpPr>
          <p:cNvPr id="7" name="Content Placeholder 6"/>
          <p:cNvSpPr>
            <a:spLocks noGrp="1"/>
          </p:cNvSpPr>
          <p:nvPr>
            <p:ph idx="1"/>
          </p:nvPr>
        </p:nvSpPr>
        <p:spPr>
          <a:xfrm>
            <a:off x="457200" y="914400"/>
            <a:ext cx="3505200" cy="5334000"/>
          </a:xfrm>
        </p:spPr>
        <p:txBody>
          <a:bodyPr/>
          <a:lstStyle/>
          <a:p>
            <a:pPr marL="0" indent="0">
              <a:buNone/>
            </a:pPr>
            <a:r>
              <a:rPr lang="en-US" b="1" u="sng" dirty="0"/>
              <a:t>Software </a:t>
            </a:r>
          </a:p>
          <a:p>
            <a:pPr marL="800100" lvl="2" indent="0">
              <a:buNone/>
            </a:pPr>
            <a:r>
              <a:rPr lang="en-GB" sz="1200" u="sng" dirty="0">
                <a:solidFill>
                  <a:srgbClr val="FF0000"/>
                </a:solidFill>
              </a:rPr>
              <a:t>Python System Libraries</a:t>
            </a:r>
            <a:endParaRPr lang="en-GB" sz="1200" dirty="0">
              <a:solidFill>
                <a:srgbClr val="FF0000"/>
              </a:solidFill>
            </a:endParaRPr>
          </a:p>
          <a:p>
            <a:pPr marL="800100" lvl="2" indent="0">
              <a:buNone/>
            </a:pPr>
            <a:r>
              <a:rPr lang="en-GB" sz="1200" dirty="0" err="1"/>
              <a:t>os</a:t>
            </a:r>
            <a:endParaRPr lang="en-GB" sz="1200" dirty="0"/>
          </a:p>
          <a:p>
            <a:pPr marL="800100" lvl="2" indent="0">
              <a:buNone/>
            </a:pPr>
            <a:r>
              <a:rPr lang="en-GB" sz="1200" dirty="0" err="1"/>
              <a:t>shutil</a:t>
            </a:r>
            <a:endParaRPr lang="en-GB" sz="1200" dirty="0"/>
          </a:p>
          <a:p>
            <a:pPr marL="800100" lvl="2" indent="0">
              <a:buNone/>
            </a:pPr>
            <a:r>
              <a:rPr lang="en-GB" sz="1200" dirty="0"/>
              <a:t>glob</a:t>
            </a:r>
          </a:p>
          <a:p>
            <a:pPr marL="800100" lvl="2" indent="0">
              <a:buNone/>
            </a:pPr>
            <a:r>
              <a:rPr lang="en-GB" sz="1200" dirty="0" err="1"/>
              <a:t>pathlib</a:t>
            </a:r>
            <a:endParaRPr lang="en-GB" sz="1200" dirty="0"/>
          </a:p>
          <a:p>
            <a:pPr marL="800100" lvl="2" indent="0">
              <a:buNone/>
            </a:pPr>
            <a:r>
              <a:rPr lang="en-GB" sz="1200" u="sng" dirty="0">
                <a:solidFill>
                  <a:srgbClr val="FF0000"/>
                </a:solidFill>
              </a:rPr>
              <a:t>Python Audio Processing Library</a:t>
            </a:r>
            <a:endParaRPr lang="en-GB" sz="1200" dirty="0">
              <a:solidFill>
                <a:srgbClr val="FF0000"/>
              </a:solidFill>
            </a:endParaRPr>
          </a:p>
          <a:p>
            <a:pPr marL="800100" lvl="2" indent="0">
              <a:buNone/>
            </a:pPr>
            <a:r>
              <a:rPr lang="en-GB" sz="1200" dirty="0" err="1"/>
              <a:t>librosa</a:t>
            </a:r>
            <a:endParaRPr lang="en-GB" sz="1200" dirty="0"/>
          </a:p>
          <a:p>
            <a:pPr marL="800100" lvl="2" indent="0">
              <a:buNone/>
            </a:pPr>
            <a:r>
              <a:rPr lang="en-GB" sz="1200" u="sng" dirty="0">
                <a:solidFill>
                  <a:srgbClr val="FF0000"/>
                </a:solidFill>
              </a:rPr>
              <a:t>Python Data and Plotting Libraries</a:t>
            </a:r>
            <a:endParaRPr lang="en-GB" sz="1200" dirty="0">
              <a:solidFill>
                <a:srgbClr val="FF0000"/>
              </a:solidFill>
            </a:endParaRPr>
          </a:p>
          <a:p>
            <a:pPr marL="800100" lvl="2" indent="0">
              <a:buNone/>
            </a:pPr>
            <a:r>
              <a:rPr lang="en-GB" sz="1200" dirty="0"/>
              <a:t>pandas</a:t>
            </a:r>
          </a:p>
          <a:p>
            <a:pPr marL="800100" lvl="2" indent="0">
              <a:buNone/>
            </a:pPr>
            <a:r>
              <a:rPr lang="en-GB" sz="1200" dirty="0" err="1"/>
              <a:t>numpy</a:t>
            </a:r>
            <a:endParaRPr lang="en-GB" sz="1200" dirty="0"/>
          </a:p>
          <a:p>
            <a:pPr marL="800100" lvl="2" indent="0">
              <a:buNone/>
            </a:pPr>
            <a:r>
              <a:rPr lang="en-GB" sz="1200" dirty="0" err="1"/>
              <a:t>scipy</a:t>
            </a:r>
            <a:endParaRPr lang="en-GB" sz="1200" dirty="0"/>
          </a:p>
          <a:p>
            <a:pPr marL="800100" lvl="2" indent="0">
              <a:buNone/>
            </a:pPr>
            <a:r>
              <a:rPr lang="en-GB" sz="1200" dirty="0"/>
              <a:t>matplotlib</a:t>
            </a:r>
          </a:p>
          <a:p>
            <a:pPr marL="800100" lvl="2" indent="0">
              <a:buNone/>
            </a:pPr>
            <a:r>
              <a:rPr lang="en-GB" sz="1200" dirty="0" err="1"/>
              <a:t>Imageio</a:t>
            </a:r>
            <a:endParaRPr lang="en-GB" sz="1200" dirty="0"/>
          </a:p>
          <a:p>
            <a:pPr marL="800100" lvl="2" indent="0">
              <a:buNone/>
            </a:pPr>
            <a:r>
              <a:rPr lang="en-GB" sz="1200" dirty="0" err="1"/>
              <a:t>skimage</a:t>
            </a:r>
            <a:endParaRPr lang="en-GB" sz="1200" dirty="0"/>
          </a:p>
          <a:p>
            <a:pPr marL="800100" lvl="2" indent="0">
              <a:buNone/>
            </a:pPr>
            <a:r>
              <a:rPr lang="en-GB" sz="1200" dirty="0"/>
              <a:t>seaborn</a:t>
            </a:r>
          </a:p>
          <a:p>
            <a:pPr marL="800100" lvl="2" indent="0">
              <a:buNone/>
            </a:pPr>
            <a:r>
              <a:rPr lang="en-GB" sz="1200" dirty="0" err="1"/>
              <a:t>IPython</a:t>
            </a:r>
            <a:endParaRPr lang="en-GB" sz="1200" dirty="0"/>
          </a:p>
          <a:p>
            <a:pPr marL="800100" lvl="2" indent="0">
              <a:buNone/>
            </a:pPr>
            <a:r>
              <a:rPr lang="en-GB" sz="1200" dirty="0" err="1"/>
              <a:t>plotly</a:t>
            </a:r>
            <a:endParaRPr lang="en-GB" sz="1200" dirty="0"/>
          </a:p>
          <a:p>
            <a:pPr marL="800100" lvl="2" indent="0">
              <a:buNone/>
            </a:pPr>
            <a:r>
              <a:rPr lang="en-GB" sz="1200" dirty="0" err="1"/>
              <a:t>tqdm</a:t>
            </a:r>
            <a:endParaRPr lang="en-GB" sz="1200" dirty="0"/>
          </a:p>
          <a:p>
            <a:pPr marL="800100" lvl="2" indent="0">
              <a:buNone/>
            </a:pPr>
            <a:r>
              <a:rPr lang="en-GB" sz="1200" u="sng" dirty="0">
                <a:solidFill>
                  <a:srgbClr val="FF0000"/>
                </a:solidFill>
              </a:rPr>
              <a:t>Python Machine Learning Libraries</a:t>
            </a:r>
            <a:endParaRPr lang="en-GB" sz="1200" dirty="0">
              <a:solidFill>
                <a:srgbClr val="FF0000"/>
              </a:solidFill>
            </a:endParaRPr>
          </a:p>
          <a:p>
            <a:pPr marL="800100" lvl="2" indent="0">
              <a:buNone/>
            </a:pPr>
            <a:r>
              <a:rPr lang="en-GB" sz="1200" dirty="0" err="1"/>
              <a:t>sklearn</a:t>
            </a:r>
            <a:endParaRPr lang="en-GB" sz="1200" dirty="0"/>
          </a:p>
          <a:p>
            <a:pPr marL="800100" lvl="2" indent="0">
              <a:buNone/>
            </a:pPr>
            <a:r>
              <a:rPr lang="en-GB" sz="1200" dirty="0" err="1"/>
              <a:t>keras</a:t>
            </a:r>
            <a:endParaRPr lang="en-GB" sz="1200" dirty="0"/>
          </a:p>
          <a:p>
            <a:pPr marL="800100" lvl="2" indent="0">
              <a:buNone/>
            </a:pPr>
            <a:r>
              <a:rPr lang="en-GB" sz="1200" dirty="0" err="1"/>
              <a:t>tensorflow</a:t>
            </a:r>
            <a:endParaRPr lang="en-GB" sz="1200" dirty="0"/>
          </a:p>
          <a:p>
            <a:pPr marL="0" indent="0">
              <a:buNone/>
            </a:pPr>
            <a:endParaRPr lang="en-US" sz="1000" dirty="0"/>
          </a:p>
          <a:p>
            <a:pPr marL="457200" lvl="1" indent="0">
              <a:buNone/>
            </a:pPr>
            <a:endParaRPr lang="en-US" sz="10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5</a:t>
            </a:fld>
            <a:endParaRPr lang="en-US" dirty="0"/>
          </a:p>
        </p:txBody>
      </p:sp>
      <p:sp>
        <p:nvSpPr>
          <p:cNvPr id="10" name="Content Placeholder 6">
            <a:extLst>
              <a:ext uri="{FF2B5EF4-FFF2-40B4-BE49-F238E27FC236}">
                <a16:creationId xmlns:a16="http://schemas.microsoft.com/office/drawing/2014/main" id="{21926691-C181-4417-A6CC-D88A565AC110}"/>
              </a:ext>
            </a:extLst>
          </p:cNvPr>
          <p:cNvSpPr txBox="1">
            <a:spLocks/>
          </p:cNvSpPr>
          <p:nvPr/>
        </p:nvSpPr>
        <p:spPr bwMode="auto">
          <a:xfrm>
            <a:off x="4800600" y="929481"/>
            <a:ext cx="3505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b="1" u="sng" dirty="0"/>
              <a:t>Hardware</a:t>
            </a:r>
          </a:p>
          <a:p>
            <a:r>
              <a:rPr lang="en-GB" dirty="0"/>
              <a:t>Since the size of the dataset is small, all models including the data pre-processing is carried out on personal laptop of the following configuration.</a:t>
            </a:r>
          </a:p>
          <a:p>
            <a:pPr lvl="0"/>
            <a:r>
              <a:rPr lang="en-GB" dirty="0"/>
              <a:t>Mac Air (2017)</a:t>
            </a:r>
          </a:p>
          <a:p>
            <a:pPr lvl="1"/>
            <a:r>
              <a:rPr lang="en-GB" dirty="0"/>
              <a:t>2 CPU (quad core)</a:t>
            </a:r>
          </a:p>
          <a:p>
            <a:pPr lvl="1"/>
            <a:r>
              <a:rPr lang="en-GB" dirty="0"/>
              <a:t>8GB RAM</a:t>
            </a:r>
          </a:p>
          <a:p>
            <a:pPr marL="0" indent="0">
              <a:buFont typeface="Wingdings" pitchFamily="2" charset="2"/>
              <a:buNone/>
            </a:pPr>
            <a:endParaRPr lang="en-US" sz="1400" dirty="0"/>
          </a:p>
          <a:p>
            <a:pPr marL="457200" lvl="1" indent="0">
              <a:buFont typeface="Wingdings" pitchFamily="2" charset="2"/>
              <a:buNone/>
            </a:pPr>
            <a:endParaRPr lang="en-US" sz="1000" dirty="0"/>
          </a:p>
        </p:txBody>
      </p:sp>
    </p:spTree>
    <p:extLst>
      <p:ext uri="{BB962C8B-B14F-4D97-AF65-F5344CB8AC3E}">
        <p14:creationId xmlns:p14="http://schemas.microsoft.com/office/powerpoint/2010/main" val="29010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Set Preview</a:t>
            </a:r>
          </a:p>
        </p:txBody>
      </p:sp>
      <p:sp>
        <p:nvSpPr>
          <p:cNvPr id="7" name="Content Placeholder 6"/>
          <p:cNvSpPr>
            <a:spLocks noGrp="1"/>
          </p:cNvSpPr>
          <p:nvPr>
            <p:ph idx="1"/>
          </p:nvPr>
        </p:nvSpPr>
        <p:spPr/>
        <p:txBody>
          <a:bodyPr/>
          <a:lstStyle/>
          <a:p>
            <a:pPr marL="0" indent="0">
              <a:buNone/>
            </a:pPr>
            <a:r>
              <a:rPr lang="en-US" b="1" u="sng" dirty="0"/>
              <a:t>Data Set for the Problem Statement</a:t>
            </a:r>
          </a:p>
          <a:p>
            <a:r>
              <a:rPr lang="en-US" dirty="0"/>
              <a:t>Since the problem statement focuses on only three languages, the details of the data set is as follows:</a:t>
            </a:r>
          </a:p>
          <a:p>
            <a:pPr marL="0" indent="0">
              <a:buNone/>
            </a:pPr>
            <a:endParaRPr lang="en-US" dirty="0"/>
          </a:p>
          <a:p>
            <a:pPr marL="457200" lvl="1"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6</a:t>
            </a:fld>
            <a:endParaRPr lang="en-US" dirty="0"/>
          </a:p>
        </p:txBody>
      </p:sp>
      <p:graphicFrame>
        <p:nvGraphicFramePr>
          <p:cNvPr id="2" name="Table 1">
            <a:extLst>
              <a:ext uri="{FF2B5EF4-FFF2-40B4-BE49-F238E27FC236}">
                <a16:creationId xmlns:a16="http://schemas.microsoft.com/office/drawing/2014/main" id="{6A35F35B-2B36-41E5-82DA-5317E3B37C49}"/>
              </a:ext>
            </a:extLst>
          </p:cNvPr>
          <p:cNvGraphicFramePr>
            <a:graphicFrameLocks noGrp="1"/>
          </p:cNvGraphicFramePr>
          <p:nvPr>
            <p:extLst>
              <p:ext uri="{D42A27DB-BD31-4B8C-83A1-F6EECF244321}">
                <p14:modId xmlns:p14="http://schemas.microsoft.com/office/powerpoint/2010/main" val="2815425199"/>
              </p:ext>
            </p:extLst>
          </p:nvPr>
        </p:nvGraphicFramePr>
        <p:xfrm>
          <a:off x="914400" y="2190115"/>
          <a:ext cx="3581400" cy="4048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99329766"/>
                    </a:ext>
                  </a:extLst>
                </a:gridCol>
                <a:gridCol w="1752600">
                  <a:extLst>
                    <a:ext uri="{9D8B030D-6E8A-4147-A177-3AD203B41FA5}">
                      <a16:colId xmlns:a16="http://schemas.microsoft.com/office/drawing/2014/main" val="2563144730"/>
                    </a:ext>
                  </a:extLst>
                </a:gridCol>
              </a:tblGrid>
              <a:tr h="370840">
                <a:tc>
                  <a:txBody>
                    <a:bodyPr/>
                    <a:lstStyle/>
                    <a:p>
                      <a:r>
                        <a:rPr lang="en-GB" dirty="0"/>
                        <a:t>Description</a:t>
                      </a:r>
                    </a:p>
                  </a:txBody>
                  <a:tcPr/>
                </a:tc>
                <a:tc>
                  <a:txBody>
                    <a:bodyPr/>
                    <a:lstStyle/>
                    <a:p>
                      <a:r>
                        <a:rPr lang="en-GB" dirty="0"/>
                        <a:t>Input Data</a:t>
                      </a:r>
                    </a:p>
                  </a:txBody>
                  <a:tcPr/>
                </a:tc>
                <a:extLst>
                  <a:ext uri="{0D108BD9-81ED-4DB2-BD59-A6C34878D82A}">
                    <a16:rowId xmlns:a16="http://schemas.microsoft.com/office/drawing/2014/main" val="4009644564"/>
                  </a:ext>
                </a:extLst>
              </a:tr>
              <a:tr h="370840">
                <a:tc>
                  <a:txBody>
                    <a:bodyPr/>
                    <a:lstStyle/>
                    <a:p>
                      <a:r>
                        <a:rPr lang="en-GB" dirty="0"/>
                        <a:t>No of Languages</a:t>
                      </a:r>
                    </a:p>
                  </a:txBody>
                  <a:tcPr/>
                </a:tc>
                <a:tc>
                  <a:txBody>
                    <a:bodyPr/>
                    <a:lstStyle/>
                    <a:p>
                      <a:r>
                        <a:rPr lang="en-GB" dirty="0"/>
                        <a:t>3</a:t>
                      </a:r>
                    </a:p>
                  </a:txBody>
                  <a:tcPr/>
                </a:tc>
                <a:extLst>
                  <a:ext uri="{0D108BD9-81ED-4DB2-BD59-A6C34878D82A}">
                    <a16:rowId xmlns:a16="http://schemas.microsoft.com/office/drawing/2014/main" val="3467428915"/>
                  </a:ext>
                </a:extLst>
              </a:tr>
              <a:tr h="370840">
                <a:tc>
                  <a:txBody>
                    <a:bodyPr/>
                    <a:lstStyle/>
                    <a:p>
                      <a:r>
                        <a:rPr lang="en-GB" dirty="0"/>
                        <a:t>No of Files</a:t>
                      </a:r>
                    </a:p>
                  </a:txBody>
                  <a:tcPr/>
                </a:tc>
                <a:tc>
                  <a:txBody>
                    <a:bodyPr/>
                    <a:lstStyle/>
                    <a:p>
                      <a:r>
                        <a:rPr lang="en-GB" dirty="0"/>
                        <a:t>1128</a:t>
                      </a:r>
                    </a:p>
                  </a:txBody>
                  <a:tcPr/>
                </a:tc>
                <a:extLst>
                  <a:ext uri="{0D108BD9-81ED-4DB2-BD59-A6C34878D82A}">
                    <a16:rowId xmlns:a16="http://schemas.microsoft.com/office/drawing/2014/main" val="4167208261"/>
                  </a:ext>
                </a:extLst>
              </a:tr>
              <a:tr h="370840">
                <a:tc>
                  <a:txBody>
                    <a:bodyPr/>
                    <a:lstStyle/>
                    <a:p>
                      <a:r>
                        <a:rPr lang="en-GB" dirty="0"/>
                        <a:t>No of Files/Language</a:t>
                      </a:r>
                    </a:p>
                  </a:txBody>
                  <a:tcPr/>
                </a:tc>
                <a:tc>
                  <a:txBody>
                    <a:bodyPr/>
                    <a:lstStyle/>
                    <a:p>
                      <a:r>
                        <a:rPr lang="en-GB" dirty="0"/>
                        <a:t>376</a:t>
                      </a:r>
                    </a:p>
                  </a:txBody>
                  <a:tcPr/>
                </a:tc>
                <a:extLst>
                  <a:ext uri="{0D108BD9-81ED-4DB2-BD59-A6C34878D82A}">
                    <a16:rowId xmlns:a16="http://schemas.microsoft.com/office/drawing/2014/main" val="1812344189"/>
                  </a:ext>
                </a:extLst>
              </a:tr>
              <a:tr h="370840">
                <a:tc>
                  <a:txBody>
                    <a:bodyPr/>
                    <a:lstStyle/>
                    <a:p>
                      <a:r>
                        <a:rPr lang="en-GB" dirty="0"/>
                        <a:t>File Format</a:t>
                      </a:r>
                    </a:p>
                  </a:txBody>
                  <a:tcPr/>
                </a:tc>
                <a:tc>
                  <a:txBody>
                    <a:bodyPr/>
                    <a:lstStyle/>
                    <a:p>
                      <a:r>
                        <a:rPr lang="en-GB" dirty="0"/>
                        <a:t>MP3</a:t>
                      </a:r>
                    </a:p>
                  </a:txBody>
                  <a:tcPr/>
                </a:tc>
                <a:extLst>
                  <a:ext uri="{0D108BD9-81ED-4DB2-BD59-A6C34878D82A}">
                    <a16:rowId xmlns:a16="http://schemas.microsoft.com/office/drawing/2014/main" val="708620551"/>
                  </a:ext>
                </a:extLst>
              </a:tr>
              <a:tr h="370840">
                <a:tc>
                  <a:txBody>
                    <a:bodyPr/>
                    <a:lstStyle/>
                    <a:p>
                      <a:r>
                        <a:rPr lang="en-GB" dirty="0"/>
                        <a:t>Duration of Voice Recording</a:t>
                      </a:r>
                    </a:p>
                  </a:txBody>
                  <a:tcPr/>
                </a:tc>
                <a:tc>
                  <a:txBody>
                    <a:bodyPr/>
                    <a:lstStyle/>
                    <a:p>
                      <a:r>
                        <a:rPr lang="en-GB" dirty="0"/>
                        <a:t>10 seconds</a:t>
                      </a:r>
                    </a:p>
                  </a:txBody>
                  <a:tcPr/>
                </a:tc>
                <a:extLst>
                  <a:ext uri="{0D108BD9-81ED-4DB2-BD59-A6C34878D82A}">
                    <a16:rowId xmlns:a16="http://schemas.microsoft.com/office/drawing/2014/main" val="2863584317"/>
                  </a:ext>
                </a:extLst>
              </a:tr>
              <a:tr h="370840">
                <a:tc>
                  <a:txBody>
                    <a:bodyPr/>
                    <a:lstStyle/>
                    <a:p>
                      <a:r>
                        <a:rPr lang="en-GB" dirty="0"/>
                        <a:t>Train/Test Split</a:t>
                      </a:r>
                    </a:p>
                  </a:txBody>
                  <a:tcPr/>
                </a:tc>
                <a:tc>
                  <a:txBody>
                    <a:bodyPr/>
                    <a:lstStyle/>
                    <a:p>
                      <a:r>
                        <a:rPr lang="en-GB" dirty="0"/>
                        <a:t>80/20 (902/226)</a:t>
                      </a:r>
                    </a:p>
                  </a:txBody>
                  <a:tcPr/>
                </a:tc>
                <a:extLst>
                  <a:ext uri="{0D108BD9-81ED-4DB2-BD59-A6C34878D82A}">
                    <a16:rowId xmlns:a16="http://schemas.microsoft.com/office/drawing/2014/main" val="1303822257"/>
                  </a:ext>
                </a:extLst>
              </a:tr>
              <a:tr h="370840">
                <a:tc>
                  <a:txBody>
                    <a:bodyPr/>
                    <a:lstStyle/>
                    <a:p>
                      <a:r>
                        <a:rPr lang="en-GB" dirty="0"/>
                        <a:t>Chosen Languages</a:t>
                      </a:r>
                    </a:p>
                  </a:txBody>
                  <a:tcPr/>
                </a:tc>
                <a:tc>
                  <a:txBody>
                    <a:bodyPr/>
                    <a:lstStyle/>
                    <a:p>
                      <a:r>
                        <a:rPr lang="en-GB" dirty="0"/>
                        <a:t>Arabic</a:t>
                      </a:r>
                    </a:p>
                    <a:p>
                      <a:r>
                        <a:rPr lang="en-GB" dirty="0"/>
                        <a:t>Arabic Egyptian</a:t>
                      </a:r>
                    </a:p>
                    <a:p>
                      <a:r>
                        <a:rPr lang="en-GB" dirty="0"/>
                        <a:t>Arabic Sudanese</a:t>
                      </a:r>
                    </a:p>
                  </a:txBody>
                  <a:tcPr/>
                </a:tc>
                <a:extLst>
                  <a:ext uri="{0D108BD9-81ED-4DB2-BD59-A6C34878D82A}">
                    <a16:rowId xmlns:a16="http://schemas.microsoft.com/office/drawing/2014/main" val="2740575497"/>
                  </a:ext>
                </a:extLst>
              </a:tr>
            </a:tbl>
          </a:graphicData>
        </a:graphic>
      </p:graphicFrame>
      <p:pic>
        <p:nvPicPr>
          <p:cNvPr id="9" name="Picture 8">
            <a:extLst>
              <a:ext uri="{FF2B5EF4-FFF2-40B4-BE49-F238E27FC236}">
                <a16:creationId xmlns:a16="http://schemas.microsoft.com/office/drawing/2014/main" id="{A1B9F804-9EA2-4428-8357-0C6FCB7434AA}"/>
              </a:ext>
            </a:extLst>
          </p:cNvPr>
          <p:cNvPicPr>
            <a:picLocks noChangeAspect="1"/>
          </p:cNvPicPr>
          <p:nvPr/>
        </p:nvPicPr>
        <p:blipFill>
          <a:blip r:embed="rId2"/>
          <a:stretch>
            <a:fillRect/>
          </a:stretch>
        </p:blipFill>
        <p:spPr>
          <a:xfrm>
            <a:off x="5662613" y="2994117"/>
            <a:ext cx="3014662" cy="2440755"/>
          </a:xfrm>
          <a:prstGeom prst="rect">
            <a:avLst/>
          </a:prstGeom>
        </p:spPr>
      </p:pic>
    </p:spTree>
    <p:extLst>
      <p:ext uri="{BB962C8B-B14F-4D97-AF65-F5344CB8AC3E}">
        <p14:creationId xmlns:p14="http://schemas.microsoft.com/office/powerpoint/2010/main" val="286600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Set Preview</a:t>
            </a:r>
          </a:p>
        </p:txBody>
      </p:sp>
      <p:sp>
        <p:nvSpPr>
          <p:cNvPr id="7" name="Content Placeholder 6"/>
          <p:cNvSpPr>
            <a:spLocks noGrp="1"/>
          </p:cNvSpPr>
          <p:nvPr>
            <p:ph idx="1"/>
          </p:nvPr>
        </p:nvSpPr>
        <p:spPr/>
        <p:txBody>
          <a:bodyPr/>
          <a:lstStyle/>
          <a:p>
            <a:pPr marL="0" indent="0">
              <a:buNone/>
            </a:pPr>
            <a:r>
              <a:rPr lang="en-US" b="1" u="sng" dirty="0"/>
              <a:t>Data Set Preview</a:t>
            </a:r>
          </a:p>
          <a:p>
            <a:r>
              <a:rPr lang="en-US" dirty="0"/>
              <a:t>For one sample audio recording file, the Intensity plots are shown below. </a:t>
            </a:r>
          </a:p>
          <a:p>
            <a:pPr marL="0" indent="0">
              <a:buNone/>
            </a:pPr>
            <a:endParaRPr lang="en-US" dirty="0"/>
          </a:p>
          <a:p>
            <a:pPr marL="0" indent="0">
              <a:buNone/>
            </a:pPr>
            <a:r>
              <a:rPr lang="en-US" dirty="0"/>
              <a:t>Audio Play</a:t>
            </a:r>
          </a:p>
          <a:p>
            <a:pPr marL="0" indent="0">
              <a:buNone/>
            </a:pPr>
            <a:endParaRPr lang="en-US" dirty="0"/>
          </a:p>
          <a:p>
            <a:pPr marL="0" indent="0">
              <a:buNone/>
            </a:pPr>
            <a:endParaRPr lang="en-US" dirty="0"/>
          </a:p>
          <a:p>
            <a:pPr marL="0" indent="0">
              <a:buNone/>
            </a:pPr>
            <a:endParaRPr lang="en-US" dirty="0"/>
          </a:p>
          <a:p>
            <a:pPr marL="0" indent="0">
              <a:buNone/>
            </a:pPr>
            <a:r>
              <a:rPr lang="en-US" dirty="0"/>
              <a:t>Audio Intensity Plot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7</a:t>
            </a:fld>
            <a:endParaRPr lang="en-US" dirty="0"/>
          </a:p>
        </p:txBody>
      </p:sp>
      <p:pic>
        <p:nvPicPr>
          <p:cNvPr id="4" name="Picture 3">
            <a:extLst>
              <a:ext uri="{FF2B5EF4-FFF2-40B4-BE49-F238E27FC236}">
                <a16:creationId xmlns:a16="http://schemas.microsoft.com/office/drawing/2014/main" id="{210B50E1-CC4B-4613-8919-7514D1830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125245"/>
            <a:ext cx="3690937" cy="2085055"/>
          </a:xfrm>
          <a:prstGeom prst="rect">
            <a:avLst/>
          </a:prstGeom>
        </p:spPr>
      </p:pic>
      <p:pic>
        <p:nvPicPr>
          <p:cNvPr id="8" name="01scvdrmvxa">
            <a:hlinkClick r:id="" action="ppaction://media"/>
            <a:extLst>
              <a:ext uri="{FF2B5EF4-FFF2-40B4-BE49-F238E27FC236}">
                <a16:creationId xmlns:a16="http://schemas.microsoft.com/office/drawing/2014/main" id="{74B60CBC-E2B7-488C-B6FD-0A95EBB543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962400" y="2667000"/>
            <a:ext cx="406400" cy="406400"/>
          </a:xfrm>
          <a:prstGeom prst="rect">
            <a:avLst/>
          </a:prstGeom>
          <a:ln w="3175">
            <a:solidFill>
              <a:schemeClr val="tx1"/>
            </a:solidFill>
          </a:ln>
        </p:spPr>
      </p:pic>
    </p:spTree>
    <p:extLst>
      <p:ext uri="{BB962C8B-B14F-4D97-AF65-F5344CB8AC3E}">
        <p14:creationId xmlns:p14="http://schemas.microsoft.com/office/powerpoint/2010/main" val="1201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3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End to End Approach</a:t>
            </a:r>
          </a:p>
        </p:txBody>
      </p:sp>
      <p:sp>
        <p:nvSpPr>
          <p:cNvPr id="7" name="Content Placeholder 6"/>
          <p:cNvSpPr>
            <a:spLocks noGrp="1"/>
          </p:cNvSpPr>
          <p:nvPr>
            <p:ph idx="1"/>
          </p:nvPr>
        </p:nvSpPr>
        <p:spPr/>
        <p:txBody>
          <a:bodyPr/>
          <a:lstStyle/>
          <a:p>
            <a:pPr marL="0" indent="0">
              <a:buNone/>
            </a:pPr>
            <a:r>
              <a:rPr lang="en-US" b="1" u="sng" dirty="0"/>
              <a:t>End to End Approach</a:t>
            </a:r>
          </a:p>
          <a:p>
            <a:r>
              <a:rPr lang="en-US" dirty="0"/>
              <a:t>There are two approaches to the language identification from speech files: </a:t>
            </a:r>
            <a:r>
              <a:rPr lang="en-US" dirty="0" err="1"/>
              <a:t>Melspectrogram</a:t>
            </a:r>
            <a:r>
              <a:rPr lang="en-US" dirty="0"/>
              <a:t> and MFCC. The end to end methodology is described below.</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@Fakruddin Mohammed</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8</a:t>
            </a:fld>
            <a:endParaRPr lang="en-US" dirty="0"/>
          </a:p>
        </p:txBody>
      </p:sp>
      <p:sp>
        <p:nvSpPr>
          <p:cNvPr id="2" name="Oval 1">
            <a:extLst>
              <a:ext uri="{FF2B5EF4-FFF2-40B4-BE49-F238E27FC236}">
                <a16:creationId xmlns:a16="http://schemas.microsoft.com/office/drawing/2014/main" id="{B5332E56-1FD8-4894-9057-2EAB6917CE9B}"/>
              </a:ext>
            </a:extLst>
          </p:cNvPr>
          <p:cNvSpPr/>
          <p:nvPr/>
        </p:nvSpPr>
        <p:spPr>
          <a:xfrm>
            <a:off x="4114800" y="1905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3" name="Rectangle: Rounded Corners 2">
            <a:extLst>
              <a:ext uri="{FF2B5EF4-FFF2-40B4-BE49-F238E27FC236}">
                <a16:creationId xmlns:a16="http://schemas.microsoft.com/office/drawing/2014/main" id="{4A5A93AD-7422-4ED1-A995-75BF6E01C2D5}"/>
              </a:ext>
            </a:extLst>
          </p:cNvPr>
          <p:cNvSpPr/>
          <p:nvPr/>
        </p:nvSpPr>
        <p:spPr>
          <a:xfrm>
            <a:off x="2095499" y="2819400"/>
            <a:ext cx="49530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 and Extract Languages of Interest</a:t>
            </a:r>
          </a:p>
        </p:txBody>
      </p:sp>
      <p:sp>
        <p:nvSpPr>
          <p:cNvPr id="8" name="Rectangle: Rounded Corners 7">
            <a:extLst>
              <a:ext uri="{FF2B5EF4-FFF2-40B4-BE49-F238E27FC236}">
                <a16:creationId xmlns:a16="http://schemas.microsoft.com/office/drawing/2014/main" id="{79C36510-D9F1-40B8-96CC-78F48457AE7C}"/>
              </a:ext>
            </a:extLst>
          </p:cNvPr>
          <p:cNvSpPr/>
          <p:nvPr/>
        </p:nvSpPr>
        <p:spPr>
          <a:xfrm>
            <a:off x="1219200" y="3657600"/>
            <a:ext cx="26670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a:t>
            </a:r>
            <a:r>
              <a:rPr lang="en-GB" dirty="0" err="1"/>
              <a:t>Specrtogram</a:t>
            </a:r>
            <a:endParaRPr lang="en-GB" dirty="0"/>
          </a:p>
        </p:txBody>
      </p:sp>
      <p:sp>
        <p:nvSpPr>
          <p:cNvPr id="9" name="Rectangle: Rounded Corners 8">
            <a:extLst>
              <a:ext uri="{FF2B5EF4-FFF2-40B4-BE49-F238E27FC236}">
                <a16:creationId xmlns:a16="http://schemas.microsoft.com/office/drawing/2014/main" id="{DFCD0352-EEE9-42B8-BF35-AF861B16FF0D}"/>
              </a:ext>
            </a:extLst>
          </p:cNvPr>
          <p:cNvSpPr/>
          <p:nvPr/>
        </p:nvSpPr>
        <p:spPr>
          <a:xfrm>
            <a:off x="5257800" y="36576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Calculate MFCC</a:t>
            </a:r>
          </a:p>
        </p:txBody>
      </p:sp>
      <p:sp>
        <p:nvSpPr>
          <p:cNvPr id="10" name="Rectangle: Rounded Corners 9">
            <a:extLst>
              <a:ext uri="{FF2B5EF4-FFF2-40B4-BE49-F238E27FC236}">
                <a16:creationId xmlns:a16="http://schemas.microsoft.com/office/drawing/2014/main" id="{DE0CB943-B57D-434C-9B93-0D09090DF326}"/>
              </a:ext>
            </a:extLst>
          </p:cNvPr>
          <p:cNvSpPr/>
          <p:nvPr/>
        </p:nvSpPr>
        <p:spPr>
          <a:xfrm>
            <a:off x="1238250" y="4572000"/>
            <a:ext cx="2638425"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Model</a:t>
            </a:r>
          </a:p>
        </p:txBody>
      </p:sp>
      <p:sp>
        <p:nvSpPr>
          <p:cNvPr id="11" name="Rectangle: Rounded Corners 10">
            <a:extLst>
              <a:ext uri="{FF2B5EF4-FFF2-40B4-BE49-F238E27FC236}">
                <a16:creationId xmlns:a16="http://schemas.microsoft.com/office/drawing/2014/main" id="{02C20410-19AC-4C1F-99BD-73256C980077}"/>
              </a:ext>
            </a:extLst>
          </p:cNvPr>
          <p:cNvSpPr/>
          <p:nvPr/>
        </p:nvSpPr>
        <p:spPr>
          <a:xfrm>
            <a:off x="5257800" y="4572000"/>
            <a:ext cx="2743200" cy="4572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Model</a:t>
            </a:r>
          </a:p>
        </p:txBody>
      </p:sp>
      <p:sp>
        <p:nvSpPr>
          <p:cNvPr id="12" name="Rectangle: Rounded Corners 11">
            <a:extLst>
              <a:ext uri="{FF2B5EF4-FFF2-40B4-BE49-F238E27FC236}">
                <a16:creationId xmlns:a16="http://schemas.microsoft.com/office/drawing/2014/main" id="{728FE98D-2B19-4C7D-A042-C6EA110DFE72}"/>
              </a:ext>
            </a:extLst>
          </p:cNvPr>
          <p:cNvSpPr/>
          <p:nvPr/>
        </p:nvSpPr>
        <p:spPr>
          <a:xfrm>
            <a:off x="3252787" y="5514975"/>
            <a:ext cx="2995613" cy="457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Analyse &amp; Conclude Results</a:t>
            </a:r>
          </a:p>
        </p:txBody>
      </p:sp>
      <p:cxnSp>
        <p:nvCxnSpPr>
          <p:cNvPr id="14" name="Straight Arrow Connector 13">
            <a:extLst>
              <a:ext uri="{FF2B5EF4-FFF2-40B4-BE49-F238E27FC236}">
                <a16:creationId xmlns:a16="http://schemas.microsoft.com/office/drawing/2014/main" id="{028B098F-5080-434C-8983-5AA319C119B3}"/>
              </a:ext>
            </a:extLst>
          </p:cNvPr>
          <p:cNvCxnSpPr>
            <a:stCxn id="2" idx="4"/>
            <a:endCxn id="3" idx="0"/>
          </p:cNvCxnSpPr>
          <p:nvPr/>
        </p:nvCxnSpPr>
        <p:spPr>
          <a:xfrm flipH="1">
            <a:off x="4571999" y="2514600"/>
            <a:ext cx="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13CF05-DD11-4DD2-9F86-FB863E748475}"/>
              </a:ext>
            </a:extLst>
          </p:cNvPr>
          <p:cNvCxnSpPr>
            <a:stCxn id="3" idx="2"/>
            <a:endCxn id="8" idx="0"/>
          </p:cNvCxnSpPr>
          <p:nvPr/>
        </p:nvCxnSpPr>
        <p:spPr>
          <a:xfrm rot="5400000">
            <a:off x="3371850" y="2457451"/>
            <a:ext cx="381000" cy="2019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9DA9248-DAC8-4FC1-8FBD-CFBDDE4E9F32}"/>
              </a:ext>
            </a:extLst>
          </p:cNvPr>
          <p:cNvCxnSpPr>
            <a:stCxn id="3" idx="2"/>
            <a:endCxn id="9" idx="0"/>
          </p:cNvCxnSpPr>
          <p:nvPr/>
        </p:nvCxnSpPr>
        <p:spPr>
          <a:xfrm rot="16200000" flipH="1">
            <a:off x="5410199" y="2438399"/>
            <a:ext cx="381000" cy="2057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383068-7B45-4A3D-88FA-6DE03ADBAF57}"/>
              </a:ext>
            </a:extLst>
          </p:cNvPr>
          <p:cNvCxnSpPr>
            <a:stCxn id="8" idx="2"/>
            <a:endCxn id="10" idx="0"/>
          </p:cNvCxnSpPr>
          <p:nvPr/>
        </p:nvCxnSpPr>
        <p:spPr>
          <a:xfrm>
            <a:off x="2552700" y="4114800"/>
            <a:ext cx="476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A96AF8-EA45-47E3-A790-7BA264B1F63C}"/>
              </a:ext>
            </a:extLst>
          </p:cNvPr>
          <p:cNvCxnSpPr>
            <a:cxnSpLocks/>
            <a:stCxn id="9" idx="2"/>
            <a:endCxn id="11" idx="0"/>
          </p:cNvCxnSpPr>
          <p:nvPr/>
        </p:nvCxnSpPr>
        <p:spPr>
          <a:xfrm>
            <a:off x="6629400" y="41148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55BC2EC7-2365-4CA7-90E6-71772B7D68A5}"/>
              </a:ext>
            </a:extLst>
          </p:cNvPr>
          <p:cNvCxnSpPr>
            <a:stCxn id="10" idx="2"/>
            <a:endCxn id="12" idx="0"/>
          </p:cNvCxnSpPr>
          <p:nvPr/>
        </p:nvCxnSpPr>
        <p:spPr>
          <a:xfrm rot="16200000" flipH="1">
            <a:off x="3411141" y="4175521"/>
            <a:ext cx="485775" cy="2193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A685816-CD5D-4858-B05E-1DB56F37DA88}"/>
              </a:ext>
            </a:extLst>
          </p:cNvPr>
          <p:cNvCxnSpPr>
            <a:stCxn id="11" idx="2"/>
            <a:endCxn id="12" idx="0"/>
          </p:cNvCxnSpPr>
          <p:nvPr/>
        </p:nvCxnSpPr>
        <p:spPr>
          <a:xfrm rot="5400000">
            <a:off x="5447110" y="4332684"/>
            <a:ext cx="485775" cy="18788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538F120-8AC5-44C7-9F22-54397E9BA9A3}"/>
              </a:ext>
            </a:extLst>
          </p:cNvPr>
          <p:cNvSpPr/>
          <p:nvPr/>
        </p:nvSpPr>
        <p:spPr>
          <a:xfrm>
            <a:off x="4061221" y="2460626"/>
            <a:ext cx="304799" cy="3047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GB" dirty="0"/>
          </a:p>
        </p:txBody>
      </p:sp>
      <p:sp>
        <p:nvSpPr>
          <p:cNvPr id="31" name="Oval 30">
            <a:extLst>
              <a:ext uri="{FF2B5EF4-FFF2-40B4-BE49-F238E27FC236}">
                <a16:creationId xmlns:a16="http://schemas.microsoft.com/office/drawing/2014/main" id="{93C24CA2-DBEE-4399-80A6-D644486BAD96}"/>
              </a:ext>
            </a:extLst>
          </p:cNvPr>
          <p:cNvSpPr/>
          <p:nvPr/>
        </p:nvSpPr>
        <p:spPr>
          <a:xfrm>
            <a:off x="1830106" y="3311525"/>
            <a:ext cx="304799" cy="3047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32" name="Oval 31">
            <a:extLst>
              <a:ext uri="{FF2B5EF4-FFF2-40B4-BE49-F238E27FC236}">
                <a16:creationId xmlns:a16="http://schemas.microsoft.com/office/drawing/2014/main" id="{868F55B3-5C72-4100-AF9C-254C87B84F5C}"/>
              </a:ext>
            </a:extLst>
          </p:cNvPr>
          <p:cNvSpPr/>
          <p:nvPr/>
        </p:nvSpPr>
        <p:spPr>
          <a:xfrm>
            <a:off x="1790700" y="4199313"/>
            <a:ext cx="304799" cy="3047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GB" dirty="0"/>
          </a:p>
        </p:txBody>
      </p:sp>
      <p:sp>
        <p:nvSpPr>
          <p:cNvPr id="33" name="Oval 32">
            <a:extLst>
              <a:ext uri="{FF2B5EF4-FFF2-40B4-BE49-F238E27FC236}">
                <a16:creationId xmlns:a16="http://schemas.microsoft.com/office/drawing/2014/main" id="{A0EF958B-0C3A-4692-BA11-8CA860B5E695}"/>
              </a:ext>
            </a:extLst>
          </p:cNvPr>
          <p:cNvSpPr/>
          <p:nvPr/>
        </p:nvSpPr>
        <p:spPr>
          <a:xfrm>
            <a:off x="7271143" y="3244851"/>
            <a:ext cx="304799" cy="3047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GB" dirty="0"/>
          </a:p>
        </p:txBody>
      </p:sp>
      <p:sp>
        <p:nvSpPr>
          <p:cNvPr id="34" name="Oval 33">
            <a:extLst>
              <a:ext uri="{FF2B5EF4-FFF2-40B4-BE49-F238E27FC236}">
                <a16:creationId xmlns:a16="http://schemas.microsoft.com/office/drawing/2014/main" id="{C655955C-85F8-4062-9356-8B7D35F6EB00}"/>
              </a:ext>
            </a:extLst>
          </p:cNvPr>
          <p:cNvSpPr/>
          <p:nvPr/>
        </p:nvSpPr>
        <p:spPr>
          <a:xfrm>
            <a:off x="7271143" y="4228306"/>
            <a:ext cx="304799" cy="30479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GB" dirty="0"/>
          </a:p>
        </p:txBody>
      </p:sp>
      <p:sp>
        <p:nvSpPr>
          <p:cNvPr id="30" name="TextBox 29">
            <a:extLst>
              <a:ext uri="{FF2B5EF4-FFF2-40B4-BE49-F238E27FC236}">
                <a16:creationId xmlns:a16="http://schemas.microsoft.com/office/drawing/2014/main" id="{FE806FC3-532D-498C-B9A0-12DBAC6BEC38}"/>
              </a:ext>
            </a:extLst>
          </p:cNvPr>
          <p:cNvSpPr txBox="1"/>
          <p:nvPr/>
        </p:nvSpPr>
        <p:spPr>
          <a:xfrm>
            <a:off x="3432344" y="2438400"/>
            <a:ext cx="606256" cy="338554"/>
          </a:xfrm>
          <a:prstGeom prst="rect">
            <a:avLst/>
          </a:prstGeom>
          <a:noFill/>
        </p:spPr>
        <p:txBody>
          <a:bodyPr wrap="none" rtlCol="0">
            <a:spAutoFit/>
          </a:bodyPr>
          <a:lstStyle/>
          <a:p>
            <a:r>
              <a:rPr lang="en-IN" sz="1600" dirty="0"/>
              <a:t>Step</a:t>
            </a:r>
            <a:endParaRPr lang="en-GB" dirty="0"/>
          </a:p>
        </p:txBody>
      </p:sp>
      <p:sp>
        <p:nvSpPr>
          <p:cNvPr id="36" name="TextBox 35">
            <a:extLst>
              <a:ext uri="{FF2B5EF4-FFF2-40B4-BE49-F238E27FC236}">
                <a16:creationId xmlns:a16="http://schemas.microsoft.com/office/drawing/2014/main" id="{C498F100-79EB-473C-A3CE-402966300235}"/>
              </a:ext>
            </a:extLst>
          </p:cNvPr>
          <p:cNvSpPr txBox="1"/>
          <p:nvPr/>
        </p:nvSpPr>
        <p:spPr>
          <a:xfrm>
            <a:off x="1243265" y="3276599"/>
            <a:ext cx="606256" cy="338554"/>
          </a:xfrm>
          <a:prstGeom prst="rect">
            <a:avLst/>
          </a:prstGeom>
          <a:noFill/>
        </p:spPr>
        <p:txBody>
          <a:bodyPr wrap="none" rtlCol="0">
            <a:spAutoFit/>
          </a:bodyPr>
          <a:lstStyle/>
          <a:p>
            <a:r>
              <a:rPr lang="en-IN" sz="1600" dirty="0"/>
              <a:t>Step</a:t>
            </a:r>
            <a:endParaRPr lang="en-GB" dirty="0"/>
          </a:p>
        </p:txBody>
      </p:sp>
      <p:sp>
        <p:nvSpPr>
          <p:cNvPr id="37" name="TextBox 36">
            <a:extLst>
              <a:ext uri="{FF2B5EF4-FFF2-40B4-BE49-F238E27FC236}">
                <a16:creationId xmlns:a16="http://schemas.microsoft.com/office/drawing/2014/main" id="{69EF3D78-50D4-4FDE-96C8-692AB9167777}"/>
              </a:ext>
            </a:extLst>
          </p:cNvPr>
          <p:cNvSpPr txBox="1"/>
          <p:nvPr/>
        </p:nvSpPr>
        <p:spPr>
          <a:xfrm>
            <a:off x="1213019" y="4174123"/>
            <a:ext cx="606256" cy="338554"/>
          </a:xfrm>
          <a:prstGeom prst="rect">
            <a:avLst/>
          </a:prstGeom>
          <a:noFill/>
        </p:spPr>
        <p:txBody>
          <a:bodyPr wrap="none" rtlCol="0">
            <a:spAutoFit/>
          </a:bodyPr>
          <a:lstStyle/>
          <a:p>
            <a:r>
              <a:rPr lang="en-IN" sz="1600" dirty="0"/>
              <a:t>Step</a:t>
            </a:r>
            <a:endParaRPr lang="en-GB" dirty="0"/>
          </a:p>
        </p:txBody>
      </p:sp>
      <p:sp>
        <p:nvSpPr>
          <p:cNvPr id="38" name="TextBox 37">
            <a:extLst>
              <a:ext uri="{FF2B5EF4-FFF2-40B4-BE49-F238E27FC236}">
                <a16:creationId xmlns:a16="http://schemas.microsoft.com/office/drawing/2014/main" id="{5F24EEBE-925D-46E4-BC85-1AA45A777CCF}"/>
              </a:ext>
            </a:extLst>
          </p:cNvPr>
          <p:cNvSpPr txBox="1"/>
          <p:nvPr/>
        </p:nvSpPr>
        <p:spPr>
          <a:xfrm>
            <a:off x="6664887" y="3240467"/>
            <a:ext cx="606256" cy="338554"/>
          </a:xfrm>
          <a:prstGeom prst="rect">
            <a:avLst/>
          </a:prstGeom>
          <a:noFill/>
        </p:spPr>
        <p:txBody>
          <a:bodyPr wrap="none" rtlCol="0">
            <a:spAutoFit/>
          </a:bodyPr>
          <a:lstStyle/>
          <a:p>
            <a:r>
              <a:rPr lang="en-IN" sz="1600" dirty="0"/>
              <a:t>Step</a:t>
            </a:r>
            <a:endParaRPr lang="en-GB" dirty="0"/>
          </a:p>
        </p:txBody>
      </p:sp>
      <p:sp>
        <p:nvSpPr>
          <p:cNvPr id="39" name="TextBox 38">
            <a:extLst>
              <a:ext uri="{FF2B5EF4-FFF2-40B4-BE49-F238E27FC236}">
                <a16:creationId xmlns:a16="http://schemas.microsoft.com/office/drawing/2014/main" id="{8CC8746A-F83E-41D4-B129-0E2E1510FBBF}"/>
              </a:ext>
            </a:extLst>
          </p:cNvPr>
          <p:cNvSpPr txBox="1"/>
          <p:nvPr/>
        </p:nvSpPr>
        <p:spPr>
          <a:xfrm>
            <a:off x="6708944" y="4196724"/>
            <a:ext cx="606256" cy="338554"/>
          </a:xfrm>
          <a:prstGeom prst="rect">
            <a:avLst/>
          </a:prstGeom>
          <a:noFill/>
        </p:spPr>
        <p:txBody>
          <a:bodyPr wrap="none" rtlCol="0">
            <a:spAutoFit/>
          </a:bodyPr>
          <a:lstStyle/>
          <a:p>
            <a:r>
              <a:rPr lang="en-IN" sz="1600" dirty="0"/>
              <a:t>Step</a:t>
            </a:r>
            <a:endParaRPr lang="en-GB" dirty="0"/>
          </a:p>
        </p:txBody>
      </p:sp>
      <p:sp>
        <p:nvSpPr>
          <p:cNvPr id="42" name="Arc 41">
            <a:extLst>
              <a:ext uri="{FF2B5EF4-FFF2-40B4-BE49-F238E27FC236}">
                <a16:creationId xmlns:a16="http://schemas.microsoft.com/office/drawing/2014/main" id="{E0385BCB-91DB-4490-9DAF-EE49BAA8B564}"/>
              </a:ext>
            </a:extLst>
          </p:cNvPr>
          <p:cNvSpPr/>
          <p:nvPr/>
        </p:nvSpPr>
        <p:spPr>
          <a:xfrm flipH="1">
            <a:off x="679843" y="2286000"/>
            <a:ext cx="767957" cy="3657600"/>
          </a:xfrm>
          <a:prstGeom prst="arc">
            <a:avLst>
              <a:gd name="adj1" fmla="val 16200000"/>
              <a:gd name="adj2" fmla="val 5309157"/>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Arc 43">
            <a:extLst>
              <a:ext uri="{FF2B5EF4-FFF2-40B4-BE49-F238E27FC236}">
                <a16:creationId xmlns:a16="http://schemas.microsoft.com/office/drawing/2014/main" id="{CB2A5CCE-8426-427A-80DC-CCAC0B84D264}"/>
              </a:ext>
            </a:extLst>
          </p:cNvPr>
          <p:cNvSpPr/>
          <p:nvPr/>
        </p:nvSpPr>
        <p:spPr>
          <a:xfrm>
            <a:off x="7614043" y="2286000"/>
            <a:ext cx="767957" cy="3657600"/>
          </a:xfrm>
          <a:prstGeom prst="arc">
            <a:avLst>
              <a:gd name="adj1" fmla="val 16200000"/>
              <a:gd name="adj2" fmla="val 5309157"/>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TextBox 42">
            <a:extLst>
              <a:ext uri="{FF2B5EF4-FFF2-40B4-BE49-F238E27FC236}">
                <a16:creationId xmlns:a16="http://schemas.microsoft.com/office/drawing/2014/main" id="{C31728E4-161E-4805-9D97-88608EB29432}"/>
              </a:ext>
            </a:extLst>
          </p:cNvPr>
          <p:cNvSpPr txBox="1"/>
          <p:nvPr/>
        </p:nvSpPr>
        <p:spPr>
          <a:xfrm>
            <a:off x="982047" y="2390745"/>
            <a:ext cx="2544351" cy="369332"/>
          </a:xfrm>
          <a:prstGeom prst="rect">
            <a:avLst/>
          </a:prstGeom>
          <a:noFill/>
        </p:spPr>
        <p:txBody>
          <a:bodyPr wrap="none" rtlCol="0">
            <a:spAutoFit/>
          </a:bodyPr>
          <a:lstStyle/>
          <a:p>
            <a:r>
              <a:rPr lang="en-GB" dirty="0">
                <a:solidFill>
                  <a:srgbClr val="FF0000"/>
                </a:solidFill>
              </a:rPr>
              <a:t>Spectrogram Approach</a:t>
            </a:r>
          </a:p>
        </p:txBody>
      </p:sp>
      <p:sp>
        <p:nvSpPr>
          <p:cNvPr id="46" name="TextBox 45">
            <a:extLst>
              <a:ext uri="{FF2B5EF4-FFF2-40B4-BE49-F238E27FC236}">
                <a16:creationId xmlns:a16="http://schemas.microsoft.com/office/drawing/2014/main" id="{0EDACB8F-C240-4F23-9DC9-14B532243CDF}"/>
              </a:ext>
            </a:extLst>
          </p:cNvPr>
          <p:cNvSpPr txBox="1"/>
          <p:nvPr/>
        </p:nvSpPr>
        <p:spPr>
          <a:xfrm>
            <a:off x="5278045" y="2333623"/>
            <a:ext cx="1890326" cy="369332"/>
          </a:xfrm>
          <a:prstGeom prst="rect">
            <a:avLst/>
          </a:prstGeom>
          <a:noFill/>
        </p:spPr>
        <p:txBody>
          <a:bodyPr wrap="none" rtlCol="0">
            <a:spAutoFit/>
          </a:bodyPr>
          <a:lstStyle/>
          <a:p>
            <a:r>
              <a:rPr lang="en-GB" dirty="0">
                <a:solidFill>
                  <a:srgbClr val="FF0000"/>
                </a:solidFill>
              </a:rPr>
              <a:t>MFCC Approach</a:t>
            </a:r>
          </a:p>
        </p:txBody>
      </p:sp>
    </p:spTree>
    <p:extLst>
      <p:ext uri="{BB962C8B-B14F-4D97-AF65-F5344CB8AC3E}">
        <p14:creationId xmlns:p14="http://schemas.microsoft.com/office/powerpoint/2010/main" val="226959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End to End Approach</a:t>
            </a:r>
          </a:p>
        </p:txBody>
      </p:sp>
      <p:sp>
        <p:nvSpPr>
          <p:cNvPr id="7" name="Content Placeholder 6"/>
          <p:cNvSpPr>
            <a:spLocks noGrp="1"/>
          </p:cNvSpPr>
          <p:nvPr>
            <p:ph idx="1"/>
          </p:nvPr>
        </p:nvSpPr>
        <p:spPr/>
        <p:txBody>
          <a:bodyPr/>
          <a:lstStyle/>
          <a:p>
            <a:pPr marL="0" indent="0">
              <a:buNone/>
            </a:pPr>
            <a:r>
              <a:rPr lang="en-US" b="1" u="sng" dirty="0"/>
              <a:t>End to End Approach</a:t>
            </a:r>
          </a:p>
          <a:p>
            <a:r>
              <a:rPr lang="en-US" dirty="0"/>
              <a:t>Spectrogram: is a visual representation of signal strength over a period of time at various frequencies. Even though it is 2D plot (Time Vs Frequency), the 3</a:t>
            </a:r>
            <a:r>
              <a:rPr lang="en-US" baseline="30000" dirty="0"/>
              <a:t>rd</a:t>
            </a:r>
            <a:r>
              <a:rPr lang="en-US" dirty="0"/>
              <a:t> dimension is amplitude/loudness/strength at a particular frequency. </a:t>
            </a:r>
          </a:p>
          <a:p>
            <a:endParaRPr lang="en-US" dirty="0"/>
          </a:p>
          <a:p>
            <a:endParaRPr lang="en-US" dirty="0"/>
          </a:p>
          <a:p>
            <a:endParaRPr lang="en-US" dirty="0"/>
          </a:p>
          <a:p>
            <a:endParaRPr lang="en-US" dirty="0"/>
          </a:p>
          <a:p>
            <a:r>
              <a:rPr lang="en-US" dirty="0"/>
              <a:t>MFCC: is a representation of the short term spectrum of sound, based on linear cosine transformation of log power spectrum on non-linear Mel scale of frequency.</a:t>
            </a:r>
          </a:p>
        </p:txBody>
      </p:sp>
      <p:pic>
        <p:nvPicPr>
          <p:cNvPr id="35" name="Picture 34">
            <a:extLst>
              <a:ext uri="{FF2B5EF4-FFF2-40B4-BE49-F238E27FC236}">
                <a16:creationId xmlns:a16="http://schemas.microsoft.com/office/drawing/2014/main" id="{74B5AE9F-F86B-49F3-9903-CE0D0E332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133600"/>
            <a:ext cx="4607438" cy="1357312"/>
          </a:xfrm>
          <a:prstGeom prst="rect">
            <a:avLst/>
          </a:prstGeom>
        </p:spPr>
      </p:pic>
      <p:pic>
        <p:nvPicPr>
          <p:cNvPr id="4" name="Picture 3">
            <a:extLst>
              <a:ext uri="{FF2B5EF4-FFF2-40B4-BE49-F238E27FC236}">
                <a16:creationId xmlns:a16="http://schemas.microsoft.com/office/drawing/2014/main" id="{EF0DF08C-4912-4018-9891-0BE5B400BA92}"/>
              </a:ext>
            </a:extLst>
          </p:cNvPr>
          <p:cNvPicPr>
            <a:picLocks noChangeAspect="1"/>
          </p:cNvPicPr>
          <p:nvPr/>
        </p:nvPicPr>
        <p:blipFill>
          <a:blip r:embed="rId3"/>
          <a:stretch>
            <a:fillRect/>
          </a:stretch>
        </p:blipFill>
        <p:spPr>
          <a:xfrm>
            <a:off x="2057400" y="4075297"/>
            <a:ext cx="5029200" cy="2715247"/>
          </a:xfrm>
          <a:prstGeom prst="rect">
            <a:avLst/>
          </a:prstGeom>
        </p:spPr>
      </p:pic>
    </p:spTree>
    <p:extLst>
      <p:ext uri="{BB962C8B-B14F-4D97-AF65-F5344CB8AC3E}">
        <p14:creationId xmlns:p14="http://schemas.microsoft.com/office/powerpoint/2010/main" val="49314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23041</TotalTime>
  <Words>2352</Words>
  <Application>Microsoft Office PowerPoint</Application>
  <PresentationFormat>On-screen Show (4:3)</PresentationFormat>
  <Paragraphs>428</Paragraphs>
  <Slides>31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Final Project  Identification of Foreign Language from Speech </vt:lpstr>
      <vt:lpstr>Motivation</vt:lpstr>
      <vt:lpstr>Problem Statement</vt:lpstr>
      <vt:lpstr>Data Set</vt:lpstr>
      <vt:lpstr>Software &amp; Hardware Requirements</vt:lpstr>
      <vt:lpstr>Data Set Preview</vt:lpstr>
      <vt:lpstr>Data Set Preview</vt:lpstr>
      <vt:lpstr>End to End Approach</vt:lpstr>
      <vt:lpstr>End to End Approach</vt:lpstr>
      <vt:lpstr>CNN Model Architecture</vt:lpstr>
      <vt:lpstr>End to End Approach (Using Tiny Sample Data)</vt:lpstr>
      <vt:lpstr>End to End Approach (Actual Data from Website)</vt:lpstr>
      <vt:lpstr>End to End Approach</vt:lpstr>
      <vt:lpstr>Melspectrogram Approach (Step 2)</vt:lpstr>
      <vt:lpstr>Melspectrogram Approach (Step 3)</vt:lpstr>
      <vt:lpstr>MFCC Approach</vt:lpstr>
      <vt:lpstr>MFCC Approach (Step 3)</vt:lpstr>
      <vt:lpstr>Experiments</vt:lpstr>
      <vt:lpstr>MFCC Approach without Data Augmentation</vt:lpstr>
      <vt:lpstr>Spectrogram Approach without Data Augmentation</vt:lpstr>
      <vt:lpstr>Data Augmentation Techniques</vt:lpstr>
      <vt:lpstr>Data Augmentation Techniques</vt:lpstr>
      <vt:lpstr>Experiments</vt:lpstr>
      <vt:lpstr>MFCC Approach with Data Augmentation</vt:lpstr>
      <vt:lpstr>Spectrogram Approach with Data Augmentation</vt:lpstr>
      <vt:lpstr>Results Summary</vt:lpstr>
      <vt:lpstr>Conclusions</vt:lpstr>
      <vt:lpstr>Lessons Learnt</vt:lpstr>
      <vt:lpstr>Next Steps</vt:lpstr>
      <vt:lpstr>References</vt:lpstr>
      <vt:lpstr>YouTube URLs,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fakruddin0510@outlook.com</cp:lastModifiedBy>
  <cp:revision>985</cp:revision>
  <cp:lastPrinted>2012-11-30T20:59:45Z</cp:lastPrinted>
  <dcterms:created xsi:type="dcterms:W3CDTF">2006-08-16T00:00:00Z</dcterms:created>
  <dcterms:modified xsi:type="dcterms:W3CDTF">2019-05-11T18:48:07Z</dcterms:modified>
</cp:coreProperties>
</file>