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269" r:id="rId3"/>
    <p:sldId id="258" r:id="rId4"/>
    <p:sldId id="259" r:id="rId5"/>
    <p:sldId id="294" r:id="rId6"/>
    <p:sldId id="295" r:id="rId7"/>
    <p:sldId id="296" r:id="rId8"/>
    <p:sldId id="260" r:id="rId9"/>
    <p:sldId id="261" r:id="rId10"/>
    <p:sldId id="289" r:id="rId11"/>
    <p:sldId id="290" r:id="rId12"/>
    <p:sldId id="293" r:id="rId13"/>
    <p:sldId id="270" r:id="rId14"/>
    <p:sldId id="281" r:id="rId15"/>
    <p:sldId id="279" r:id="rId16"/>
    <p:sldId id="257" r:id="rId17"/>
    <p:sldId id="277" r:id="rId18"/>
    <p:sldId id="280" r:id="rId19"/>
    <p:sldId id="297" r:id="rId20"/>
    <p:sldId id="299" r:id="rId21"/>
    <p:sldId id="300" r:id="rId22"/>
    <p:sldId id="301" r:id="rId23"/>
    <p:sldId id="302" r:id="rId24"/>
    <p:sldId id="303" r:id="rId25"/>
    <p:sldId id="304" r:id="rId26"/>
    <p:sldId id="305" r:id="rId27"/>
    <p:sldId id="306" r:id="rId28"/>
    <p:sldId id="307" r:id="rId29"/>
    <p:sldId id="308" r:id="rId30"/>
    <p:sldId id="309" r:id="rId31"/>
    <p:sldId id="311" r:id="rId32"/>
    <p:sldId id="312" r:id="rId33"/>
    <p:sldId id="310" r:id="rId34"/>
    <p:sldId id="313" r:id="rId35"/>
    <p:sldId id="314" r:id="rId36"/>
    <p:sldId id="315" r:id="rId37"/>
    <p:sldId id="292" r:id="rId38"/>
    <p:sldId id="273" r:id="rId39"/>
    <p:sldId id="274" r:id="rId40"/>
    <p:sldId id="275" r:id="rId41"/>
    <p:sldId id="316" r:id="rId42"/>
    <p:sldId id="317" r:id="rId43"/>
    <p:sldId id="272" r:id="rId44"/>
    <p:sldId id="262" r:id="rId45"/>
    <p:sldId id="28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94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114" d="100"/>
          <a:sy n="114" d="100"/>
        </p:scale>
        <p:origin x="46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Sheet1!$F$1</c:f>
              <c:strCache>
                <c:ptCount val="1"/>
                <c:pt idx="0">
                  <c:v>Number of Funds</c:v>
                </c:pt>
              </c:strCache>
            </c:strRef>
          </c:tx>
          <c:spPr>
            <a:solidFill>
              <a:schemeClr val="accent1"/>
            </a:solidFill>
            <a:ln>
              <a:noFill/>
            </a:ln>
            <a:effectLst/>
          </c:spPr>
          <c:invertIfNegative val="0"/>
          <c:cat>
            <c:numRef>
              <c:f>Sheet1!$E$2:$E$5</c:f>
              <c:numCache>
                <c:formatCode>General</c:formatCode>
                <c:ptCount val="4"/>
                <c:pt idx="0">
                  <c:v>1928</c:v>
                </c:pt>
                <c:pt idx="1">
                  <c:v>1997</c:v>
                </c:pt>
                <c:pt idx="2">
                  <c:v>2008</c:v>
                </c:pt>
                <c:pt idx="3">
                  <c:v>2019</c:v>
                </c:pt>
              </c:numCache>
            </c:numRef>
          </c:cat>
          <c:val>
            <c:numRef>
              <c:f>Sheet1!$F$2:$F$5</c:f>
              <c:numCache>
                <c:formatCode>General</c:formatCode>
                <c:ptCount val="4"/>
                <c:pt idx="0">
                  <c:v>1</c:v>
                </c:pt>
                <c:pt idx="1">
                  <c:v>6778</c:v>
                </c:pt>
                <c:pt idx="2">
                  <c:v>8594</c:v>
                </c:pt>
                <c:pt idx="3">
                  <c:v>9599</c:v>
                </c:pt>
              </c:numCache>
            </c:numRef>
          </c:val>
          <c:extLst>
            <c:ext xmlns:c16="http://schemas.microsoft.com/office/drawing/2014/chart" uri="{C3380CC4-5D6E-409C-BE32-E72D297353CC}">
              <c16:uniqueId val="{00000000-6D8A-4BDC-96FC-E9178819B5AD}"/>
            </c:ext>
          </c:extLst>
        </c:ser>
        <c:dLbls>
          <c:showLegendKey val="0"/>
          <c:showVal val="0"/>
          <c:showCatName val="0"/>
          <c:showSerName val="0"/>
          <c:showPercent val="0"/>
          <c:showBubbleSize val="0"/>
        </c:dLbls>
        <c:gapWidth val="219"/>
        <c:overlap val="-27"/>
        <c:axId val="421474416"/>
        <c:axId val="421470896"/>
      </c:barChart>
      <c:catAx>
        <c:axId val="42147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470896"/>
        <c:crosses val="autoZero"/>
        <c:auto val="1"/>
        <c:lblAlgn val="ctr"/>
        <c:lblOffset val="100"/>
        <c:noMultiLvlLbl val="0"/>
      </c:catAx>
      <c:valAx>
        <c:axId val="421470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474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4E278-CD41-46A4-A2A3-D54B68823E5D}" type="datetimeFigureOut">
              <a:rPr lang="en-GB" smtClean="0"/>
              <a:t>16/08/2020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B282F-F5D8-4C27-8811-2D1C3A0C4C63}" type="slidenum">
              <a:rPr lang="en-GB" smtClean="0"/>
              <a:t>‹#›</a:t>
            </a:fld>
            <a:endParaRPr lang="en-GB"/>
          </a:p>
        </p:txBody>
      </p:sp>
    </p:spTree>
    <p:extLst>
      <p:ext uri="{BB962C8B-B14F-4D97-AF65-F5344CB8AC3E}">
        <p14:creationId xmlns:p14="http://schemas.microsoft.com/office/powerpoint/2010/main" val="1428741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0DCA77-AE49-4A9C-A909-3537221CB17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6AB9-DEC4-4501-A89E-6F4AEE762E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98A318-3623-4D7F-98D2-1E134264A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E776416-0D48-4952-83DF-D763610D1EDF}"/>
              </a:ext>
            </a:extLst>
          </p:cNvPr>
          <p:cNvSpPr>
            <a:spLocks noGrp="1"/>
          </p:cNvSpPr>
          <p:nvPr>
            <p:ph type="dt" sz="half" idx="10"/>
          </p:nvPr>
        </p:nvSpPr>
        <p:spPr/>
        <p:txBody>
          <a:bodyPr/>
          <a:lstStyle/>
          <a:p>
            <a:fld id="{DD2623CB-204E-4416-910B-FAB100518C5D}" type="datetime1">
              <a:rPr lang="en-GB" smtClean="0"/>
              <a:t>16/08/2020</a:t>
            </a:fld>
            <a:endParaRPr lang="en-GB"/>
          </a:p>
        </p:txBody>
      </p:sp>
      <p:sp>
        <p:nvSpPr>
          <p:cNvPr id="5" name="Footer Placeholder 4">
            <a:extLst>
              <a:ext uri="{FF2B5EF4-FFF2-40B4-BE49-F238E27FC236}">
                <a16:creationId xmlns:a16="http://schemas.microsoft.com/office/drawing/2014/main" id="{88C902C1-3BD2-40EA-A1F1-5E6AF695B0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7DAC88-8393-468D-9538-07D735C0B1BE}"/>
              </a:ext>
            </a:extLst>
          </p:cNvPr>
          <p:cNvSpPr>
            <a:spLocks noGrp="1"/>
          </p:cNvSpPr>
          <p:nvPr>
            <p:ph type="sldNum" sz="quarter" idx="12"/>
          </p:nvPr>
        </p:nvSpPr>
        <p:spPr/>
        <p:txBody>
          <a:bodyPr/>
          <a:lstStyle/>
          <a:p>
            <a:fld id="{D78D0F9C-E982-4158-A8AF-0A146BD2F9A5}" type="slidenum">
              <a:rPr lang="en-GB" smtClean="0"/>
              <a:t>‹#›</a:t>
            </a:fld>
            <a:endParaRPr lang="en-GB"/>
          </a:p>
        </p:txBody>
      </p:sp>
    </p:spTree>
    <p:extLst>
      <p:ext uri="{BB962C8B-B14F-4D97-AF65-F5344CB8AC3E}">
        <p14:creationId xmlns:p14="http://schemas.microsoft.com/office/powerpoint/2010/main" val="305877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8D30-E831-47DE-82F4-71D57D34453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ED4A39-CD86-40AD-929C-8EF21E7219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5BEC53-3BE6-438C-BFE0-CAF8D24215C8}"/>
              </a:ext>
            </a:extLst>
          </p:cNvPr>
          <p:cNvSpPr>
            <a:spLocks noGrp="1"/>
          </p:cNvSpPr>
          <p:nvPr>
            <p:ph type="dt" sz="half" idx="10"/>
          </p:nvPr>
        </p:nvSpPr>
        <p:spPr/>
        <p:txBody>
          <a:bodyPr/>
          <a:lstStyle/>
          <a:p>
            <a:fld id="{E6B91721-8F9E-4D35-B872-38F790D8E9E9}" type="datetime1">
              <a:rPr lang="en-GB" smtClean="0"/>
              <a:t>16/08/2020</a:t>
            </a:fld>
            <a:endParaRPr lang="en-GB"/>
          </a:p>
        </p:txBody>
      </p:sp>
      <p:sp>
        <p:nvSpPr>
          <p:cNvPr id="5" name="Footer Placeholder 4">
            <a:extLst>
              <a:ext uri="{FF2B5EF4-FFF2-40B4-BE49-F238E27FC236}">
                <a16:creationId xmlns:a16="http://schemas.microsoft.com/office/drawing/2014/main" id="{53E1D0B5-57A9-4128-BF1D-08A90E4632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5FF869-70C5-4FB9-AF21-9B5CD5A77346}"/>
              </a:ext>
            </a:extLst>
          </p:cNvPr>
          <p:cNvSpPr>
            <a:spLocks noGrp="1"/>
          </p:cNvSpPr>
          <p:nvPr>
            <p:ph type="sldNum" sz="quarter" idx="12"/>
          </p:nvPr>
        </p:nvSpPr>
        <p:spPr/>
        <p:txBody>
          <a:bodyPr/>
          <a:lstStyle/>
          <a:p>
            <a:fld id="{D78D0F9C-E982-4158-A8AF-0A146BD2F9A5}" type="slidenum">
              <a:rPr lang="en-GB" smtClean="0"/>
              <a:t>‹#›</a:t>
            </a:fld>
            <a:endParaRPr lang="en-GB"/>
          </a:p>
        </p:txBody>
      </p:sp>
    </p:spTree>
    <p:extLst>
      <p:ext uri="{BB962C8B-B14F-4D97-AF65-F5344CB8AC3E}">
        <p14:creationId xmlns:p14="http://schemas.microsoft.com/office/powerpoint/2010/main" val="326540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9D6D12-B3C3-4509-999A-0958EB0E75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AACFE07-4053-48F7-B246-F57177EA7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F72556-301B-4786-A29E-9D4F19025D9E}"/>
              </a:ext>
            </a:extLst>
          </p:cNvPr>
          <p:cNvSpPr>
            <a:spLocks noGrp="1"/>
          </p:cNvSpPr>
          <p:nvPr>
            <p:ph type="dt" sz="half" idx="10"/>
          </p:nvPr>
        </p:nvSpPr>
        <p:spPr/>
        <p:txBody>
          <a:bodyPr/>
          <a:lstStyle/>
          <a:p>
            <a:fld id="{BDB84B29-3298-4FFE-B33C-3A578985ECE0}" type="datetime1">
              <a:rPr lang="en-GB" smtClean="0"/>
              <a:t>16/08/2020</a:t>
            </a:fld>
            <a:endParaRPr lang="en-GB"/>
          </a:p>
        </p:txBody>
      </p:sp>
      <p:sp>
        <p:nvSpPr>
          <p:cNvPr id="5" name="Footer Placeholder 4">
            <a:extLst>
              <a:ext uri="{FF2B5EF4-FFF2-40B4-BE49-F238E27FC236}">
                <a16:creationId xmlns:a16="http://schemas.microsoft.com/office/drawing/2014/main" id="{126B18B7-BE4E-43C4-9B7B-44E26D205A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AA7620-2E06-4ACB-A6E3-10FC925A73D3}"/>
              </a:ext>
            </a:extLst>
          </p:cNvPr>
          <p:cNvSpPr>
            <a:spLocks noGrp="1"/>
          </p:cNvSpPr>
          <p:nvPr>
            <p:ph type="sldNum" sz="quarter" idx="12"/>
          </p:nvPr>
        </p:nvSpPr>
        <p:spPr/>
        <p:txBody>
          <a:bodyPr/>
          <a:lstStyle/>
          <a:p>
            <a:fld id="{D78D0F9C-E982-4158-A8AF-0A146BD2F9A5}" type="slidenum">
              <a:rPr lang="en-GB" smtClean="0"/>
              <a:t>‹#›</a:t>
            </a:fld>
            <a:endParaRPr lang="en-GB"/>
          </a:p>
        </p:txBody>
      </p:sp>
    </p:spTree>
    <p:extLst>
      <p:ext uri="{BB962C8B-B14F-4D97-AF65-F5344CB8AC3E}">
        <p14:creationId xmlns:p14="http://schemas.microsoft.com/office/powerpoint/2010/main" val="159358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06FFCC0-64D4-4250-9152-A54E1B712E84}" type="datetime1">
              <a:rPr lang="en-GB" smtClean="0"/>
              <a:t>16/08/2020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dirty="0"/>
          </a:p>
        </p:txBody>
      </p:sp>
    </p:spTree>
    <p:extLst>
      <p:ext uri="{BB962C8B-B14F-4D97-AF65-F5344CB8AC3E}">
        <p14:creationId xmlns:p14="http://schemas.microsoft.com/office/powerpoint/2010/main" val="3869518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0651"/>
            <a:ext cx="109728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609600" y="914400"/>
            <a:ext cx="109728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21992B80-61E0-44E9-B618-41D4551A0635}" type="datetime1">
              <a:rPr lang="en-GB" smtClean="0"/>
              <a:t>16/08/2020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918183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63F46FD-79EC-4E90-9A13-0A3799BBCA40}" type="datetime1">
              <a:rPr lang="en-GB" smtClean="0"/>
              <a:t>16/08/2020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dirty="0"/>
          </a:p>
        </p:txBody>
      </p:sp>
    </p:spTree>
    <p:extLst>
      <p:ext uri="{BB962C8B-B14F-4D97-AF65-F5344CB8AC3E}">
        <p14:creationId xmlns:p14="http://schemas.microsoft.com/office/powerpoint/2010/main" val="10591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7D765CB-8F72-467A-BA53-324ABF8AC61B}" type="datetime1">
              <a:rPr lang="en-GB" smtClean="0"/>
              <a:t>16/08/2020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dirty="0"/>
          </a:p>
        </p:txBody>
      </p:sp>
    </p:spTree>
    <p:extLst>
      <p:ext uri="{BB962C8B-B14F-4D97-AF65-F5344CB8AC3E}">
        <p14:creationId xmlns:p14="http://schemas.microsoft.com/office/powerpoint/2010/main" val="1881800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4A268EB-9F3A-44D1-973E-2E2628B82417}" type="datetime1">
              <a:rPr lang="en-GB" smtClean="0"/>
              <a:t>16/08/2020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dirty="0"/>
          </a:p>
        </p:txBody>
      </p:sp>
    </p:spTree>
    <p:extLst>
      <p:ext uri="{BB962C8B-B14F-4D97-AF65-F5344CB8AC3E}">
        <p14:creationId xmlns:p14="http://schemas.microsoft.com/office/powerpoint/2010/main" val="703606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9B25EB8-F9BF-4CF0-BB9D-EB5102675DF2}" type="datetime1">
              <a:rPr lang="en-GB" smtClean="0"/>
              <a:t>16/08/2020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dirty="0"/>
          </a:p>
        </p:txBody>
      </p:sp>
    </p:spTree>
    <p:extLst>
      <p:ext uri="{BB962C8B-B14F-4D97-AF65-F5344CB8AC3E}">
        <p14:creationId xmlns:p14="http://schemas.microsoft.com/office/powerpoint/2010/main" val="21300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339B0E7-2243-4571-9F6E-6A5BDDE7CF9F}" type="datetime1">
              <a:rPr lang="en-GB" smtClean="0"/>
              <a:t>16/08/2020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dirty="0"/>
          </a:p>
        </p:txBody>
      </p:sp>
    </p:spTree>
    <p:extLst>
      <p:ext uri="{BB962C8B-B14F-4D97-AF65-F5344CB8AC3E}">
        <p14:creationId xmlns:p14="http://schemas.microsoft.com/office/powerpoint/2010/main" val="2705685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999281-EECE-48D4-893B-D9B915CE9D85}" type="datetime1">
              <a:rPr lang="en-GB" smtClean="0"/>
              <a:t>16/08/2020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dirty="0"/>
          </a:p>
        </p:txBody>
      </p:sp>
    </p:spTree>
    <p:extLst>
      <p:ext uri="{BB962C8B-B14F-4D97-AF65-F5344CB8AC3E}">
        <p14:creationId xmlns:p14="http://schemas.microsoft.com/office/powerpoint/2010/main" val="96289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4B36-310C-454B-88D5-F0C5483A77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B09CA0-9858-4DC3-A3F5-C3786F711A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CDC3EC-2F92-4465-9422-B5828C292A26}"/>
              </a:ext>
            </a:extLst>
          </p:cNvPr>
          <p:cNvSpPr>
            <a:spLocks noGrp="1"/>
          </p:cNvSpPr>
          <p:nvPr>
            <p:ph type="dt" sz="half" idx="10"/>
          </p:nvPr>
        </p:nvSpPr>
        <p:spPr/>
        <p:txBody>
          <a:bodyPr/>
          <a:lstStyle/>
          <a:p>
            <a:fld id="{0F8AE930-E15D-45A5-8F82-995CEEC9FC9F}" type="datetime1">
              <a:rPr lang="en-GB" smtClean="0"/>
              <a:t>16/08/2020</a:t>
            </a:fld>
            <a:endParaRPr lang="en-GB"/>
          </a:p>
        </p:txBody>
      </p:sp>
      <p:sp>
        <p:nvSpPr>
          <p:cNvPr id="5" name="Footer Placeholder 4">
            <a:extLst>
              <a:ext uri="{FF2B5EF4-FFF2-40B4-BE49-F238E27FC236}">
                <a16:creationId xmlns:a16="http://schemas.microsoft.com/office/drawing/2014/main" id="{6355D689-CA52-4EF9-A728-98570900DB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733086-2AB7-426F-9922-B7379494F226}"/>
              </a:ext>
            </a:extLst>
          </p:cNvPr>
          <p:cNvSpPr>
            <a:spLocks noGrp="1"/>
          </p:cNvSpPr>
          <p:nvPr>
            <p:ph type="sldNum" sz="quarter" idx="12"/>
          </p:nvPr>
        </p:nvSpPr>
        <p:spPr/>
        <p:txBody>
          <a:bodyPr/>
          <a:lstStyle/>
          <a:p>
            <a:fld id="{D78D0F9C-E982-4158-A8AF-0A146BD2F9A5}" type="slidenum">
              <a:rPr lang="en-GB" smtClean="0"/>
              <a:t>‹#›</a:t>
            </a:fld>
            <a:endParaRPr lang="en-GB"/>
          </a:p>
        </p:txBody>
      </p:sp>
    </p:spTree>
    <p:extLst>
      <p:ext uri="{BB962C8B-B14F-4D97-AF65-F5344CB8AC3E}">
        <p14:creationId xmlns:p14="http://schemas.microsoft.com/office/powerpoint/2010/main" val="2856131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26F7D27-E162-4145-9A68-4DEF80503C3B}" type="datetime1">
              <a:rPr lang="en-GB" smtClean="0"/>
              <a:t>16/08/2020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dirty="0"/>
          </a:p>
        </p:txBody>
      </p:sp>
    </p:spTree>
    <p:extLst>
      <p:ext uri="{BB962C8B-B14F-4D97-AF65-F5344CB8AC3E}">
        <p14:creationId xmlns:p14="http://schemas.microsoft.com/office/powerpoint/2010/main" val="2796165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FA5B664-8677-4CDC-8E53-871044696B02}" type="datetime1">
              <a:rPr lang="en-GB" smtClean="0"/>
              <a:t>16/08/2020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dirty="0"/>
          </a:p>
        </p:txBody>
      </p:sp>
    </p:spTree>
    <p:extLst>
      <p:ext uri="{BB962C8B-B14F-4D97-AF65-F5344CB8AC3E}">
        <p14:creationId xmlns:p14="http://schemas.microsoft.com/office/powerpoint/2010/main" val="3148867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081894-9517-4C10-BC38-CCE3455F1F51}" type="datetime1">
              <a:rPr lang="en-GB" smtClean="0"/>
              <a:t>16/08/2020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dirty="0"/>
          </a:p>
        </p:txBody>
      </p:sp>
    </p:spTree>
    <p:extLst>
      <p:ext uri="{BB962C8B-B14F-4D97-AF65-F5344CB8AC3E}">
        <p14:creationId xmlns:p14="http://schemas.microsoft.com/office/powerpoint/2010/main" val="2373672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639762"/>
          </a:xfrm>
        </p:spPr>
        <p:txBody>
          <a:bodyPr/>
          <a:lstStyle/>
          <a:p>
            <a:r>
              <a:rPr lang="en-US"/>
              <a:t>Click to edit Master title style</a:t>
            </a:r>
          </a:p>
        </p:txBody>
      </p:sp>
      <p:sp>
        <p:nvSpPr>
          <p:cNvPr id="3" name="Content Placeholder 2"/>
          <p:cNvSpPr>
            <a:spLocks noGrp="1"/>
          </p:cNvSpPr>
          <p:nvPr>
            <p:ph sz="quarter" idx="1"/>
          </p:nvPr>
        </p:nvSpPr>
        <p:spPr>
          <a:xfrm>
            <a:off x="609600" y="990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990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657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657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3179C21-1737-4CDC-B04C-11C384ED4183}" type="datetime1">
              <a:rPr lang="en-GB" smtClean="0"/>
              <a:t>16/08/2020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dirty="0"/>
          </a:p>
        </p:txBody>
      </p:sp>
    </p:spTree>
    <p:extLst>
      <p:ext uri="{BB962C8B-B14F-4D97-AF65-F5344CB8AC3E}">
        <p14:creationId xmlns:p14="http://schemas.microsoft.com/office/powerpoint/2010/main" val="350340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075B-5FAA-4811-B82A-0CF00E01A5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5ADF417-C227-4FE7-8661-EEA5A48B2A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54E04-4A2B-4C94-9A42-77164E00425A}"/>
              </a:ext>
            </a:extLst>
          </p:cNvPr>
          <p:cNvSpPr>
            <a:spLocks noGrp="1"/>
          </p:cNvSpPr>
          <p:nvPr>
            <p:ph type="dt" sz="half" idx="10"/>
          </p:nvPr>
        </p:nvSpPr>
        <p:spPr/>
        <p:txBody>
          <a:bodyPr/>
          <a:lstStyle/>
          <a:p>
            <a:fld id="{C48CCA6F-320F-4961-9369-8095D450174D}" type="datetime1">
              <a:rPr lang="en-GB" smtClean="0"/>
              <a:t>16/08/2020</a:t>
            </a:fld>
            <a:endParaRPr lang="en-GB"/>
          </a:p>
        </p:txBody>
      </p:sp>
      <p:sp>
        <p:nvSpPr>
          <p:cNvPr id="5" name="Footer Placeholder 4">
            <a:extLst>
              <a:ext uri="{FF2B5EF4-FFF2-40B4-BE49-F238E27FC236}">
                <a16:creationId xmlns:a16="http://schemas.microsoft.com/office/drawing/2014/main" id="{1F480140-F473-4B22-9E3D-203ED8F786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4B9066-B6A6-448B-A991-13D5A1C235F2}"/>
              </a:ext>
            </a:extLst>
          </p:cNvPr>
          <p:cNvSpPr>
            <a:spLocks noGrp="1"/>
          </p:cNvSpPr>
          <p:nvPr>
            <p:ph type="sldNum" sz="quarter" idx="12"/>
          </p:nvPr>
        </p:nvSpPr>
        <p:spPr/>
        <p:txBody>
          <a:bodyPr/>
          <a:lstStyle/>
          <a:p>
            <a:fld id="{D78D0F9C-E982-4158-A8AF-0A146BD2F9A5}" type="slidenum">
              <a:rPr lang="en-GB" smtClean="0"/>
              <a:t>‹#›</a:t>
            </a:fld>
            <a:endParaRPr lang="en-GB"/>
          </a:p>
        </p:txBody>
      </p:sp>
    </p:spTree>
    <p:extLst>
      <p:ext uri="{BB962C8B-B14F-4D97-AF65-F5344CB8AC3E}">
        <p14:creationId xmlns:p14="http://schemas.microsoft.com/office/powerpoint/2010/main" val="204525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7123-4A1E-4177-9FAA-4297D65432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5D6C0B9-168D-4448-9355-4D26B4BEB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919ACFB-9083-4BA5-820B-29A44A49BA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5823F21-306C-419D-A112-FE756B8F0708}"/>
              </a:ext>
            </a:extLst>
          </p:cNvPr>
          <p:cNvSpPr>
            <a:spLocks noGrp="1"/>
          </p:cNvSpPr>
          <p:nvPr>
            <p:ph type="dt" sz="half" idx="10"/>
          </p:nvPr>
        </p:nvSpPr>
        <p:spPr/>
        <p:txBody>
          <a:bodyPr/>
          <a:lstStyle/>
          <a:p>
            <a:fld id="{3C378616-1EC6-4AAF-9BFA-9750E828BD80}" type="datetime1">
              <a:rPr lang="en-GB" smtClean="0"/>
              <a:t>16/08/2020</a:t>
            </a:fld>
            <a:endParaRPr lang="en-GB"/>
          </a:p>
        </p:txBody>
      </p:sp>
      <p:sp>
        <p:nvSpPr>
          <p:cNvPr id="6" name="Footer Placeholder 5">
            <a:extLst>
              <a:ext uri="{FF2B5EF4-FFF2-40B4-BE49-F238E27FC236}">
                <a16:creationId xmlns:a16="http://schemas.microsoft.com/office/drawing/2014/main" id="{4091AB77-D9F4-430F-89CA-B64A0BCF56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C9C04A-41CE-45B6-BA14-4872AF338322}"/>
              </a:ext>
            </a:extLst>
          </p:cNvPr>
          <p:cNvSpPr>
            <a:spLocks noGrp="1"/>
          </p:cNvSpPr>
          <p:nvPr>
            <p:ph type="sldNum" sz="quarter" idx="12"/>
          </p:nvPr>
        </p:nvSpPr>
        <p:spPr/>
        <p:txBody>
          <a:bodyPr/>
          <a:lstStyle/>
          <a:p>
            <a:fld id="{D78D0F9C-E982-4158-A8AF-0A146BD2F9A5}" type="slidenum">
              <a:rPr lang="en-GB" smtClean="0"/>
              <a:t>‹#›</a:t>
            </a:fld>
            <a:endParaRPr lang="en-GB"/>
          </a:p>
        </p:txBody>
      </p:sp>
    </p:spTree>
    <p:extLst>
      <p:ext uri="{BB962C8B-B14F-4D97-AF65-F5344CB8AC3E}">
        <p14:creationId xmlns:p14="http://schemas.microsoft.com/office/powerpoint/2010/main" val="34787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5272-33D7-44BC-BD23-2A8D2D04F4C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345BB4-D9A8-485C-8038-4DDD4EC470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45F51C-C233-48BF-99FD-6814DA856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F89313B-F5FC-434E-8D2E-0E3E4B562A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AFDAAD-8C71-4793-A645-A81D36A704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A3282DF-BCF6-4FB8-A7EC-3E3169ED0DD6}"/>
              </a:ext>
            </a:extLst>
          </p:cNvPr>
          <p:cNvSpPr>
            <a:spLocks noGrp="1"/>
          </p:cNvSpPr>
          <p:nvPr>
            <p:ph type="dt" sz="half" idx="10"/>
          </p:nvPr>
        </p:nvSpPr>
        <p:spPr/>
        <p:txBody>
          <a:bodyPr/>
          <a:lstStyle/>
          <a:p>
            <a:fld id="{1FBCDF9C-6219-464C-B6C8-8A3EB84502F1}" type="datetime1">
              <a:rPr lang="en-GB" smtClean="0"/>
              <a:t>16/08/2020</a:t>
            </a:fld>
            <a:endParaRPr lang="en-GB"/>
          </a:p>
        </p:txBody>
      </p:sp>
      <p:sp>
        <p:nvSpPr>
          <p:cNvPr id="8" name="Footer Placeholder 7">
            <a:extLst>
              <a:ext uri="{FF2B5EF4-FFF2-40B4-BE49-F238E27FC236}">
                <a16:creationId xmlns:a16="http://schemas.microsoft.com/office/drawing/2014/main" id="{4C3F0780-4051-4D59-98DB-33B87515302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D49DB40-EAB2-45B1-BFAE-2E605508C9C5}"/>
              </a:ext>
            </a:extLst>
          </p:cNvPr>
          <p:cNvSpPr>
            <a:spLocks noGrp="1"/>
          </p:cNvSpPr>
          <p:nvPr>
            <p:ph type="sldNum" sz="quarter" idx="12"/>
          </p:nvPr>
        </p:nvSpPr>
        <p:spPr/>
        <p:txBody>
          <a:bodyPr/>
          <a:lstStyle/>
          <a:p>
            <a:fld id="{D78D0F9C-E982-4158-A8AF-0A146BD2F9A5}" type="slidenum">
              <a:rPr lang="en-GB" smtClean="0"/>
              <a:t>‹#›</a:t>
            </a:fld>
            <a:endParaRPr lang="en-GB"/>
          </a:p>
        </p:txBody>
      </p:sp>
    </p:spTree>
    <p:extLst>
      <p:ext uri="{BB962C8B-B14F-4D97-AF65-F5344CB8AC3E}">
        <p14:creationId xmlns:p14="http://schemas.microsoft.com/office/powerpoint/2010/main" val="42970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ECDE-73C9-4308-BFD4-C9195355AF6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A82656-AC6E-426D-A045-0A5BF38088E3}"/>
              </a:ext>
            </a:extLst>
          </p:cNvPr>
          <p:cNvSpPr>
            <a:spLocks noGrp="1"/>
          </p:cNvSpPr>
          <p:nvPr>
            <p:ph type="dt" sz="half" idx="10"/>
          </p:nvPr>
        </p:nvSpPr>
        <p:spPr/>
        <p:txBody>
          <a:bodyPr/>
          <a:lstStyle/>
          <a:p>
            <a:fld id="{BBAB9C0F-A3A3-42E9-A18F-5A77F647DF22}" type="datetime1">
              <a:rPr lang="en-GB" smtClean="0"/>
              <a:t>16/08/2020</a:t>
            </a:fld>
            <a:endParaRPr lang="en-GB"/>
          </a:p>
        </p:txBody>
      </p:sp>
      <p:sp>
        <p:nvSpPr>
          <p:cNvPr id="4" name="Footer Placeholder 3">
            <a:extLst>
              <a:ext uri="{FF2B5EF4-FFF2-40B4-BE49-F238E27FC236}">
                <a16:creationId xmlns:a16="http://schemas.microsoft.com/office/drawing/2014/main" id="{6B1DB2E8-D859-4B2C-858F-863C5363CBB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73FEE9E-E303-4546-9ECE-40EE16E41A87}"/>
              </a:ext>
            </a:extLst>
          </p:cNvPr>
          <p:cNvSpPr>
            <a:spLocks noGrp="1"/>
          </p:cNvSpPr>
          <p:nvPr>
            <p:ph type="sldNum" sz="quarter" idx="12"/>
          </p:nvPr>
        </p:nvSpPr>
        <p:spPr/>
        <p:txBody>
          <a:bodyPr/>
          <a:lstStyle/>
          <a:p>
            <a:fld id="{D78D0F9C-E982-4158-A8AF-0A146BD2F9A5}" type="slidenum">
              <a:rPr lang="en-GB" smtClean="0"/>
              <a:t>‹#›</a:t>
            </a:fld>
            <a:endParaRPr lang="en-GB"/>
          </a:p>
        </p:txBody>
      </p:sp>
    </p:spTree>
    <p:extLst>
      <p:ext uri="{BB962C8B-B14F-4D97-AF65-F5344CB8AC3E}">
        <p14:creationId xmlns:p14="http://schemas.microsoft.com/office/powerpoint/2010/main" val="765086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80802-2730-47CB-9063-6BDD09509CCA}"/>
              </a:ext>
            </a:extLst>
          </p:cNvPr>
          <p:cNvSpPr>
            <a:spLocks noGrp="1"/>
          </p:cNvSpPr>
          <p:nvPr>
            <p:ph type="dt" sz="half" idx="10"/>
          </p:nvPr>
        </p:nvSpPr>
        <p:spPr/>
        <p:txBody>
          <a:bodyPr/>
          <a:lstStyle/>
          <a:p>
            <a:fld id="{45BC9F0E-24A1-438A-B654-A1C3F2A9F529}" type="datetime1">
              <a:rPr lang="en-GB" smtClean="0"/>
              <a:t>16/08/2020</a:t>
            </a:fld>
            <a:endParaRPr lang="en-GB"/>
          </a:p>
        </p:txBody>
      </p:sp>
      <p:sp>
        <p:nvSpPr>
          <p:cNvPr id="3" name="Footer Placeholder 2">
            <a:extLst>
              <a:ext uri="{FF2B5EF4-FFF2-40B4-BE49-F238E27FC236}">
                <a16:creationId xmlns:a16="http://schemas.microsoft.com/office/drawing/2014/main" id="{1113661F-E139-4E0C-BAD4-7F7AA8AF8C1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A8BE868-71E1-4F0B-96FB-8507E3B07915}"/>
              </a:ext>
            </a:extLst>
          </p:cNvPr>
          <p:cNvSpPr>
            <a:spLocks noGrp="1"/>
          </p:cNvSpPr>
          <p:nvPr>
            <p:ph type="sldNum" sz="quarter" idx="12"/>
          </p:nvPr>
        </p:nvSpPr>
        <p:spPr/>
        <p:txBody>
          <a:bodyPr/>
          <a:lstStyle/>
          <a:p>
            <a:fld id="{D78D0F9C-E982-4158-A8AF-0A146BD2F9A5}" type="slidenum">
              <a:rPr lang="en-GB" smtClean="0"/>
              <a:t>‹#›</a:t>
            </a:fld>
            <a:endParaRPr lang="en-GB"/>
          </a:p>
        </p:txBody>
      </p:sp>
    </p:spTree>
    <p:extLst>
      <p:ext uri="{BB962C8B-B14F-4D97-AF65-F5344CB8AC3E}">
        <p14:creationId xmlns:p14="http://schemas.microsoft.com/office/powerpoint/2010/main" val="408536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4DA6-8412-407D-A18E-DAE3701F4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2C2048-F419-4DD3-A3F3-B6345E026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9ADD764-8E4F-4C57-8677-2AEA4F7AD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DB55DC-4087-41C2-83A2-D4B54F0D47F4}"/>
              </a:ext>
            </a:extLst>
          </p:cNvPr>
          <p:cNvSpPr>
            <a:spLocks noGrp="1"/>
          </p:cNvSpPr>
          <p:nvPr>
            <p:ph type="dt" sz="half" idx="10"/>
          </p:nvPr>
        </p:nvSpPr>
        <p:spPr/>
        <p:txBody>
          <a:bodyPr/>
          <a:lstStyle/>
          <a:p>
            <a:fld id="{0AD993DB-04A1-45EB-88C5-5F4734244254}" type="datetime1">
              <a:rPr lang="en-GB" smtClean="0"/>
              <a:t>16/08/2020</a:t>
            </a:fld>
            <a:endParaRPr lang="en-GB"/>
          </a:p>
        </p:txBody>
      </p:sp>
      <p:sp>
        <p:nvSpPr>
          <p:cNvPr id="6" name="Footer Placeholder 5">
            <a:extLst>
              <a:ext uri="{FF2B5EF4-FFF2-40B4-BE49-F238E27FC236}">
                <a16:creationId xmlns:a16="http://schemas.microsoft.com/office/drawing/2014/main" id="{0376A0A5-133B-447D-9262-7AAE575BA2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AFE212-E16E-41A0-811F-28DCFBDF4AC3}"/>
              </a:ext>
            </a:extLst>
          </p:cNvPr>
          <p:cNvSpPr>
            <a:spLocks noGrp="1"/>
          </p:cNvSpPr>
          <p:nvPr>
            <p:ph type="sldNum" sz="quarter" idx="12"/>
          </p:nvPr>
        </p:nvSpPr>
        <p:spPr/>
        <p:txBody>
          <a:bodyPr/>
          <a:lstStyle/>
          <a:p>
            <a:fld id="{D78D0F9C-E982-4158-A8AF-0A146BD2F9A5}" type="slidenum">
              <a:rPr lang="en-GB" smtClean="0"/>
              <a:t>‹#›</a:t>
            </a:fld>
            <a:endParaRPr lang="en-GB"/>
          </a:p>
        </p:txBody>
      </p:sp>
    </p:spTree>
    <p:extLst>
      <p:ext uri="{BB962C8B-B14F-4D97-AF65-F5344CB8AC3E}">
        <p14:creationId xmlns:p14="http://schemas.microsoft.com/office/powerpoint/2010/main" val="297567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4D75-F5B6-4BCE-AA5F-974FA94E6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9FCB5C4-0201-4300-831B-F6EF0C122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260D22-A4BE-40E4-BD61-CD4FE6E9B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5B300-8343-462C-AAF6-E37524D4A24D}"/>
              </a:ext>
            </a:extLst>
          </p:cNvPr>
          <p:cNvSpPr>
            <a:spLocks noGrp="1"/>
          </p:cNvSpPr>
          <p:nvPr>
            <p:ph type="dt" sz="half" idx="10"/>
          </p:nvPr>
        </p:nvSpPr>
        <p:spPr/>
        <p:txBody>
          <a:bodyPr/>
          <a:lstStyle/>
          <a:p>
            <a:fld id="{B8D22A87-B7DA-4B3F-B677-3152782C9767}" type="datetime1">
              <a:rPr lang="en-GB" smtClean="0"/>
              <a:t>16/08/2020</a:t>
            </a:fld>
            <a:endParaRPr lang="en-GB"/>
          </a:p>
        </p:txBody>
      </p:sp>
      <p:sp>
        <p:nvSpPr>
          <p:cNvPr id="6" name="Footer Placeholder 5">
            <a:extLst>
              <a:ext uri="{FF2B5EF4-FFF2-40B4-BE49-F238E27FC236}">
                <a16:creationId xmlns:a16="http://schemas.microsoft.com/office/drawing/2014/main" id="{CD51FFDB-42FB-4F47-90EC-5D293EB29C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1D93B3-2955-465C-836A-F6AB70CBA60D}"/>
              </a:ext>
            </a:extLst>
          </p:cNvPr>
          <p:cNvSpPr>
            <a:spLocks noGrp="1"/>
          </p:cNvSpPr>
          <p:nvPr>
            <p:ph type="sldNum" sz="quarter" idx="12"/>
          </p:nvPr>
        </p:nvSpPr>
        <p:spPr/>
        <p:txBody>
          <a:bodyPr/>
          <a:lstStyle/>
          <a:p>
            <a:fld id="{D78D0F9C-E982-4158-A8AF-0A146BD2F9A5}" type="slidenum">
              <a:rPr lang="en-GB" smtClean="0"/>
              <a:t>‹#›</a:t>
            </a:fld>
            <a:endParaRPr lang="en-GB"/>
          </a:p>
        </p:txBody>
      </p:sp>
    </p:spTree>
    <p:extLst>
      <p:ext uri="{BB962C8B-B14F-4D97-AF65-F5344CB8AC3E}">
        <p14:creationId xmlns:p14="http://schemas.microsoft.com/office/powerpoint/2010/main" val="1936960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CBC9F-A463-4583-94F6-B2C928F58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D1307D-3D33-4D60-82CF-F68848F2C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B6B2C8-1E35-4F33-88BC-1E8EF815A8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0C09E-6596-474C-BCCF-83C7C77BBF24}" type="datetime1">
              <a:rPr lang="en-GB" smtClean="0"/>
              <a:t>16/08/2020</a:t>
            </a:fld>
            <a:endParaRPr lang="en-GB"/>
          </a:p>
        </p:txBody>
      </p:sp>
      <p:sp>
        <p:nvSpPr>
          <p:cNvPr id="5" name="Footer Placeholder 4">
            <a:extLst>
              <a:ext uri="{FF2B5EF4-FFF2-40B4-BE49-F238E27FC236}">
                <a16:creationId xmlns:a16="http://schemas.microsoft.com/office/drawing/2014/main" id="{782431C4-5071-4084-9F5C-C3F91CD95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240175C-BC35-4097-AEE4-C51D858B0B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D0F9C-E982-4158-A8AF-0A146BD2F9A5}" type="slidenum">
              <a:rPr lang="en-GB" smtClean="0"/>
              <a:t>‹#›</a:t>
            </a:fld>
            <a:endParaRPr lang="en-GB"/>
          </a:p>
        </p:txBody>
      </p:sp>
    </p:spTree>
    <p:extLst>
      <p:ext uri="{BB962C8B-B14F-4D97-AF65-F5344CB8AC3E}">
        <p14:creationId xmlns:p14="http://schemas.microsoft.com/office/powerpoint/2010/main" val="646648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990600"/>
            <a:ext cx="10972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7973003-B811-4CE6-A77B-2E34C3B72A22}" type="datetime1">
              <a:rPr lang="en-GB" smtClean="0"/>
              <a:t>16/08/2020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dirty="0"/>
          </a:p>
        </p:txBody>
      </p:sp>
    </p:spTree>
    <p:extLst>
      <p:ext uri="{BB962C8B-B14F-4D97-AF65-F5344CB8AC3E}">
        <p14:creationId xmlns:p14="http://schemas.microsoft.com/office/powerpoint/2010/main" val="980837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shares.com/us/products/etf-investments#!type=ishares&amp;style=All&amp;view=keyFacts" TargetMode="External"/><Relationship Id="rId7" Type="http://schemas.openxmlformats.org/officeDocument/2006/relationships/hyperlink" Target="https://finance.yahoo.com/screener/predefined/top_mutual_funds?offset=0&amp;count=1000" TargetMode="External"/><Relationship Id="rId2" Type="http://schemas.openxmlformats.org/officeDocument/2006/relationships/hyperlink" Target="https://www.capitalgroup.com/individual/investments/prospectuses-and-reports.htm" TargetMode="External"/><Relationship Id="rId1" Type="http://schemas.openxmlformats.org/officeDocument/2006/relationships/slideLayout" Target="../slideLayouts/slideLayout2.xml"/><Relationship Id="rId6" Type="http://schemas.openxmlformats.org/officeDocument/2006/relationships/hyperlink" Target="https://www.marketwatch.com/tools/markets/funds/a-z" TargetMode="External"/><Relationship Id="rId5" Type="http://schemas.openxmlformats.org/officeDocument/2006/relationships/hyperlink" Target="https://money.usnews.com/funds/search?name=" TargetMode="External"/><Relationship Id="rId4" Type="http://schemas.openxmlformats.org/officeDocument/2006/relationships/hyperlink" Target="https://www.trustnetoffshore.com/Investments/Perf.aspx?univ=D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mmons.wikimedia.org/wiki/File:Breathe-applications-internet.svg" TargetMode="External"/><Relationship Id="rId7" Type="http://schemas.openxmlformats.org/officeDocument/2006/relationships/image" Target="../media/image15.jp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fr.wikipedia.org/wiki/Fichier:Documents_icon.svg" TargetMode="Externa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view-image.php?image=52893&amp;picture=handshake"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hyperlink" Target="https://israelg99.github.io/2017-03-23-Word2Vec-Explained/"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hyperlink" Target="https://www.dlology.com/blog/keras-meets-universal-sentence-encoder-transfer-learning-for-text-data/" TargetMode="External"/><Relationship Id="rId4" Type="http://schemas.openxmlformats.org/officeDocument/2006/relationships/hyperlink" Target="https://www.analyticsvidhya.com/blog/2019/03/learn-to-use-elmo-to-extract-features-from-tex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google.com/search?q=universal+sentence+encoder+diagram&amp;rlz=1C1CHZL_enCH847CH847&amp;sxsrf=ACYBGNR0u0VtugmruV_4VYXWzTfjRO5lLw:1576273965095&amp;tbm=isch&amp;source=iu&amp;ictx=1&amp;fir=Ts_UAF0l4iwkxM%253A%252CQqrRuJDQSddLFM%252C_&amp;vet=1&amp;usg=AI4_-kR5gtx6hT4bcmCCzUB1Ak77F1C3Uw&amp;sa=X&amp;ved=2ahUKEwiKhYiOzrPmAhXRwqYKHX5vBLcQ9QEwAnoECAkQBg#imgdii=DRABE7rMSdv-FM:&amp;imgrc=42a4sup3ZtfWdM:&amp;vet=1"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articles/mutualfund/05/mfhistory.asp" TargetMode="External"/><Relationship Id="rId2" Type="http://schemas.openxmlformats.org/officeDocument/2006/relationships/hyperlink" Target="https://www.statista.com/statistics/255590/number-of-mutual-fund-companies-in-the-united-states/" TargetMode="Externa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8" Type="http://schemas.openxmlformats.org/officeDocument/2006/relationships/hyperlink" Target="https://radimrehurek.com/gensim/auto_examples/core/run_corpora_and_vector_spaces.html#sphx-glr-auto-examples-core-run-corpora-and-vector-spaces-py" TargetMode="External"/><Relationship Id="rId3" Type="http://schemas.openxmlformats.org/officeDocument/2006/relationships/hyperlink" Target="https://radimrehurek.com/gensim/models/fasttext.html" TargetMode="External"/><Relationship Id="rId7" Type="http://schemas.openxmlformats.org/officeDocument/2006/relationships/hyperlink" Target="https://radimrehurek.com/gensim/auto_examples/core/run_similarity_queries.html#sphx-glr-auto-examples-core-run-similarity-queries-py" TargetMode="External"/><Relationship Id="rId12" Type="http://schemas.openxmlformats.org/officeDocument/2006/relationships/hyperlink" Target="https://www.dlology.com/blog/keras-meets-universal-sentence-encoder-transfer-learning-for-text-data/" TargetMode="External"/><Relationship Id="rId2" Type="http://schemas.openxmlformats.org/officeDocument/2006/relationships/hyperlink" Target="https://static.googleusercontent.com/media/research.google.com/en/pubs/archive/46808.pdf" TargetMode="External"/><Relationship Id="rId1" Type="http://schemas.openxmlformats.org/officeDocument/2006/relationships/slideLayout" Target="../slideLayouts/slideLayout1.xml"/><Relationship Id="rId6" Type="http://schemas.openxmlformats.org/officeDocument/2006/relationships/hyperlink" Target="https://tfhub.dev/google/elmo/3" TargetMode="External"/><Relationship Id="rId11" Type="http://schemas.openxmlformats.org/officeDocument/2006/relationships/hyperlink" Target="https://towardsdatascience.com/transformers-141e32e69591" TargetMode="External"/><Relationship Id="rId5" Type="http://schemas.openxmlformats.org/officeDocument/2006/relationships/hyperlink" Target="https://tfhub.dev/google/universal-sentence-encoder/2" TargetMode="External"/><Relationship Id="rId10" Type="http://schemas.openxmlformats.org/officeDocument/2006/relationships/hyperlink" Target="http://www.tfidf.com/" TargetMode="External"/><Relationship Id="rId4" Type="http://schemas.openxmlformats.org/officeDocument/2006/relationships/hyperlink" Target="https://www.analyticsvidhya.com/blog/2019/03/learn-to-use-elmo-to-extract-features-from-text/" TargetMode="External"/><Relationship Id="rId9" Type="http://schemas.openxmlformats.org/officeDocument/2006/relationships/hyperlink" Target="https://israelg99.github.io/2017-03-23-Word2Vec-Explained/"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54.162.42.228/" TargetMode="External"/><Relationship Id="rId2" Type="http://schemas.openxmlformats.org/officeDocument/2006/relationships/hyperlink" Target="http://www.thefolse.com/" TargetMode="External"/><Relationship Id="rId1" Type="http://schemas.openxmlformats.org/officeDocument/2006/relationships/slideLayout" Target="../slideLayouts/slideLayout1.xml"/><Relationship Id="rId4" Type="http://schemas.openxmlformats.org/officeDocument/2006/relationships/hyperlink" Target="https://github.com/mohammed-fakruddin/TextAnalyticsandNaturalLanguageProcessin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roweprice.com/personal-investing/tools/fund-research/PCTX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solidFill>
                  <a:prstClr val="black">
                    <a:tint val="75000"/>
                  </a:prstClr>
                </a:solidFill>
                <a:latin typeface="Calibri"/>
              </a:rPr>
              <a:pPr>
                <a:defRPr/>
              </a:pPr>
              <a:t>1</a:t>
            </a:fld>
            <a:endParaRPr lang="en-US" sz="1600" b="1" dirty="0">
              <a:solidFill>
                <a:prstClr val="black">
                  <a:tint val="75000"/>
                </a:prstClr>
              </a:solidFill>
              <a:latin typeface="Calibri"/>
            </a:endParaRPr>
          </a:p>
        </p:txBody>
      </p:sp>
      <p:sp>
        <p:nvSpPr>
          <p:cNvPr id="3075" name="Title 1"/>
          <p:cNvSpPr>
            <a:spLocks noGrp="1"/>
          </p:cNvSpPr>
          <p:nvPr>
            <p:ph type="ctrTitle"/>
          </p:nvPr>
        </p:nvSpPr>
        <p:spPr>
          <a:xfrm>
            <a:off x="2038350" y="421700"/>
            <a:ext cx="8115300" cy="2052200"/>
          </a:xfrm>
        </p:spPr>
        <p:txBody>
          <a:bodyPr/>
          <a:lstStyle/>
          <a:p>
            <a:pPr eaLnBrk="1" hangingPunct="1"/>
            <a:br>
              <a:rPr lang="en-US" altLang="en-US" sz="3200" dirty="0"/>
            </a:br>
            <a:r>
              <a:rPr lang="en-US" altLang="en-US" sz="2400" dirty="0"/>
              <a:t>Final Project</a:t>
            </a:r>
            <a:br>
              <a:rPr lang="en-US" altLang="en-US" sz="3200" dirty="0"/>
            </a:br>
            <a:r>
              <a:rPr lang="en-US" altLang="en-US" sz="3200" dirty="0"/>
              <a:t> Text Similarity for Fund Objectives</a:t>
            </a:r>
            <a:br>
              <a:rPr lang="en-US" altLang="en-US" sz="3200" b="1" dirty="0"/>
            </a:br>
            <a:endParaRPr lang="en-US" altLang="en-US" sz="3200" b="1" dirty="0"/>
          </a:p>
        </p:txBody>
      </p:sp>
      <p:sp>
        <p:nvSpPr>
          <p:cNvPr id="3076" name="Subtitle 2"/>
          <p:cNvSpPr>
            <a:spLocks noGrp="1"/>
          </p:cNvSpPr>
          <p:nvPr>
            <p:ph type="subTitle" idx="1"/>
          </p:nvPr>
        </p:nvSpPr>
        <p:spPr>
          <a:xfrm>
            <a:off x="1768854" y="2247900"/>
            <a:ext cx="8654291" cy="609600"/>
          </a:xfrm>
        </p:spPr>
        <p:txBody>
          <a:bodyPr/>
          <a:lstStyle/>
          <a:p>
            <a:pPr eaLnBrk="1" hangingPunct="1">
              <a:defRPr/>
            </a:pPr>
            <a:r>
              <a:rPr lang="en-US" sz="2400" dirty="0">
                <a:solidFill>
                  <a:srgbClr val="FF0000"/>
                </a:solidFill>
              </a:rPr>
              <a:t>Fakruddin Mohammed</a:t>
            </a:r>
          </a:p>
          <a:p>
            <a:pPr eaLnBrk="1" hangingPunct="1">
              <a:defRPr/>
            </a:pPr>
            <a:endParaRPr lang="en-US" b="1" dirty="0">
              <a:solidFill>
                <a:schemeClr val="bg2">
                  <a:lumMod val="25000"/>
                </a:schemeClr>
              </a:solidFill>
            </a:endParaRP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34290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20762" y="5091192"/>
            <a:ext cx="7950476" cy="892552"/>
          </a:xfrm>
          <a:prstGeom prst="rect">
            <a:avLst/>
          </a:prstGeom>
          <a:noFill/>
        </p:spPr>
        <p:txBody>
          <a:bodyPr wrap="square">
            <a:spAutoFit/>
          </a:bodyPr>
          <a:lstStyle/>
          <a:p>
            <a:pPr algn="ctr" fontAlgn="base">
              <a:spcBef>
                <a:spcPct val="0"/>
              </a:spcBef>
              <a:spcAft>
                <a:spcPct val="0"/>
              </a:spcAft>
              <a:defRPr/>
            </a:pPr>
            <a:r>
              <a:rPr lang="en-US" dirty="0">
                <a:solidFill>
                  <a:srgbClr val="EEECE1">
                    <a:lumMod val="25000"/>
                  </a:srgbClr>
                </a:solidFill>
                <a:latin typeface="Arial" charset="0"/>
              </a:rPr>
              <a:t>ISMT E-117 Text Analytics and Natural Language Processing, Fall  2019</a:t>
            </a:r>
          </a:p>
          <a:p>
            <a:pPr algn="ctr" fontAlgn="base">
              <a:spcBef>
                <a:spcPct val="0"/>
              </a:spcBef>
              <a:spcAft>
                <a:spcPct val="0"/>
              </a:spcAft>
              <a:defRPr/>
            </a:pPr>
            <a:r>
              <a:rPr lang="en-US" b="1" dirty="0">
                <a:solidFill>
                  <a:srgbClr val="EEECE1">
                    <a:lumMod val="25000"/>
                  </a:srgbClr>
                </a:solidFill>
                <a:latin typeface="Arial" charset="0"/>
              </a:rPr>
              <a:t>Harvard University Extension School</a:t>
            </a:r>
          </a:p>
          <a:p>
            <a:pPr algn="ctr" fontAlgn="base">
              <a:spcBef>
                <a:spcPct val="0"/>
              </a:spcBef>
              <a:spcAft>
                <a:spcPct val="0"/>
              </a:spcAft>
              <a:defRPr/>
            </a:pPr>
            <a:r>
              <a:rPr lang="en-US" sz="1600" dirty="0">
                <a:solidFill>
                  <a:srgbClr val="EEECE1">
                    <a:lumMod val="25000"/>
                  </a:srgbClr>
                </a:solidFill>
                <a:latin typeface="Arial" charset="0"/>
              </a:rPr>
              <a:t>Richard E. </a:t>
            </a:r>
            <a:r>
              <a:rPr lang="en-US" sz="1600" dirty="0" err="1">
                <a:solidFill>
                  <a:srgbClr val="EEECE1">
                    <a:lumMod val="25000"/>
                  </a:srgbClr>
                </a:solidFill>
                <a:latin typeface="Arial" charset="0"/>
              </a:rPr>
              <a:t>Joltes</a:t>
            </a:r>
            <a:endParaRPr lang="en-US" sz="1600" dirty="0">
              <a:solidFill>
                <a:srgbClr val="EEECE1">
                  <a:lumMod val="25000"/>
                </a:srgbClr>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 Software &amp; Hardware</a:t>
            </a:r>
          </a:p>
        </p:txBody>
      </p:sp>
      <p:graphicFrame>
        <p:nvGraphicFramePr>
          <p:cNvPr id="3" name="Table 3">
            <a:extLst>
              <a:ext uri="{FF2B5EF4-FFF2-40B4-BE49-F238E27FC236}">
                <a16:creationId xmlns:a16="http://schemas.microsoft.com/office/drawing/2014/main" id="{70F9E532-8CAE-4921-A81B-93A5426BEFE5}"/>
              </a:ext>
            </a:extLst>
          </p:cNvPr>
          <p:cNvGraphicFramePr>
            <a:graphicFrameLocks noGrp="1"/>
          </p:cNvGraphicFramePr>
          <p:nvPr>
            <p:extLst>
              <p:ext uri="{D42A27DB-BD31-4B8C-83A1-F6EECF244321}">
                <p14:modId xmlns:p14="http://schemas.microsoft.com/office/powerpoint/2010/main" val="154711280"/>
              </p:ext>
            </p:extLst>
          </p:nvPr>
        </p:nvGraphicFramePr>
        <p:xfrm>
          <a:off x="2032000" y="1254760"/>
          <a:ext cx="8128000" cy="46228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17670965"/>
                    </a:ext>
                  </a:extLst>
                </a:gridCol>
                <a:gridCol w="4064000">
                  <a:extLst>
                    <a:ext uri="{9D8B030D-6E8A-4147-A177-3AD203B41FA5}">
                      <a16:colId xmlns:a16="http://schemas.microsoft.com/office/drawing/2014/main" val="617235073"/>
                    </a:ext>
                  </a:extLst>
                </a:gridCol>
              </a:tblGrid>
              <a:tr h="370840">
                <a:tc>
                  <a:txBody>
                    <a:bodyPr/>
                    <a:lstStyle/>
                    <a:p>
                      <a:pPr algn="ctr"/>
                      <a:r>
                        <a:rPr lang="en-GB" dirty="0"/>
                        <a:t>Software</a:t>
                      </a:r>
                    </a:p>
                  </a:txBody>
                  <a:tcPr/>
                </a:tc>
                <a:tc>
                  <a:txBody>
                    <a:bodyPr/>
                    <a:lstStyle/>
                    <a:p>
                      <a:pPr algn="ctr"/>
                      <a:r>
                        <a:rPr lang="en-GB" dirty="0"/>
                        <a:t>Hardware</a:t>
                      </a:r>
                    </a:p>
                  </a:txBody>
                  <a:tcPr>
                    <a:solidFill>
                      <a:schemeClr val="accent2">
                        <a:lumMod val="75000"/>
                      </a:schemeClr>
                    </a:solidFill>
                  </a:tcPr>
                </a:tc>
                <a:extLst>
                  <a:ext uri="{0D108BD9-81ED-4DB2-BD59-A6C34878D82A}">
                    <a16:rowId xmlns:a16="http://schemas.microsoft.com/office/drawing/2014/main" val="3725381880"/>
                  </a:ext>
                </a:extLst>
              </a:tr>
              <a:tr h="370840">
                <a:tc>
                  <a:txBody>
                    <a:bodyPr/>
                    <a:lstStyle/>
                    <a:p>
                      <a:r>
                        <a:rPr lang="en-GB" dirty="0"/>
                        <a:t>Python 3.6</a:t>
                      </a:r>
                    </a:p>
                  </a:txBody>
                  <a:tcPr/>
                </a:tc>
                <a:tc>
                  <a:txBody>
                    <a:bodyPr/>
                    <a:lstStyle/>
                    <a:p>
                      <a:r>
                        <a:rPr lang="en-GB" dirty="0"/>
                        <a:t>AWS EC2 Instance (8GB RAM/m2.large) to host website and run all NLP models (except Glove &amp; Bert)</a:t>
                      </a:r>
                    </a:p>
                  </a:txBody>
                  <a:tcPr/>
                </a:tc>
                <a:extLst>
                  <a:ext uri="{0D108BD9-81ED-4DB2-BD59-A6C34878D82A}">
                    <a16:rowId xmlns:a16="http://schemas.microsoft.com/office/drawing/2014/main" val="2083652142"/>
                  </a:ext>
                </a:extLst>
              </a:tr>
              <a:tr h="370840">
                <a:tc>
                  <a:txBody>
                    <a:bodyPr/>
                    <a:lstStyle/>
                    <a:p>
                      <a:r>
                        <a:rPr lang="en-GB" dirty="0"/>
                        <a:t>Flask Framework</a:t>
                      </a:r>
                    </a:p>
                  </a:txBody>
                  <a:tcPr/>
                </a:tc>
                <a:tc>
                  <a:txBody>
                    <a:bodyPr/>
                    <a:lstStyle/>
                    <a:p>
                      <a:r>
                        <a:rPr lang="en-GB" dirty="0"/>
                        <a:t>Google </a:t>
                      </a:r>
                      <a:r>
                        <a:rPr lang="en-GB" dirty="0" err="1"/>
                        <a:t>Colab</a:t>
                      </a:r>
                      <a:r>
                        <a:rPr lang="en-GB" dirty="0"/>
                        <a:t> for Glove*</a:t>
                      </a:r>
                    </a:p>
                  </a:txBody>
                  <a:tcPr/>
                </a:tc>
                <a:extLst>
                  <a:ext uri="{0D108BD9-81ED-4DB2-BD59-A6C34878D82A}">
                    <a16:rowId xmlns:a16="http://schemas.microsoft.com/office/drawing/2014/main" val="331220477"/>
                  </a:ext>
                </a:extLst>
              </a:tr>
              <a:tr h="370840">
                <a:tc>
                  <a:txBody>
                    <a:bodyPr/>
                    <a:lstStyle/>
                    <a:p>
                      <a:r>
                        <a:rPr lang="en-GB" dirty="0"/>
                        <a:t>NLTK</a:t>
                      </a:r>
                    </a:p>
                  </a:txBody>
                  <a:tcPr/>
                </a:tc>
                <a:tc>
                  <a:txBody>
                    <a:bodyPr/>
                    <a:lstStyle/>
                    <a:p>
                      <a:r>
                        <a:rPr lang="en-GB" dirty="0"/>
                        <a:t>Laptop – 8GB RAM for Bert*</a:t>
                      </a:r>
                    </a:p>
                  </a:txBody>
                  <a:tcPr/>
                </a:tc>
                <a:extLst>
                  <a:ext uri="{0D108BD9-81ED-4DB2-BD59-A6C34878D82A}">
                    <a16:rowId xmlns:a16="http://schemas.microsoft.com/office/drawing/2014/main" val="927086544"/>
                  </a:ext>
                </a:extLst>
              </a:tr>
              <a:tr h="370840">
                <a:tc>
                  <a:txBody>
                    <a:bodyPr/>
                    <a:lstStyle/>
                    <a:p>
                      <a:r>
                        <a:rPr lang="en-GB" dirty="0"/>
                        <a:t>Spacy</a:t>
                      </a:r>
                    </a:p>
                  </a:txBody>
                  <a:tcPr/>
                </a:tc>
                <a:tc>
                  <a:txBody>
                    <a:bodyPr/>
                    <a:lstStyle/>
                    <a:p>
                      <a:endParaRPr lang="en-GB" dirty="0"/>
                    </a:p>
                  </a:txBody>
                  <a:tcPr/>
                </a:tc>
                <a:extLst>
                  <a:ext uri="{0D108BD9-81ED-4DB2-BD59-A6C34878D82A}">
                    <a16:rowId xmlns:a16="http://schemas.microsoft.com/office/drawing/2014/main" val="1225139487"/>
                  </a:ext>
                </a:extLst>
              </a:tr>
              <a:tr h="370840">
                <a:tc>
                  <a:txBody>
                    <a:bodyPr/>
                    <a:lstStyle/>
                    <a:p>
                      <a:r>
                        <a:rPr lang="en-GB" dirty="0" err="1"/>
                        <a:t>Gensim</a:t>
                      </a:r>
                      <a:endParaRPr lang="en-GB" dirty="0"/>
                    </a:p>
                  </a:txBody>
                  <a:tcPr/>
                </a:tc>
                <a:tc>
                  <a:txBody>
                    <a:bodyPr/>
                    <a:lstStyle/>
                    <a:p>
                      <a:endParaRPr lang="en-GB" dirty="0"/>
                    </a:p>
                  </a:txBody>
                  <a:tcPr/>
                </a:tc>
                <a:extLst>
                  <a:ext uri="{0D108BD9-81ED-4DB2-BD59-A6C34878D82A}">
                    <a16:rowId xmlns:a16="http://schemas.microsoft.com/office/drawing/2014/main" val="3140730258"/>
                  </a:ext>
                </a:extLst>
              </a:tr>
              <a:tr h="370840">
                <a:tc>
                  <a:txBody>
                    <a:bodyPr/>
                    <a:lstStyle/>
                    <a:p>
                      <a:r>
                        <a:rPr lang="en-GB" dirty="0" err="1"/>
                        <a:t>Tenorflow</a:t>
                      </a:r>
                      <a:r>
                        <a:rPr lang="en-GB" dirty="0"/>
                        <a:t> 1.14, </a:t>
                      </a:r>
                      <a:r>
                        <a:rPr lang="en-GB" dirty="0" err="1"/>
                        <a:t>Tensorflow</a:t>
                      </a:r>
                      <a:r>
                        <a:rPr lang="en-GB" dirty="0"/>
                        <a:t> Hub</a:t>
                      </a:r>
                    </a:p>
                  </a:txBody>
                  <a:tcPr/>
                </a:tc>
                <a:tc>
                  <a:txBody>
                    <a:bodyPr/>
                    <a:lstStyle/>
                    <a:p>
                      <a:endParaRPr lang="en-GB" dirty="0"/>
                    </a:p>
                  </a:txBody>
                  <a:tcPr/>
                </a:tc>
                <a:extLst>
                  <a:ext uri="{0D108BD9-81ED-4DB2-BD59-A6C34878D82A}">
                    <a16:rowId xmlns:a16="http://schemas.microsoft.com/office/drawing/2014/main" val="365322147"/>
                  </a:ext>
                </a:extLst>
              </a:tr>
              <a:tr h="370840">
                <a:tc>
                  <a:txBody>
                    <a:bodyPr/>
                    <a:lstStyle/>
                    <a:p>
                      <a:r>
                        <a:rPr lang="en-GB" dirty="0" err="1"/>
                        <a:t>Scikit</a:t>
                      </a:r>
                      <a:r>
                        <a:rPr lang="en-GB" dirty="0"/>
                        <a:t> Learn</a:t>
                      </a:r>
                    </a:p>
                  </a:txBody>
                  <a:tcPr/>
                </a:tc>
                <a:tc>
                  <a:txBody>
                    <a:bodyPr/>
                    <a:lstStyle/>
                    <a:p>
                      <a:endParaRPr lang="en-GB" dirty="0"/>
                    </a:p>
                  </a:txBody>
                  <a:tcPr/>
                </a:tc>
                <a:extLst>
                  <a:ext uri="{0D108BD9-81ED-4DB2-BD59-A6C34878D82A}">
                    <a16:rowId xmlns:a16="http://schemas.microsoft.com/office/drawing/2014/main" val="1225754270"/>
                  </a:ext>
                </a:extLst>
              </a:tr>
              <a:tr h="370840">
                <a:tc>
                  <a:txBody>
                    <a:bodyPr/>
                    <a:lstStyle/>
                    <a:p>
                      <a:r>
                        <a:rPr lang="en-GB" dirty="0"/>
                        <a:t>Matplotlib</a:t>
                      </a:r>
                    </a:p>
                  </a:txBody>
                  <a:tcPr/>
                </a:tc>
                <a:tc>
                  <a:txBody>
                    <a:bodyPr/>
                    <a:lstStyle/>
                    <a:p>
                      <a:endParaRPr lang="en-GB" dirty="0"/>
                    </a:p>
                  </a:txBody>
                  <a:tcPr/>
                </a:tc>
                <a:extLst>
                  <a:ext uri="{0D108BD9-81ED-4DB2-BD59-A6C34878D82A}">
                    <a16:rowId xmlns:a16="http://schemas.microsoft.com/office/drawing/2014/main" val="3872999208"/>
                  </a:ext>
                </a:extLst>
              </a:tr>
              <a:tr h="370840">
                <a:tc>
                  <a:txBody>
                    <a:bodyPr/>
                    <a:lstStyle/>
                    <a:p>
                      <a:r>
                        <a:rPr lang="en-GB" dirty="0" err="1"/>
                        <a:t>Beautifulsoup</a:t>
                      </a:r>
                      <a:r>
                        <a:rPr lang="en-GB" dirty="0"/>
                        <a:t> 4</a:t>
                      </a:r>
                    </a:p>
                  </a:txBody>
                  <a:tcPr/>
                </a:tc>
                <a:tc>
                  <a:txBody>
                    <a:bodyPr/>
                    <a:lstStyle/>
                    <a:p>
                      <a:endParaRPr lang="en-GB" dirty="0"/>
                    </a:p>
                  </a:txBody>
                  <a:tcPr/>
                </a:tc>
                <a:extLst>
                  <a:ext uri="{0D108BD9-81ED-4DB2-BD59-A6C34878D82A}">
                    <a16:rowId xmlns:a16="http://schemas.microsoft.com/office/drawing/2014/main" val="2577362609"/>
                  </a:ext>
                </a:extLst>
              </a:tr>
              <a:tr h="370840">
                <a:tc>
                  <a:txBody>
                    <a:bodyPr/>
                    <a:lstStyle/>
                    <a:p>
                      <a:r>
                        <a:rPr lang="en-GB" dirty="0"/>
                        <a:t>Other </a:t>
                      </a:r>
                      <a:r>
                        <a:rPr lang="en-GB" dirty="0" err="1"/>
                        <a:t>Misc</a:t>
                      </a:r>
                      <a:r>
                        <a:rPr lang="en-GB" dirty="0"/>
                        <a:t> Python Scientific Libraries</a:t>
                      </a:r>
                    </a:p>
                  </a:txBody>
                  <a:tcPr/>
                </a:tc>
                <a:tc>
                  <a:txBody>
                    <a:bodyPr/>
                    <a:lstStyle/>
                    <a:p>
                      <a:endParaRPr lang="en-GB" dirty="0"/>
                    </a:p>
                  </a:txBody>
                  <a:tcPr/>
                </a:tc>
                <a:extLst>
                  <a:ext uri="{0D108BD9-81ED-4DB2-BD59-A6C34878D82A}">
                    <a16:rowId xmlns:a16="http://schemas.microsoft.com/office/drawing/2014/main" val="1327590696"/>
                  </a:ext>
                </a:extLst>
              </a:tr>
            </a:tbl>
          </a:graphicData>
        </a:graphic>
      </p:graphicFrame>
      <p:sp>
        <p:nvSpPr>
          <p:cNvPr id="5" name="TextBox 4">
            <a:extLst>
              <a:ext uri="{FF2B5EF4-FFF2-40B4-BE49-F238E27FC236}">
                <a16:creationId xmlns:a16="http://schemas.microsoft.com/office/drawing/2014/main" id="{15FC22A0-9E42-4B9D-A068-B845C494FEA6}"/>
              </a:ext>
            </a:extLst>
          </p:cNvPr>
          <p:cNvSpPr txBox="1"/>
          <p:nvPr/>
        </p:nvSpPr>
        <p:spPr>
          <a:xfrm>
            <a:off x="2032000" y="6308208"/>
            <a:ext cx="6113020" cy="338554"/>
          </a:xfrm>
          <a:prstGeom prst="rect">
            <a:avLst/>
          </a:prstGeom>
          <a:noFill/>
        </p:spPr>
        <p:txBody>
          <a:bodyPr wrap="none" rtlCol="0">
            <a:spAutoFit/>
          </a:bodyPr>
          <a:lstStyle/>
          <a:p>
            <a:r>
              <a:rPr lang="en-GB" sz="1600" dirty="0">
                <a:solidFill>
                  <a:srgbClr val="FF0000"/>
                </a:solidFill>
              </a:rPr>
              <a:t>* Models not integrated on AWS due to installation &amp; networking issues</a:t>
            </a:r>
          </a:p>
        </p:txBody>
      </p:sp>
      <p:sp>
        <p:nvSpPr>
          <p:cNvPr id="4" name="Slide Number Placeholder 3">
            <a:extLst>
              <a:ext uri="{FF2B5EF4-FFF2-40B4-BE49-F238E27FC236}">
                <a16:creationId xmlns:a16="http://schemas.microsoft.com/office/drawing/2014/main" id="{D0DF4A6A-BF51-4C00-A38D-A7C8823668E8}"/>
              </a:ext>
            </a:extLst>
          </p:cNvPr>
          <p:cNvSpPr>
            <a:spLocks noGrp="1"/>
          </p:cNvSpPr>
          <p:nvPr>
            <p:ph type="sldNum" sz="quarter" idx="12"/>
          </p:nvPr>
        </p:nvSpPr>
        <p:spPr/>
        <p:txBody>
          <a:bodyPr/>
          <a:lstStyle/>
          <a:p>
            <a:fld id="{D78D0F9C-E982-4158-A8AF-0A146BD2F9A5}" type="slidenum">
              <a:rPr lang="en-GB" smtClean="0"/>
              <a:t>10</a:t>
            </a:fld>
            <a:endParaRPr lang="en-GB"/>
          </a:p>
        </p:txBody>
      </p:sp>
    </p:spTree>
    <p:extLst>
      <p:ext uri="{BB962C8B-B14F-4D97-AF65-F5344CB8AC3E}">
        <p14:creationId xmlns:p14="http://schemas.microsoft.com/office/powerpoint/2010/main" val="69651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 Software &amp; Hardware</a:t>
            </a:r>
          </a:p>
        </p:txBody>
      </p:sp>
      <p:graphicFrame>
        <p:nvGraphicFramePr>
          <p:cNvPr id="4" name="Table 5">
            <a:extLst>
              <a:ext uri="{FF2B5EF4-FFF2-40B4-BE49-F238E27FC236}">
                <a16:creationId xmlns:a16="http://schemas.microsoft.com/office/drawing/2014/main" id="{CB687FF6-A1B7-4B35-9B1E-5F3D2F54BFFE}"/>
              </a:ext>
            </a:extLst>
          </p:cNvPr>
          <p:cNvGraphicFramePr>
            <a:graphicFrameLocks noGrp="1"/>
          </p:cNvGraphicFramePr>
          <p:nvPr>
            <p:extLst>
              <p:ext uri="{D42A27DB-BD31-4B8C-83A1-F6EECF244321}">
                <p14:modId xmlns:p14="http://schemas.microsoft.com/office/powerpoint/2010/main" val="4026847743"/>
              </p:ext>
            </p:extLst>
          </p:nvPr>
        </p:nvGraphicFramePr>
        <p:xfrm>
          <a:off x="838200" y="1230029"/>
          <a:ext cx="8128000" cy="4577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66023036"/>
                    </a:ext>
                  </a:extLst>
                </a:gridCol>
              </a:tblGrid>
              <a:tr h="370840">
                <a:tc>
                  <a:txBody>
                    <a:bodyPr/>
                    <a:lstStyle/>
                    <a:p>
                      <a:r>
                        <a:rPr lang="en-GB" dirty="0"/>
                        <a:t>Requirements.txt file for python libraries</a:t>
                      </a:r>
                    </a:p>
                  </a:txBody>
                  <a:tcPr/>
                </a:tc>
                <a:extLst>
                  <a:ext uri="{0D108BD9-81ED-4DB2-BD59-A6C34878D82A}">
                    <a16:rowId xmlns:a16="http://schemas.microsoft.com/office/drawing/2014/main" val="2960618307"/>
                  </a:ext>
                </a:extLst>
              </a:tr>
              <a:tr h="370840">
                <a:tc>
                  <a:txBody>
                    <a:bodyPr/>
                    <a:lstStyle/>
                    <a:p>
                      <a:r>
                        <a:rPr lang="en-GB" dirty="0"/>
                        <a:t>pip3 install flask</a:t>
                      </a:r>
                    </a:p>
                    <a:p>
                      <a:r>
                        <a:rPr lang="en-GB" dirty="0"/>
                        <a:t>pip3 install requests</a:t>
                      </a:r>
                    </a:p>
                    <a:p>
                      <a:r>
                        <a:rPr lang="en-GB" dirty="0"/>
                        <a:t>pip3 install </a:t>
                      </a:r>
                      <a:r>
                        <a:rPr lang="en-GB" dirty="0" err="1"/>
                        <a:t>gensim</a:t>
                      </a:r>
                      <a:endParaRPr lang="en-GB" dirty="0"/>
                    </a:p>
                    <a:p>
                      <a:r>
                        <a:rPr lang="en-GB" dirty="0"/>
                        <a:t>pip3 install </a:t>
                      </a:r>
                      <a:r>
                        <a:rPr lang="en-GB" dirty="0" err="1"/>
                        <a:t>nltk</a:t>
                      </a:r>
                      <a:endParaRPr lang="en-GB" dirty="0"/>
                    </a:p>
                    <a:p>
                      <a:r>
                        <a:rPr lang="en-GB" dirty="0"/>
                        <a:t>pip3 install spacy</a:t>
                      </a:r>
                    </a:p>
                    <a:p>
                      <a:r>
                        <a:rPr lang="en-GB" dirty="0"/>
                        <a:t>pip3 install matplotlib</a:t>
                      </a:r>
                    </a:p>
                    <a:p>
                      <a:r>
                        <a:rPr lang="en-GB" dirty="0"/>
                        <a:t>pip3 install pandas</a:t>
                      </a:r>
                    </a:p>
                    <a:p>
                      <a:r>
                        <a:rPr lang="en-GB" dirty="0"/>
                        <a:t>pip3 install </a:t>
                      </a:r>
                      <a:r>
                        <a:rPr lang="en-GB" dirty="0" err="1"/>
                        <a:t>absl-py</a:t>
                      </a:r>
                      <a:endParaRPr lang="en-GB" dirty="0"/>
                    </a:p>
                    <a:p>
                      <a:r>
                        <a:rPr lang="en-GB" dirty="0"/>
                        <a:t>pip3 install </a:t>
                      </a:r>
                      <a:r>
                        <a:rPr lang="en-GB" dirty="0" err="1"/>
                        <a:t>tensorflow</a:t>
                      </a:r>
                      <a:r>
                        <a:rPr lang="en-GB" dirty="0"/>
                        <a:t>==1.14</a:t>
                      </a:r>
                    </a:p>
                    <a:p>
                      <a:r>
                        <a:rPr lang="en-GB" dirty="0"/>
                        <a:t>pip3 install </a:t>
                      </a:r>
                      <a:r>
                        <a:rPr lang="en-GB" dirty="0" err="1"/>
                        <a:t>tensorflow</a:t>
                      </a:r>
                      <a:r>
                        <a:rPr lang="en-GB" dirty="0"/>
                        <a:t>-hub</a:t>
                      </a:r>
                    </a:p>
                    <a:p>
                      <a:r>
                        <a:rPr lang="en-GB" dirty="0"/>
                        <a:t>pip3 install </a:t>
                      </a:r>
                      <a:r>
                        <a:rPr lang="en-GB" dirty="0" err="1"/>
                        <a:t>bert</a:t>
                      </a:r>
                      <a:r>
                        <a:rPr lang="en-GB" dirty="0"/>
                        <a:t>-serving-server</a:t>
                      </a:r>
                    </a:p>
                    <a:p>
                      <a:r>
                        <a:rPr lang="en-GB" dirty="0"/>
                        <a:t>pip3 install </a:t>
                      </a:r>
                      <a:r>
                        <a:rPr lang="en-GB" dirty="0" err="1"/>
                        <a:t>bert</a:t>
                      </a:r>
                      <a:r>
                        <a:rPr lang="en-GB" dirty="0"/>
                        <a:t>-serving-client</a:t>
                      </a:r>
                    </a:p>
                    <a:p>
                      <a:r>
                        <a:rPr lang="en-GB" dirty="0"/>
                        <a:t>Pip3 install python-glove</a:t>
                      </a:r>
                    </a:p>
                    <a:p>
                      <a:r>
                        <a:rPr lang="en-GB" dirty="0"/>
                        <a:t>pip3 install seaborn</a:t>
                      </a:r>
                    </a:p>
                    <a:p>
                      <a:r>
                        <a:rPr lang="en-GB" dirty="0"/>
                        <a:t>pip3 install </a:t>
                      </a:r>
                      <a:r>
                        <a:rPr lang="en-GB" dirty="0" err="1"/>
                        <a:t>sklearn</a:t>
                      </a:r>
                      <a:endParaRPr lang="en-GB" dirty="0"/>
                    </a:p>
                  </a:txBody>
                  <a:tcPr/>
                </a:tc>
                <a:extLst>
                  <a:ext uri="{0D108BD9-81ED-4DB2-BD59-A6C34878D82A}">
                    <a16:rowId xmlns:a16="http://schemas.microsoft.com/office/drawing/2014/main" val="4057835763"/>
                  </a:ext>
                </a:extLst>
              </a:tr>
            </a:tbl>
          </a:graphicData>
        </a:graphic>
      </p:graphicFrame>
      <p:sp>
        <p:nvSpPr>
          <p:cNvPr id="3" name="Slide Number Placeholder 2">
            <a:extLst>
              <a:ext uri="{FF2B5EF4-FFF2-40B4-BE49-F238E27FC236}">
                <a16:creationId xmlns:a16="http://schemas.microsoft.com/office/drawing/2014/main" id="{3E6CE0AB-D8C5-47E2-9253-B6515EBACA5D}"/>
              </a:ext>
            </a:extLst>
          </p:cNvPr>
          <p:cNvSpPr>
            <a:spLocks noGrp="1"/>
          </p:cNvSpPr>
          <p:nvPr>
            <p:ph type="sldNum" sz="quarter" idx="12"/>
          </p:nvPr>
        </p:nvSpPr>
        <p:spPr/>
        <p:txBody>
          <a:bodyPr/>
          <a:lstStyle/>
          <a:p>
            <a:fld id="{D78D0F9C-E982-4158-A8AF-0A146BD2F9A5}" type="slidenum">
              <a:rPr lang="en-GB" smtClean="0"/>
              <a:t>11</a:t>
            </a:fld>
            <a:endParaRPr lang="en-GB"/>
          </a:p>
        </p:txBody>
      </p:sp>
    </p:spTree>
    <p:extLst>
      <p:ext uri="{BB962C8B-B14F-4D97-AF65-F5344CB8AC3E}">
        <p14:creationId xmlns:p14="http://schemas.microsoft.com/office/powerpoint/2010/main" val="86173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 Data Sourcing</a:t>
            </a:r>
          </a:p>
        </p:txBody>
      </p:sp>
      <p:sp>
        <p:nvSpPr>
          <p:cNvPr id="9" name="Rectangle: Rounded Corners 8">
            <a:extLst>
              <a:ext uri="{FF2B5EF4-FFF2-40B4-BE49-F238E27FC236}">
                <a16:creationId xmlns:a16="http://schemas.microsoft.com/office/drawing/2014/main" id="{9340DE62-96A8-45B7-8BB3-3D2E860C4653}"/>
              </a:ext>
            </a:extLst>
          </p:cNvPr>
          <p:cNvSpPr/>
          <p:nvPr/>
        </p:nvSpPr>
        <p:spPr>
          <a:xfrm>
            <a:off x="919713" y="2081188"/>
            <a:ext cx="3156697" cy="60891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Ishares</a:t>
            </a:r>
            <a:r>
              <a:rPr lang="en-GB" dirty="0"/>
              <a:t> Website</a:t>
            </a:r>
          </a:p>
        </p:txBody>
      </p:sp>
      <p:sp>
        <p:nvSpPr>
          <p:cNvPr id="21" name="Rectangle: Rounded Corners 20">
            <a:extLst>
              <a:ext uri="{FF2B5EF4-FFF2-40B4-BE49-F238E27FC236}">
                <a16:creationId xmlns:a16="http://schemas.microsoft.com/office/drawing/2014/main" id="{DEC5A957-17BD-4A8A-94EC-F7F9F28664A1}"/>
              </a:ext>
            </a:extLst>
          </p:cNvPr>
          <p:cNvSpPr/>
          <p:nvPr/>
        </p:nvSpPr>
        <p:spPr>
          <a:xfrm>
            <a:off x="919714" y="4517404"/>
            <a:ext cx="3156696" cy="60891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MarketWatch Website</a:t>
            </a:r>
          </a:p>
        </p:txBody>
      </p:sp>
      <p:sp>
        <p:nvSpPr>
          <p:cNvPr id="22" name="Rectangle: Rounded Corners 21">
            <a:extLst>
              <a:ext uri="{FF2B5EF4-FFF2-40B4-BE49-F238E27FC236}">
                <a16:creationId xmlns:a16="http://schemas.microsoft.com/office/drawing/2014/main" id="{D1283EC9-7A61-499F-BCD4-53532F097451}"/>
              </a:ext>
            </a:extLst>
          </p:cNvPr>
          <p:cNvSpPr/>
          <p:nvPr/>
        </p:nvSpPr>
        <p:spPr>
          <a:xfrm>
            <a:off x="919713" y="3730004"/>
            <a:ext cx="3156697" cy="60891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MoneyUSNews</a:t>
            </a:r>
            <a:r>
              <a:rPr lang="en-GB" dirty="0"/>
              <a:t> Website</a:t>
            </a:r>
          </a:p>
        </p:txBody>
      </p:sp>
      <p:sp>
        <p:nvSpPr>
          <p:cNvPr id="23" name="Rectangle: Rounded Corners 22">
            <a:extLst>
              <a:ext uri="{FF2B5EF4-FFF2-40B4-BE49-F238E27FC236}">
                <a16:creationId xmlns:a16="http://schemas.microsoft.com/office/drawing/2014/main" id="{D173B796-A9FC-4A27-971A-647A53537962}"/>
              </a:ext>
            </a:extLst>
          </p:cNvPr>
          <p:cNvSpPr/>
          <p:nvPr/>
        </p:nvSpPr>
        <p:spPr>
          <a:xfrm>
            <a:off x="919714" y="2868588"/>
            <a:ext cx="3156698" cy="60891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TrustNetOffshore</a:t>
            </a:r>
            <a:r>
              <a:rPr lang="en-GB" dirty="0"/>
              <a:t> Website</a:t>
            </a:r>
          </a:p>
        </p:txBody>
      </p:sp>
      <p:sp>
        <p:nvSpPr>
          <p:cNvPr id="24" name="Rectangle: Rounded Corners 23">
            <a:extLst>
              <a:ext uri="{FF2B5EF4-FFF2-40B4-BE49-F238E27FC236}">
                <a16:creationId xmlns:a16="http://schemas.microsoft.com/office/drawing/2014/main" id="{A50EBA24-96CE-4DBE-BF0D-B8B55295A1B8}"/>
              </a:ext>
            </a:extLst>
          </p:cNvPr>
          <p:cNvSpPr/>
          <p:nvPr/>
        </p:nvSpPr>
        <p:spPr>
          <a:xfrm>
            <a:off x="5818916" y="3171524"/>
            <a:ext cx="2512663" cy="6089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Beautifulsoup</a:t>
            </a:r>
            <a:endParaRPr lang="en-GB" dirty="0"/>
          </a:p>
        </p:txBody>
      </p:sp>
      <p:sp>
        <p:nvSpPr>
          <p:cNvPr id="25" name="Rectangle: Rounded Corners 24">
            <a:extLst>
              <a:ext uri="{FF2B5EF4-FFF2-40B4-BE49-F238E27FC236}">
                <a16:creationId xmlns:a16="http://schemas.microsoft.com/office/drawing/2014/main" id="{4AEB0D32-C4C5-42CF-8530-51F7D619E7FC}"/>
              </a:ext>
            </a:extLst>
          </p:cNvPr>
          <p:cNvSpPr/>
          <p:nvPr/>
        </p:nvSpPr>
        <p:spPr>
          <a:xfrm>
            <a:off x="919713" y="1293788"/>
            <a:ext cx="3156697" cy="60891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CapitalGroup</a:t>
            </a:r>
            <a:r>
              <a:rPr lang="en-GB" dirty="0"/>
              <a:t> Website</a:t>
            </a:r>
          </a:p>
        </p:txBody>
      </p:sp>
      <p:sp>
        <p:nvSpPr>
          <p:cNvPr id="26" name="Rectangle: Rounded Corners 25">
            <a:extLst>
              <a:ext uri="{FF2B5EF4-FFF2-40B4-BE49-F238E27FC236}">
                <a16:creationId xmlns:a16="http://schemas.microsoft.com/office/drawing/2014/main" id="{D77BEA92-BC9C-40E7-A4F2-A2C98F8CC151}"/>
              </a:ext>
            </a:extLst>
          </p:cNvPr>
          <p:cNvSpPr/>
          <p:nvPr/>
        </p:nvSpPr>
        <p:spPr>
          <a:xfrm>
            <a:off x="8972550" y="3171523"/>
            <a:ext cx="2381250" cy="6089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Extracted Data</a:t>
            </a:r>
          </a:p>
        </p:txBody>
      </p:sp>
      <p:sp>
        <p:nvSpPr>
          <p:cNvPr id="3" name="TextBox 2">
            <a:extLst>
              <a:ext uri="{FF2B5EF4-FFF2-40B4-BE49-F238E27FC236}">
                <a16:creationId xmlns:a16="http://schemas.microsoft.com/office/drawing/2014/main" id="{F0659DB6-FBF0-4C4C-915C-5161D8313E3C}"/>
              </a:ext>
            </a:extLst>
          </p:cNvPr>
          <p:cNvSpPr txBox="1"/>
          <p:nvPr/>
        </p:nvSpPr>
        <p:spPr>
          <a:xfrm>
            <a:off x="5072193" y="5609259"/>
            <a:ext cx="6518772" cy="1200329"/>
          </a:xfrm>
          <a:prstGeom prst="rect">
            <a:avLst/>
          </a:prstGeom>
          <a:noFill/>
        </p:spPr>
        <p:txBody>
          <a:bodyPr wrap="none" rtlCol="0">
            <a:spAutoFit/>
          </a:bodyPr>
          <a:lstStyle/>
          <a:p>
            <a:pPr marL="342900" indent="-342900">
              <a:buAutoNum type="arabicParenBoth"/>
            </a:pPr>
            <a:r>
              <a:rPr lang="en-GB" sz="1200" dirty="0">
                <a:hlinkClick r:id="rId2"/>
              </a:rPr>
              <a:t>https://www.capitalgroup.com/individual/investments/prospectuses-and-reports.htm</a:t>
            </a:r>
            <a:endParaRPr lang="en-GB" sz="1200" dirty="0"/>
          </a:p>
          <a:p>
            <a:pPr marL="342900" indent="-342900">
              <a:buAutoNum type="arabicParenBoth"/>
            </a:pPr>
            <a:r>
              <a:rPr lang="en-GB" sz="1200" dirty="0">
                <a:hlinkClick r:id="rId3"/>
              </a:rPr>
              <a:t>https://www.ishares.com/us/products/etf-investments#!type=ishares&amp;style=All&amp;view=keyFacts</a:t>
            </a:r>
            <a:endParaRPr lang="en-GB" sz="1200" dirty="0"/>
          </a:p>
          <a:p>
            <a:pPr marL="342900" indent="-342900">
              <a:buAutoNum type="arabicParenBoth"/>
            </a:pPr>
            <a:r>
              <a:rPr lang="en-GB" sz="1200" dirty="0">
                <a:hlinkClick r:id="rId4"/>
              </a:rPr>
              <a:t>https://www.trustnetoffshore.com/Investments/Perf.aspx?univ=DC</a:t>
            </a:r>
            <a:endParaRPr lang="en-GB" sz="1200" dirty="0"/>
          </a:p>
          <a:p>
            <a:pPr marL="342900" indent="-342900">
              <a:buAutoNum type="arabicParenBoth"/>
            </a:pPr>
            <a:r>
              <a:rPr lang="en-GB" sz="1200" dirty="0">
                <a:hlinkClick r:id="rId5"/>
              </a:rPr>
              <a:t>https://money.usnews.com/funds/search?name=</a:t>
            </a:r>
            <a:endParaRPr lang="en-GB" sz="1200" dirty="0"/>
          </a:p>
          <a:p>
            <a:pPr marL="342900" indent="-342900">
              <a:buAutoNum type="arabicParenBoth"/>
            </a:pPr>
            <a:r>
              <a:rPr lang="en-GB" sz="1200" dirty="0">
                <a:hlinkClick r:id="rId6"/>
              </a:rPr>
              <a:t>https://www.marketwatch.com/tools/markets/funds/a-z</a:t>
            </a:r>
            <a:endParaRPr lang="en-GB" sz="1200" dirty="0"/>
          </a:p>
          <a:p>
            <a:pPr marL="342900" indent="-342900">
              <a:buAutoNum type="arabicParenBoth"/>
            </a:pPr>
            <a:r>
              <a:rPr lang="en-GB" sz="1200" dirty="0">
                <a:hlinkClick r:id="rId7"/>
              </a:rPr>
              <a:t>https://finance.yahoo.com/screener/predefined/top_mutual_funds?offset=0&amp;count=1000</a:t>
            </a:r>
            <a:endParaRPr lang="en-GB" sz="1200" dirty="0"/>
          </a:p>
        </p:txBody>
      </p:sp>
      <p:sp>
        <p:nvSpPr>
          <p:cNvPr id="11" name="Rectangle: Rounded Corners 10">
            <a:extLst>
              <a:ext uri="{FF2B5EF4-FFF2-40B4-BE49-F238E27FC236}">
                <a16:creationId xmlns:a16="http://schemas.microsoft.com/office/drawing/2014/main" id="{A2F64564-07A1-4C40-B1AB-2CAC66BDE49E}"/>
              </a:ext>
            </a:extLst>
          </p:cNvPr>
          <p:cNvSpPr/>
          <p:nvPr/>
        </p:nvSpPr>
        <p:spPr>
          <a:xfrm>
            <a:off x="919713" y="5304804"/>
            <a:ext cx="3156696" cy="60891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YahooFinance</a:t>
            </a:r>
            <a:r>
              <a:rPr lang="en-GB" dirty="0"/>
              <a:t> Website</a:t>
            </a:r>
          </a:p>
        </p:txBody>
      </p:sp>
      <p:cxnSp>
        <p:nvCxnSpPr>
          <p:cNvPr id="5" name="Connector: Curved 4">
            <a:extLst>
              <a:ext uri="{FF2B5EF4-FFF2-40B4-BE49-F238E27FC236}">
                <a16:creationId xmlns:a16="http://schemas.microsoft.com/office/drawing/2014/main" id="{08A79E81-D98F-4E5F-A852-F6AEBDBAB789}"/>
              </a:ext>
            </a:extLst>
          </p:cNvPr>
          <p:cNvCxnSpPr>
            <a:stCxn id="25" idx="3"/>
            <a:endCxn id="24" idx="1"/>
          </p:cNvCxnSpPr>
          <p:nvPr/>
        </p:nvCxnSpPr>
        <p:spPr>
          <a:xfrm>
            <a:off x="4076410" y="1598244"/>
            <a:ext cx="1742506" cy="1877736"/>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a:extLst>
              <a:ext uri="{FF2B5EF4-FFF2-40B4-BE49-F238E27FC236}">
                <a16:creationId xmlns:a16="http://schemas.microsoft.com/office/drawing/2014/main" id="{1906D66D-3D86-415A-927F-4D17BE8EFD6A}"/>
              </a:ext>
            </a:extLst>
          </p:cNvPr>
          <p:cNvCxnSpPr>
            <a:stCxn id="9" idx="3"/>
            <a:endCxn id="24" idx="1"/>
          </p:cNvCxnSpPr>
          <p:nvPr/>
        </p:nvCxnSpPr>
        <p:spPr>
          <a:xfrm>
            <a:off x="4076410" y="2385644"/>
            <a:ext cx="1742506" cy="1090336"/>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EBFA74FD-CE15-4B27-9EDB-0FBBDC729128}"/>
              </a:ext>
            </a:extLst>
          </p:cNvPr>
          <p:cNvCxnSpPr>
            <a:stCxn id="23" idx="3"/>
            <a:endCxn id="24" idx="1"/>
          </p:cNvCxnSpPr>
          <p:nvPr/>
        </p:nvCxnSpPr>
        <p:spPr>
          <a:xfrm>
            <a:off x="4076412" y="3173044"/>
            <a:ext cx="1742504" cy="302936"/>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99020D79-EBFE-4092-87AB-0C5D66E1FA55}"/>
              </a:ext>
            </a:extLst>
          </p:cNvPr>
          <p:cNvCxnSpPr>
            <a:cxnSpLocks/>
            <a:stCxn id="22" idx="3"/>
            <a:endCxn id="24" idx="1"/>
          </p:cNvCxnSpPr>
          <p:nvPr/>
        </p:nvCxnSpPr>
        <p:spPr>
          <a:xfrm flipV="1">
            <a:off x="4076410" y="3475980"/>
            <a:ext cx="1742506" cy="558480"/>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30968D35-296D-4C35-9C3B-8326AF2966D5}"/>
              </a:ext>
            </a:extLst>
          </p:cNvPr>
          <p:cNvCxnSpPr>
            <a:stCxn id="21" idx="3"/>
            <a:endCxn id="24" idx="1"/>
          </p:cNvCxnSpPr>
          <p:nvPr/>
        </p:nvCxnSpPr>
        <p:spPr>
          <a:xfrm flipV="1">
            <a:off x="4076410" y="3475980"/>
            <a:ext cx="1742506" cy="1345880"/>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AF499138-7694-4336-A35F-9DBE900AF77B}"/>
              </a:ext>
            </a:extLst>
          </p:cNvPr>
          <p:cNvCxnSpPr>
            <a:stCxn id="11" idx="3"/>
            <a:endCxn id="24" idx="1"/>
          </p:cNvCxnSpPr>
          <p:nvPr/>
        </p:nvCxnSpPr>
        <p:spPr>
          <a:xfrm flipV="1">
            <a:off x="4076409" y="3475980"/>
            <a:ext cx="1742507" cy="2133280"/>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EA46B30-B9BA-4B55-A44B-B9E5A11D451A}"/>
              </a:ext>
            </a:extLst>
          </p:cNvPr>
          <p:cNvCxnSpPr>
            <a:stCxn id="24" idx="3"/>
            <a:endCxn id="26" idx="1"/>
          </p:cNvCxnSpPr>
          <p:nvPr/>
        </p:nvCxnSpPr>
        <p:spPr>
          <a:xfrm flipV="1">
            <a:off x="8331579" y="3475979"/>
            <a:ext cx="64097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92E7147-78AC-473C-B7D0-395A0F543BF7}"/>
              </a:ext>
            </a:extLst>
          </p:cNvPr>
          <p:cNvSpPr txBox="1"/>
          <p:nvPr/>
        </p:nvSpPr>
        <p:spPr>
          <a:xfrm>
            <a:off x="8750595" y="1980886"/>
            <a:ext cx="3072809" cy="92333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C00000"/>
                </a:solidFill>
              </a:rPr>
              <a:t>ISIN or CUSIO (identifier)</a:t>
            </a:r>
          </a:p>
          <a:p>
            <a:pPr marL="285750" indent="-285750">
              <a:buFont typeface="Arial" panose="020B0604020202020204" pitchFamily="34" charset="0"/>
              <a:buChar char="•"/>
            </a:pPr>
            <a:r>
              <a:rPr lang="en-GB" dirty="0">
                <a:solidFill>
                  <a:srgbClr val="C00000"/>
                </a:solidFill>
              </a:rPr>
              <a:t>Fund Name</a:t>
            </a:r>
          </a:p>
          <a:p>
            <a:pPr marL="285750" indent="-285750">
              <a:buFont typeface="Arial" panose="020B0604020202020204" pitchFamily="34" charset="0"/>
              <a:buChar char="•"/>
            </a:pPr>
            <a:r>
              <a:rPr lang="en-GB" dirty="0">
                <a:solidFill>
                  <a:srgbClr val="C00000"/>
                </a:solidFill>
              </a:rPr>
              <a:t>Fund Objective</a:t>
            </a:r>
          </a:p>
        </p:txBody>
      </p:sp>
      <p:sp>
        <p:nvSpPr>
          <p:cNvPr id="4" name="Slide Number Placeholder 3">
            <a:extLst>
              <a:ext uri="{FF2B5EF4-FFF2-40B4-BE49-F238E27FC236}">
                <a16:creationId xmlns:a16="http://schemas.microsoft.com/office/drawing/2014/main" id="{E9C6E429-9693-447F-AF21-43A385A2144A}"/>
              </a:ext>
            </a:extLst>
          </p:cNvPr>
          <p:cNvSpPr>
            <a:spLocks noGrp="1"/>
          </p:cNvSpPr>
          <p:nvPr>
            <p:ph type="sldNum" sz="quarter" idx="12"/>
          </p:nvPr>
        </p:nvSpPr>
        <p:spPr/>
        <p:txBody>
          <a:bodyPr/>
          <a:lstStyle/>
          <a:p>
            <a:fld id="{D78D0F9C-E982-4158-A8AF-0A146BD2F9A5}" type="slidenum">
              <a:rPr lang="en-GB" smtClean="0"/>
              <a:t>12</a:t>
            </a:fld>
            <a:endParaRPr lang="en-GB"/>
          </a:p>
        </p:txBody>
      </p:sp>
    </p:spTree>
    <p:extLst>
      <p:ext uri="{BB962C8B-B14F-4D97-AF65-F5344CB8AC3E}">
        <p14:creationId xmlns:p14="http://schemas.microsoft.com/office/powerpoint/2010/main" val="1929924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 Data Sourcing</a:t>
            </a:r>
          </a:p>
        </p:txBody>
      </p:sp>
      <p:graphicFrame>
        <p:nvGraphicFramePr>
          <p:cNvPr id="8" name="Table 7">
            <a:extLst>
              <a:ext uri="{FF2B5EF4-FFF2-40B4-BE49-F238E27FC236}">
                <a16:creationId xmlns:a16="http://schemas.microsoft.com/office/drawing/2014/main" id="{6E99C893-C004-4BE1-B4D0-7D1A499AAD98}"/>
              </a:ext>
            </a:extLst>
          </p:cNvPr>
          <p:cNvGraphicFramePr>
            <a:graphicFrameLocks noGrp="1"/>
          </p:cNvGraphicFramePr>
          <p:nvPr>
            <p:extLst>
              <p:ext uri="{D42A27DB-BD31-4B8C-83A1-F6EECF244321}">
                <p14:modId xmlns:p14="http://schemas.microsoft.com/office/powerpoint/2010/main" val="4159664239"/>
              </p:ext>
            </p:extLst>
          </p:nvPr>
        </p:nvGraphicFramePr>
        <p:xfrm>
          <a:off x="838200" y="1825755"/>
          <a:ext cx="10515600" cy="3606800"/>
        </p:xfrm>
        <a:graphic>
          <a:graphicData uri="http://schemas.openxmlformats.org/drawingml/2006/table">
            <a:tbl>
              <a:tblPr/>
              <a:tblGrid>
                <a:gridCol w="1009498">
                  <a:extLst>
                    <a:ext uri="{9D8B030D-6E8A-4147-A177-3AD203B41FA5}">
                      <a16:colId xmlns:a16="http://schemas.microsoft.com/office/drawing/2014/main" val="3465683357"/>
                    </a:ext>
                  </a:extLst>
                </a:gridCol>
                <a:gridCol w="1892808">
                  <a:extLst>
                    <a:ext uri="{9D8B030D-6E8A-4147-A177-3AD203B41FA5}">
                      <a16:colId xmlns:a16="http://schemas.microsoft.com/office/drawing/2014/main" val="2928986677"/>
                    </a:ext>
                  </a:extLst>
                </a:gridCol>
                <a:gridCol w="7613294">
                  <a:extLst>
                    <a:ext uri="{9D8B030D-6E8A-4147-A177-3AD203B41FA5}">
                      <a16:colId xmlns:a16="http://schemas.microsoft.com/office/drawing/2014/main" val="2389095768"/>
                    </a:ext>
                  </a:extLst>
                </a:gridCol>
              </a:tblGrid>
              <a:tr h="552450">
                <a:tc>
                  <a:txBody>
                    <a:bodyPr/>
                    <a:lstStyle/>
                    <a:p>
                      <a:pPr algn="ctr" fontAlgn="ctr"/>
                      <a:r>
                        <a:rPr lang="en-GB" sz="1400" b="1" i="0" u="none" strike="noStrike">
                          <a:solidFill>
                            <a:srgbClr val="000000"/>
                          </a:solidFill>
                          <a:effectLst/>
                          <a:latin typeface="Calibri" panose="020F0502020204030204" pitchFamily="34" charset="0"/>
                        </a:rPr>
                        <a:t>ISIN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400" b="1" i="0" u="none" strike="noStrike">
                          <a:solidFill>
                            <a:srgbClr val="000000"/>
                          </a:solidFill>
                          <a:effectLst/>
                          <a:latin typeface="Calibri" panose="020F0502020204030204" pitchFamily="34" charset="0"/>
                        </a:rPr>
                        <a:t>Fund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GB" sz="1400" b="1" i="0" u="none" strike="noStrike" dirty="0">
                          <a:solidFill>
                            <a:srgbClr val="000000"/>
                          </a:solidFill>
                          <a:effectLst/>
                          <a:latin typeface="Arial" panose="020B0604020202020204" pitchFamily="34" charset="0"/>
                        </a:rPr>
                        <a:t>Objective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734764585"/>
                  </a:ext>
                </a:extLst>
              </a:tr>
              <a:tr h="647700">
                <a:tc>
                  <a:txBody>
                    <a:bodyPr/>
                    <a:lstStyle/>
                    <a:p>
                      <a:pPr algn="l" fontAlgn="b"/>
                      <a:r>
                        <a:rPr lang="en-GB" sz="1000" b="0" i="0" u="none" strike="noStrike">
                          <a:solidFill>
                            <a:srgbClr val="222222"/>
                          </a:solidFill>
                          <a:effectLst/>
                          <a:latin typeface="Calibri" panose="020F0502020204030204" pitchFamily="34" charset="0"/>
                        </a:rPr>
                        <a:t>LU1808993080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chemeClr val="tx1"/>
                          </a:solidFill>
                          <a:effectLst/>
                          <a:latin typeface="Calibri" panose="020F0502020204030204" pitchFamily="34" charset="0"/>
                        </a:rPr>
                        <a:t>AB </a:t>
                      </a:r>
                      <a:r>
                        <a:rPr lang="en-GB" sz="1000" b="0" i="0" u="none" strike="noStrike" kern="1200" dirty="0">
                          <a:solidFill>
                            <a:srgbClr val="222222"/>
                          </a:solidFill>
                          <a:effectLst/>
                          <a:latin typeface="Calibri" panose="020F0502020204030204" pitchFamily="34" charset="0"/>
                          <a:ea typeface="+mn-ea"/>
                          <a:cs typeface="+mn-cs"/>
                        </a:rPr>
                        <a:t>Financial</a:t>
                      </a:r>
                      <a:r>
                        <a:rPr lang="en-GB" sz="1000" b="0" i="0" u="none" strike="noStrike" dirty="0">
                          <a:solidFill>
                            <a:schemeClr val="tx1"/>
                          </a:solidFill>
                          <a:effectLst/>
                          <a:latin typeface="Calibri" panose="020F0502020204030204" pitchFamily="34" charset="0"/>
                        </a:rPr>
                        <a:t> Credit Portfolio A2 USD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Arial" panose="020B0604020202020204" pitchFamily="34" charset="0"/>
                        </a:rPr>
                        <a:t>Seeks to maximize total returns through current income and capital appreciation by Investing primarily in the financial credit sector globally including banks, insurance and other finance companies Focusing on subordinated debt securities of the financial credit sector including contingent convertible bonds (“</a:t>
                      </a:r>
                      <a:r>
                        <a:rPr lang="en-GB" sz="1000" b="0" i="0" u="none" strike="noStrike" dirty="0" err="1">
                          <a:solidFill>
                            <a:srgbClr val="000000"/>
                          </a:solidFill>
                          <a:effectLst/>
                          <a:latin typeface="Arial" panose="020B0604020202020204" pitchFamily="34" charset="0"/>
                        </a:rPr>
                        <a:t>CoCos</a:t>
                      </a:r>
                      <a:r>
                        <a:rPr lang="en-GB" sz="1000" b="0" i="0" u="none" strike="noStrike" dirty="0">
                          <a:solidFill>
                            <a:srgbClr val="000000"/>
                          </a:solidFill>
                          <a:effectLst/>
                          <a:latin typeface="Arial" panose="020B0604020202020204" pitchFamily="34" charset="0"/>
                        </a:rPr>
                        <a:t>”) and preferred shares which may be rated Investment Grade or below Investment Grade.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496211"/>
                  </a:ext>
                </a:extLst>
              </a:tr>
              <a:tr h="647700">
                <a:tc>
                  <a:txBody>
                    <a:bodyPr/>
                    <a:lstStyle/>
                    <a:p>
                      <a:pPr algn="l" fontAlgn="b"/>
                      <a:r>
                        <a:rPr lang="en-GB" sz="1000" b="0" i="0" u="none" strike="noStrike">
                          <a:solidFill>
                            <a:srgbClr val="222222"/>
                          </a:solidFill>
                          <a:effectLst/>
                          <a:latin typeface="Calibri" panose="020F0502020204030204" pitchFamily="34" charset="0"/>
                        </a:rPr>
                        <a:t>LU0689625282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222222"/>
                          </a:solidFill>
                          <a:effectLst/>
                          <a:latin typeface="Calibri" panose="020F0502020204030204" pitchFamily="34" charset="0"/>
                        </a:rPr>
                        <a:t>AB FCP I - Short Duration Bond Portfolio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222222"/>
                          </a:solidFill>
                          <a:effectLst/>
                          <a:latin typeface="Arial" panose="020B0604020202020204" pitchFamily="34" charset="0"/>
                        </a:rPr>
                        <a:t>Seeks high total investment return by investing in a global portfolio of short-duration investment grade, fixed-income securities, Hedging non-US dollar-denominated positions to US dollars to minimize the risks of currency fluctuations, Drawing on a large global team to evaluate the top-down factors influencing markets as well as the bottom-up factors affecting bond prices.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2116722"/>
                  </a:ext>
                </a:extLst>
              </a:tr>
              <a:tr h="800100">
                <a:tc>
                  <a:txBody>
                    <a:bodyPr/>
                    <a:lstStyle/>
                    <a:p>
                      <a:pPr algn="l" fontAlgn="b"/>
                      <a:r>
                        <a:rPr lang="en-GB" sz="1000" b="0" i="0" u="none" strike="noStrike">
                          <a:solidFill>
                            <a:srgbClr val="222222"/>
                          </a:solidFill>
                          <a:effectLst/>
                          <a:latin typeface="Calibri" panose="020F0502020204030204" pitchFamily="34" charset="0"/>
                        </a:rPr>
                        <a:t>LU0289939786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222222"/>
                          </a:solidFill>
                          <a:effectLst/>
                          <a:latin typeface="Calibri" panose="020F0502020204030204" pitchFamily="34" charset="0"/>
                        </a:rPr>
                        <a:t>AB Eurozone Equity Portfolio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222222"/>
                          </a:solidFill>
                          <a:effectLst/>
                          <a:latin typeface="Arial" panose="020B0604020202020204" pitchFamily="34" charset="0"/>
                        </a:rPr>
                        <a:t>Seeks long-term capital growth by Investing in stocks across the Eurozone that offer compelling long-term return potential and attractive valuations, Taking a long-term perspective in order to capitalize on short-term market inefficiencies created by investors’ overreaction to macroeconomic, industry, or company-specific concerns, Employing a disciplined, bottom-up approach that combines fundamental research with proprietary quantitative tools to identify attractive investment opportunities.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7761793"/>
                  </a:ext>
                </a:extLst>
              </a:tr>
              <a:tr h="958850">
                <a:tc>
                  <a:txBody>
                    <a:bodyPr/>
                    <a:lstStyle/>
                    <a:p>
                      <a:pPr algn="l" fontAlgn="b"/>
                      <a:r>
                        <a:rPr lang="en-GB" sz="1000" b="0" i="0" u="none" strike="noStrike">
                          <a:solidFill>
                            <a:srgbClr val="222222"/>
                          </a:solidFill>
                          <a:effectLst/>
                          <a:latin typeface="Calibri" panose="020F0502020204030204" pitchFamily="34" charset="0"/>
                        </a:rPr>
                        <a:t>LU0539801802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222222"/>
                          </a:solidFill>
                          <a:effectLst/>
                          <a:latin typeface="Calibri" panose="020F0502020204030204" pitchFamily="34" charset="0"/>
                        </a:rPr>
                        <a:t>AB European Income Portfolio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222222"/>
                          </a:solidFill>
                          <a:effectLst/>
                          <a:latin typeface="Arial" panose="020B0604020202020204" pitchFamily="34" charset="0"/>
                        </a:rPr>
                        <a:t>Seeks high total return by maximizing current income and achieving capital appreciation by Maintaining a diversified portfolio of investment grade and non-investment grade fixed-income securities issued by European companies and governments, with flexibility to invest in some non-European issuers. Investing predominantly in Euro or European currency-denominated securities. Dynamically balancing higher-yielding Euro fixed-income assets with lower risk government bonds to generate yield from diverse sources. Employing a multi-sector approach in search of the best opportunities.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2467239"/>
                  </a:ext>
                </a:extLst>
              </a:tr>
            </a:tbl>
          </a:graphicData>
        </a:graphic>
      </p:graphicFrame>
      <p:sp>
        <p:nvSpPr>
          <p:cNvPr id="3" name="Slide Number Placeholder 2">
            <a:extLst>
              <a:ext uri="{FF2B5EF4-FFF2-40B4-BE49-F238E27FC236}">
                <a16:creationId xmlns:a16="http://schemas.microsoft.com/office/drawing/2014/main" id="{8B58609B-327E-4D60-992D-17B11F08E99C}"/>
              </a:ext>
            </a:extLst>
          </p:cNvPr>
          <p:cNvSpPr>
            <a:spLocks noGrp="1"/>
          </p:cNvSpPr>
          <p:nvPr>
            <p:ph type="sldNum" sz="quarter" idx="12"/>
          </p:nvPr>
        </p:nvSpPr>
        <p:spPr/>
        <p:txBody>
          <a:bodyPr/>
          <a:lstStyle/>
          <a:p>
            <a:fld id="{D78D0F9C-E982-4158-A8AF-0A146BD2F9A5}" type="slidenum">
              <a:rPr lang="en-GB" smtClean="0"/>
              <a:t>13</a:t>
            </a:fld>
            <a:endParaRPr lang="en-GB"/>
          </a:p>
        </p:txBody>
      </p:sp>
    </p:spTree>
    <p:extLst>
      <p:ext uri="{BB962C8B-B14F-4D97-AF65-F5344CB8AC3E}">
        <p14:creationId xmlns:p14="http://schemas.microsoft.com/office/powerpoint/2010/main" val="188321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B831CA-8182-4546-BED0-96C0B09A3BD7}"/>
              </a:ext>
            </a:extLst>
          </p:cNvPr>
          <p:cNvSpPr txBox="1">
            <a:spLocks/>
          </p:cNvSpPr>
          <p:nvPr/>
        </p:nvSpPr>
        <p:spPr>
          <a:xfrm>
            <a:off x="838200" y="365126"/>
            <a:ext cx="10515600" cy="608910"/>
          </a:xfrm>
          <a:prstGeom prst="rect">
            <a:avLst/>
          </a:prstGeom>
          <a:solidFill>
            <a:schemeClr val="bg1">
              <a:lumMod val="85000"/>
            </a:schemeClr>
          </a:solidFill>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a:t>Data Pre-Processing</a:t>
            </a:r>
          </a:p>
        </p:txBody>
      </p:sp>
      <p:graphicFrame>
        <p:nvGraphicFramePr>
          <p:cNvPr id="2" name="Table 2">
            <a:extLst>
              <a:ext uri="{FF2B5EF4-FFF2-40B4-BE49-F238E27FC236}">
                <a16:creationId xmlns:a16="http://schemas.microsoft.com/office/drawing/2014/main" id="{4BD1885C-3614-44F2-8E0D-66D4B10041DC}"/>
              </a:ext>
            </a:extLst>
          </p:cNvPr>
          <p:cNvGraphicFramePr>
            <a:graphicFrameLocks noGrp="1"/>
          </p:cNvGraphicFramePr>
          <p:nvPr>
            <p:extLst>
              <p:ext uri="{D42A27DB-BD31-4B8C-83A1-F6EECF244321}">
                <p14:modId xmlns:p14="http://schemas.microsoft.com/office/powerpoint/2010/main" val="69492392"/>
              </p:ext>
            </p:extLst>
          </p:nvPr>
        </p:nvGraphicFramePr>
        <p:xfrm>
          <a:off x="1952171" y="1441746"/>
          <a:ext cx="8128000" cy="1854200"/>
        </p:xfrm>
        <a:graphic>
          <a:graphicData uri="http://schemas.openxmlformats.org/drawingml/2006/table">
            <a:tbl>
              <a:tblPr firstRow="1" bandRow="1">
                <a:tableStyleId>{5C22544A-7EE6-4342-B048-85BDC9FD1C3A}</a:tableStyleId>
              </a:tblPr>
              <a:tblGrid>
                <a:gridCol w="5058229">
                  <a:extLst>
                    <a:ext uri="{9D8B030D-6E8A-4147-A177-3AD203B41FA5}">
                      <a16:colId xmlns:a16="http://schemas.microsoft.com/office/drawing/2014/main" val="2412287302"/>
                    </a:ext>
                  </a:extLst>
                </a:gridCol>
                <a:gridCol w="3069771">
                  <a:extLst>
                    <a:ext uri="{9D8B030D-6E8A-4147-A177-3AD203B41FA5}">
                      <a16:colId xmlns:a16="http://schemas.microsoft.com/office/drawing/2014/main" val="3684934319"/>
                    </a:ext>
                  </a:extLst>
                </a:gridCol>
              </a:tblGrid>
              <a:tr h="370840">
                <a:tc>
                  <a:txBody>
                    <a:bodyPr/>
                    <a:lstStyle/>
                    <a:p>
                      <a:r>
                        <a:rPr lang="en-GB" dirty="0"/>
                        <a:t>Total Number of Fund Objectives Documents</a:t>
                      </a:r>
                    </a:p>
                  </a:txBody>
                  <a:tcPr/>
                </a:tc>
                <a:tc>
                  <a:txBody>
                    <a:bodyPr/>
                    <a:lstStyle/>
                    <a:p>
                      <a:r>
                        <a:rPr lang="en-GB" dirty="0"/>
                        <a:t>771</a:t>
                      </a:r>
                    </a:p>
                  </a:txBody>
                  <a:tcPr/>
                </a:tc>
                <a:extLst>
                  <a:ext uri="{0D108BD9-81ED-4DB2-BD59-A6C34878D82A}">
                    <a16:rowId xmlns:a16="http://schemas.microsoft.com/office/drawing/2014/main" val="1227858269"/>
                  </a:ext>
                </a:extLst>
              </a:tr>
              <a:tr h="370840">
                <a:tc>
                  <a:txBody>
                    <a:bodyPr/>
                    <a:lstStyle/>
                    <a:p>
                      <a:r>
                        <a:rPr lang="en-GB" dirty="0"/>
                        <a:t>Total Word Count</a:t>
                      </a:r>
                    </a:p>
                  </a:txBody>
                  <a:tcPr/>
                </a:tc>
                <a:tc>
                  <a:txBody>
                    <a:bodyPr/>
                    <a:lstStyle/>
                    <a:p>
                      <a:r>
                        <a:rPr lang="en-GB" dirty="0"/>
                        <a:t>31637</a:t>
                      </a:r>
                    </a:p>
                  </a:txBody>
                  <a:tcPr/>
                </a:tc>
                <a:extLst>
                  <a:ext uri="{0D108BD9-81ED-4DB2-BD59-A6C34878D82A}">
                    <a16:rowId xmlns:a16="http://schemas.microsoft.com/office/drawing/2014/main" val="3749573720"/>
                  </a:ext>
                </a:extLst>
              </a:tr>
              <a:tr h="370840">
                <a:tc>
                  <a:txBody>
                    <a:bodyPr/>
                    <a:lstStyle/>
                    <a:p>
                      <a:r>
                        <a:rPr lang="en-GB" dirty="0"/>
                        <a:t>Total Word Count after Removal of Stops</a:t>
                      </a:r>
                    </a:p>
                  </a:txBody>
                  <a:tcPr/>
                </a:tc>
                <a:tc>
                  <a:txBody>
                    <a:bodyPr/>
                    <a:lstStyle/>
                    <a:p>
                      <a:r>
                        <a:rPr lang="en-GB" dirty="0"/>
                        <a:t>17996</a:t>
                      </a:r>
                    </a:p>
                  </a:txBody>
                  <a:tcPr/>
                </a:tc>
                <a:extLst>
                  <a:ext uri="{0D108BD9-81ED-4DB2-BD59-A6C34878D82A}">
                    <a16:rowId xmlns:a16="http://schemas.microsoft.com/office/drawing/2014/main" val="2523045087"/>
                  </a:ext>
                </a:extLst>
              </a:tr>
              <a:tr h="370840">
                <a:tc>
                  <a:txBody>
                    <a:bodyPr/>
                    <a:lstStyle/>
                    <a:p>
                      <a:r>
                        <a:rPr lang="en-GB" dirty="0"/>
                        <a:t>Min Fund Objective Length (words)</a:t>
                      </a:r>
                    </a:p>
                  </a:txBody>
                  <a:tcPr/>
                </a:tc>
                <a:tc>
                  <a:txBody>
                    <a:bodyPr/>
                    <a:lstStyle/>
                    <a:p>
                      <a:r>
                        <a:rPr lang="en-GB" dirty="0"/>
                        <a:t>37</a:t>
                      </a:r>
                    </a:p>
                  </a:txBody>
                  <a:tcPr/>
                </a:tc>
                <a:extLst>
                  <a:ext uri="{0D108BD9-81ED-4DB2-BD59-A6C34878D82A}">
                    <a16:rowId xmlns:a16="http://schemas.microsoft.com/office/drawing/2014/main" val="1063797203"/>
                  </a:ext>
                </a:extLst>
              </a:tr>
              <a:tr h="370840">
                <a:tc>
                  <a:txBody>
                    <a:bodyPr/>
                    <a:lstStyle/>
                    <a:p>
                      <a:r>
                        <a:rPr lang="en-GB" dirty="0"/>
                        <a:t>Max Fund Objective Length (words)</a:t>
                      </a:r>
                    </a:p>
                  </a:txBody>
                  <a:tcPr/>
                </a:tc>
                <a:tc>
                  <a:txBody>
                    <a:bodyPr/>
                    <a:lstStyle/>
                    <a:p>
                      <a:r>
                        <a:rPr lang="en-GB" dirty="0"/>
                        <a:t>679</a:t>
                      </a:r>
                    </a:p>
                  </a:txBody>
                  <a:tcPr/>
                </a:tc>
                <a:extLst>
                  <a:ext uri="{0D108BD9-81ED-4DB2-BD59-A6C34878D82A}">
                    <a16:rowId xmlns:a16="http://schemas.microsoft.com/office/drawing/2014/main" val="3654276505"/>
                  </a:ext>
                </a:extLst>
              </a:tr>
            </a:tbl>
          </a:graphicData>
        </a:graphic>
      </p:graphicFrame>
      <p:sp>
        <p:nvSpPr>
          <p:cNvPr id="3" name="Slide Number Placeholder 2">
            <a:extLst>
              <a:ext uri="{FF2B5EF4-FFF2-40B4-BE49-F238E27FC236}">
                <a16:creationId xmlns:a16="http://schemas.microsoft.com/office/drawing/2014/main" id="{47AD85E1-FD3B-42A8-B82F-B8306E313A7F}"/>
              </a:ext>
            </a:extLst>
          </p:cNvPr>
          <p:cNvSpPr>
            <a:spLocks noGrp="1"/>
          </p:cNvSpPr>
          <p:nvPr>
            <p:ph type="sldNum" sz="quarter" idx="12"/>
          </p:nvPr>
        </p:nvSpPr>
        <p:spPr/>
        <p:txBody>
          <a:bodyPr/>
          <a:lstStyle/>
          <a:p>
            <a:fld id="{D78D0F9C-E982-4158-A8AF-0A146BD2F9A5}" type="slidenum">
              <a:rPr lang="en-GB" smtClean="0"/>
              <a:t>14</a:t>
            </a:fld>
            <a:endParaRPr lang="en-GB"/>
          </a:p>
        </p:txBody>
      </p:sp>
    </p:spTree>
    <p:extLst>
      <p:ext uri="{BB962C8B-B14F-4D97-AF65-F5344CB8AC3E}">
        <p14:creationId xmlns:p14="http://schemas.microsoft.com/office/powerpoint/2010/main" val="1206131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B831CA-8182-4546-BED0-96C0B09A3BD7}"/>
              </a:ext>
            </a:extLst>
          </p:cNvPr>
          <p:cNvSpPr txBox="1">
            <a:spLocks/>
          </p:cNvSpPr>
          <p:nvPr/>
        </p:nvSpPr>
        <p:spPr>
          <a:xfrm>
            <a:off x="838200" y="365126"/>
            <a:ext cx="10515600" cy="608910"/>
          </a:xfrm>
          <a:prstGeom prst="rect">
            <a:avLst/>
          </a:prstGeom>
          <a:solidFill>
            <a:schemeClr val="bg1">
              <a:lumMod val="85000"/>
            </a:schemeClr>
          </a:solidFill>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a:t>Data - Visualization</a:t>
            </a:r>
          </a:p>
        </p:txBody>
      </p:sp>
      <p:pic>
        <p:nvPicPr>
          <p:cNvPr id="21" name="Picture 20">
            <a:extLst>
              <a:ext uri="{FF2B5EF4-FFF2-40B4-BE49-F238E27FC236}">
                <a16:creationId xmlns:a16="http://schemas.microsoft.com/office/drawing/2014/main" id="{AC01E369-BFE6-4F00-A520-F97C0854A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00" y="2360594"/>
            <a:ext cx="5075971" cy="3062176"/>
          </a:xfrm>
          <a:prstGeom prst="rect">
            <a:avLst/>
          </a:prstGeom>
        </p:spPr>
      </p:pic>
      <p:pic>
        <p:nvPicPr>
          <p:cNvPr id="23" name="Picture 22">
            <a:extLst>
              <a:ext uri="{FF2B5EF4-FFF2-40B4-BE49-F238E27FC236}">
                <a16:creationId xmlns:a16="http://schemas.microsoft.com/office/drawing/2014/main" id="{1FDC08AA-0FDB-424B-8AA4-8FF08F99F40E}"/>
              </a:ext>
            </a:extLst>
          </p:cNvPr>
          <p:cNvPicPr>
            <a:picLocks noChangeAspect="1"/>
          </p:cNvPicPr>
          <p:nvPr/>
        </p:nvPicPr>
        <p:blipFill rotWithShape="1">
          <a:blip r:embed="rId3">
            <a:extLst>
              <a:ext uri="{28A0092B-C50C-407E-A947-70E740481C1C}">
                <a14:useLocalDpi xmlns:a14="http://schemas.microsoft.com/office/drawing/2010/main" val="0"/>
              </a:ext>
            </a:extLst>
          </a:blip>
          <a:srcRect l="13657" t="6502" r="11132" b="8202"/>
          <a:stretch/>
        </p:blipFill>
        <p:spPr>
          <a:xfrm>
            <a:off x="6227914" y="2165711"/>
            <a:ext cx="5544197" cy="3353346"/>
          </a:xfrm>
          <a:prstGeom prst="rect">
            <a:avLst/>
          </a:prstGeom>
        </p:spPr>
      </p:pic>
      <p:sp>
        <p:nvSpPr>
          <p:cNvPr id="25" name="TextBox 24">
            <a:extLst>
              <a:ext uri="{FF2B5EF4-FFF2-40B4-BE49-F238E27FC236}">
                <a16:creationId xmlns:a16="http://schemas.microsoft.com/office/drawing/2014/main" id="{97AA7258-B9B1-4BB2-AAB8-CB0D7AD11BEA}"/>
              </a:ext>
            </a:extLst>
          </p:cNvPr>
          <p:cNvSpPr txBox="1"/>
          <p:nvPr/>
        </p:nvSpPr>
        <p:spPr>
          <a:xfrm>
            <a:off x="6338434" y="5422770"/>
            <a:ext cx="5015366" cy="369332"/>
          </a:xfrm>
          <a:prstGeom prst="rect">
            <a:avLst/>
          </a:prstGeom>
          <a:noFill/>
        </p:spPr>
        <p:txBody>
          <a:bodyPr wrap="square" rtlCol="0">
            <a:spAutoFit/>
          </a:bodyPr>
          <a:lstStyle/>
          <a:p>
            <a:r>
              <a:rPr lang="en-GB" dirty="0"/>
              <a:t>With Custom Stop Words Removal (Fund, Seek etc.)</a:t>
            </a:r>
          </a:p>
        </p:txBody>
      </p:sp>
      <p:sp>
        <p:nvSpPr>
          <p:cNvPr id="2" name="Slide Number Placeholder 1">
            <a:extLst>
              <a:ext uri="{FF2B5EF4-FFF2-40B4-BE49-F238E27FC236}">
                <a16:creationId xmlns:a16="http://schemas.microsoft.com/office/drawing/2014/main" id="{D1BE29A0-AD69-4F3D-B2D0-A09D9CC08B2F}"/>
              </a:ext>
            </a:extLst>
          </p:cNvPr>
          <p:cNvSpPr>
            <a:spLocks noGrp="1"/>
          </p:cNvSpPr>
          <p:nvPr>
            <p:ph type="sldNum" sz="quarter" idx="12"/>
          </p:nvPr>
        </p:nvSpPr>
        <p:spPr/>
        <p:txBody>
          <a:bodyPr/>
          <a:lstStyle/>
          <a:p>
            <a:fld id="{D78D0F9C-E982-4158-A8AF-0A146BD2F9A5}" type="slidenum">
              <a:rPr lang="en-GB" smtClean="0"/>
              <a:t>15</a:t>
            </a:fld>
            <a:endParaRPr lang="en-GB"/>
          </a:p>
        </p:txBody>
      </p:sp>
    </p:spTree>
    <p:extLst>
      <p:ext uri="{BB962C8B-B14F-4D97-AF65-F5344CB8AC3E}">
        <p14:creationId xmlns:p14="http://schemas.microsoft.com/office/powerpoint/2010/main" val="134741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B831CA-8182-4546-BED0-96C0B09A3BD7}"/>
              </a:ext>
            </a:extLst>
          </p:cNvPr>
          <p:cNvSpPr txBox="1">
            <a:spLocks/>
          </p:cNvSpPr>
          <p:nvPr/>
        </p:nvSpPr>
        <p:spPr>
          <a:xfrm>
            <a:off x="838200" y="365126"/>
            <a:ext cx="10515600" cy="608910"/>
          </a:xfrm>
          <a:prstGeom prst="rect">
            <a:avLst/>
          </a:prstGeom>
          <a:solidFill>
            <a:schemeClr val="bg1">
              <a:lumMod val="85000"/>
            </a:schemeClr>
          </a:solidFill>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a:t>Data - Visualization</a:t>
            </a:r>
          </a:p>
        </p:txBody>
      </p:sp>
      <p:pic>
        <p:nvPicPr>
          <p:cNvPr id="3" name="Picture 2">
            <a:extLst>
              <a:ext uri="{FF2B5EF4-FFF2-40B4-BE49-F238E27FC236}">
                <a16:creationId xmlns:a16="http://schemas.microsoft.com/office/drawing/2014/main" id="{76FF7C36-FD1E-4253-9DAD-B4A55EFF6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710" y="1624154"/>
            <a:ext cx="8437858" cy="4868720"/>
          </a:xfrm>
          <a:prstGeom prst="rect">
            <a:avLst/>
          </a:prstGeom>
        </p:spPr>
      </p:pic>
      <p:sp>
        <p:nvSpPr>
          <p:cNvPr id="2" name="Slide Number Placeholder 1">
            <a:extLst>
              <a:ext uri="{FF2B5EF4-FFF2-40B4-BE49-F238E27FC236}">
                <a16:creationId xmlns:a16="http://schemas.microsoft.com/office/drawing/2014/main" id="{2C1CC2AC-306A-4696-A94C-86C93E7B62AA}"/>
              </a:ext>
            </a:extLst>
          </p:cNvPr>
          <p:cNvSpPr>
            <a:spLocks noGrp="1"/>
          </p:cNvSpPr>
          <p:nvPr>
            <p:ph type="sldNum" sz="quarter" idx="12"/>
          </p:nvPr>
        </p:nvSpPr>
        <p:spPr/>
        <p:txBody>
          <a:bodyPr/>
          <a:lstStyle/>
          <a:p>
            <a:fld id="{D78D0F9C-E982-4158-A8AF-0A146BD2F9A5}" type="slidenum">
              <a:rPr lang="en-GB" smtClean="0"/>
              <a:t>16</a:t>
            </a:fld>
            <a:endParaRPr lang="en-GB"/>
          </a:p>
        </p:txBody>
      </p:sp>
    </p:spTree>
    <p:extLst>
      <p:ext uri="{BB962C8B-B14F-4D97-AF65-F5344CB8AC3E}">
        <p14:creationId xmlns:p14="http://schemas.microsoft.com/office/powerpoint/2010/main" val="1439655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 Data Pre-Processing</a:t>
            </a:r>
          </a:p>
        </p:txBody>
      </p:sp>
      <p:sp>
        <p:nvSpPr>
          <p:cNvPr id="4" name="Rectangle: Rounded Corners 3">
            <a:extLst>
              <a:ext uri="{FF2B5EF4-FFF2-40B4-BE49-F238E27FC236}">
                <a16:creationId xmlns:a16="http://schemas.microsoft.com/office/drawing/2014/main" id="{7A54FBD7-6F3A-49F6-97D3-2D1BA322C230}"/>
              </a:ext>
            </a:extLst>
          </p:cNvPr>
          <p:cNvSpPr/>
          <p:nvPr/>
        </p:nvSpPr>
        <p:spPr>
          <a:xfrm>
            <a:off x="3820884" y="2407890"/>
            <a:ext cx="1872342" cy="1045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Loop on Fund Objectives</a:t>
            </a:r>
          </a:p>
        </p:txBody>
      </p:sp>
      <p:sp>
        <p:nvSpPr>
          <p:cNvPr id="6" name="Oval 5">
            <a:extLst>
              <a:ext uri="{FF2B5EF4-FFF2-40B4-BE49-F238E27FC236}">
                <a16:creationId xmlns:a16="http://schemas.microsoft.com/office/drawing/2014/main" id="{41CC297B-53AD-4DB6-9B59-190EB3D7EDC5}"/>
              </a:ext>
            </a:extLst>
          </p:cNvPr>
          <p:cNvSpPr/>
          <p:nvPr/>
        </p:nvSpPr>
        <p:spPr>
          <a:xfrm>
            <a:off x="3820884" y="1362861"/>
            <a:ext cx="1872343" cy="7714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Start</a:t>
            </a:r>
          </a:p>
        </p:txBody>
      </p:sp>
      <p:sp>
        <p:nvSpPr>
          <p:cNvPr id="7" name="Rectangle: Rounded Corners 6">
            <a:extLst>
              <a:ext uri="{FF2B5EF4-FFF2-40B4-BE49-F238E27FC236}">
                <a16:creationId xmlns:a16="http://schemas.microsoft.com/office/drawing/2014/main" id="{2E403DDD-AE4C-47A5-AA5A-FD132D0CB051}"/>
              </a:ext>
            </a:extLst>
          </p:cNvPr>
          <p:cNvSpPr/>
          <p:nvPr/>
        </p:nvSpPr>
        <p:spPr>
          <a:xfrm>
            <a:off x="3955756" y="3719851"/>
            <a:ext cx="1602600" cy="1045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Split Fund Objective into Sentences</a:t>
            </a:r>
          </a:p>
        </p:txBody>
      </p:sp>
      <p:sp>
        <p:nvSpPr>
          <p:cNvPr id="8" name="Rectangle: Rounded Corners 7">
            <a:extLst>
              <a:ext uri="{FF2B5EF4-FFF2-40B4-BE49-F238E27FC236}">
                <a16:creationId xmlns:a16="http://schemas.microsoft.com/office/drawing/2014/main" id="{0EE03713-1EB0-483E-ABC7-F585F9F4427F}"/>
              </a:ext>
            </a:extLst>
          </p:cNvPr>
          <p:cNvSpPr/>
          <p:nvPr/>
        </p:nvSpPr>
        <p:spPr>
          <a:xfrm>
            <a:off x="3955756" y="5055958"/>
            <a:ext cx="1602600" cy="1045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Sentences into Tokens</a:t>
            </a:r>
          </a:p>
        </p:txBody>
      </p:sp>
      <p:sp>
        <p:nvSpPr>
          <p:cNvPr id="9" name="Rectangle: Rounded Corners 8">
            <a:extLst>
              <a:ext uri="{FF2B5EF4-FFF2-40B4-BE49-F238E27FC236}">
                <a16:creationId xmlns:a16="http://schemas.microsoft.com/office/drawing/2014/main" id="{9340DE62-96A8-45B7-8BB3-3D2E860C4653}"/>
              </a:ext>
            </a:extLst>
          </p:cNvPr>
          <p:cNvSpPr/>
          <p:nvPr/>
        </p:nvSpPr>
        <p:spPr>
          <a:xfrm>
            <a:off x="6187327" y="1334491"/>
            <a:ext cx="1602600" cy="1045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Remove Punctuations</a:t>
            </a:r>
          </a:p>
        </p:txBody>
      </p:sp>
      <p:sp>
        <p:nvSpPr>
          <p:cNvPr id="10" name="Rectangle: Rounded Corners 9">
            <a:extLst>
              <a:ext uri="{FF2B5EF4-FFF2-40B4-BE49-F238E27FC236}">
                <a16:creationId xmlns:a16="http://schemas.microsoft.com/office/drawing/2014/main" id="{8EEB675B-2C0A-48CE-9950-447D27A60544}"/>
              </a:ext>
            </a:extLst>
          </p:cNvPr>
          <p:cNvSpPr/>
          <p:nvPr/>
        </p:nvSpPr>
        <p:spPr>
          <a:xfrm>
            <a:off x="6187327" y="2737301"/>
            <a:ext cx="1602600" cy="1045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Convert to Lower</a:t>
            </a:r>
          </a:p>
        </p:txBody>
      </p:sp>
      <p:sp>
        <p:nvSpPr>
          <p:cNvPr id="11" name="Rectangle: Rounded Corners 10">
            <a:extLst>
              <a:ext uri="{FF2B5EF4-FFF2-40B4-BE49-F238E27FC236}">
                <a16:creationId xmlns:a16="http://schemas.microsoft.com/office/drawing/2014/main" id="{A977BEB5-44C7-41EA-BAFC-502B74893415}"/>
              </a:ext>
            </a:extLst>
          </p:cNvPr>
          <p:cNvSpPr/>
          <p:nvPr/>
        </p:nvSpPr>
        <p:spPr>
          <a:xfrm>
            <a:off x="6187327" y="4140111"/>
            <a:ext cx="1602600" cy="1045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Remove Stops</a:t>
            </a:r>
          </a:p>
        </p:txBody>
      </p:sp>
      <p:sp>
        <p:nvSpPr>
          <p:cNvPr id="12" name="Rectangle: Rounded Corners 11">
            <a:extLst>
              <a:ext uri="{FF2B5EF4-FFF2-40B4-BE49-F238E27FC236}">
                <a16:creationId xmlns:a16="http://schemas.microsoft.com/office/drawing/2014/main" id="{D9CAA8F2-BDDF-48A4-8A94-CF334D813DB3}"/>
              </a:ext>
            </a:extLst>
          </p:cNvPr>
          <p:cNvSpPr/>
          <p:nvPr/>
        </p:nvSpPr>
        <p:spPr>
          <a:xfrm>
            <a:off x="6187327" y="5447844"/>
            <a:ext cx="1602600" cy="1045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Lemmatize</a:t>
            </a:r>
          </a:p>
        </p:txBody>
      </p:sp>
      <p:cxnSp>
        <p:nvCxnSpPr>
          <p:cNvPr id="14" name="Straight Arrow Connector 13">
            <a:extLst>
              <a:ext uri="{FF2B5EF4-FFF2-40B4-BE49-F238E27FC236}">
                <a16:creationId xmlns:a16="http://schemas.microsoft.com/office/drawing/2014/main" id="{E2ECE374-4969-4C1A-99CC-AC53C3A0CAE7}"/>
              </a:ext>
            </a:extLst>
          </p:cNvPr>
          <p:cNvCxnSpPr>
            <a:cxnSpLocks/>
            <a:stCxn id="6" idx="4"/>
            <a:endCxn id="4" idx="0"/>
          </p:cNvCxnSpPr>
          <p:nvPr/>
        </p:nvCxnSpPr>
        <p:spPr>
          <a:xfrm flipH="1">
            <a:off x="4757055" y="2134295"/>
            <a:ext cx="1" cy="2735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76284D5-3C19-49E6-AA53-FB9D529F30A2}"/>
              </a:ext>
            </a:extLst>
          </p:cNvPr>
          <p:cNvCxnSpPr>
            <a:cxnSpLocks/>
          </p:cNvCxnSpPr>
          <p:nvPr/>
        </p:nvCxnSpPr>
        <p:spPr>
          <a:xfrm flipH="1">
            <a:off x="4767938" y="3451464"/>
            <a:ext cx="1" cy="2735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2D3FC02-688E-41CE-958C-5B9BB131A10E}"/>
              </a:ext>
            </a:extLst>
          </p:cNvPr>
          <p:cNvCxnSpPr>
            <a:cxnSpLocks/>
            <a:stCxn id="7" idx="2"/>
            <a:endCxn id="8" idx="0"/>
          </p:cNvCxnSpPr>
          <p:nvPr/>
        </p:nvCxnSpPr>
        <p:spPr>
          <a:xfrm>
            <a:off x="4757056" y="4764880"/>
            <a:ext cx="0" cy="291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2914462-2B35-40C7-93ED-9D78BBD92259}"/>
              </a:ext>
            </a:extLst>
          </p:cNvPr>
          <p:cNvCxnSpPr>
            <a:stCxn id="8" idx="3"/>
            <a:endCxn id="9" idx="1"/>
          </p:cNvCxnSpPr>
          <p:nvPr/>
        </p:nvCxnSpPr>
        <p:spPr>
          <a:xfrm flipV="1">
            <a:off x="5558356" y="1857006"/>
            <a:ext cx="628971" cy="3721467"/>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227DC6-3277-4710-88E3-F00AFBB6E604}"/>
              </a:ext>
            </a:extLst>
          </p:cNvPr>
          <p:cNvCxnSpPr>
            <a:cxnSpLocks/>
            <a:stCxn id="9" idx="2"/>
            <a:endCxn id="10" idx="0"/>
          </p:cNvCxnSpPr>
          <p:nvPr/>
        </p:nvCxnSpPr>
        <p:spPr>
          <a:xfrm>
            <a:off x="6988627" y="2379520"/>
            <a:ext cx="0" cy="3577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DF7CDE-E57F-4F9D-AB92-41347852720E}"/>
              </a:ext>
            </a:extLst>
          </p:cNvPr>
          <p:cNvCxnSpPr>
            <a:cxnSpLocks/>
          </p:cNvCxnSpPr>
          <p:nvPr/>
        </p:nvCxnSpPr>
        <p:spPr>
          <a:xfrm>
            <a:off x="6988627" y="3794663"/>
            <a:ext cx="0" cy="3577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D6411B2-6F65-4056-A8BB-644866A23D89}"/>
              </a:ext>
            </a:extLst>
          </p:cNvPr>
          <p:cNvCxnSpPr>
            <a:cxnSpLocks/>
            <a:stCxn id="11" idx="2"/>
          </p:cNvCxnSpPr>
          <p:nvPr/>
        </p:nvCxnSpPr>
        <p:spPr>
          <a:xfrm>
            <a:off x="6988627" y="5185140"/>
            <a:ext cx="0" cy="2627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B1198334-A8EB-442E-8AD8-E5A86E161D87}"/>
              </a:ext>
            </a:extLst>
          </p:cNvPr>
          <p:cNvCxnSpPr>
            <a:cxnSpLocks/>
            <a:stCxn id="12" idx="2"/>
            <a:endCxn id="4" idx="1"/>
          </p:cNvCxnSpPr>
          <p:nvPr/>
        </p:nvCxnSpPr>
        <p:spPr>
          <a:xfrm rot="5400000" flipH="1">
            <a:off x="3623522" y="3127768"/>
            <a:ext cx="3562468" cy="3167743"/>
          </a:xfrm>
          <a:prstGeom prst="bentConnector4">
            <a:avLst>
              <a:gd name="adj1" fmla="val -2139"/>
              <a:gd name="adj2" fmla="val 10721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2550A6C-44D1-4F08-B08C-D32159CFDC5C}"/>
              </a:ext>
            </a:extLst>
          </p:cNvPr>
          <p:cNvSpPr>
            <a:spLocks noGrp="1"/>
          </p:cNvSpPr>
          <p:nvPr>
            <p:ph type="sldNum" sz="quarter" idx="12"/>
          </p:nvPr>
        </p:nvSpPr>
        <p:spPr/>
        <p:txBody>
          <a:bodyPr/>
          <a:lstStyle/>
          <a:p>
            <a:fld id="{D78D0F9C-E982-4158-A8AF-0A146BD2F9A5}" type="slidenum">
              <a:rPr lang="en-GB" smtClean="0"/>
              <a:t>17</a:t>
            </a:fld>
            <a:endParaRPr lang="en-GB"/>
          </a:p>
        </p:txBody>
      </p:sp>
    </p:spTree>
    <p:extLst>
      <p:ext uri="{BB962C8B-B14F-4D97-AF65-F5344CB8AC3E}">
        <p14:creationId xmlns:p14="http://schemas.microsoft.com/office/powerpoint/2010/main" val="832471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System Overview – NLP Pipeline</a:t>
            </a:r>
          </a:p>
        </p:txBody>
      </p:sp>
      <p:pic>
        <p:nvPicPr>
          <p:cNvPr id="16" name="Picture 15">
            <a:extLst>
              <a:ext uri="{FF2B5EF4-FFF2-40B4-BE49-F238E27FC236}">
                <a16:creationId xmlns:a16="http://schemas.microsoft.com/office/drawing/2014/main" id="{0AA7D49F-9881-4CDC-8411-7809DA072A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8200" y="2995940"/>
            <a:ext cx="1220446" cy="1220446"/>
          </a:xfrm>
          <a:prstGeom prst="rect">
            <a:avLst/>
          </a:prstGeom>
        </p:spPr>
      </p:pic>
      <p:sp>
        <p:nvSpPr>
          <p:cNvPr id="18" name="Rectangle: Rounded Corners 17">
            <a:extLst>
              <a:ext uri="{FF2B5EF4-FFF2-40B4-BE49-F238E27FC236}">
                <a16:creationId xmlns:a16="http://schemas.microsoft.com/office/drawing/2014/main" id="{684875D4-215F-48CA-BB24-C57C041758A4}"/>
              </a:ext>
            </a:extLst>
          </p:cNvPr>
          <p:cNvSpPr/>
          <p:nvPr/>
        </p:nvSpPr>
        <p:spPr>
          <a:xfrm>
            <a:off x="3018138" y="2895600"/>
            <a:ext cx="2253343" cy="14151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Python Flask Web Framework</a:t>
            </a:r>
          </a:p>
        </p:txBody>
      </p:sp>
      <p:sp>
        <p:nvSpPr>
          <p:cNvPr id="21" name="Rectangle: Rounded Corners 20">
            <a:extLst>
              <a:ext uri="{FF2B5EF4-FFF2-40B4-BE49-F238E27FC236}">
                <a16:creationId xmlns:a16="http://schemas.microsoft.com/office/drawing/2014/main" id="{59552136-2539-4153-9077-D47668B565CA}"/>
              </a:ext>
            </a:extLst>
          </p:cNvPr>
          <p:cNvSpPr/>
          <p:nvPr/>
        </p:nvSpPr>
        <p:spPr>
          <a:xfrm>
            <a:off x="9552215" y="1503646"/>
            <a:ext cx="1894115" cy="441799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Rounded Corners 21">
            <a:extLst>
              <a:ext uri="{FF2B5EF4-FFF2-40B4-BE49-F238E27FC236}">
                <a16:creationId xmlns:a16="http://schemas.microsoft.com/office/drawing/2014/main" id="{9244E106-02B6-404A-B149-0DB0180B1C99}"/>
              </a:ext>
            </a:extLst>
          </p:cNvPr>
          <p:cNvSpPr/>
          <p:nvPr/>
        </p:nvSpPr>
        <p:spPr>
          <a:xfrm>
            <a:off x="9899197" y="2717090"/>
            <a:ext cx="1219200" cy="37510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TFIDF</a:t>
            </a:r>
          </a:p>
        </p:txBody>
      </p:sp>
      <p:sp>
        <p:nvSpPr>
          <p:cNvPr id="30" name="Rectangle: Rounded Corners 29">
            <a:extLst>
              <a:ext uri="{FF2B5EF4-FFF2-40B4-BE49-F238E27FC236}">
                <a16:creationId xmlns:a16="http://schemas.microsoft.com/office/drawing/2014/main" id="{BF32898A-1C83-4A83-8A4F-DDEDAD743821}"/>
              </a:ext>
            </a:extLst>
          </p:cNvPr>
          <p:cNvSpPr/>
          <p:nvPr/>
        </p:nvSpPr>
        <p:spPr>
          <a:xfrm>
            <a:off x="9899197" y="2149566"/>
            <a:ext cx="1219200" cy="37510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Word2Vec</a:t>
            </a:r>
          </a:p>
        </p:txBody>
      </p:sp>
      <p:sp>
        <p:nvSpPr>
          <p:cNvPr id="31" name="Rectangle: Rounded Corners 30">
            <a:extLst>
              <a:ext uri="{FF2B5EF4-FFF2-40B4-BE49-F238E27FC236}">
                <a16:creationId xmlns:a16="http://schemas.microsoft.com/office/drawing/2014/main" id="{29C5DD65-E5C1-44A7-A69A-7BEADD6847C8}"/>
              </a:ext>
            </a:extLst>
          </p:cNvPr>
          <p:cNvSpPr/>
          <p:nvPr/>
        </p:nvSpPr>
        <p:spPr>
          <a:xfrm>
            <a:off x="9899197" y="3852138"/>
            <a:ext cx="1219200" cy="37510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ELMO</a:t>
            </a:r>
          </a:p>
        </p:txBody>
      </p:sp>
      <p:sp>
        <p:nvSpPr>
          <p:cNvPr id="32" name="Rectangle: Rounded Corners 31">
            <a:extLst>
              <a:ext uri="{FF2B5EF4-FFF2-40B4-BE49-F238E27FC236}">
                <a16:creationId xmlns:a16="http://schemas.microsoft.com/office/drawing/2014/main" id="{D2187824-7B0A-472E-88AF-BD14FABF547F}"/>
              </a:ext>
            </a:extLst>
          </p:cNvPr>
          <p:cNvSpPr/>
          <p:nvPr/>
        </p:nvSpPr>
        <p:spPr>
          <a:xfrm>
            <a:off x="9899197" y="3284614"/>
            <a:ext cx="1219200" cy="37510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LSI</a:t>
            </a:r>
          </a:p>
        </p:txBody>
      </p:sp>
      <p:sp>
        <p:nvSpPr>
          <p:cNvPr id="35" name="Rectangle: Rounded Corners 34">
            <a:extLst>
              <a:ext uri="{FF2B5EF4-FFF2-40B4-BE49-F238E27FC236}">
                <a16:creationId xmlns:a16="http://schemas.microsoft.com/office/drawing/2014/main" id="{36DAFFEE-0188-4215-8E12-8C43FF912731}"/>
              </a:ext>
            </a:extLst>
          </p:cNvPr>
          <p:cNvSpPr/>
          <p:nvPr/>
        </p:nvSpPr>
        <p:spPr>
          <a:xfrm>
            <a:off x="9871984" y="4419662"/>
            <a:ext cx="1219200" cy="37510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USE</a:t>
            </a:r>
          </a:p>
        </p:txBody>
      </p:sp>
      <p:sp>
        <p:nvSpPr>
          <p:cNvPr id="36" name="Rectangle: Rounded Corners 35">
            <a:extLst>
              <a:ext uri="{FF2B5EF4-FFF2-40B4-BE49-F238E27FC236}">
                <a16:creationId xmlns:a16="http://schemas.microsoft.com/office/drawing/2014/main" id="{34E9259D-6F10-4404-9469-D8D4F7B9CD25}"/>
              </a:ext>
            </a:extLst>
          </p:cNvPr>
          <p:cNvSpPr/>
          <p:nvPr/>
        </p:nvSpPr>
        <p:spPr>
          <a:xfrm>
            <a:off x="9871984" y="4987188"/>
            <a:ext cx="1219200" cy="37510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FastText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Rounded Corners 22">
            <a:extLst>
              <a:ext uri="{FF2B5EF4-FFF2-40B4-BE49-F238E27FC236}">
                <a16:creationId xmlns:a16="http://schemas.microsoft.com/office/drawing/2014/main" id="{F2F9AB9B-036F-44AE-8AAA-2FA4CD919BB1}"/>
              </a:ext>
            </a:extLst>
          </p:cNvPr>
          <p:cNvSpPr/>
          <p:nvPr/>
        </p:nvSpPr>
        <p:spPr>
          <a:xfrm>
            <a:off x="5627916" y="3221687"/>
            <a:ext cx="1261495" cy="750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Investor Objective</a:t>
            </a:r>
          </a:p>
        </p:txBody>
      </p:sp>
      <p:sp>
        <p:nvSpPr>
          <p:cNvPr id="39" name="Rectangle: Rounded Corners 38">
            <a:extLst>
              <a:ext uri="{FF2B5EF4-FFF2-40B4-BE49-F238E27FC236}">
                <a16:creationId xmlns:a16="http://schemas.microsoft.com/office/drawing/2014/main" id="{E02A0F1A-3379-4E16-AC4D-FD6CF8A337B8}"/>
              </a:ext>
            </a:extLst>
          </p:cNvPr>
          <p:cNvSpPr/>
          <p:nvPr/>
        </p:nvSpPr>
        <p:spPr>
          <a:xfrm>
            <a:off x="7245846" y="3213751"/>
            <a:ext cx="1261495" cy="750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Pre-processing</a:t>
            </a:r>
          </a:p>
        </p:txBody>
      </p:sp>
      <p:sp>
        <p:nvSpPr>
          <p:cNvPr id="24" name="TextBox 23">
            <a:extLst>
              <a:ext uri="{FF2B5EF4-FFF2-40B4-BE49-F238E27FC236}">
                <a16:creationId xmlns:a16="http://schemas.microsoft.com/office/drawing/2014/main" id="{E2589F1C-3E12-4F71-B78A-1051BD3A0A61}"/>
              </a:ext>
            </a:extLst>
          </p:cNvPr>
          <p:cNvSpPr txBox="1"/>
          <p:nvPr/>
        </p:nvSpPr>
        <p:spPr>
          <a:xfrm>
            <a:off x="9377426" y="6053689"/>
            <a:ext cx="22436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Text Similarity Models</a:t>
            </a:r>
          </a:p>
        </p:txBody>
      </p:sp>
      <p:pic>
        <p:nvPicPr>
          <p:cNvPr id="26" name="Picture 25">
            <a:extLst>
              <a:ext uri="{FF2B5EF4-FFF2-40B4-BE49-F238E27FC236}">
                <a16:creationId xmlns:a16="http://schemas.microsoft.com/office/drawing/2014/main" id="{43B02F9D-E6EC-4385-81D9-9D8739613F6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44448" y="1350322"/>
            <a:ext cx="664289" cy="783105"/>
          </a:xfrm>
          <a:prstGeom prst="rect">
            <a:avLst/>
          </a:prstGeom>
        </p:spPr>
      </p:pic>
      <p:sp>
        <p:nvSpPr>
          <p:cNvPr id="40" name="TextBox 39">
            <a:extLst>
              <a:ext uri="{FF2B5EF4-FFF2-40B4-BE49-F238E27FC236}">
                <a16:creationId xmlns:a16="http://schemas.microsoft.com/office/drawing/2014/main" id="{96A88F91-114F-4875-8257-4F9FF67383A0}"/>
              </a:ext>
            </a:extLst>
          </p:cNvPr>
          <p:cNvSpPr txBox="1"/>
          <p:nvPr/>
        </p:nvSpPr>
        <p:spPr>
          <a:xfrm>
            <a:off x="6621049" y="1015250"/>
            <a:ext cx="28108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Fund Objectives Documents</a:t>
            </a:r>
          </a:p>
        </p:txBody>
      </p:sp>
      <p:cxnSp>
        <p:nvCxnSpPr>
          <p:cNvPr id="42" name="Straight Arrow Connector 41">
            <a:extLst>
              <a:ext uri="{FF2B5EF4-FFF2-40B4-BE49-F238E27FC236}">
                <a16:creationId xmlns:a16="http://schemas.microsoft.com/office/drawing/2014/main" id="{DFC094B8-BD27-427A-8F0D-8B039AC0FCBC}"/>
              </a:ext>
            </a:extLst>
          </p:cNvPr>
          <p:cNvCxnSpPr>
            <a:stCxn id="26" idx="2"/>
            <a:endCxn id="39" idx="0"/>
          </p:cNvCxnSpPr>
          <p:nvPr/>
        </p:nvCxnSpPr>
        <p:spPr>
          <a:xfrm>
            <a:off x="7876593" y="2133427"/>
            <a:ext cx="1" cy="108032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16F61A7-BF1E-4AA6-A9A2-5106468CD4CD}"/>
              </a:ext>
            </a:extLst>
          </p:cNvPr>
          <p:cNvCxnSpPr>
            <a:cxnSpLocks/>
            <a:stCxn id="18" idx="3"/>
            <a:endCxn id="23" idx="1"/>
          </p:cNvCxnSpPr>
          <p:nvPr/>
        </p:nvCxnSpPr>
        <p:spPr>
          <a:xfrm flipV="1">
            <a:off x="5271481" y="3596861"/>
            <a:ext cx="356435" cy="63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A380E79-BEF5-481E-8285-9A33478EB5D6}"/>
              </a:ext>
            </a:extLst>
          </p:cNvPr>
          <p:cNvCxnSpPr>
            <a:cxnSpLocks/>
            <a:stCxn id="23" idx="3"/>
            <a:endCxn id="39" idx="1"/>
          </p:cNvCxnSpPr>
          <p:nvPr/>
        </p:nvCxnSpPr>
        <p:spPr>
          <a:xfrm flipV="1">
            <a:off x="6889411" y="3588925"/>
            <a:ext cx="356435" cy="7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8D566B8-CB8E-4E55-8B90-7933FA45F36D}"/>
              </a:ext>
            </a:extLst>
          </p:cNvPr>
          <p:cNvCxnSpPr>
            <a:stCxn id="39" idx="3"/>
          </p:cNvCxnSpPr>
          <p:nvPr/>
        </p:nvCxnSpPr>
        <p:spPr>
          <a:xfrm>
            <a:off x="8507341" y="3588925"/>
            <a:ext cx="1044874" cy="7936"/>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78AF131-140D-416D-AE55-824D3AB394EE}"/>
              </a:ext>
            </a:extLst>
          </p:cNvPr>
          <p:cNvCxnSpPr>
            <a:cxnSpLocks/>
            <a:stCxn id="16" idx="3"/>
            <a:endCxn id="18" idx="1"/>
          </p:cNvCxnSpPr>
          <p:nvPr/>
        </p:nvCxnSpPr>
        <p:spPr>
          <a:xfrm flipV="1">
            <a:off x="2058646" y="3603172"/>
            <a:ext cx="959492" cy="29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3261D510-069A-4C61-B247-A2237218D64B}"/>
              </a:ext>
            </a:extLst>
          </p:cNvPr>
          <p:cNvPicPr>
            <a:picLocks noChangeAspect="1"/>
          </p:cNvPicPr>
          <p:nvPr/>
        </p:nvPicPr>
        <p:blipFill>
          <a:blip r:embed="rId6"/>
          <a:stretch>
            <a:fillRect/>
          </a:stretch>
        </p:blipFill>
        <p:spPr>
          <a:xfrm>
            <a:off x="1669352" y="4464230"/>
            <a:ext cx="3219866" cy="2197309"/>
          </a:xfrm>
          <a:prstGeom prst="rect">
            <a:avLst/>
          </a:prstGeom>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D66434D7-5B01-43F0-80A5-9B482F590B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9540" y="1378091"/>
            <a:ext cx="979106" cy="788013"/>
          </a:xfrm>
          <a:prstGeom prst="rect">
            <a:avLst/>
          </a:prstGeom>
        </p:spPr>
      </p:pic>
      <p:sp>
        <p:nvSpPr>
          <p:cNvPr id="29" name="Rectangle: Rounded Corners 28">
            <a:extLst>
              <a:ext uri="{FF2B5EF4-FFF2-40B4-BE49-F238E27FC236}">
                <a16:creationId xmlns:a16="http://schemas.microsoft.com/office/drawing/2014/main" id="{9559027D-CFD2-4E30-AA2C-56CA9A37A40C}"/>
              </a:ext>
            </a:extLst>
          </p:cNvPr>
          <p:cNvSpPr/>
          <p:nvPr/>
        </p:nvSpPr>
        <p:spPr>
          <a:xfrm>
            <a:off x="3042320" y="1384582"/>
            <a:ext cx="2204977" cy="750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Beautifulsoup</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3CC87CE5-D9A8-4023-A251-9ADB9C96BCA8}"/>
              </a:ext>
            </a:extLst>
          </p:cNvPr>
          <p:cNvCxnSpPr>
            <a:stCxn id="4" idx="3"/>
            <a:endCxn id="29" idx="1"/>
          </p:cNvCxnSpPr>
          <p:nvPr/>
        </p:nvCxnSpPr>
        <p:spPr>
          <a:xfrm flipV="1">
            <a:off x="2058646" y="1759756"/>
            <a:ext cx="983674" cy="12342"/>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B6FC6B-D157-4B5F-8CFC-CDFDF43189BB}"/>
              </a:ext>
            </a:extLst>
          </p:cNvPr>
          <p:cNvCxnSpPr>
            <a:cxnSpLocks/>
            <a:stCxn id="29" idx="3"/>
            <a:endCxn id="26" idx="1"/>
          </p:cNvCxnSpPr>
          <p:nvPr/>
        </p:nvCxnSpPr>
        <p:spPr>
          <a:xfrm flipV="1">
            <a:off x="5247297" y="1741875"/>
            <a:ext cx="2297151" cy="17881"/>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5C4848F-7FC3-4FFC-9A81-271506753252}"/>
              </a:ext>
            </a:extLst>
          </p:cNvPr>
          <p:cNvSpPr txBox="1"/>
          <p:nvPr/>
        </p:nvSpPr>
        <p:spPr>
          <a:xfrm>
            <a:off x="1018874" y="2126558"/>
            <a:ext cx="10397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Websites</a:t>
            </a:r>
          </a:p>
        </p:txBody>
      </p:sp>
      <p:sp>
        <p:nvSpPr>
          <p:cNvPr id="41" name="TextBox 40">
            <a:extLst>
              <a:ext uri="{FF2B5EF4-FFF2-40B4-BE49-F238E27FC236}">
                <a16:creationId xmlns:a16="http://schemas.microsoft.com/office/drawing/2014/main" id="{14D63BF8-0A83-4198-94A7-9FFD29BD9551}"/>
              </a:ext>
            </a:extLst>
          </p:cNvPr>
          <p:cNvSpPr txBox="1"/>
          <p:nvPr/>
        </p:nvSpPr>
        <p:spPr>
          <a:xfrm>
            <a:off x="811574" y="4094898"/>
            <a:ext cx="157472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FOLSE Website</a:t>
            </a:r>
          </a:p>
        </p:txBody>
      </p:sp>
      <p:sp>
        <p:nvSpPr>
          <p:cNvPr id="33" name="Rectangle: Rounded Corners 32">
            <a:extLst>
              <a:ext uri="{FF2B5EF4-FFF2-40B4-BE49-F238E27FC236}">
                <a16:creationId xmlns:a16="http://schemas.microsoft.com/office/drawing/2014/main" id="{A84D492C-DE76-4873-AEFF-5E006996A90F}"/>
              </a:ext>
            </a:extLst>
          </p:cNvPr>
          <p:cNvSpPr/>
          <p:nvPr/>
        </p:nvSpPr>
        <p:spPr>
          <a:xfrm>
            <a:off x="9871984" y="5478222"/>
            <a:ext cx="1219200" cy="375102"/>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BERT</a:t>
            </a:r>
          </a:p>
        </p:txBody>
      </p:sp>
      <p:sp>
        <p:nvSpPr>
          <p:cNvPr id="34" name="Rectangle: Rounded Corners 33">
            <a:extLst>
              <a:ext uri="{FF2B5EF4-FFF2-40B4-BE49-F238E27FC236}">
                <a16:creationId xmlns:a16="http://schemas.microsoft.com/office/drawing/2014/main" id="{539F4FB7-734D-4B67-B258-D7EFED3361E7}"/>
              </a:ext>
            </a:extLst>
          </p:cNvPr>
          <p:cNvSpPr/>
          <p:nvPr/>
        </p:nvSpPr>
        <p:spPr>
          <a:xfrm>
            <a:off x="9896288" y="1584546"/>
            <a:ext cx="1219200" cy="375102"/>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Glove</a:t>
            </a:r>
          </a:p>
        </p:txBody>
      </p:sp>
      <p:sp>
        <p:nvSpPr>
          <p:cNvPr id="3" name="Cloud 2">
            <a:extLst>
              <a:ext uri="{FF2B5EF4-FFF2-40B4-BE49-F238E27FC236}">
                <a16:creationId xmlns:a16="http://schemas.microsoft.com/office/drawing/2014/main" id="{7D13EE0A-8A0B-4685-A5BF-859E581B5930}"/>
              </a:ext>
            </a:extLst>
          </p:cNvPr>
          <p:cNvSpPr/>
          <p:nvPr/>
        </p:nvSpPr>
        <p:spPr>
          <a:xfrm>
            <a:off x="6347945" y="4637432"/>
            <a:ext cx="2127806" cy="1850903"/>
          </a:xfrm>
          <a:prstGeom prst="cloud">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Deployed on AWS Cloud</a:t>
            </a:r>
          </a:p>
        </p:txBody>
      </p:sp>
      <p:sp>
        <p:nvSpPr>
          <p:cNvPr id="5" name="Slide Number Placeholder 4">
            <a:extLst>
              <a:ext uri="{FF2B5EF4-FFF2-40B4-BE49-F238E27FC236}">
                <a16:creationId xmlns:a16="http://schemas.microsoft.com/office/drawing/2014/main" id="{174C8834-7FE0-477F-B6C2-8AD53BE55512}"/>
              </a:ext>
            </a:extLst>
          </p:cNvPr>
          <p:cNvSpPr>
            <a:spLocks noGrp="1"/>
          </p:cNvSpPr>
          <p:nvPr>
            <p:ph type="sldNum" sz="quarter" idx="12"/>
          </p:nvPr>
        </p:nvSpPr>
        <p:spPr/>
        <p:txBody>
          <a:bodyPr/>
          <a:lstStyle/>
          <a:p>
            <a:fld id="{D78D0F9C-E982-4158-A8AF-0A146BD2F9A5}" type="slidenum">
              <a:rPr lang="en-GB" smtClean="0"/>
              <a:t>18</a:t>
            </a:fld>
            <a:endParaRPr lang="en-GB"/>
          </a:p>
        </p:txBody>
      </p:sp>
    </p:spTree>
    <p:extLst>
      <p:ext uri="{BB962C8B-B14F-4D97-AF65-F5344CB8AC3E}">
        <p14:creationId xmlns:p14="http://schemas.microsoft.com/office/powerpoint/2010/main" val="265820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NLP Models</a:t>
            </a:r>
          </a:p>
        </p:txBody>
      </p:sp>
      <p:graphicFrame>
        <p:nvGraphicFramePr>
          <p:cNvPr id="4" name="Table 3">
            <a:extLst>
              <a:ext uri="{FF2B5EF4-FFF2-40B4-BE49-F238E27FC236}">
                <a16:creationId xmlns:a16="http://schemas.microsoft.com/office/drawing/2014/main" id="{6D8B0A95-BD3F-49FA-948B-498D0CE23937}"/>
              </a:ext>
            </a:extLst>
          </p:cNvPr>
          <p:cNvGraphicFramePr>
            <a:graphicFrameLocks noGrp="1"/>
          </p:cNvGraphicFramePr>
          <p:nvPr/>
        </p:nvGraphicFramePr>
        <p:xfrm>
          <a:off x="3130493" y="5056757"/>
          <a:ext cx="5931015" cy="872490"/>
        </p:xfrm>
        <a:graphic>
          <a:graphicData uri="http://schemas.openxmlformats.org/drawingml/2006/table">
            <a:tbl>
              <a:tblPr/>
              <a:tblGrid>
                <a:gridCol w="931805">
                  <a:extLst>
                    <a:ext uri="{9D8B030D-6E8A-4147-A177-3AD203B41FA5}">
                      <a16:colId xmlns:a16="http://schemas.microsoft.com/office/drawing/2014/main" val="695791485"/>
                    </a:ext>
                  </a:extLst>
                </a:gridCol>
                <a:gridCol w="931805">
                  <a:extLst>
                    <a:ext uri="{9D8B030D-6E8A-4147-A177-3AD203B41FA5}">
                      <a16:colId xmlns:a16="http://schemas.microsoft.com/office/drawing/2014/main" val="2860186934"/>
                    </a:ext>
                  </a:extLst>
                </a:gridCol>
                <a:gridCol w="1168455">
                  <a:extLst>
                    <a:ext uri="{9D8B030D-6E8A-4147-A177-3AD203B41FA5}">
                      <a16:colId xmlns:a16="http://schemas.microsoft.com/office/drawing/2014/main" val="3239082013"/>
                    </a:ext>
                  </a:extLst>
                </a:gridCol>
                <a:gridCol w="769109">
                  <a:extLst>
                    <a:ext uri="{9D8B030D-6E8A-4147-A177-3AD203B41FA5}">
                      <a16:colId xmlns:a16="http://schemas.microsoft.com/office/drawing/2014/main" val="1049227194"/>
                    </a:ext>
                  </a:extLst>
                </a:gridCol>
                <a:gridCol w="709947">
                  <a:extLst>
                    <a:ext uri="{9D8B030D-6E8A-4147-A177-3AD203B41FA5}">
                      <a16:colId xmlns:a16="http://schemas.microsoft.com/office/drawing/2014/main" val="3507595580"/>
                    </a:ext>
                  </a:extLst>
                </a:gridCol>
                <a:gridCol w="709947">
                  <a:extLst>
                    <a:ext uri="{9D8B030D-6E8A-4147-A177-3AD203B41FA5}">
                      <a16:colId xmlns:a16="http://schemas.microsoft.com/office/drawing/2014/main" val="1617757868"/>
                    </a:ext>
                  </a:extLst>
                </a:gridCol>
                <a:gridCol w="709947">
                  <a:extLst>
                    <a:ext uri="{9D8B030D-6E8A-4147-A177-3AD203B41FA5}">
                      <a16:colId xmlns:a16="http://schemas.microsoft.com/office/drawing/2014/main" val="1689324695"/>
                    </a:ext>
                  </a:extLst>
                </a:gridCol>
              </a:tblGrid>
              <a:tr h="184150">
                <a:tc>
                  <a:txBody>
                    <a:bodyPr/>
                    <a:lstStyle/>
                    <a:p>
                      <a:pPr algn="ctr" fontAlgn="b"/>
                      <a:r>
                        <a:rPr lang="en-GB" sz="14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Word2Vec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TFIDF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TFIDF/LSI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ELMO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USE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err="1">
                          <a:solidFill>
                            <a:srgbClr val="000000"/>
                          </a:solidFill>
                          <a:effectLst/>
                          <a:latin typeface="Calibri" panose="020F0502020204030204" pitchFamily="34" charset="0"/>
                        </a:rPr>
                        <a:t>FastText</a:t>
                      </a:r>
                      <a:endParaRPr lang="en-GB" sz="14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7679562"/>
                  </a:ext>
                </a:extLst>
              </a:tr>
              <a:tr h="184150">
                <a:tc>
                  <a:txBody>
                    <a:bodyPr/>
                    <a:lstStyle/>
                    <a:p>
                      <a:pPr algn="l" fontAlgn="b"/>
                      <a:r>
                        <a:rPr lang="en-GB" sz="1400" b="0" i="0" u="none" strike="noStrike" dirty="0">
                          <a:solidFill>
                            <a:srgbClr val="000000"/>
                          </a:solidFill>
                          <a:effectLst/>
                          <a:latin typeface="Calibri" panose="020F0502020204030204" pitchFamily="34" charset="0"/>
                        </a:rPr>
                        <a:t>Vector Sizes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771x1465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771x25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1024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512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Calibri" panose="020F050202020403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5427953"/>
                  </a:ext>
                </a:extLst>
              </a:tr>
              <a:tr h="184150">
                <a:tc>
                  <a:txBody>
                    <a:bodyPr/>
                    <a:lstStyle/>
                    <a:p>
                      <a:pPr algn="l" fontAlgn="b"/>
                      <a:r>
                        <a:rPr lang="en-GB" sz="1400" b="0" i="0" u="none" strike="noStrike" dirty="0">
                          <a:solidFill>
                            <a:srgbClr val="000000"/>
                          </a:solidFill>
                          <a:effectLst/>
                          <a:latin typeface="Calibri" panose="020F0502020204030204" pitchFamily="34" charset="0"/>
                        </a:rPr>
                        <a:t>Window Sizes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Calibri" panose="020F050202020403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595340"/>
                  </a:ext>
                </a:extLst>
              </a:tr>
            </a:tbl>
          </a:graphicData>
        </a:graphic>
      </p:graphicFrame>
      <p:graphicFrame>
        <p:nvGraphicFramePr>
          <p:cNvPr id="5" name="Table 5">
            <a:extLst>
              <a:ext uri="{FF2B5EF4-FFF2-40B4-BE49-F238E27FC236}">
                <a16:creationId xmlns:a16="http://schemas.microsoft.com/office/drawing/2014/main" id="{E1013230-BA0F-4E79-8C1E-733B646C7FA9}"/>
              </a:ext>
            </a:extLst>
          </p:cNvPr>
          <p:cNvGraphicFramePr>
            <a:graphicFrameLocks noGrp="1"/>
          </p:cNvGraphicFramePr>
          <p:nvPr/>
        </p:nvGraphicFramePr>
        <p:xfrm>
          <a:off x="2032000" y="1122338"/>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85600956"/>
                    </a:ext>
                  </a:extLst>
                </a:gridCol>
                <a:gridCol w="4064000">
                  <a:extLst>
                    <a:ext uri="{9D8B030D-6E8A-4147-A177-3AD203B41FA5}">
                      <a16:colId xmlns:a16="http://schemas.microsoft.com/office/drawing/2014/main" val="257852617"/>
                    </a:ext>
                  </a:extLst>
                </a:gridCol>
              </a:tblGrid>
              <a:tr h="370840">
                <a:tc>
                  <a:txBody>
                    <a:bodyPr/>
                    <a:lstStyle/>
                    <a:p>
                      <a:r>
                        <a:rPr lang="en-GB" dirty="0"/>
                        <a:t>Model</a:t>
                      </a:r>
                    </a:p>
                  </a:txBody>
                  <a:tcPr/>
                </a:tc>
                <a:tc>
                  <a:txBody>
                    <a:bodyPr/>
                    <a:lstStyle/>
                    <a:p>
                      <a:r>
                        <a:rPr lang="en-GB" dirty="0"/>
                        <a:t>Implementation Details</a:t>
                      </a:r>
                    </a:p>
                  </a:txBody>
                  <a:tcPr/>
                </a:tc>
                <a:extLst>
                  <a:ext uri="{0D108BD9-81ED-4DB2-BD59-A6C34878D82A}">
                    <a16:rowId xmlns:a16="http://schemas.microsoft.com/office/drawing/2014/main" val="3281927495"/>
                  </a:ext>
                </a:extLst>
              </a:tr>
              <a:tr h="370840">
                <a:tc>
                  <a:txBody>
                    <a:bodyPr/>
                    <a:lstStyle/>
                    <a:p>
                      <a:r>
                        <a:rPr lang="en-GB" dirty="0"/>
                        <a:t>Word2Vec</a:t>
                      </a:r>
                    </a:p>
                  </a:txBody>
                  <a:tcPr/>
                </a:tc>
                <a:tc>
                  <a:txBody>
                    <a:bodyPr/>
                    <a:lstStyle/>
                    <a:p>
                      <a:r>
                        <a:rPr lang="en-GB" dirty="0" err="1"/>
                        <a:t>Gensim</a:t>
                      </a:r>
                      <a:r>
                        <a:rPr lang="en-GB" dirty="0"/>
                        <a:t> Library</a:t>
                      </a:r>
                    </a:p>
                  </a:txBody>
                  <a:tcPr/>
                </a:tc>
                <a:extLst>
                  <a:ext uri="{0D108BD9-81ED-4DB2-BD59-A6C34878D82A}">
                    <a16:rowId xmlns:a16="http://schemas.microsoft.com/office/drawing/2014/main" val="3393746989"/>
                  </a:ext>
                </a:extLst>
              </a:tr>
              <a:tr h="370840">
                <a:tc>
                  <a:txBody>
                    <a:bodyPr/>
                    <a:lstStyle/>
                    <a:p>
                      <a:r>
                        <a:rPr lang="en-GB" dirty="0"/>
                        <a:t>TFIDF</a:t>
                      </a:r>
                    </a:p>
                  </a:txBody>
                  <a:tcPr/>
                </a:tc>
                <a:tc>
                  <a:txBody>
                    <a:bodyPr/>
                    <a:lstStyle/>
                    <a:p>
                      <a:r>
                        <a:rPr lang="en-GB" dirty="0" err="1"/>
                        <a:t>Gensim</a:t>
                      </a:r>
                      <a:r>
                        <a:rPr lang="en-GB" dirty="0"/>
                        <a:t> Library</a:t>
                      </a:r>
                    </a:p>
                  </a:txBody>
                  <a:tcPr/>
                </a:tc>
                <a:extLst>
                  <a:ext uri="{0D108BD9-81ED-4DB2-BD59-A6C34878D82A}">
                    <a16:rowId xmlns:a16="http://schemas.microsoft.com/office/drawing/2014/main" val="4096296518"/>
                  </a:ext>
                </a:extLst>
              </a:tr>
              <a:tr h="370840">
                <a:tc>
                  <a:txBody>
                    <a:bodyPr/>
                    <a:lstStyle/>
                    <a:p>
                      <a:r>
                        <a:rPr lang="en-GB" dirty="0"/>
                        <a:t>TFIDF/LSI</a:t>
                      </a:r>
                    </a:p>
                  </a:txBody>
                  <a:tcPr/>
                </a:tc>
                <a:tc>
                  <a:txBody>
                    <a:bodyPr/>
                    <a:lstStyle/>
                    <a:p>
                      <a:r>
                        <a:rPr lang="en-GB" dirty="0" err="1"/>
                        <a:t>Gensim</a:t>
                      </a:r>
                      <a:r>
                        <a:rPr lang="en-GB" dirty="0"/>
                        <a:t> Library</a:t>
                      </a:r>
                    </a:p>
                  </a:txBody>
                  <a:tcPr/>
                </a:tc>
                <a:extLst>
                  <a:ext uri="{0D108BD9-81ED-4DB2-BD59-A6C34878D82A}">
                    <a16:rowId xmlns:a16="http://schemas.microsoft.com/office/drawing/2014/main" val="884207572"/>
                  </a:ext>
                </a:extLst>
              </a:tr>
              <a:tr h="370840">
                <a:tc>
                  <a:txBody>
                    <a:bodyPr/>
                    <a:lstStyle/>
                    <a:p>
                      <a:r>
                        <a:rPr lang="en-GB" dirty="0"/>
                        <a:t>ELMO</a:t>
                      </a:r>
                    </a:p>
                  </a:txBody>
                  <a:tcPr/>
                </a:tc>
                <a:tc>
                  <a:txBody>
                    <a:bodyPr/>
                    <a:lstStyle/>
                    <a:p>
                      <a:r>
                        <a:rPr lang="en-GB" dirty="0"/>
                        <a:t>Pre-trained model; </a:t>
                      </a:r>
                      <a:r>
                        <a:rPr lang="en-GB" dirty="0" err="1"/>
                        <a:t>Tensorflow</a:t>
                      </a:r>
                      <a:endParaRPr lang="en-GB" dirty="0"/>
                    </a:p>
                  </a:txBody>
                  <a:tcPr/>
                </a:tc>
                <a:extLst>
                  <a:ext uri="{0D108BD9-81ED-4DB2-BD59-A6C34878D82A}">
                    <a16:rowId xmlns:a16="http://schemas.microsoft.com/office/drawing/2014/main" val="996138714"/>
                  </a:ext>
                </a:extLst>
              </a:tr>
              <a:tr h="370840">
                <a:tc>
                  <a:txBody>
                    <a:bodyPr/>
                    <a:lstStyle/>
                    <a:p>
                      <a:r>
                        <a:rPr lang="en-GB" dirty="0"/>
                        <a:t>USE</a:t>
                      </a:r>
                    </a:p>
                  </a:txBody>
                  <a:tcPr/>
                </a:tc>
                <a:tc>
                  <a:txBody>
                    <a:bodyPr/>
                    <a:lstStyle/>
                    <a:p>
                      <a:r>
                        <a:rPr lang="en-GB" dirty="0"/>
                        <a:t>Pre-trained model; </a:t>
                      </a:r>
                      <a:r>
                        <a:rPr lang="en-GB" dirty="0" err="1"/>
                        <a:t>Tensorflow</a:t>
                      </a:r>
                      <a:endParaRPr lang="en-GB" dirty="0"/>
                    </a:p>
                  </a:txBody>
                  <a:tcPr/>
                </a:tc>
                <a:extLst>
                  <a:ext uri="{0D108BD9-81ED-4DB2-BD59-A6C34878D82A}">
                    <a16:rowId xmlns:a16="http://schemas.microsoft.com/office/drawing/2014/main" val="3928034634"/>
                  </a:ext>
                </a:extLst>
              </a:tr>
              <a:tr h="370840">
                <a:tc>
                  <a:txBody>
                    <a:bodyPr/>
                    <a:lstStyle/>
                    <a:p>
                      <a:r>
                        <a:rPr lang="en-GB" dirty="0" err="1"/>
                        <a:t>FastText</a:t>
                      </a:r>
                      <a:endParaRPr lang="en-GB" dirty="0"/>
                    </a:p>
                  </a:txBody>
                  <a:tcPr/>
                </a:tc>
                <a:tc>
                  <a:txBody>
                    <a:bodyPr/>
                    <a:lstStyle/>
                    <a:p>
                      <a:r>
                        <a:rPr lang="en-GB" dirty="0" err="1"/>
                        <a:t>Gemsim</a:t>
                      </a:r>
                      <a:r>
                        <a:rPr lang="en-GB" dirty="0"/>
                        <a:t> Library</a:t>
                      </a:r>
                    </a:p>
                  </a:txBody>
                  <a:tcPr/>
                </a:tc>
                <a:extLst>
                  <a:ext uri="{0D108BD9-81ED-4DB2-BD59-A6C34878D82A}">
                    <a16:rowId xmlns:a16="http://schemas.microsoft.com/office/drawing/2014/main" val="1830724663"/>
                  </a:ext>
                </a:extLst>
              </a:tr>
              <a:tr h="370840">
                <a:tc>
                  <a:txBody>
                    <a:bodyPr/>
                    <a:lstStyle/>
                    <a:p>
                      <a:r>
                        <a:rPr lang="en-GB" dirty="0"/>
                        <a:t>BERT</a:t>
                      </a:r>
                    </a:p>
                  </a:txBody>
                  <a:tcPr/>
                </a:tc>
                <a:tc>
                  <a:txBody>
                    <a:bodyPr/>
                    <a:lstStyle/>
                    <a:p>
                      <a:r>
                        <a:rPr lang="en-GB" dirty="0"/>
                        <a:t>Yet to integrate on AWS</a:t>
                      </a:r>
                    </a:p>
                  </a:txBody>
                  <a:tcPr/>
                </a:tc>
                <a:extLst>
                  <a:ext uri="{0D108BD9-81ED-4DB2-BD59-A6C34878D82A}">
                    <a16:rowId xmlns:a16="http://schemas.microsoft.com/office/drawing/2014/main" val="547837818"/>
                  </a:ext>
                </a:extLst>
              </a:tr>
              <a:tr h="370840">
                <a:tc>
                  <a:txBody>
                    <a:bodyPr/>
                    <a:lstStyle/>
                    <a:p>
                      <a:r>
                        <a:rPr lang="en-GB" dirty="0"/>
                        <a:t>GLOVE</a:t>
                      </a:r>
                    </a:p>
                  </a:txBody>
                  <a:tcPr/>
                </a:tc>
                <a:tc>
                  <a:txBody>
                    <a:bodyPr/>
                    <a:lstStyle/>
                    <a:p>
                      <a:r>
                        <a:rPr lang="en-GB" dirty="0"/>
                        <a:t>Yet to integrate on AWS</a:t>
                      </a:r>
                    </a:p>
                  </a:txBody>
                  <a:tcPr/>
                </a:tc>
                <a:extLst>
                  <a:ext uri="{0D108BD9-81ED-4DB2-BD59-A6C34878D82A}">
                    <a16:rowId xmlns:a16="http://schemas.microsoft.com/office/drawing/2014/main" val="753785112"/>
                  </a:ext>
                </a:extLst>
              </a:tr>
            </a:tbl>
          </a:graphicData>
        </a:graphic>
      </p:graphicFrame>
      <p:sp>
        <p:nvSpPr>
          <p:cNvPr id="3" name="Slide Number Placeholder 2">
            <a:extLst>
              <a:ext uri="{FF2B5EF4-FFF2-40B4-BE49-F238E27FC236}">
                <a16:creationId xmlns:a16="http://schemas.microsoft.com/office/drawing/2014/main" id="{1ED49967-9BE9-4BC8-AE4A-71B60791740D}"/>
              </a:ext>
            </a:extLst>
          </p:cNvPr>
          <p:cNvSpPr>
            <a:spLocks noGrp="1"/>
          </p:cNvSpPr>
          <p:nvPr>
            <p:ph type="sldNum" sz="quarter" idx="12"/>
          </p:nvPr>
        </p:nvSpPr>
        <p:spPr/>
        <p:txBody>
          <a:bodyPr/>
          <a:lstStyle/>
          <a:p>
            <a:fld id="{D78D0F9C-E982-4158-A8AF-0A146BD2F9A5}" type="slidenum">
              <a:rPr lang="en-GB" smtClean="0"/>
              <a:t>19</a:t>
            </a:fld>
            <a:endParaRPr lang="en-GB"/>
          </a:p>
        </p:txBody>
      </p:sp>
    </p:spTree>
    <p:extLst>
      <p:ext uri="{BB962C8B-B14F-4D97-AF65-F5344CB8AC3E}">
        <p14:creationId xmlns:p14="http://schemas.microsoft.com/office/powerpoint/2010/main" val="56467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828384-3B03-4D84-BAE1-309EEE3C00F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38873" y="3336742"/>
            <a:ext cx="2935986" cy="3377683"/>
          </a:xfrm>
          <a:prstGeom prst="rect">
            <a:avLst/>
          </a:prstGeom>
        </p:spPr>
      </p:pic>
      <p:sp>
        <p:nvSpPr>
          <p:cNvPr id="2" name="Thought Bubble: Cloud 1">
            <a:extLst>
              <a:ext uri="{FF2B5EF4-FFF2-40B4-BE49-F238E27FC236}">
                <a16:creationId xmlns:a16="http://schemas.microsoft.com/office/drawing/2014/main" id="{977FF424-3736-4DB4-85A4-EDE75B37511B}"/>
              </a:ext>
            </a:extLst>
          </p:cNvPr>
          <p:cNvSpPr/>
          <p:nvPr/>
        </p:nvSpPr>
        <p:spPr>
          <a:xfrm>
            <a:off x="8207828" y="1220876"/>
            <a:ext cx="3439885" cy="1937115"/>
          </a:xfrm>
          <a:prstGeom prst="cloudCallout">
            <a:avLst>
              <a:gd name="adj1" fmla="val -94139"/>
              <a:gd name="adj2" fmla="val 76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peech Bubble: Oval 2">
            <a:extLst>
              <a:ext uri="{FF2B5EF4-FFF2-40B4-BE49-F238E27FC236}">
                <a16:creationId xmlns:a16="http://schemas.microsoft.com/office/drawing/2014/main" id="{083E4D2F-5BDE-4341-B2DF-A93082179EA9}"/>
              </a:ext>
            </a:extLst>
          </p:cNvPr>
          <p:cNvSpPr/>
          <p:nvPr/>
        </p:nvSpPr>
        <p:spPr>
          <a:xfrm>
            <a:off x="968830" y="1077687"/>
            <a:ext cx="3553072" cy="2351314"/>
          </a:xfrm>
          <a:prstGeom prst="wedgeEllipseCallout">
            <a:avLst>
              <a:gd name="adj1" fmla="val 58809"/>
              <a:gd name="adj2" fmla="val 632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314D0D43-F4AC-44C7-B236-9E93F4030B81}"/>
              </a:ext>
            </a:extLst>
          </p:cNvPr>
          <p:cNvSpPr txBox="1"/>
          <p:nvPr/>
        </p:nvSpPr>
        <p:spPr>
          <a:xfrm>
            <a:off x="1717717" y="1374263"/>
            <a:ext cx="2521156" cy="646331"/>
          </a:xfrm>
          <a:prstGeom prst="rect">
            <a:avLst/>
          </a:prstGeom>
          <a:noFill/>
        </p:spPr>
        <p:txBody>
          <a:bodyPr wrap="square" rtlCol="0">
            <a:spAutoFit/>
          </a:bodyPr>
          <a:lstStyle/>
          <a:p>
            <a:r>
              <a:rPr lang="en-GB" dirty="0"/>
              <a:t>High Returns</a:t>
            </a:r>
          </a:p>
          <a:p>
            <a:endParaRPr lang="en-GB" dirty="0"/>
          </a:p>
        </p:txBody>
      </p:sp>
      <p:sp>
        <p:nvSpPr>
          <p:cNvPr id="6" name="TextBox 5">
            <a:extLst>
              <a:ext uri="{FF2B5EF4-FFF2-40B4-BE49-F238E27FC236}">
                <a16:creationId xmlns:a16="http://schemas.microsoft.com/office/drawing/2014/main" id="{7999EB46-A01B-47A2-95A9-AB2253A6A18F}"/>
              </a:ext>
            </a:extLst>
          </p:cNvPr>
          <p:cNvSpPr txBox="1"/>
          <p:nvPr/>
        </p:nvSpPr>
        <p:spPr>
          <a:xfrm>
            <a:off x="9176656" y="1512763"/>
            <a:ext cx="1884875" cy="369332"/>
          </a:xfrm>
          <a:prstGeom prst="rect">
            <a:avLst/>
          </a:prstGeom>
          <a:noFill/>
        </p:spPr>
        <p:txBody>
          <a:bodyPr wrap="none" rtlCol="0">
            <a:spAutoFit/>
          </a:bodyPr>
          <a:lstStyle/>
          <a:p>
            <a:r>
              <a:rPr lang="en-GB" dirty="0"/>
              <a:t>Emerging Markets</a:t>
            </a:r>
          </a:p>
        </p:txBody>
      </p:sp>
      <p:sp>
        <p:nvSpPr>
          <p:cNvPr id="7" name="TextBox 6">
            <a:extLst>
              <a:ext uri="{FF2B5EF4-FFF2-40B4-BE49-F238E27FC236}">
                <a16:creationId xmlns:a16="http://schemas.microsoft.com/office/drawing/2014/main" id="{622445E6-43FF-4515-8D78-47371504B795}"/>
              </a:ext>
            </a:extLst>
          </p:cNvPr>
          <p:cNvSpPr txBox="1"/>
          <p:nvPr/>
        </p:nvSpPr>
        <p:spPr>
          <a:xfrm>
            <a:off x="1702420" y="2004767"/>
            <a:ext cx="2085892" cy="369332"/>
          </a:xfrm>
          <a:prstGeom prst="rect">
            <a:avLst/>
          </a:prstGeom>
          <a:noFill/>
        </p:spPr>
        <p:txBody>
          <a:bodyPr wrap="none" rtlCol="0">
            <a:spAutoFit/>
          </a:bodyPr>
          <a:lstStyle/>
          <a:p>
            <a:r>
              <a:rPr lang="en-GB" dirty="0"/>
              <a:t>Capital Appreciation</a:t>
            </a:r>
          </a:p>
        </p:txBody>
      </p:sp>
      <p:sp>
        <p:nvSpPr>
          <p:cNvPr id="9" name="TextBox 8">
            <a:extLst>
              <a:ext uri="{FF2B5EF4-FFF2-40B4-BE49-F238E27FC236}">
                <a16:creationId xmlns:a16="http://schemas.microsoft.com/office/drawing/2014/main" id="{A28D19D1-A7E2-4793-B45D-703FD311D015}"/>
              </a:ext>
            </a:extLst>
          </p:cNvPr>
          <p:cNvSpPr txBox="1"/>
          <p:nvPr/>
        </p:nvSpPr>
        <p:spPr>
          <a:xfrm>
            <a:off x="9176656" y="2068678"/>
            <a:ext cx="1589666" cy="369332"/>
          </a:xfrm>
          <a:prstGeom prst="rect">
            <a:avLst/>
          </a:prstGeom>
          <a:noFill/>
        </p:spPr>
        <p:txBody>
          <a:bodyPr wrap="none" rtlCol="0">
            <a:spAutoFit/>
          </a:bodyPr>
          <a:lstStyle/>
          <a:p>
            <a:r>
              <a:rPr lang="en-GB" dirty="0"/>
              <a:t>Equity Markets</a:t>
            </a:r>
          </a:p>
        </p:txBody>
      </p:sp>
      <p:sp>
        <p:nvSpPr>
          <p:cNvPr id="11" name="TextBox 10">
            <a:extLst>
              <a:ext uri="{FF2B5EF4-FFF2-40B4-BE49-F238E27FC236}">
                <a16:creationId xmlns:a16="http://schemas.microsoft.com/office/drawing/2014/main" id="{F23DDF58-8256-4BF7-AB8C-E7F324D33A32}"/>
              </a:ext>
            </a:extLst>
          </p:cNvPr>
          <p:cNvSpPr txBox="1"/>
          <p:nvPr/>
        </p:nvSpPr>
        <p:spPr>
          <a:xfrm>
            <a:off x="1717717" y="2651098"/>
            <a:ext cx="1628972" cy="369332"/>
          </a:xfrm>
          <a:prstGeom prst="rect">
            <a:avLst/>
          </a:prstGeom>
          <a:noFill/>
        </p:spPr>
        <p:txBody>
          <a:bodyPr wrap="none" rtlCol="0">
            <a:spAutoFit/>
          </a:bodyPr>
          <a:lstStyle/>
          <a:p>
            <a:r>
              <a:rPr lang="en-GB" dirty="0"/>
              <a:t>Tax Exemptions</a:t>
            </a:r>
          </a:p>
        </p:txBody>
      </p:sp>
      <p:sp>
        <p:nvSpPr>
          <p:cNvPr id="12" name="TextBox 11">
            <a:extLst>
              <a:ext uri="{FF2B5EF4-FFF2-40B4-BE49-F238E27FC236}">
                <a16:creationId xmlns:a16="http://schemas.microsoft.com/office/drawing/2014/main" id="{B2B32934-A050-489E-BCF3-53F9E8DC079A}"/>
              </a:ext>
            </a:extLst>
          </p:cNvPr>
          <p:cNvSpPr txBox="1"/>
          <p:nvPr/>
        </p:nvSpPr>
        <p:spPr>
          <a:xfrm>
            <a:off x="9207461" y="2613334"/>
            <a:ext cx="1266822" cy="369332"/>
          </a:xfrm>
          <a:prstGeom prst="rect">
            <a:avLst/>
          </a:prstGeom>
          <a:noFill/>
        </p:spPr>
        <p:txBody>
          <a:bodyPr wrap="none" rtlCol="0">
            <a:spAutoFit/>
          </a:bodyPr>
          <a:lstStyle/>
          <a:p>
            <a:r>
              <a:rPr lang="en-GB" dirty="0"/>
              <a:t>Govt Bonds</a:t>
            </a:r>
          </a:p>
        </p:txBody>
      </p:sp>
      <p:sp>
        <p:nvSpPr>
          <p:cNvPr id="13" name="TextBox 12">
            <a:extLst>
              <a:ext uri="{FF2B5EF4-FFF2-40B4-BE49-F238E27FC236}">
                <a16:creationId xmlns:a16="http://schemas.microsoft.com/office/drawing/2014/main" id="{E8E3884F-BF91-48B1-9C5D-0CD384A53F68}"/>
              </a:ext>
            </a:extLst>
          </p:cNvPr>
          <p:cNvSpPr txBox="1"/>
          <p:nvPr/>
        </p:nvSpPr>
        <p:spPr>
          <a:xfrm>
            <a:off x="4703967" y="2253344"/>
            <a:ext cx="2966133" cy="523220"/>
          </a:xfrm>
          <a:prstGeom prst="rect">
            <a:avLst/>
          </a:prstGeom>
          <a:noFill/>
        </p:spPr>
        <p:txBody>
          <a:bodyPr wrap="none" rtlCol="0">
            <a:spAutoFit/>
          </a:bodyPr>
          <a:lstStyle>
            <a:defPPr>
              <a:defRPr lang="en-US"/>
            </a:defPPr>
            <a:lvl1pPr>
              <a:defRPr sz="2800"/>
            </a:lvl1pPr>
          </a:lstStyle>
          <a:p>
            <a:r>
              <a:rPr lang="en-GB" dirty="0"/>
              <a:t>Investor Objectives</a:t>
            </a:r>
          </a:p>
        </p:txBody>
      </p:sp>
      <p:sp>
        <p:nvSpPr>
          <p:cNvPr id="14" name="Title 1">
            <a:extLst>
              <a:ext uri="{FF2B5EF4-FFF2-40B4-BE49-F238E27FC236}">
                <a16:creationId xmlns:a16="http://schemas.microsoft.com/office/drawing/2014/main" id="{56FCD72D-0864-4736-8D0F-4AFA16673904}"/>
              </a:ext>
            </a:extLst>
          </p:cNvPr>
          <p:cNvSpPr txBox="1">
            <a:spLocks/>
          </p:cNvSpPr>
          <p:nvPr/>
        </p:nvSpPr>
        <p:spPr>
          <a:xfrm>
            <a:off x="838200" y="203395"/>
            <a:ext cx="10515600" cy="608910"/>
          </a:xfrm>
          <a:prstGeom prst="rect">
            <a:avLst/>
          </a:prstGeom>
          <a:solidFill>
            <a:schemeClr val="bg1">
              <a:lumMod val="85000"/>
            </a:schemeClr>
          </a:solidFill>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a:t>Hypothesis</a:t>
            </a:r>
            <a:endParaRPr lang="en-GB" sz="4400" dirty="0"/>
          </a:p>
        </p:txBody>
      </p:sp>
      <p:sp>
        <p:nvSpPr>
          <p:cNvPr id="8" name="TextBox 7">
            <a:extLst>
              <a:ext uri="{FF2B5EF4-FFF2-40B4-BE49-F238E27FC236}">
                <a16:creationId xmlns:a16="http://schemas.microsoft.com/office/drawing/2014/main" id="{5E525A41-D952-4EE4-A173-9976F8B001D0}"/>
              </a:ext>
            </a:extLst>
          </p:cNvPr>
          <p:cNvSpPr txBox="1"/>
          <p:nvPr/>
        </p:nvSpPr>
        <p:spPr>
          <a:xfrm>
            <a:off x="3081130" y="5406887"/>
            <a:ext cx="1063487" cy="369332"/>
          </a:xfrm>
          <a:prstGeom prst="rect">
            <a:avLst/>
          </a:prstGeom>
          <a:noFill/>
        </p:spPr>
        <p:txBody>
          <a:bodyPr wrap="square" rtlCol="0">
            <a:spAutoFit/>
          </a:bodyPr>
          <a:lstStyle/>
          <a:p>
            <a:r>
              <a:rPr lang="en-GB" dirty="0"/>
              <a:t>Investor</a:t>
            </a:r>
          </a:p>
        </p:txBody>
      </p:sp>
      <p:sp>
        <p:nvSpPr>
          <p:cNvPr id="15" name="TextBox 14">
            <a:extLst>
              <a:ext uri="{FF2B5EF4-FFF2-40B4-BE49-F238E27FC236}">
                <a16:creationId xmlns:a16="http://schemas.microsoft.com/office/drawing/2014/main" id="{AA086DDD-78D9-46EF-B41B-D33FB9AE65A2}"/>
              </a:ext>
            </a:extLst>
          </p:cNvPr>
          <p:cNvSpPr txBox="1"/>
          <p:nvPr/>
        </p:nvSpPr>
        <p:spPr>
          <a:xfrm>
            <a:off x="6737371" y="5406887"/>
            <a:ext cx="1063487" cy="369332"/>
          </a:xfrm>
          <a:prstGeom prst="rect">
            <a:avLst/>
          </a:prstGeom>
          <a:noFill/>
        </p:spPr>
        <p:txBody>
          <a:bodyPr wrap="square" rtlCol="0">
            <a:spAutoFit/>
          </a:bodyPr>
          <a:lstStyle/>
          <a:p>
            <a:r>
              <a:rPr lang="en-GB" dirty="0"/>
              <a:t>Advisor</a:t>
            </a:r>
          </a:p>
        </p:txBody>
      </p:sp>
      <p:sp>
        <p:nvSpPr>
          <p:cNvPr id="10" name="Slide Number Placeholder 9">
            <a:extLst>
              <a:ext uri="{FF2B5EF4-FFF2-40B4-BE49-F238E27FC236}">
                <a16:creationId xmlns:a16="http://schemas.microsoft.com/office/drawing/2014/main" id="{C40F7ABE-D381-4793-9108-49B2797D2A64}"/>
              </a:ext>
            </a:extLst>
          </p:cNvPr>
          <p:cNvSpPr>
            <a:spLocks noGrp="1"/>
          </p:cNvSpPr>
          <p:nvPr>
            <p:ph type="sldNum" sz="quarter" idx="12"/>
          </p:nvPr>
        </p:nvSpPr>
        <p:spPr/>
        <p:txBody>
          <a:bodyPr/>
          <a:lstStyle/>
          <a:p>
            <a:fld id="{D78D0F9C-E982-4158-A8AF-0A146BD2F9A5}" type="slidenum">
              <a:rPr lang="en-GB" smtClean="0"/>
              <a:t>2</a:t>
            </a:fld>
            <a:endParaRPr lang="en-GB"/>
          </a:p>
        </p:txBody>
      </p:sp>
    </p:spTree>
    <p:extLst>
      <p:ext uri="{BB962C8B-B14F-4D97-AF65-F5344CB8AC3E}">
        <p14:creationId xmlns:p14="http://schemas.microsoft.com/office/powerpoint/2010/main" val="116939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NLP Models</a:t>
            </a:r>
          </a:p>
        </p:txBody>
      </p:sp>
      <p:pic>
        <p:nvPicPr>
          <p:cNvPr id="8" name="Picture 7">
            <a:extLst>
              <a:ext uri="{FF2B5EF4-FFF2-40B4-BE49-F238E27FC236}">
                <a16:creationId xmlns:a16="http://schemas.microsoft.com/office/drawing/2014/main" id="{C3849FA9-F205-490D-BF49-7EBF3430B33F}"/>
              </a:ext>
            </a:extLst>
          </p:cNvPr>
          <p:cNvPicPr/>
          <p:nvPr/>
        </p:nvPicPr>
        <p:blipFill>
          <a:blip r:embed="rId2">
            <a:extLst>
              <a:ext uri="{28A0092B-C50C-407E-A947-70E740481C1C}">
                <a14:useLocalDpi xmlns:a14="http://schemas.microsoft.com/office/drawing/2010/main" val="0"/>
              </a:ext>
            </a:extLst>
          </a:blip>
          <a:stretch>
            <a:fillRect/>
          </a:stretch>
        </p:blipFill>
        <p:spPr>
          <a:xfrm>
            <a:off x="838200" y="1610677"/>
            <a:ext cx="4283710" cy="2646045"/>
          </a:xfrm>
          <a:prstGeom prst="rect">
            <a:avLst/>
          </a:prstGeom>
        </p:spPr>
      </p:pic>
      <p:pic>
        <p:nvPicPr>
          <p:cNvPr id="9" name="Picture 8">
            <a:extLst>
              <a:ext uri="{FF2B5EF4-FFF2-40B4-BE49-F238E27FC236}">
                <a16:creationId xmlns:a16="http://schemas.microsoft.com/office/drawing/2014/main" id="{8C1C0805-AD34-4B46-A902-101E66D92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213" y="1610677"/>
            <a:ext cx="1854295" cy="831893"/>
          </a:xfrm>
          <a:prstGeom prst="rect">
            <a:avLst/>
          </a:prstGeom>
        </p:spPr>
      </p:pic>
      <p:pic>
        <p:nvPicPr>
          <p:cNvPr id="11" name="Picture 10">
            <a:extLst>
              <a:ext uri="{FF2B5EF4-FFF2-40B4-BE49-F238E27FC236}">
                <a16:creationId xmlns:a16="http://schemas.microsoft.com/office/drawing/2014/main" id="{9EBF56FF-6E45-4525-A5CA-33CD4C5FC9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7443" y="1494150"/>
            <a:ext cx="2216264" cy="920797"/>
          </a:xfrm>
          <a:prstGeom prst="rect">
            <a:avLst/>
          </a:prstGeom>
        </p:spPr>
      </p:pic>
      <p:pic>
        <p:nvPicPr>
          <p:cNvPr id="13" name="Picture 12">
            <a:extLst>
              <a:ext uri="{FF2B5EF4-FFF2-40B4-BE49-F238E27FC236}">
                <a16:creationId xmlns:a16="http://schemas.microsoft.com/office/drawing/2014/main" id="{C7EC5F6C-66B1-4C77-A7D6-6F42A54B20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7280" y="2474201"/>
            <a:ext cx="2730640" cy="831893"/>
          </a:xfrm>
          <a:prstGeom prst="rect">
            <a:avLst/>
          </a:prstGeom>
        </p:spPr>
      </p:pic>
      <p:sp>
        <p:nvSpPr>
          <p:cNvPr id="14" name="TextBox 13">
            <a:extLst>
              <a:ext uri="{FF2B5EF4-FFF2-40B4-BE49-F238E27FC236}">
                <a16:creationId xmlns:a16="http://schemas.microsoft.com/office/drawing/2014/main" id="{5E0F0EA2-3D15-475E-B5F1-810AE5B8EDDC}"/>
              </a:ext>
            </a:extLst>
          </p:cNvPr>
          <p:cNvSpPr txBox="1"/>
          <p:nvPr/>
        </p:nvSpPr>
        <p:spPr>
          <a:xfrm>
            <a:off x="1809750" y="1049427"/>
            <a:ext cx="18130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rPr>
              <a:t>Word2Vec Model</a:t>
            </a:r>
          </a:p>
        </p:txBody>
      </p:sp>
      <p:sp>
        <p:nvSpPr>
          <p:cNvPr id="16" name="TextBox 15">
            <a:extLst>
              <a:ext uri="{FF2B5EF4-FFF2-40B4-BE49-F238E27FC236}">
                <a16:creationId xmlns:a16="http://schemas.microsoft.com/office/drawing/2014/main" id="{95123641-7870-4294-928E-906001724269}"/>
              </a:ext>
            </a:extLst>
          </p:cNvPr>
          <p:cNvSpPr txBox="1"/>
          <p:nvPr/>
        </p:nvSpPr>
        <p:spPr>
          <a:xfrm>
            <a:off x="8466070" y="1027052"/>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rPr>
              <a:t>TFIDF</a:t>
            </a:r>
          </a:p>
        </p:txBody>
      </p:sp>
      <p:sp>
        <p:nvSpPr>
          <p:cNvPr id="17" name="TextBox 16">
            <a:extLst>
              <a:ext uri="{FF2B5EF4-FFF2-40B4-BE49-F238E27FC236}">
                <a16:creationId xmlns:a16="http://schemas.microsoft.com/office/drawing/2014/main" id="{C6F14572-547C-43A2-B62A-0338BB071F5D}"/>
              </a:ext>
            </a:extLst>
          </p:cNvPr>
          <p:cNvSpPr txBox="1"/>
          <p:nvPr/>
        </p:nvSpPr>
        <p:spPr>
          <a:xfrm>
            <a:off x="8134360" y="3758069"/>
            <a:ext cx="10525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rPr>
              <a:t>TFIDF/LSI</a:t>
            </a:r>
          </a:p>
        </p:txBody>
      </p:sp>
      <p:sp>
        <p:nvSpPr>
          <p:cNvPr id="15" name="TextBox 14">
            <a:extLst>
              <a:ext uri="{FF2B5EF4-FFF2-40B4-BE49-F238E27FC236}">
                <a16:creationId xmlns:a16="http://schemas.microsoft.com/office/drawing/2014/main" id="{6C5B0C45-0711-48D2-BACE-0F1B5467E959}"/>
              </a:ext>
            </a:extLst>
          </p:cNvPr>
          <p:cNvSpPr txBox="1"/>
          <p:nvPr/>
        </p:nvSpPr>
        <p:spPr>
          <a:xfrm>
            <a:off x="6907405" y="4436892"/>
            <a:ext cx="5118943"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It is essentially applying the SVD on TF/IDF weights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TFIDF Weight Matrix Size is: 771x1465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SVD Size is 25x25; which gives left hand and right hand size of the LSI is 771x25; 25x1465</a:t>
            </a:r>
          </a:p>
        </p:txBody>
      </p:sp>
      <p:sp>
        <p:nvSpPr>
          <p:cNvPr id="3" name="TextBox 2">
            <a:extLst>
              <a:ext uri="{FF2B5EF4-FFF2-40B4-BE49-F238E27FC236}">
                <a16:creationId xmlns:a16="http://schemas.microsoft.com/office/drawing/2014/main" id="{36DC5A05-2893-4B97-A088-A90D104FC8B1}"/>
              </a:ext>
            </a:extLst>
          </p:cNvPr>
          <p:cNvSpPr txBox="1"/>
          <p:nvPr/>
        </p:nvSpPr>
        <p:spPr>
          <a:xfrm>
            <a:off x="838200" y="6562725"/>
            <a:ext cx="3355406"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Image source: </a:t>
            </a:r>
            <a:r>
              <a:rPr kumimoji="0" lang="en-GB" sz="800" b="0" i="0" u="sng" strike="noStrike" kern="1200" cap="none" spc="0" normalizeH="0" baseline="0" noProof="0" dirty="0">
                <a:ln>
                  <a:noFill/>
                </a:ln>
                <a:solidFill>
                  <a:prstClr val="black"/>
                </a:solidFill>
                <a:effectLst/>
                <a:uLnTx/>
                <a:uFillTx/>
                <a:latin typeface="Calibri" panose="020F0502020204030204"/>
                <a:ea typeface="+mn-ea"/>
                <a:cs typeface="+mn-cs"/>
                <a:hlinkClick r:id="rId6"/>
              </a:rPr>
              <a:t>https://israelg99.github.io/2017-03-23-Word2Vec-Explained/</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1BF1922A-E931-4E89-968E-6038FE0754BE}"/>
              </a:ext>
            </a:extLst>
          </p:cNvPr>
          <p:cNvSpPr>
            <a:spLocks noGrp="1"/>
          </p:cNvSpPr>
          <p:nvPr>
            <p:ph type="sldNum" sz="quarter" idx="12"/>
          </p:nvPr>
        </p:nvSpPr>
        <p:spPr/>
        <p:txBody>
          <a:bodyPr/>
          <a:lstStyle/>
          <a:p>
            <a:fld id="{D78D0F9C-E982-4158-A8AF-0A146BD2F9A5}" type="slidenum">
              <a:rPr lang="en-GB" smtClean="0"/>
              <a:t>20</a:t>
            </a:fld>
            <a:endParaRPr lang="en-GB"/>
          </a:p>
        </p:txBody>
      </p:sp>
    </p:spTree>
    <p:extLst>
      <p:ext uri="{BB962C8B-B14F-4D97-AF65-F5344CB8AC3E}">
        <p14:creationId xmlns:p14="http://schemas.microsoft.com/office/powerpoint/2010/main" val="2189274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NLP Models</a:t>
            </a:r>
          </a:p>
        </p:txBody>
      </p:sp>
      <p:sp>
        <p:nvSpPr>
          <p:cNvPr id="14" name="TextBox 13">
            <a:extLst>
              <a:ext uri="{FF2B5EF4-FFF2-40B4-BE49-F238E27FC236}">
                <a16:creationId xmlns:a16="http://schemas.microsoft.com/office/drawing/2014/main" id="{5E0F0EA2-3D15-475E-B5F1-810AE5B8EDDC}"/>
              </a:ext>
            </a:extLst>
          </p:cNvPr>
          <p:cNvSpPr txBox="1"/>
          <p:nvPr/>
        </p:nvSpPr>
        <p:spPr>
          <a:xfrm>
            <a:off x="2683995" y="1107421"/>
            <a:ext cx="14061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rPr>
              <a:t>ELMO Model</a:t>
            </a:r>
          </a:p>
        </p:txBody>
      </p:sp>
      <p:sp>
        <p:nvSpPr>
          <p:cNvPr id="16" name="TextBox 15">
            <a:extLst>
              <a:ext uri="{FF2B5EF4-FFF2-40B4-BE49-F238E27FC236}">
                <a16:creationId xmlns:a16="http://schemas.microsoft.com/office/drawing/2014/main" id="{95123641-7870-4294-928E-906001724269}"/>
              </a:ext>
            </a:extLst>
          </p:cNvPr>
          <p:cNvSpPr txBox="1"/>
          <p:nvPr/>
        </p:nvSpPr>
        <p:spPr>
          <a:xfrm>
            <a:off x="8101852" y="1107421"/>
            <a:ext cx="279441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rPr>
              <a:t>Universal Sentence Encoder</a:t>
            </a:r>
          </a:p>
        </p:txBody>
      </p:sp>
      <p:pic>
        <p:nvPicPr>
          <p:cNvPr id="19" name="Picture 18">
            <a:extLst>
              <a:ext uri="{FF2B5EF4-FFF2-40B4-BE49-F238E27FC236}">
                <a16:creationId xmlns:a16="http://schemas.microsoft.com/office/drawing/2014/main" id="{4DEAF0CD-3E9C-4552-9491-8CBE3BD83C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66925" y="1610139"/>
            <a:ext cx="5016432" cy="4055165"/>
          </a:xfrm>
          <a:prstGeom prst="rect">
            <a:avLst/>
          </a:prstGeom>
          <a:noFill/>
          <a:ln>
            <a:noFill/>
          </a:ln>
        </p:spPr>
      </p:pic>
      <p:sp>
        <p:nvSpPr>
          <p:cNvPr id="20" name="TextBox 19">
            <a:extLst>
              <a:ext uri="{FF2B5EF4-FFF2-40B4-BE49-F238E27FC236}">
                <a16:creationId xmlns:a16="http://schemas.microsoft.com/office/drawing/2014/main" id="{6918DEBA-B25D-4ED6-BA72-901DF4343D5B}"/>
              </a:ext>
            </a:extLst>
          </p:cNvPr>
          <p:cNvSpPr txBox="1"/>
          <p:nvPr/>
        </p:nvSpPr>
        <p:spPr>
          <a:xfrm>
            <a:off x="8559381" y="4364151"/>
            <a:ext cx="93968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srgbClr val="FF0000"/>
                </a:solidFill>
                <a:effectLst/>
                <a:uLnTx/>
                <a:uFillTx/>
                <a:latin typeface="Calibri" panose="020F0502020204030204"/>
                <a:ea typeface="+mn-ea"/>
                <a:cs typeface="+mn-cs"/>
              </a:rPr>
              <a:t>FastText</a:t>
            </a:r>
            <a:endPar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23" name="Picture 22">
            <a:extLst>
              <a:ext uri="{FF2B5EF4-FFF2-40B4-BE49-F238E27FC236}">
                <a16:creationId xmlns:a16="http://schemas.microsoft.com/office/drawing/2014/main" id="{539AB3A4-F19D-4E7D-91F0-8F5531AA5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4931" y="1687386"/>
            <a:ext cx="3169685" cy="4022443"/>
          </a:xfrm>
          <a:prstGeom prst="rect">
            <a:avLst/>
          </a:prstGeom>
        </p:spPr>
      </p:pic>
      <p:sp>
        <p:nvSpPr>
          <p:cNvPr id="25" name="TextBox 24">
            <a:extLst>
              <a:ext uri="{FF2B5EF4-FFF2-40B4-BE49-F238E27FC236}">
                <a16:creationId xmlns:a16="http://schemas.microsoft.com/office/drawing/2014/main" id="{9AED80D7-2290-44EF-8F5E-FF21F8330CDA}"/>
              </a:ext>
            </a:extLst>
          </p:cNvPr>
          <p:cNvSpPr txBox="1"/>
          <p:nvPr/>
        </p:nvSpPr>
        <p:spPr>
          <a:xfrm>
            <a:off x="485982" y="6211669"/>
            <a:ext cx="6079918"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Image source: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sng" strike="noStrike" kern="1200" cap="none" spc="0" normalizeH="0" baseline="0" noProof="0" dirty="0">
                <a:ln>
                  <a:noFill/>
                </a:ln>
                <a:solidFill>
                  <a:prstClr val="black"/>
                </a:solidFill>
                <a:effectLst/>
                <a:uLnTx/>
                <a:uFillTx/>
                <a:latin typeface="Calibri" panose="020F0502020204030204"/>
                <a:ea typeface="+mn-ea"/>
                <a:cs typeface="+mn-cs"/>
                <a:hlinkClick r:id="rId4"/>
              </a:rPr>
              <a:t>https://www.analyticsvidhya.com/blog/2019/03/learn-to-use-elmo-to-extract-features-from-text/</a:t>
            </a:r>
            <a:endParaRPr kumimoji="0" lang="en-GB" sz="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https://www.dlology.com/blog/keras-meets-universal-sentence-encoder-transfer-learning-for-text-data/</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1986C2E-A323-4263-9735-6669E395E2E0}"/>
              </a:ext>
            </a:extLst>
          </p:cNvPr>
          <p:cNvSpPr>
            <a:spLocks noGrp="1"/>
          </p:cNvSpPr>
          <p:nvPr>
            <p:ph type="sldNum" sz="quarter" idx="12"/>
          </p:nvPr>
        </p:nvSpPr>
        <p:spPr/>
        <p:txBody>
          <a:bodyPr/>
          <a:lstStyle/>
          <a:p>
            <a:fld id="{D78D0F9C-E982-4158-A8AF-0A146BD2F9A5}" type="slidenum">
              <a:rPr lang="en-GB" smtClean="0"/>
              <a:t>21</a:t>
            </a:fld>
            <a:endParaRPr lang="en-GB"/>
          </a:p>
        </p:txBody>
      </p:sp>
    </p:spTree>
    <p:extLst>
      <p:ext uri="{BB962C8B-B14F-4D97-AF65-F5344CB8AC3E}">
        <p14:creationId xmlns:p14="http://schemas.microsoft.com/office/powerpoint/2010/main" val="19140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NLP Models</a:t>
            </a:r>
          </a:p>
        </p:txBody>
      </p:sp>
      <p:sp>
        <p:nvSpPr>
          <p:cNvPr id="14" name="TextBox 13">
            <a:extLst>
              <a:ext uri="{FF2B5EF4-FFF2-40B4-BE49-F238E27FC236}">
                <a16:creationId xmlns:a16="http://schemas.microsoft.com/office/drawing/2014/main" id="{5E0F0EA2-3D15-475E-B5F1-810AE5B8EDDC}"/>
              </a:ext>
            </a:extLst>
          </p:cNvPr>
          <p:cNvSpPr txBox="1"/>
          <p:nvPr/>
        </p:nvSpPr>
        <p:spPr>
          <a:xfrm>
            <a:off x="959146" y="1089581"/>
            <a:ext cx="16017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srgbClr val="FF0000"/>
                </a:solidFill>
                <a:effectLst/>
                <a:uLnTx/>
                <a:uFillTx/>
                <a:latin typeface="Calibri" panose="020F0502020204030204"/>
                <a:ea typeface="+mn-ea"/>
                <a:cs typeface="+mn-cs"/>
              </a:rPr>
              <a:t>FastText</a:t>
            </a:r>
            <a:r>
              <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rPr>
              <a:t> Model</a:t>
            </a:r>
          </a:p>
        </p:txBody>
      </p:sp>
      <p:pic>
        <p:nvPicPr>
          <p:cNvPr id="10" name="Picture 9">
            <a:extLst>
              <a:ext uri="{FF2B5EF4-FFF2-40B4-BE49-F238E27FC236}">
                <a16:creationId xmlns:a16="http://schemas.microsoft.com/office/drawing/2014/main" id="{1D8FE17B-338E-48B4-B9BD-A240F97BCE8C}"/>
              </a:ext>
            </a:extLst>
          </p:cNvPr>
          <p:cNvPicPr/>
          <p:nvPr/>
        </p:nvPicPr>
        <p:blipFill rotWithShape="1">
          <a:blip r:embed="rId2">
            <a:extLst>
              <a:ext uri="{28A0092B-C50C-407E-A947-70E740481C1C}">
                <a14:useLocalDpi xmlns:a14="http://schemas.microsoft.com/office/drawing/2010/main" val="0"/>
              </a:ext>
            </a:extLst>
          </a:blip>
          <a:srcRect b="29097"/>
          <a:stretch/>
        </p:blipFill>
        <p:spPr bwMode="auto">
          <a:xfrm>
            <a:off x="708837" y="2121369"/>
            <a:ext cx="4165600" cy="1976120"/>
          </a:xfrm>
          <a:prstGeom prst="rect">
            <a:avLst/>
          </a:prstGeom>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33D75B27-BA46-40AD-A41B-A940D5664EBD}"/>
              </a:ext>
            </a:extLst>
          </p:cNvPr>
          <p:cNvSpPr/>
          <p:nvPr/>
        </p:nvSpPr>
        <p:spPr>
          <a:xfrm>
            <a:off x="708837" y="5689546"/>
            <a:ext cx="6096000" cy="830997"/>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rPr>
              <a:t>Image Source: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www.google.com/search?q=universal+sentence+encoder+diagram&amp;rlz=1C1CHZL_enCH847CH847&amp;sxsrf=ACYBGNR0u0VtugmruV_4VYXWzTfjRO5lLw:1576273965095&amp;tbm=isch&amp;source=iu&amp;ictx=1&amp;fir=Ts_UAF0l4iwkxM%253A%252CQqrRuJDQSddLFM%252C_&amp;vet=1&amp;usg=AI4_-kR5gtx6hT4bcmCCzUB1Ak77F1C3Uw&amp;sa=X&amp;ved=2ahUKEwiKhYiOzrPmAhXRwqYKHX5vBLcQ9QEwAnoECAkQBg#imgdii=DRABE7rMSdv-FM:&amp;imgrc=42a4sup3ZtfWdM:&amp;vet=1</a:t>
            </a: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9EDCDF76-69CA-4237-BF57-BE777CF05F24}"/>
              </a:ext>
            </a:extLst>
          </p:cNvPr>
          <p:cNvSpPr/>
          <p:nvPr/>
        </p:nvSpPr>
        <p:spPr>
          <a:xfrm>
            <a:off x="5100083" y="2032563"/>
            <a:ext cx="6096000" cy="2153731"/>
          </a:xfrm>
          <a:prstGeom prst="rect">
            <a:avLst/>
          </a:prstGeom>
        </p:spPr>
        <p:txBody>
          <a:bodyPr>
            <a:spAutoFit/>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sentences: the list of split sentences.</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size:</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the dimensionality of the embedding vector</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window</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the number of context words you are looking at</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GB" sz="1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min_count</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tells the model to ignore words with total count less than this number.</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workers: the number of threads being used</a:t>
            </a: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sg</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whether to use skip-gram or CBOW</a:t>
            </a:r>
          </a:p>
        </p:txBody>
      </p:sp>
      <p:sp>
        <p:nvSpPr>
          <p:cNvPr id="5" name="Slide Number Placeholder 4">
            <a:extLst>
              <a:ext uri="{FF2B5EF4-FFF2-40B4-BE49-F238E27FC236}">
                <a16:creationId xmlns:a16="http://schemas.microsoft.com/office/drawing/2014/main" id="{AC9E3EBA-21CA-4E7D-8E9D-99BD60629C34}"/>
              </a:ext>
            </a:extLst>
          </p:cNvPr>
          <p:cNvSpPr>
            <a:spLocks noGrp="1"/>
          </p:cNvSpPr>
          <p:nvPr>
            <p:ph type="sldNum" sz="quarter" idx="12"/>
          </p:nvPr>
        </p:nvSpPr>
        <p:spPr/>
        <p:txBody>
          <a:bodyPr/>
          <a:lstStyle/>
          <a:p>
            <a:fld id="{D78D0F9C-E982-4158-A8AF-0A146BD2F9A5}" type="slidenum">
              <a:rPr lang="en-GB" smtClean="0"/>
              <a:t>22</a:t>
            </a:fld>
            <a:endParaRPr lang="en-GB"/>
          </a:p>
        </p:txBody>
      </p:sp>
    </p:spTree>
    <p:extLst>
      <p:ext uri="{BB962C8B-B14F-4D97-AF65-F5344CB8AC3E}">
        <p14:creationId xmlns:p14="http://schemas.microsoft.com/office/powerpoint/2010/main" val="3813989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7297EA9-0B7A-4A11-8AE6-7709B1DD51F5}"/>
              </a:ext>
            </a:extLst>
          </p:cNvPr>
          <p:cNvSpPr txBox="1"/>
          <p:nvPr/>
        </p:nvSpPr>
        <p:spPr>
          <a:xfrm>
            <a:off x="4335197" y="4798618"/>
            <a:ext cx="16448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TF-IDF/LSI</a:t>
            </a:r>
          </a:p>
        </p:txBody>
      </p:sp>
      <p:pic>
        <p:nvPicPr>
          <p:cNvPr id="4" name="Picture 3">
            <a:extLst>
              <a:ext uri="{FF2B5EF4-FFF2-40B4-BE49-F238E27FC236}">
                <a16:creationId xmlns:a16="http://schemas.microsoft.com/office/drawing/2014/main" id="{187A7248-3A94-4817-A3A4-6021EB814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40185"/>
            <a:ext cx="5487650" cy="3658433"/>
          </a:xfrm>
          <a:prstGeom prst="rect">
            <a:avLst/>
          </a:prstGeom>
        </p:spPr>
      </p:pic>
      <p:pic>
        <p:nvPicPr>
          <p:cNvPr id="8" name="Picture 7">
            <a:extLst>
              <a:ext uri="{FF2B5EF4-FFF2-40B4-BE49-F238E27FC236}">
                <a16:creationId xmlns:a16="http://schemas.microsoft.com/office/drawing/2014/main" id="{1DB12024-E55E-4824-96AB-99D561D85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50" y="1140185"/>
            <a:ext cx="5487650" cy="3658433"/>
          </a:xfrm>
          <a:prstGeom prst="rect">
            <a:avLst/>
          </a:prstGeom>
        </p:spPr>
      </p:pic>
      <p:sp>
        <p:nvSpPr>
          <p:cNvPr id="5" name="Title 1">
            <a:extLst>
              <a:ext uri="{FF2B5EF4-FFF2-40B4-BE49-F238E27FC236}">
                <a16:creationId xmlns:a16="http://schemas.microsoft.com/office/drawing/2014/main" id="{6B037098-8E3E-4FB1-A098-C6FC84B2AE79}"/>
              </a:ext>
            </a:extLst>
          </p:cNvPr>
          <p:cNvSpPr txBox="1">
            <a:spLocks/>
          </p:cNvSpPr>
          <p:nvPr/>
        </p:nvSpPr>
        <p:spPr>
          <a:xfrm>
            <a:off x="838200" y="365126"/>
            <a:ext cx="10515600" cy="608910"/>
          </a:xfrm>
          <a:prstGeom prst="rect">
            <a:avLst/>
          </a:prstGeom>
          <a:solidFill>
            <a:schemeClr val="bg1">
              <a:lumMod val="85000"/>
            </a:schemeClr>
          </a:solidFill>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black"/>
                </a:solidFill>
                <a:effectLst/>
                <a:uLnTx/>
                <a:uFillTx/>
                <a:latin typeface="Calibri Light" panose="020F0302020204030204"/>
                <a:ea typeface="+mj-ea"/>
                <a:cs typeface="+mj-cs"/>
              </a:rPr>
              <a:t>NLP Model – TFIDF/LSI</a:t>
            </a:r>
          </a:p>
        </p:txBody>
      </p:sp>
      <p:sp>
        <p:nvSpPr>
          <p:cNvPr id="2" name="Slide Number Placeholder 1">
            <a:extLst>
              <a:ext uri="{FF2B5EF4-FFF2-40B4-BE49-F238E27FC236}">
                <a16:creationId xmlns:a16="http://schemas.microsoft.com/office/drawing/2014/main" id="{77916902-1FA2-47B9-A720-02964613E03A}"/>
              </a:ext>
            </a:extLst>
          </p:cNvPr>
          <p:cNvSpPr>
            <a:spLocks noGrp="1"/>
          </p:cNvSpPr>
          <p:nvPr>
            <p:ph type="sldNum" sz="quarter" idx="12"/>
          </p:nvPr>
        </p:nvSpPr>
        <p:spPr/>
        <p:txBody>
          <a:bodyPr/>
          <a:lstStyle/>
          <a:p>
            <a:fld id="{D78D0F9C-E982-4158-A8AF-0A146BD2F9A5}" type="slidenum">
              <a:rPr lang="en-GB" smtClean="0"/>
              <a:t>23</a:t>
            </a:fld>
            <a:endParaRPr lang="en-GB"/>
          </a:p>
        </p:txBody>
      </p:sp>
    </p:spTree>
    <p:extLst>
      <p:ext uri="{BB962C8B-B14F-4D97-AF65-F5344CB8AC3E}">
        <p14:creationId xmlns:p14="http://schemas.microsoft.com/office/powerpoint/2010/main" val="4133105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7297EA9-0B7A-4A11-8AE6-7709B1DD51F5}"/>
              </a:ext>
            </a:extLst>
          </p:cNvPr>
          <p:cNvSpPr txBox="1"/>
          <p:nvPr/>
        </p:nvSpPr>
        <p:spPr>
          <a:xfrm>
            <a:off x="8679419" y="3774363"/>
            <a:ext cx="337329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TF-IDF/LSA - Heatmap</a:t>
            </a:r>
          </a:p>
        </p:txBody>
      </p:sp>
      <p:sp>
        <p:nvSpPr>
          <p:cNvPr id="5" name="Title 1">
            <a:extLst>
              <a:ext uri="{FF2B5EF4-FFF2-40B4-BE49-F238E27FC236}">
                <a16:creationId xmlns:a16="http://schemas.microsoft.com/office/drawing/2014/main" id="{25BEBBB0-C59F-4F52-BF22-51ACCFFD4FF0}"/>
              </a:ext>
            </a:extLst>
          </p:cNvPr>
          <p:cNvSpPr txBox="1">
            <a:spLocks/>
          </p:cNvSpPr>
          <p:nvPr/>
        </p:nvSpPr>
        <p:spPr>
          <a:xfrm>
            <a:off x="838200" y="365126"/>
            <a:ext cx="10515600" cy="456995"/>
          </a:xfrm>
          <a:prstGeom prst="rect">
            <a:avLst/>
          </a:prstGeom>
          <a:solidFill>
            <a:schemeClr val="bg1">
              <a:lumMod val="85000"/>
            </a:schemeClr>
          </a:solidFill>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black"/>
                </a:solidFill>
                <a:effectLst/>
                <a:uLnTx/>
                <a:uFillTx/>
                <a:latin typeface="Calibri Light" panose="020F0302020204030204"/>
                <a:ea typeface="+mj-ea"/>
                <a:cs typeface="+mj-cs"/>
              </a:rPr>
              <a:t>NLP Model – TFIDF/LSI</a:t>
            </a:r>
          </a:p>
        </p:txBody>
      </p:sp>
      <p:pic>
        <p:nvPicPr>
          <p:cNvPr id="3" name="Picture 2">
            <a:extLst>
              <a:ext uri="{FF2B5EF4-FFF2-40B4-BE49-F238E27FC236}">
                <a16:creationId xmlns:a16="http://schemas.microsoft.com/office/drawing/2014/main" id="{C21FEDAE-175A-4771-961A-1456A701D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27" y="827470"/>
            <a:ext cx="5677192" cy="3060857"/>
          </a:xfrm>
          <a:prstGeom prst="rect">
            <a:avLst/>
          </a:prstGeom>
        </p:spPr>
      </p:pic>
      <p:pic>
        <p:nvPicPr>
          <p:cNvPr id="8" name="Picture 7">
            <a:extLst>
              <a:ext uri="{FF2B5EF4-FFF2-40B4-BE49-F238E27FC236}">
                <a16:creationId xmlns:a16="http://schemas.microsoft.com/office/drawing/2014/main" id="{C3A61DD9-9012-440A-BF7A-3E6660041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458" y="3827137"/>
            <a:ext cx="5632739" cy="3029106"/>
          </a:xfrm>
          <a:prstGeom prst="rect">
            <a:avLst/>
          </a:prstGeom>
        </p:spPr>
      </p:pic>
      <p:sp>
        <p:nvSpPr>
          <p:cNvPr id="9" name="Slide Number Placeholder 8">
            <a:extLst>
              <a:ext uri="{FF2B5EF4-FFF2-40B4-BE49-F238E27FC236}">
                <a16:creationId xmlns:a16="http://schemas.microsoft.com/office/drawing/2014/main" id="{E150D451-F6A2-4518-8EB2-549F2B75DE18}"/>
              </a:ext>
            </a:extLst>
          </p:cNvPr>
          <p:cNvSpPr>
            <a:spLocks noGrp="1"/>
          </p:cNvSpPr>
          <p:nvPr>
            <p:ph type="sldNum" sz="quarter" idx="12"/>
          </p:nvPr>
        </p:nvSpPr>
        <p:spPr/>
        <p:txBody>
          <a:bodyPr/>
          <a:lstStyle/>
          <a:p>
            <a:fld id="{D78D0F9C-E982-4158-A8AF-0A146BD2F9A5}" type="slidenum">
              <a:rPr lang="en-GB" smtClean="0"/>
              <a:t>24</a:t>
            </a:fld>
            <a:endParaRPr lang="en-GB"/>
          </a:p>
        </p:txBody>
      </p:sp>
    </p:spTree>
    <p:extLst>
      <p:ext uri="{BB962C8B-B14F-4D97-AF65-F5344CB8AC3E}">
        <p14:creationId xmlns:p14="http://schemas.microsoft.com/office/powerpoint/2010/main" val="1593718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7297EA9-0B7A-4A11-8AE6-7709B1DD51F5}"/>
              </a:ext>
            </a:extLst>
          </p:cNvPr>
          <p:cNvSpPr txBox="1"/>
          <p:nvPr/>
        </p:nvSpPr>
        <p:spPr>
          <a:xfrm>
            <a:off x="4789345" y="6098583"/>
            <a:ext cx="16448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TF-IDF/LSI</a:t>
            </a:r>
          </a:p>
        </p:txBody>
      </p:sp>
      <p:pic>
        <p:nvPicPr>
          <p:cNvPr id="3" name="Picture 2">
            <a:extLst>
              <a:ext uri="{FF2B5EF4-FFF2-40B4-BE49-F238E27FC236}">
                <a16:creationId xmlns:a16="http://schemas.microsoft.com/office/drawing/2014/main" id="{8DAA271D-8152-44E6-9C05-1A096D50C128}"/>
              </a:ext>
            </a:extLst>
          </p:cNvPr>
          <p:cNvPicPr>
            <a:picLocks noChangeAspect="1"/>
          </p:cNvPicPr>
          <p:nvPr/>
        </p:nvPicPr>
        <p:blipFill rotWithShape="1">
          <a:blip r:embed="rId2">
            <a:extLst>
              <a:ext uri="{28A0092B-C50C-407E-A947-70E740481C1C}">
                <a14:useLocalDpi xmlns:a14="http://schemas.microsoft.com/office/drawing/2010/main" val="0"/>
              </a:ext>
            </a:extLst>
          </a:blip>
          <a:srcRect l="6074" t="6590" r="7329" b="6134"/>
          <a:stretch/>
        </p:blipFill>
        <p:spPr>
          <a:xfrm>
            <a:off x="852407" y="867903"/>
            <a:ext cx="10337370" cy="5209216"/>
          </a:xfrm>
          <a:prstGeom prst="rect">
            <a:avLst/>
          </a:prstGeom>
        </p:spPr>
      </p:pic>
      <p:sp>
        <p:nvSpPr>
          <p:cNvPr id="4" name="Title 1">
            <a:extLst>
              <a:ext uri="{FF2B5EF4-FFF2-40B4-BE49-F238E27FC236}">
                <a16:creationId xmlns:a16="http://schemas.microsoft.com/office/drawing/2014/main" id="{9F45CE9A-7934-49CD-BA14-B5D426027738}"/>
              </a:ext>
            </a:extLst>
          </p:cNvPr>
          <p:cNvSpPr txBox="1">
            <a:spLocks/>
          </p:cNvSpPr>
          <p:nvPr/>
        </p:nvSpPr>
        <p:spPr>
          <a:xfrm>
            <a:off x="838200" y="365126"/>
            <a:ext cx="10515600" cy="608910"/>
          </a:xfrm>
          <a:prstGeom prst="rect">
            <a:avLst/>
          </a:prstGeom>
          <a:solidFill>
            <a:schemeClr val="bg1">
              <a:lumMod val="85000"/>
            </a:schemeClr>
          </a:solidFill>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black"/>
                </a:solidFill>
                <a:effectLst/>
                <a:uLnTx/>
                <a:uFillTx/>
                <a:latin typeface="Calibri Light" panose="020F0302020204030204"/>
                <a:ea typeface="+mj-ea"/>
                <a:cs typeface="+mj-cs"/>
              </a:rPr>
              <a:t>NLP Model – TFIDF/LSI</a:t>
            </a:r>
          </a:p>
        </p:txBody>
      </p:sp>
      <p:sp>
        <p:nvSpPr>
          <p:cNvPr id="2" name="Slide Number Placeholder 1">
            <a:extLst>
              <a:ext uri="{FF2B5EF4-FFF2-40B4-BE49-F238E27FC236}">
                <a16:creationId xmlns:a16="http://schemas.microsoft.com/office/drawing/2014/main" id="{9AD267AA-221D-4DA8-93A1-12387FFA4765}"/>
              </a:ext>
            </a:extLst>
          </p:cNvPr>
          <p:cNvSpPr>
            <a:spLocks noGrp="1"/>
          </p:cNvSpPr>
          <p:nvPr>
            <p:ph type="sldNum" sz="quarter" idx="12"/>
          </p:nvPr>
        </p:nvSpPr>
        <p:spPr/>
        <p:txBody>
          <a:bodyPr/>
          <a:lstStyle/>
          <a:p>
            <a:fld id="{D78D0F9C-E982-4158-A8AF-0A146BD2F9A5}" type="slidenum">
              <a:rPr lang="en-GB" smtClean="0"/>
              <a:t>25</a:t>
            </a:fld>
            <a:endParaRPr lang="en-GB"/>
          </a:p>
        </p:txBody>
      </p:sp>
    </p:spTree>
    <p:extLst>
      <p:ext uri="{BB962C8B-B14F-4D97-AF65-F5344CB8AC3E}">
        <p14:creationId xmlns:p14="http://schemas.microsoft.com/office/powerpoint/2010/main" val="2153861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NLP Models – Fast Text</a:t>
            </a:r>
          </a:p>
        </p:txBody>
      </p:sp>
      <p:sp>
        <p:nvSpPr>
          <p:cNvPr id="5" name="Rectangle 2">
            <a:extLst>
              <a:ext uri="{FF2B5EF4-FFF2-40B4-BE49-F238E27FC236}">
                <a16:creationId xmlns:a16="http://schemas.microsoft.com/office/drawing/2014/main" id="{1FD6B685-0246-4BE4-91B9-9FF6CD6F1F36}"/>
              </a:ext>
            </a:extLst>
          </p:cNvPr>
          <p:cNvSpPr>
            <a:spLocks noChangeArrowheads="1"/>
          </p:cNvSpPr>
          <p:nvPr/>
        </p:nvSpPr>
        <p:spPr bwMode="auto">
          <a:xfrm>
            <a:off x="97480" y="1611853"/>
            <a:ext cx="3602736"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1" i="0" u="sng" strike="noStrike" kern="1200" cap="none" spc="0" normalizeH="0" baseline="0" noProof="0" dirty="0">
              <a:ln>
                <a:noFill/>
              </a:ln>
              <a:solidFill>
                <a:srgbClr val="FF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equity:</a:t>
            </a:r>
            <a:r>
              <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['us', 'securities', 'aggressive', '</a:t>
            </a:r>
            <a:r>
              <a:rPr kumimoji="0" lang="en-US" altLang="en-US" sz="12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capitalization', 'capital</a:t>
            </a:r>
            <a:r>
              <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commodity:</a:t>
            </a:r>
            <a:r>
              <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['commodities', </a:t>
            </a:r>
            <a:r>
              <a:rPr kumimoji="0" lang="en-US" altLang="en-US" sz="12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a:t>
            </a:r>
            <a:r>
              <a:rPr kumimoji="0" lang="en-US" altLang="en-US" sz="1200" b="1" i="0" u="none" strike="noStrike" kern="1200" cap="none" spc="0" normalizeH="0" baseline="0" noProof="0" dirty="0" err="1">
                <a:ln>
                  <a:noFill/>
                </a:ln>
                <a:solidFill>
                  <a:srgbClr val="FF0000"/>
                </a:solidFill>
                <a:effectLst/>
                <a:uLnTx/>
                <a:uFillTx/>
                <a:latin typeface="Courier New" panose="02070309020205020404" pitchFamily="49" charset="0"/>
                <a:ea typeface="+mn-ea"/>
                <a:cs typeface="+mn-cs"/>
              </a:rPr>
              <a:t>ishares</a:t>
            </a:r>
            <a:r>
              <a:rPr kumimoji="0" lang="en-US" altLang="en-US" sz="12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a:t>
            </a:r>
            <a:r>
              <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'act', 'trust', '</a:t>
            </a:r>
            <a:r>
              <a:rPr kumimoji="0" lang="en-US" alt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etf</a:t>
            </a:r>
            <a:r>
              <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fund:</a:t>
            </a:r>
            <a:r>
              <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altLang="en-US" sz="12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mn-cs"/>
              </a:rPr>
              <a:t>subfund</a:t>
            </a:r>
            <a:r>
              <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'fundamental', 'fundamentals', 'domiciled', 'quantitative’]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capital:</a:t>
            </a:r>
            <a:r>
              <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['assets', 'growth', 'potential', 'invests', 'equity’]</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income:</a:t>
            </a:r>
            <a:r>
              <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['current', 'grade', 'objective', 'high', 'bonds’]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tax</a:t>
            </a:r>
            <a:r>
              <a:rPr kumimoji="0" lang="en-US" alt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:['exempt', 'federal', 'municipal', '</a:t>
            </a:r>
            <a:r>
              <a:rPr kumimoji="0" lang="en-US" altLang="en-US" sz="1200" b="1" i="0" u="none" strike="noStrike" kern="1200" cap="none" spc="0" normalizeH="0" baseline="0" noProof="0" dirty="0" err="1">
                <a:ln>
                  <a:noFill/>
                </a:ln>
                <a:solidFill>
                  <a:srgbClr val="FF0000"/>
                </a:solidFill>
                <a:effectLst/>
                <a:uLnTx/>
                <a:uFillTx/>
                <a:latin typeface="Courier New" panose="02070309020205020404" pitchFamily="49" charset="0"/>
                <a:ea typeface="+mn-ea"/>
                <a:cs typeface="+mn-cs"/>
              </a:rPr>
              <a:t>virginia</a:t>
            </a:r>
            <a:r>
              <a:rPr kumimoji="0" lang="en-US" alt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'taxes’]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B05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protection:</a:t>
            </a:r>
            <a:r>
              <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['treasury', 'agreements', 'expected', 'maximum', 'fluctuation’]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long-term:</a:t>
            </a:r>
            <a:r>
              <a:rPr kumimoji="0" lang="en-US" alt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['term', 'long', 'medium', '</a:t>
            </a:r>
            <a:r>
              <a:rPr kumimoji="0" lang="en-US" altLang="en-US" sz="12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directly</a:t>
            </a:r>
            <a:r>
              <a:rPr kumimoji="0" lang="en-US" alt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r>
              <a:rPr kumimoji="0" lang="en-US" altLang="en-US" sz="12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longterm</a:t>
            </a:r>
            <a:r>
              <a:rPr kumimoji="0" lang="en-US" altLang="en-US" sz="1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56C21672-87BD-43D1-ACB4-5B7539FC6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216" y="1515361"/>
            <a:ext cx="8491784" cy="5342639"/>
          </a:xfrm>
          <a:prstGeom prst="rect">
            <a:avLst/>
          </a:prstGeom>
        </p:spPr>
      </p:pic>
      <p:sp>
        <p:nvSpPr>
          <p:cNvPr id="8" name="Rectangle 7">
            <a:extLst>
              <a:ext uri="{FF2B5EF4-FFF2-40B4-BE49-F238E27FC236}">
                <a16:creationId xmlns:a16="http://schemas.microsoft.com/office/drawing/2014/main" id="{519B1B8A-CF75-4069-A530-34106DB461F7}"/>
              </a:ext>
            </a:extLst>
          </p:cNvPr>
          <p:cNvSpPr/>
          <p:nvPr/>
        </p:nvSpPr>
        <p:spPr>
          <a:xfrm>
            <a:off x="97480" y="1108278"/>
            <a:ext cx="3631122"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dirty="0">
                <a:ln>
                  <a:noFill/>
                </a:ln>
                <a:solidFill>
                  <a:srgbClr val="FF0000"/>
                </a:solidFill>
                <a:effectLst/>
                <a:uLnTx/>
                <a:uFillTx/>
                <a:latin typeface="Courier New" panose="02070309020205020404" pitchFamily="49" charset="0"/>
                <a:ea typeface="+mn-ea"/>
                <a:cs typeface="+mn-cs"/>
              </a:rPr>
              <a:t>Examples of Similar Words</a:t>
            </a:r>
          </a:p>
        </p:txBody>
      </p:sp>
      <p:sp>
        <p:nvSpPr>
          <p:cNvPr id="3" name="Slide Number Placeholder 2">
            <a:extLst>
              <a:ext uri="{FF2B5EF4-FFF2-40B4-BE49-F238E27FC236}">
                <a16:creationId xmlns:a16="http://schemas.microsoft.com/office/drawing/2014/main" id="{277B4362-AB86-4ED0-BC12-D2C0BA262C4B}"/>
              </a:ext>
            </a:extLst>
          </p:cNvPr>
          <p:cNvSpPr>
            <a:spLocks noGrp="1"/>
          </p:cNvSpPr>
          <p:nvPr>
            <p:ph type="sldNum" sz="quarter" idx="12"/>
          </p:nvPr>
        </p:nvSpPr>
        <p:spPr/>
        <p:txBody>
          <a:bodyPr/>
          <a:lstStyle/>
          <a:p>
            <a:fld id="{D78D0F9C-E982-4158-A8AF-0A146BD2F9A5}" type="slidenum">
              <a:rPr lang="en-GB" smtClean="0"/>
              <a:t>26</a:t>
            </a:fld>
            <a:endParaRPr lang="en-GB"/>
          </a:p>
        </p:txBody>
      </p:sp>
    </p:spTree>
    <p:extLst>
      <p:ext uri="{BB962C8B-B14F-4D97-AF65-F5344CB8AC3E}">
        <p14:creationId xmlns:p14="http://schemas.microsoft.com/office/powerpoint/2010/main" val="116605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NLP Models – ELMO Model</a:t>
            </a:r>
          </a:p>
        </p:txBody>
      </p:sp>
      <p:sp>
        <p:nvSpPr>
          <p:cNvPr id="8" name="Rectangle 7">
            <a:extLst>
              <a:ext uri="{FF2B5EF4-FFF2-40B4-BE49-F238E27FC236}">
                <a16:creationId xmlns:a16="http://schemas.microsoft.com/office/drawing/2014/main" id="{519B1B8A-CF75-4069-A530-34106DB461F7}"/>
              </a:ext>
            </a:extLst>
          </p:cNvPr>
          <p:cNvSpPr/>
          <p:nvPr/>
        </p:nvSpPr>
        <p:spPr>
          <a:xfrm>
            <a:off x="838200" y="1138692"/>
            <a:ext cx="3768980"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sng" strike="noStrike" kern="1200" cap="none" spc="0" normalizeH="0" baseline="0" noProof="0" dirty="0">
                <a:ln>
                  <a:noFill/>
                </a:ln>
                <a:solidFill>
                  <a:srgbClr val="FF0000"/>
                </a:solidFill>
                <a:effectLst/>
                <a:uLnTx/>
                <a:uFillTx/>
                <a:latin typeface="Courier New" panose="02070309020205020404" pitchFamily="49" charset="0"/>
                <a:ea typeface="+mn-ea"/>
                <a:cs typeface="+mn-cs"/>
              </a:rPr>
              <a:t>Similar Funds </a:t>
            </a:r>
            <a:r>
              <a:rPr kumimoji="0" lang="en-US" altLang="en-US" sz="1800" b="1" i="0" u="sng" strike="noStrike" kern="1200" cap="none" spc="0" normalizeH="0" baseline="0" noProof="0" dirty="0" err="1">
                <a:ln>
                  <a:noFill/>
                </a:ln>
                <a:solidFill>
                  <a:srgbClr val="FF0000"/>
                </a:solidFill>
                <a:effectLst/>
                <a:uLnTx/>
                <a:uFillTx/>
                <a:latin typeface="Courier New" panose="02070309020205020404" pitchFamily="49" charset="0"/>
                <a:ea typeface="+mn-ea"/>
                <a:cs typeface="+mn-cs"/>
              </a:rPr>
              <a:t>Visulization</a:t>
            </a:r>
            <a:endParaRPr kumimoji="0" lang="en-US" altLang="en-US" sz="1800" b="1" i="0" u="sng" strike="noStrike" kern="1200" cap="none" spc="0" normalizeH="0" baseline="0" noProof="0" dirty="0">
              <a:ln>
                <a:noFill/>
              </a:ln>
              <a:solidFill>
                <a:srgbClr val="FF0000"/>
              </a:solidFill>
              <a:effectLst/>
              <a:uLnTx/>
              <a:uFillTx/>
              <a:latin typeface="Courier New" panose="02070309020205020404" pitchFamily="49" charset="0"/>
              <a:ea typeface="+mn-ea"/>
              <a:cs typeface="+mn-cs"/>
            </a:endParaRPr>
          </a:p>
        </p:txBody>
      </p:sp>
      <p:pic>
        <p:nvPicPr>
          <p:cNvPr id="4" name="Picture 3">
            <a:extLst>
              <a:ext uri="{FF2B5EF4-FFF2-40B4-BE49-F238E27FC236}">
                <a16:creationId xmlns:a16="http://schemas.microsoft.com/office/drawing/2014/main" id="{AE8B6720-A660-4EED-A7D1-B4E2FEF66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87354"/>
            <a:ext cx="10255777" cy="4805520"/>
          </a:xfrm>
          <a:prstGeom prst="rect">
            <a:avLst/>
          </a:prstGeom>
        </p:spPr>
      </p:pic>
      <p:pic>
        <p:nvPicPr>
          <p:cNvPr id="9" name="Picture 8">
            <a:extLst>
              <a:ext uri="{FF2B5EF4-FFF2-40B4-BE49-F238E27FC236}">
                <a16:creationId xmlns:a16="http://schemas.microsoft.com/office/drawing/2014/main" id="{7402D37A-88AE-4278-B23B-B89EDEAA67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34783" y="1057013"/>
            <a:ext cx="4597400" cy="458348"/>
          </a:xfrm>
          <a:prstGeom prst="rect">
            <a:avLst/>
          </a:prstGeom>
          <a:noFill/>
          <a:ln>
            <a:noFill/>
          </a:ln>
        </p:spPr>
      </p:pic>
      <p:pic>
        <p:nvPicPr>
          <p:cNvPr id="11" name="Picture 10">
            <a:extLst>
              <a:ext uri="{FF2B5EF4-FFF2-40B4-BE49-F238E27FC236}">
                <a16:creationId xmlns:a16="http://schemas.microsoft.com/office/drawing/2014/main" id="{A7914CAC-471E-4DCC-8CC4-7D1FE33489A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255444" y="1714978"/>
            <a:ext cx="3749040" cy="541325"/>
          </a:xfrm>
          <a:prstGeom prst="rect">
            <a:avLst/>
          </a:prstGeom>
          <a:noFill/>
          <a:ln>
            <a:noFill/>
          </a:ln>
        </p:spPr>
      </p:pic>
      <p:cxnSp>
        <p:nvCxnSpPr>
          <p:cNvPr id="12" name="Connector: Curved 11">
            <a:extLst>
              <a:ext uri="{FF2B5EF4-FFF2-40B4-BE49-F238E27FC236}">
                <a16:creationId xmlns:a16="http://schemas.microsoft.com/office/drawing/2014/main" id="{211D8812-D232-47E5-945A-CBD2FE81ACAF}"/>
              </a:ext>
            </a:extLst>
          </p:cNvPr>
          <p:cNvCxnSpPr>
            <a:stCxn id="9" idx="2"/>
          </p:cNvCxnSpPr>
          <p:nvPr/>
        </p:nvCxnSpPr>
        <p:spPr>
          <a:xfrm rot="16200000" flipH="1">
            <a:off x="9174635" y="1574209"/>
            <a:ext cx="271494" cy="153798"/>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2E9DF1CB-CA39-451D-A539-251154664659}"/>
              </a:ext>
            </a:extLst>
          </p:cNvPr>
          <p:cNvCxnSpPr>
            <a:cxnSpLocks/>
          </p:cNvCxnSpPr>
          <p:nvPr/>
        </p:nvCxnSpPr>
        <p:spPr>
          <a:xfrm flipV="1">
            <a:off x="6004484" y="1970716"/>
            <a:ext cx="930299" cy="14924"/>
          </a:xfrm>
          <a:prstGeom prst="curvedConnector3">
            <a:avLst>
              <a:gd name="adj1" fmla="val 59017"/>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8270B691-8351-4ECD-BA6E-4F27809E2D14}"/>
              </a:ext>
            </a:extLst>
          </p:cNvPr>
          <p:cNvCxnSpPr/>
          <p:nvPr/>
        </p:nvCxnSpPr>
        <p:spPr>
          <a:xfrm rot="5400000" flipH="1" flipV="1">
            <a:off x="1228987" y="4064466"/>
            <a:ext cx="562062" cy="83890"/>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6BC77654-F854-494D-92BA-2E62D04E14D7}"/>
              </a:ext>
            </a:extLst>
          </p:cNvPr>
          <p:cNvCxnSpPr>
            <a:cxnSpLocks/>
          </p:cNvCxnSpPr>
          <p:nvPr/>
        </p:nvCxnSpPr>
        <p:spPr>
          <a:xfrm rot="10800000" flipV="1">
            <a:off x="6004484" y="5964573"/>
            <a:ext cx="4104251" cy="242981"/>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4F3909AB-96BF-4FAB-BA0C-767B42BBE1A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84837" y="2995485"/>
            <a:ext cx="4431923" cy="795782"/>
          </a:xfrm>
          <a:prstGeom prst="rect">
            <a:avLst/>
          </a:prstGeom>
          <a:noFill/>
          <a:ln>
            <a:noFill/>
          </a:ln>
        </p:spPr>
      </p:pic>
      <p:pic>
        <p:nvPicPr>
          <p:cNvPr id="22" name="Picture 21">
            <a:extLst>
              <a:ext uri="{FF2B5EF4-FFF2-40B4-BE49-F238E27FC236}">
                <a16:creationId xmlns:a16="http://schemas.microsoft.com/office/drawing/2014/main" id="{B473D18B-76D1-426B-86CD-666176200F5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84837" y="5637401"/>
            <a:ext cx="5225415" cy="830491"/>
          </a:xfrm>
          <a:prstGeom prst="rect">
            <a:avLst/>
          </a:prstGeom>
          <a:noFill/>
          <a:ln>
            <a:noFill/>
          </a:ln>
        </p:spPr>
      </p:pic>
      <p:sp>
        <p:nvSpPr>
          <p:cNvPr id="30" name="TextBox 29">
            <a:extLst>
              <a:ext uri="{FF2B5EF4-FFF2-40B4-BE49-F238E27FC236}">
                <a16:creationId xmlns:a16="http://schemas.microsoft.com/office/drawing/2014/main" id="{04B3384E-0A16-484C-8A91-841BCF610905}"/>
              </a:ext>
            </a:extLst>
          </p:cNvPr>
          <p:cNvSpPr txBox="1"/>
          <p:nvPr/>
        </p:nvSpPr>
        <p:spPr>
          <a:xfrm>
            <a:off x="9552488" y="1970716"/>
            <a:ext cx="197969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libri" panose="020F0502020204030204"/>
                <a:ea typeface="+mn-ea"/>
                <a:cs typeface="+mn-cs"/>
              </a:rPr>
              <a:t>consistent performance</a:t>
            </a:r>
          </a:p>
        </p:txBody>
      </p:sp>
      <p:sp>
        <p:nvSpPr>
          <p:cNvPr id="31" name="TextBox 30">
            <a:extLst>
              <a:ext uri="{FF2B5EF4-FFF2-40B4-BE49-F238E27FC236}">
                <a16:creationId xmlns:a16="http://schemas.microsoft.com/office/drawing/2014/main" id="{309C7D50-A2E7-431F-9C01-F8B0315A80C7}"/>
              </a:ext>
            </a:extLst>
          </p:cNvPr>
          <p:cNvSpPr txBox="1"/>
          <p:nvPr/>
        </p:nvSpPr>
        <p:spPr>
          <a:xfrm>
            <a:off x="10373112" y="5709469"/>
            <a:ext cx="12282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libri" panose="020F0502020204030204"/>
                <a:ea typeface="+mn-ea"/>
                <a:cs typeface="+mn-cs"/>
              </a:rPr>
              <a:t>Tax Savings</a:t>
            </a:r>
          </a:p>
        </p:txBody>
      </p:sp>
      <p:sp>
        <p:nvSpPr>
          <p:cNvPr id="32" name="TextBox 31">
            <a:extLst>
              <a:ext uri="{FF2B5EF4-FFF2-40B4-BE49-F238E27FC236}">
                <a16:creationId xmlns:a16="http://schemas.microsoft.com/office/drawing/2014/main" id="{0544C3C5-8F85-4919-B17C-B7341E807DF1}"/>
              </a:ext>
            </a:extLst>
          </p:cNvPr>
          <p:cNvSpPr txBox="1"/>
          <p:nvPr/>
        </p:nvSpPr>
        <p:spPr>
          <a:xfrm>
            <a:off x="2151321" y="3708803"/>
            <a:ext cx="17898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libri" panose="020F0502020204030204"/>
                <a:ea typeface="+mn-ea"/>
                <a:cs typeface="+mn-cs"/>
              </a:rPr>
              <a:t>Consistency and Retirement Age</a:t>
            </a:r>
          </a:p>
        </p:txBody>
      </p:sp>
      <p:sp>
        <p:nvSpPr>
          <p:cNvPr id="17" name="TextBox 16">
            <a:extLst>
              <a:ext uri="{FF2B5EF4-FFF2-40B4-BE49-F238E27FC236}">
                <a16:creationId xmlns:a16="http://schemas.microsoft.com/office/drawing/2014/main" id="{CE6E3B16-EA47-4FFA-B064-B5E831AD3CA8}"/>
              </a:ext>
            </a:extLst>
          </p:cNvPr>
          <p:cNvSpPr txBox="1"/>
          <p:nvPr/>
        </p:nvSpPr>
        <p:spPr>
          <a:xfrm>
            <a:off x="3928681" y="2280399"/>
            <a:ext cx="17898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libri" panose="020F0502020204030204"/>
                <a:ea typeface="+mn-ea"/>
                <a:cs typeface="+mn-cs"/>
              </a:rPr>
              <a:t>Max Real Return</a:t>
            </a:r>
          </a:p>
        </p:txBody>
      </p:sp>
      <p:sp>
        <p:nvSpPr>
          <p:cNvPr id="3" name="Slide Number Placeholder 2">
            <a:extLst>
              <a:ext uri="{FF2B5EF4-FFF2-40B4-BE49-F238E27FC236}">
                <a16:creationId xmlns:a16="http://schemas.microsoft.com/office/drawing/2014/main" id="{5E809846-98C5-4E8F-A474-00514D7F6423}"/>
              </a:ext>
            </a:extLst>
          </p:cNvPr>
          <p:cNvSpPr>
            <a:spLocks noGrp="1"/>
          </p:cNvSpPr>
          <p:nvPr>
            <p:ph type="sldNum" sz="quarter" idx="12"/>
          </p:nvPr>
        </p:nvSpPr>
        <p:spPr/>
        <p:txBody>
          <a:bodyPr/>
          <a:lstStyle/>
          <a:p>
            <a:fld id="{D78D0F9C-E982-4158-A8AF-0A146BD2F9A5}" type="slidenum">
              <a:rPr lang="en-GB" smtClean="0"/>
              <a:t>27</a:t>
            </a:fld>
            <a:endParaRPr lang="en-GB"/>
          </a:p>
        </p:txBody>
      </p:sp>
    </p:spTree>
    <p:extLst>
      <p:ext uri="{BB962C8B-B14F-4D97-AF65-F5344CB8AC3E}">
        <p14:creationId xmlns:p14="http://schemas.microsoft.com/office/powerpoint/2010/main" val="3661496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NLP Models – USE Model</a:t>
            </a:r>
          </a:p>
        </p:txBody>
      </p:sp>
      <p:pic>
        <p:nvPicPr>
          <p:cNvPr id="5" name="Picture 4">
            <a:extLst>
              <a:ext uri="{FF2B5EF4-FFF2-40B4-BE49-F238E27FC236}">
                <a16:creationId xmlns:a16="http://schemas.microsoft.com/office/drawing/2014/main" id="{18C68D8F-09A2-4692-A6C2-8A910889D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95" y="1197218"/>
            <a:ext cx="5428705" cy="5656383"/>
          </a:xfrm>
          <a:prstGeom prst="rect">
            <a:avLst/>
          </a:prstGeom>
        </p:spPr>
      </p:pic>
      <p:pic>
        <p:nvPicPr>
          <p:cNvPr id="7" name="Picture 6">
            <a:extLst>
              <a:ext uri="{FF2B5EF4-FFF2-40B4-BE49-F238E27FC236}">
                <a16:creationId xmlns:a16="http://schemas.microsoft.com/office/drawing/2014/main" id="{50464765-BF61-4269-8078-0F7F0822F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756" y="1669004"/>
            <a:ext cx="4750044" cy="4578585"/>
          </a:xfrm>
          <a:prstGeom prst="rect">
            <a:avLst/>
          </a:prstGeom>
        </p:spPr>
      </p:pic>
      <p:sp>
        <p:nvSpPr>
          <p:cNvPr id="10" name="TextBox 9">
            <a:extLst>
              <a:ext uri="{FF2B5EF4-FFF2-40B4-BE49-F238E27FC236}">
                <a16:creationId xmlns:a16="http://schemas.microsoft.com/office/drawing/2014/main" id="{82D23912-D530-4C36-95AF-FFC861DE0095}"/>
              </a:ext>
            </a:extLst>
          </p:cNvPr>
          <p:cNvSpPr txBox="1"/>
          <p:nvPr/>
        </p:nvSpPr>
        <p:spPr>
          <a:xfrm>
            <a:off x="838200" y="900961"/>
            <a:ext cx="48077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rPr>
              <a:t>USE Model Word Embeddings – random 20 funds</a:t>
            </a:r>
          </a:p>
        </p:txBody>
      </p:sp>
      <p:sp>
        <p:nvSpPr>
          <p:cNvPr id="18" name="TextBox 17">
            <a:extLst>
              <a:ext uri="{FF2B5EF4-FFF2-40B4-BE49-F238E27FC236}">
                <a16:creationId xmlns:a16="http://schemas.microsoft.com/office/drawing/2014/main" id="{23779812-2A58-4032-AD24-23C319A00F03}"/>
              </a:ext>
            </a:extLst>
          </p:cNvPr>
          <p:cNvSpPr txBox="1"/>
          <p:nvPr/>
        </p:nvSpPr>
        <p:spPr>
          <a:xfrm>
            <a:off x="6603756" y="1197218"/>
            <a:ext cx="52773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rPr>
              <a:t>USE Model Word Embeddings - all 771 funds (</a:t>
            </a:r>
            <a:r>
              <a:rPr kumimoji="0" lang="en-GB" sz="1800" b="0" i="0" u="none" strike="noStrike" kern="1200" cap="none" spc="0" normalizeH="0" baseline="0" noProof="0" dirty="0">
                <a:ln>
                  <a:noFill/>
                </a:ln>
                <a:solidFill>
                  <a:srgbClr val="0000FF"/>
                </a:solidFill>
                <a:effectLst/>
                <a:uLnTx/>
                <a:uFillTx/>
                <a:latin typeface="Calibri" panose="020F0502020204030204"/>
                <a:ea typeface="+mn-ea"/>
                <a:cs typeface="+mn-cs"/>
              </a:rPr>
              <a:t>for FUN)</a:t>
            </a:r>
            <a:endPar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FF06798-49B5-48CB-96F5-09269ADC2252}"/>
              </a:ext>
            </a:extLst>
          </p:cNvPr>
          <p:cNvSpPr>
            <a:spLocks noGrp="1"/>
          </p:cNvSpPr>
          <p:nvPr>
            <p:ph type="sldNum" sz="quarter" idx="12"/>
          </p:nvPr>
        </p:nvSpPr>
        <p:spPr/>
        <p:txBody>
          <a:bodyPr/>
          <a:lstStyle/>
          <a:p>
            <a:fld id="{D78D0F9C-E982-4158-A8AF-0A146BD2F9A5}" type="slidenum">
              <a:rPr lang="en-GB" smtClean="0"/>
              <a:t>28</a:t>
            </a:fld>
            <a:endParaRPr lang="en-GB"/>
          </a:p>
        </p:txBody>
      </p:sp>
    </p:spTree>
    <p:extLst>
      <p:ext uri="{BB962C8B-B14F-4D97-AF65-F5344CB8AC3E}">
        <p14:creationId xmlns:p14="http://schemas.microsoft.com/office/powerpoint/2010/main" val="1673485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NLP Models – Live Demo</a:t>
            </a:r>
          </a:p>
        </p:txBody>
      </p:sp>
      <p:sp>
        <p:nvSpPr>
          <p:cNvPr id="3" name="Rectangle 2">
            <a:extLst>
              <a:ext uri="{FF2B5EF4-FFF2-40B4-BE49-F238E27FC236}">
                <a16:creationId xmlns:a16="http://schemas.microsoft.com/office/drawing/2014/main" id="{F6237AC5-2427-48D9-9F0F-B4826C4D1B32}"/>
              </a:ext>
            </a:extLst>
          </p:cNvPr>
          <p:cNvSpPr/>
          <p:nvPr/>
        </p:nvSpPr>
        <p:spPr>
          <a:xfrm>
            <a:off x="1333498" y="2687529"/>
            <a:ext cx="7985052" cy="1938992"/>
          </a:xfrm>
          <a:prstGeom prst="rect">
            <a:avLst/>
          </a:prstGeom>
          <a:solidFill>
            <a:schemeClr val="tx2">
              <a:lumMod val="20000"/>
              <a:lumOff val="80000"/>
            </a:schemeClr>
          </a:solidFill>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invest in funds that match the FTSE index performance and listed in </a:t>
            </a:r>
            <a:r>
              <a:rPr kumimoji="0" lang="en-GB" sz="40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more than 15 developed countries</a:t>
            </a:r>
          </a:p>
        </p:txBody>
      </p:sp>
      <p:sp>
        <p:nvSpPr>
          <p:cNvPr id="4" name="TextBox 3">
            <a:extLst>
              <a:ext uri="{FF2B5EF4-FFF2-40B4-BE49-F238E27FC236}">
                <a16:creationId xmlns:a16="http://schemas.microsoft.com/office/drawing/2014/main" id="{0D867446-386C-4B0F-93C5-FD9F91FE76E7}"/>
              </a:ext>
            </a:extLst>
          </p:cNvPr>
          <p:cNvSpPr txBox="1"/>
          <p:nvPr/>
        </p:nvSpPr>
        <p:spPr>
          <a:xfrm>
            <a:off x="838200" y="1449138"/>
            <a:ext cx="8975651" cy="646331"/>
          </a:xfrm>
          <a:prstGeom prst="rect">
            <a:avLst/>
          </a:prstGeom>
          <a:solidFill>
            <a:schemeClr val="accent2">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Calibri" panose="020F0502020204030204"/>
                <a:ea typeface="+mn-ea"/>
                <a:cs typeface="+mn-cs"/>
              </a:rPr>
              <a:t>Investor Objective is Described below:</a:t>
            </a:r>
          </a:p>
        </p:txBody>
      </p:sp>
      <p:sp>
        <p:nvSpPr>
          <p:cNvPr id="9" name="TextBox 8">
            <a:extLst>
              <a:ext uri="{FF2B5EF4-FFF2-40B4-BE49-F238E27FC236}">
                <a16:creationId xmlns:a16="http://schemas.microsoft.com/office/drawing/2014/main" id="{8898FED3-52D8-40E9-9D06-B9F83F99636C}"/>
              </a:ext>
            </a:extLst>
          </p:cNvPr>
          <p:cNvSpPr txBox="1"/>
          <p:nvPr/>
        </p:nvSpPr>
        <p:spPr>
          <a:xfrm>
            <a:off x="838199" y="5846543"/>
            <a:ext cx="8975651" cy="646331"/>
          </a:xfrm>
          <a:prstGeom prst="rect">
            <a:avLst/>
          </a:prstGeom>
          <a:solidFill>
            <a:schemeClr val="accent6">
              <a:lumMod val="40000"/>
              <a:lumOff val="6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Calibri" panose="020F0502020204030204"/>
                <a:ea typeface="+mn-ea"/>
                <a:cs typeface="+mn-cs"/>
              </a:rPr>
              <a:t>Results in next slide</a:t>
            </a:r>
          </a:p>
        </p:txBody>
      </p:sp>
      <p:sp>
        <p:nvSpPr>
          <p:cNvPr id="5" name="Slide Number Placeholder 4">
            <a:extLst>
              <a:ext uri="{FF2B5EF4-FFF2-40B4-BE49-F238E27FC236}">
                <a16:creationId xmlns:a16="http://schemas.microsoft.com/office/drawing/2014/main" id="{7934C6F0-8B43-44F2-9137-90C16C72F48E}"/>
              </a:ext>
            </a:extLst>
          </p:cNvPr>
          <p:cNvSpPr>
            <a:spLocks noGrp="1"/>
          </p:cNvSpPr>
          <p:nvPr>
            <p:ph type="sldNum" sz="quarter" idx="12"/>
          </p:nvPr>
        </p:nvSpPr>
        <p:spPr/>
        <p:txBody>
          <a:bodyPr/>
          <a:lstStyle/>
          <a:p>
            <a:fld id="{D78D0F9C-E982-4158-A8AF-0A146BD2F9A5}" type="slidenum">
              <a:rPr lang="en-GB" smtClean="0"/>
              <a:t>29</a:t>
            </a:fld>
            <a:endParaRPr lang="en-GB"/>
          </a:p>
        </p:txBody>
      </p:sp>
    </p:spTree>
    <p:extLst>
      <p:ext uri="{BB962C8B-B14F-4D97-AF65-F5344CB8AC3E}">
        <p14:creationId xmlns:p14="http://schemas.microsoft.com/office/powerpoint/2010/main" val="122621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B967A96-222C-4778-9F32-3A5B54B69198}"/>
              </a:ext>
            </a:extLst>
          </p:cNvPr>
          <p:cNvSpPr txBox="1">
            <a:spLocks/>
          </p:cNvSpPr>
          <p:nvPr/>
        </p:nvSpPr>
        <p:spPr>
          <a:xfrm>
            <a:off x="838200" y="203395"/>
            <a:ext cx="10515600" cy="608910"/>
          </a:xfrm>
          <a:prstGeom prst="rect">
            <a:avLst/>
          </a:prstGeom>
          <a:solidFill>
            <a:schemeClr val="bg1">
              <a:lumMod val="85000"/>
            </a:schemeClr>
          </a:solidFill>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a:t>The Issues with Objectives Translation</a:t>
            </a:r>
          </a:p>
        </p:txBody>
      </p:sp>
      <p:pic>
        <p:nvPicPr>
          <p:cNvPr id="8" name="Picture 7">
            <a:extLst>
              <a:ext uri="{FF2B5EF4-FFF2-40B4-BE49-F238E27FC236}">
                <a16:creationId xmlns:a16="http://schemas.microsoft.com/office/drawing/2014/main" id="{266207A3-2D7E-4140-9350-16154994DB3F}"/>
              </a:ext>
            </a:extLst>
          </p:cNvPr>
          <p:cNvPicPr>
            <a:picLocks noChangeAspect="1"/>
          </p:cNvPicPr>
          <p:nvPr/>
        </p:nvPicPr>
        <p:blipFill>
          <a:blip r:embed="rId2"/>
          <a:stretch>
            <a:fillRect/>
          </a:stretch>
        </p:blipFill>
        <p:spPr>
          <a:xfrm>
            <a:off x="4912910" y="2663270"/>
            <a:ext cx="6772154" cy="1169556"/>
          </a:xfrm>
          <a:prstGeom prst="rect">
            <a:avLst/>
          </a:prstGeom>
          <a:effectLst>
            <a:outerShdw blurRad="50800" dist="38100" dir="16200000" rotWithShape="0">
              <a:prstClr val="black">
                <a:alpha val="40000"/>
              </a:prstClr>
            </a:outerShdw>
          </a:effectLst>
        </p:spPr>
      </p:pic>
      <p:pic>
        <p:nvPicPr>
          <p:cNvPr id="10" name="Picture 9">
            <a:extLst>
              <a:ext uri="{FF2B5EF4-FFF2-40B4-BE49-F238E27FC236}">
                <a16:creationId xmlns:a16="http://schemas.microsoft.com/office/drawing/2014/main" id="{77CB2C03-6844-494C-B112-FEFF25D67E3C}"/>
              </a:ext>
            </a:extLst>
          </p:cNvPr>
          <p:cNvPicPr>
            <a:picLocks noChangeAspect="1"/>
          </p:cNvPicPr>
          <p:nvPr/>
        </p:nvPicPr>
        <p:blipFill>
          <a:blip r:embed="rId3"/>
          <a:stretch>
            <a:fillRect/>
          </a:stretch>
        </p:blipFill>
        <p:spPr>
          <a:xfrm>
            <a:off x="917710" y="4194730"/>
            <a:ext cx="6772154" cy="917063"/>
          </a:xfrm>
          <a:prstGeom prst="rect">
            <a:avLst/>
          </a:prstGeom>
          <a:effectLst>
            <a:outerShdw blurRad="50800" dist="38100" dir="16200000" rotWithShape="0">
              <a:prstClr val="black">
                <a:alpha val="40000"/>
              </a:prstClr>
            </a:outerShdw>
          </a:effectLst>
        </p:spPr>
      </p:pic>
      <p:pic>
        <p:nvPicPr>
          <p:cNvPr id="13" name="Picture 12">
            <a:extLst>
              <a:ext uri="{FF2B5EF4-FFF2-40B4-BE49-F238E27FC236}">
                <a16:creationId xmlns:a16="http://schemas.microsoft.com/office/drawing/2014/main" id="{389475A5-137B-46FE-87D5-9868CEDDEE40}"/>
              </a:ext>
            </a:extLst>
          </p:cNvPr>
          <p:cNvPicPr>
            <a:picLocks noChangeAspect="1"/>
          </p:cNvPicPr>
          <p:nvPr/>
        </p:nvPicPr>
        <p:blipFill>
          <a:blip r:embed="rId4"/>
          <a:stretch>
            <a:fillRect/>
          </a:stretch>
        </p:blipFill>
        <p:spPr>
          <a:xfrm>
            <a:off x="4912910" y="5615135"/>
            <a:ext cx="6667379" cy="1124347"/>
          </a:xfrm>
          <a:prstGeom prst="rect">
            <a:avLst/>
          </a:prstGeom>
          <a:effectLst>
            <a:outerShdw blurRad="50800" dist="38100" dir="16200000" rotWithShape="0">
              <a:prstClr val="black">
                <a:alpha val="40000"/>
              </a:prstClr>
            </a:outerShdw>
          </a:effectLst>
        </p:spPr>
      </p:pic>
      <p:pic>
        <p:nvPicPr>
          <p:cNvPr id="14" name="Picture 13">
            <a:extLst>
              <a:ext uri="{FF2B5EF4-FFF2-40B4-BE49-F238E27FC236}">
                <a16:creationId xmlns:a16="http://schemas.microsoft.com/office/drawing/2014/main" id="{C5DE8F4D-3276-499E-ABAC-56251881DCFA}"/>
              </a:ext>
            </a:extLst>
          </p:cNvPr>
          <p:cNvPicPr>
            <a:picLocks noChangeAspect="1"/>
          </p:cNvPicPr>
          <p:nvPr/>
        </p:nvPicPr>
        <p:blipFill>
          <a:blip r:embed="rId5"/>
          <a:stretch>
            <a:fillRect/>
          </a:stretch>
        </p:blipFill>
        <p:spPr>
          <a:xfrm>
            <a:off x="917710" y="1047710"/>
            <a:ext cx="6242064" cy="1303521"/>
          </a:xfrm>
          <a:prstGeom prst="rect">
            <a:avLst/>
          </a:prstGeom>
          <a:effectLst>
            <a:outerShdw blurRad="50800" dist="38100" dir="16200000" rotWithShape="0">
              <a:prstClr val="black">
                <a:alpha val="40000"/>
              </a:prstClr>
            </a:outerShdw>
          </a:effectLst>
        </p:spPr>
      </p:pic>
      <p:cxnSp>
        <p:nvCxnSpPr>
          <p:cNvPr id="17" name="Straight Connector 16">
            <a:extLst>
              <a:ext uri="{FF2B5EF4-FFF2-40B4-BE49-F238E27FC236}">
                <a16:creationId xmlns:a16="http://schemas.microsoft.com/office/drawing/2014/main" id="{B3945532-84CD-4F48-B87D-3C66D58B0FE0}"/>
              </a:ext>
            </a:extLst>
          </p:cNvPr>
          <p:cNvCxnSpPr/>
          <p:nvPr/>
        </p:nvCxnSpPr>
        <p:spPr>
          <a:xfrm>
            <a:off x="5954486" y="2035629"/>
            <a:ext cx="489857" cy="0"/>
          </a:xfrm>
          <a:prstGeom prst="line">
            <a:avLst/>
          </a:prstGeom>
          <a:ln w="38100">
            <a:solidFill>
              <a:srgbClr val="E94433"/>
            </a:solidFill>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8ADE3688-6E38-40F5-8645-812515838212}"/>
              </a:ext>
            </a:extLst>
          </p:cNvPr>
          <p:cNvCxnSpPr>
            <a:cxnSpLocks/>
          </p:cNvCxnSpPr>
          <p:nvPr/>
        </p:nvCxnSpPr>
        <p:spPr>
          <a:xfrm>
            <a:off x="917710" y="2351231"/>
            <a:ext cx="1346519" cy="0"/>
          </a:xfrm>
          <a:prstGeom prst="line">
            <a:avLst/>
          </a:prstGeom>
          <a:ln w="38100">
            <a:solidFill>
              <a:srgbClr val="E94433"/>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9DDCEF7-21CE-4A46-8F8D-2FA37340798D}"/>
              </a:ext>
            </a:extLst>
          </p:cNvPr>
          <p:cNvCxnSpPr>
            <a:cxnSpLocks/>
          </p:cNvCxnSpPr>
          <p:nvPr/>
        </p:nvCxnSpPr>
        <p:spPr>
          <a:xfrm>
            <a:off x="5771083" y="3832826"/>
            <a:ext cx="134651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F03321EB-7117-4750-9FD2-2FEFC80007C8}"/>
              </a:ext>
            </a:extLst>
          </p:cNvPr>
          <p:cNvCxnSpPr>
            <a:cxnSpLocks/>
          </p:cNvCxnSpPr>
          <p:nvPr/>
        </p:nvCxnSpPr>
        <p:spPr>
          <a:xfrm>
            <a:off x="3432310" y="4702545"/>
            <a:ext cx="1346519" cy="0"/>
          </a:xfrm>
          <a:prstGeom prst="line">
            <a:avLst/>
          </a:prstGeom>
          <a:ln w="38100">
            <a:solidFill>
              <a:srgbClr val="E94433"/>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807EDD31-ABD3-4E72-A5C1-7F4C4FE74642}"/>
              </a:ext>
            </a:extLst>
          </p:cNvPr>
          <p:cNvCxnSpPr>
            <a:cxnSpLocks/>
          </p:cNvCxnSpPr>
          <p:nvPr/>
        </p:nvCxnSpPr>
        <p:spPr>
          <a:xfrm>
            <a:off x="6589168" y="5965288"/>
            <a:ext cx="1346519" cy="0"/>
          </a:xfrm>
          <a:prstGeom prst="line">
            <a:avLst/>
          </a:prstGeom>
          <a:ln w="38100">
            <a:solidFill>
              <a:srgbClr val="E94433"/>
            </a:solidFill>
          </a:ln>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0127231A-2EEE-4F2A-9C29-901CA880AAF9}"/>
              </a:ext>
            </a:extLst>
          </p:cNvPr>
          <p:cNvSpPr>
            <a:spLocks noGrp="1"/>
          </p:cNvSpPr>
          <p:nvPr>
            <p:ph type="sldNum" sz="quarter" idx="12"/>
          </p:nvPr>
        </p:nvSpPr>
        <p:spPr/>
        <p:txBody>
          <a:bodyPr/>
          <a:lstStyle/>
          <a:p>
            <a:fld id="{D78D0F9C-E982-4158-A8AF-0A146BD2F9A5}" type="slidenum">
              <a:rPr lang="en-GB" smtClean="0"/>
              <a:t>3</a:t>
            </a:fld>
            <a:endParaRPr lang="en-GB"/>
          </a:p>
        </p:txBody>
      </p:sp>
    </p:spTree>
    <p:extLst>
      <p:ext uri="{BB962C8B-B14F-4D97-AF65-F5344CB8AC3E}">
        <p14:creationId xmlns:p14="http://schemas.microsoft.com/office/powerpoint/2010/main" val="286808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Results</a:t>
            </a:r>
          </a:p>
        </p:txBody>
      </p:sp>
      <p:graphicFrame>
        <p:nvGraphicFramePr>
          <p:cNvPr id="5" name="Table 4">
            <a:extLst>
              <a:ext uri="{FF2B5EF4-FFF2-40B4-BE49-F238E27FC236}">
                <a16:creationId xmlns:a16="http://schemas.microsoft.com/office/drawing/2014/main" id="{0AD2DA3B-20EC-4650-BAFF-B20D724E3918}"/>
              </a:ext>
            </a:extLst>
          </p:cNvPr>
          <p:cNvGraphicFramePr>
            <a:graphicFrameLocks noGrp="1"/>
          </p:cNvGraphicFramePr>
          <p:nvPr/>
        </p:nvGraphicFramePr>
        <p:xfrm>
          <a:off x="838201" y="1311275"/>
          <a:ext cx="10515599" cy="4530090"/>
        </p:xfrm>
        <a:graphic>
          <a:graphicData uri="http://schemas.openxmlformats.org/drawingml/2006/table">
            <a:tbl>
              <a:tblPr/>
              <a:tblGrid>
                <a:gridCol w="1602549">
                  <a:extLst>
                    <a:ext uri="{9D8B030D-6E8A-4147-A177-3AD203B41FA5}">
                      <a16:colId xmlns:a16="http://schemas.microsoft.com/office/drawing/2014/main" val="2218840213"/>
                    </a:ext>
                  </a:extLst>
                </a:gridCol>
                <a:gridCol w="864296">
                  <a:extLst>
                    <a:ext uri="{9D8B030D-6E8A-4147-A177-3AD203B41FA5}">
                      <a16:colId xmlns:a16="http://schemas.microsoft.com/office/drawing/2014/main" val="3957410888"/>
                    </a:ext>
                  </a:extLst>
                </a:gridCol>
                <a:gridCol w="8048754">
                  <a:extLst>
                    <a:ext uri="{9D8B030D-6E8A-4147-A177-3AD203B41FA5}">
                      <a16:colId xmlns:a16="http://schemas.microsoft.com/office/drawing/2014/main" val="1253565353"/>
                    </a:ext>
                  </a:extLst>
                </a:gridCol>
              </a:tblGrid>
              <a:tr h="184150">
                <a:tc>
                  <a:txBody>
                    <a:bodyPr/>
                    <a:lstStyle/>
                    <a:p>
                      <a:pPr algn="l" fontAlgn="b"/>
                      <a:r>
                        <a:rPr lang="en-GB" sz="1400" b="1" i="0" u="none" strike="noStrike" dirty="0">
                          <a:solidFill>
                            <a:srgbClr val="000000"/>
                          </a:solidFill>
                          <a:effectLst/>
                          <a:latin typeface="Calibri" panose="020F0502020204030204" pitchFamily="34" charset="0"/>
                        </a:rPr>
                        <a:t>Investor Objective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GB" sz="14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GB" sz="1400" b="0" i="0" u="none" strike="noStrike" dirty="0">
                          <a:solidFill>
                            <a:srgbClr val="000000"/>
                          </a:solidFill>
                          <a:effectLst/>
                          <a:latin typeface="Calibri" panose="020F0502020204030204" pitchFamily="34" charset="0"/>
                        </a:rPr>
                        <a:t>A fund that offers monthly income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759970501"/>
                  </a:ext>
                </a:extLst>
              </a:tr>
              <a:tr h="184150">
                <a:tc>
                  <a:txBody>
                    <a:bodyPr/>
                    <a:lstStyle/>
                    <a:p>
                      <a:pPr algn="ctr" fontAlgn="b"/>
                      <a:r>
                        <a:rPr lang="en-GB" sz="14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GB" sz="1400" b="1" i="0" u="none" strike="noStrike">
                          <a:solidFill>
                            <a:srgbClr val="000000"/>
                          </a:solidFill>
                          <a:effectLst/>
                          <a:latin typeface="Calibri" panose="020F0502020204030204" pitchFamily="34" charset="0"/>
                        </a:rPr>
                        <a:t>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GB" sz="1400" b="1" i="0" u="none" strike="noStrike">
                          <a:solidFill>
                            <a:srgbClr val="000000"/>
                          </a:solidFill>
                          <a:effectLst/>
                          <a:latin typeface="Calibri" panose="020F0502020204030204" pitchFamily="34" charset="0"/>
                        </a:rPr>
                        <a:t>Fund Objectives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934514946"/>
                  </a:ext>
                </a:extLst>
              </a:tr>
              <a:tr h="552450">
                <a:tc>
                  <a:txBody>
                    <a:bodyPr/>
                    <a:lstStyle/>
                    <a:p>
                      <a:pPr algn="l" fontAlgn="b"/>
                      <a:r>
                        <a:rPr lang="en-GB" sz="1400" b="1" i="0" u="none" strike="noStrike">
                          <a:solidFill>
                            <a:srgbClr val="000000"/>
                          </a:solidFill>
                          <a:effectLst/>
                          <a:latin typeface="Calibri" panose="020F0502020204030204" pitchFamily="34" charset="0"/>
                        </a:rPr>
                        <a:t>Word2Vec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400" b="0" i="0" u="none" strike="noStrike" dirty="0">
                          <a:solidFill>
                            <a:srgbClr val="000000"/>
                          </a:solidFill>
                          <a:effectLst/>
                          <a:latin typeface="Calibri" panose="020F0502020204030204" pitchFamily="34" charset="0"/>
                        </a:rPr>
                        <a:t>0.3381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Calibri" panose="020F0502020204030204" pitchFamily="34" charset="0"/>
                        </a:rPr>
                        <a:t>The Fund seeks highest total return over time consistent with its asset mix. The Fund's asset mix will be approximately 51% fixed-income, 25% equity, 22% inflation sensitive instruments and 4% fixed-income diversifiers. Its investments in fixed income and equity asset may include U.S. and non U.S. securities.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13490280"/>
                  </a:ext>
                </a:extLst>
              </a:tr>
              <a:tr h="1104900">
                <a:tc>
                  <a:txBody>
                    <a:bodyPr/>
                    <a:lstStyle/>
                    <a:p>
                      <a:pPr algn="l" fontAlgn="b"/>
                      <a:r>
                        <a:rPr lang="en-GB" sz="1400" b="1" i="0" u="none" strike="noStrike">
                          <a:solidFill>
                            <a:srgbClr val="000000"/>
                          </a:solidFill>
                          <a:effectLst/>
                          <a:latin typeface="Calibri" panose="020F0502020204030204" pitchFamily="34" charset="0"/>
                        </a:rPr>
                        <a:t>TFIDF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400" b="0" i="0" u="none" strike="noStrike" dirty="0">
                          <a:solidFill>
                            <a:srgbClr val="000000"/>
                          </a:solidFill>
                          <a:effectLst/>
                          <a:latin typeface="Calibri" panose="020F0502020204030204" pitchFamily="34" charset="0"/>
                        </a:rPr>
                        <a:t>0.1558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rgbClr val="000000"/>
                          </a:solidFill>
                          <a:effectLst/>
                          <a:latin typeface="Calibri" panose="020F0502020204030204" pitchFamily="34" charset="0"/>
                        </a:rPr>
                        <a:t>Mind Gym Plc provides skill building and training services. It operates as a behavioural science business, which offers performance management, management development, diversity and inclusion, change, ethics, reorganization, personal effectiveness, on boarding, employee management, and customer service. The company was founded by Octavius Orlando Irvine Casati Black and Sebastian Mark Crampton Bailey in June 2000 and is headquartered in London, the United Kingdom.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84224422"/>
                  </a:ext>
                </a:extLst>
              </a:tr>
              <a:tr h="552450">
                <a:tc>
                  <a:txBody>
                    <a:bodyPr/>
                    <a:lstStyle/>
                    <a:p>
                      <a:pPr algn="l" fontAlgn="b"/>
                      <a:r>
                        <a:rPr lang="en-GB" sz="1400" b="1" i="0" u="none" strike="noStrike" dirty="0">
                          <a:solidFill>
                            <a:srgbClr val="000000"/>
                          </a:solidFill>
                          <a:effectLst/>
                          <a:latin typeface="Calibri" panose="020F0502020204030204" pitchFamily="34" charset="0"/>
                        </a:rPr>
                        <a:t>TFIDF/LSI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400" b="0" i="0" u="none" strike="noStrike">
                          <a:solidFill>
                            <a:srgbClr val="000000"/>
                          </a:solidFill>
                          <a:effectLst/>
                          <a:latin typeface="Calibri" panose="020F0502020204030204" pitchFamily="34" charset="0"/>
                        </a:rPr>
                        <a:t>0.6158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rgbClr val="000000"/>
                          </a:solidFill>
                          <a:effectLst/>
                          <a:latin typeface="Calibri" panose="020F0502020204030204" pitchFamily="34" charset="0"/>
                        </a:rPr>
                        <a:t>The iShares Morningstar Multi-Asset Income ETF seeks to track the investment results of an index composed of underlying equity, fixed income and other income funds that collectively seek to deliver high current income while providing an opportunity for capital appreciation.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215163436"/>
                  </a:ext>
                </a:extLst>
              </a:tr>
              <a:tr h="736600">
                <a:tc>
                  <a:txBody>
                    <a:bodyPr/>
                    <a:lstStyle/>
                    <a:p>
                      <a:pPr algn="l" fontAlgn="b"/>
                      <a:r>
                        <a:rPr lang="en-GB" sz="1400" b="1" i="0" u="none" strike="noStrike">
                          <a:solidFill>
                            <a:srgbClr val="000000"/>
                          </a:solidFill>
                          <a:effectLst/>
                          <a:latin typeface="Calibri" panose="020F0502020204030204" pitchFamily="34" charset="0"/>
                        </a:rPr>
                        <a:t>ELMO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400" b="0" i="0" u="none" strike="noStrike">
                          <a:solidFill>
                            <a:srgbClr val="000000"/>
                          </a:solidFill>
                          <a:effectLst/>
                          <a:latin typeface="Calibri" panose="020F0502020204030204" pitchFamily="34" charset="0"/>
                        </a:rPr>
                        <a:t>0.5638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Calibri" panose="020F0502020204030204" pitchFamily="34" charset="0"/>
                        </a:rPr>
                        <a:t>The Fund seeks to provide total return, from current income and gains from long-term capital appreciation to provide exposure to domestic and foreign equity markets using the </a:t>
                      </a:r>
                      <a:r>
                        <a:rPr lang="en-GB" sz="1400" b="0" i="0" u="none" strike="noStrike" dirty="0" err="1">
                          <a:solidFill>
                            <a:srgbClr val="000000"/>
                          </a:solidFill>
                          <a:effectLst/>
                          <a:latin typeface="Calibri" panose="020F0502020204030204" pitchFamily="34" charset="0"/>
                        </a:rPr>
                        <a:t>BuyWrite</a:t>
                      </a:r>
                      <a:r>
                        <a:rPr lang="en-GB" sz="1400" b="0" i="0" u="none" strike="noStrike" dirty="0">
                          <a:solidFill>
                            <a:srgbClr val="000000"/>
                          </a:solidFill>
                          <a:effectLst/>
                          <a:latin typeface="Calibri" panose="020F0502020204030204" pitchFamily="34" charset="0"/>
                        </a:rPr>
                        <a:t> strategy. It is a strategy of selling call options on a security owned by the Fund to generate additional returns from the option premium.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636154796"/>
                  </a:ext>
                </a:extLst>
              </a:tr>
              <a:tr h="184150">
                <a:tc>
                  <a:txBody>
                    <a:bodyPr/>
                    <a:lstStyle/>
                    <a:p>
                      <a:pPr algn="l" fontAlgn="b"/>
                      <a:r>
                        <a:rPr lang="en-GB" sz="1400" b="1" i="0" u="none" strike="noStrike">
                          <a:solidFill>
                            <a:srgbClr val="000000"/>
                          </a:solidFill>
                          <a:effectLst/>
                          <a:latin typeface="Calibri" panose="020F0502020204030204" pitchFamily="34" charset="0"/>
                        </a:rPr>
                        <a:t>USE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400" b="0" i="0" u="none" strike="noStrike">
                          <a:solidFill>
                            <a:srgbClr val="000000"/>
                          </a:solidFill>
                          <a:effectLst/>
                          <a:latin typeface="Calibri" panose="020F0502020204030204" pitchFamily="34" charset="0"/>
                        </a:rPr>
                        <a:t>0.6104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rgbClr val="000000"/>
                          </a:solidFill>
                          <a:effectLst/>
                          <a:latin typeface="Calibri" panose="020F0502020204030204" pitchFamily="34" charset="0"/>
                        </a:rPr>
                        <a:t>To provide long-term capital appreciation.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419508006"/>
                  </a:ext>
                </a:extLst>
              </a:tr>
              <a:tr h="736600">
                <a:tc>
                  <a:txBody>
                    <a:bodyPr/>
                    <a:lstStyle/>
                    <a:p>
                      <a:pPr algn="l" fontAlgn="b"/>
                      <a:r>
                        <a:rPr lang="en-GB" sz="1400" b="1" i="0" u="none" strike="noStrike">
                          <a:solidFill>
                            <a:srgbClr val="000000"/>
                          </a:solidFill>
                          <a:effectLst/>
                          <a:latin typeface="Calibri" panose="020F0502020204030204" pitchFamily="34" charset="0"/>
                        </a:rPr>
                        <a:t>FASTTEXT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400" b="0" i="0" u="none" strike="noStrike">
                          <a:solidFill>
                            <a:srgbClr val="000000"/>
                          </a:solidFill>
                          <a:effectLst/>
                          <a:latin typeface="Calibri" panose="020F0502020204030204" pitchFamily="34" charset="0"/>
                        </a:rPr>
                        <a:t>0.6747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Calibri" panose="020F0502020204030204" pitchFamily="34" charset="0"/>
                        </a:rPr>
                        <a:t>The Fund seeks income from municipal bonds and to distribute that income to its investors as tax-free dividends and to distribute dividends that are exempt from Virginia as well as federal tax. It seeks to invest at least 80% of assets in municipal bonds that are exempt from federal and state income tax in Virginia.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602999660"/>
                  </a:ext>
                </a:extLst>
              </a:tr>
            </a:tbl>
          </a:graphicData>
        </a:graphic>
      </p:graphicFrame>
      <p:sp>
        <p:nvSpPr>
          <p:cNvPr id="3" name="Slide Number Placeholder 2">
            <a:extLst>
              <a:ext uri="{FF2B5EF4-FFF2-40B4-BE49-F238E27FC236}">
                <a16:creationId xmlns:a16="http://schemas.microsoft.com/office/drawing/2014/main" id="{B4F30A91-1892-45A0-86EB-A7A25483E773}"/>
              </a:ext>
            </a:extLst>
          </p:cNvPr>
          <p:cNvSpPr>
            <a:spLocks noGrp="1"/>
          </p:cNvSpPr>
          <p:nvPr>
            <p:ph type="sldNum" sz="quarter" idx="12"/>
          </p:nvPr>
        </p:nvSpPr>
        <p:spPr/>
        <p:txBody>
          <a:bodyPr/>
          <a:lstStyle/>
          <a:p>
            <a:fld id="{D78D0F9C-E982-4158-A8AF-0A146BD2F9A5}" type="slidenum">
              <a:rPr lang="en-GB" smtClean="0"/>
              <a:t>30</a:t>
            </a:fld>
            <a:endParaRPr lang="en-GB"/>
          </a:p>
        </p:txBody>
      </p:sp>
    </p:spTree>
    <p:extLst>
      <p:ext uri="{BB962C8B-B14F-4D97-AF65-F5344CB8AC3E}">
        <p14:creationId xmlns:p14="http://schemas.microsoft.com/office/powerpoint/2010/main" val="945966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Results</a:t>
            </a:r>
          </a:p>
        </p:txBody>
      </p:sp>
      <p:graphicFrame>
        <p:nvGraphicFramePr>
          <p:cNvPr id="3" name="Table 2">
            <a:extLst>
              <a:ext uri="{FF2B5EF4-FFF2-40B4-BE49-F238E27FC236}">
                <a16:creationId xmlns:a16="http://schemas.microsoft.com/office/drawing/2014/main" id="{129F0D0F-8ABF-4333-8FF5-FB8652918288}"/>
              </a:ext>
            </a:extLst>
          </p:cNvPr>
          <p:cNvGraphicFramePr>
            <a:graphicFrameLocks noGrp="1"/>
          </p:cNvGraphicFramePr>
          <p:nvPr/>
        </p:nvGraphicFramePr>
        <p:xfrm>
          <a:off x="871870" y="972303"/>
          <a:ext cx="10481930" cy="5803598"/>
        </p:xfrm>
        <a:graphic>
          <a:graphicData uri="http://schemas.openxmlformats.org/drawingml/2006/table">
            <a:tbl>
              <a:tblPr/>
              <a:tblGrid>
                <a:gridCol w="2314338">
                  <a:extLst>
                    <a:ext uri="{9D8B030D-6E8A-4147-A177-3AD203B41FA5}">
                      <a16:colId xmlns:a16="http://schemas.microsoft.com/office/drawing/2014/main" val="3337608848"/>
                    </a:ext>
                  </a:extLst>
                </a:gridCol>
                <a:gridCol w="651956">
                  <a:extLst>
                    <a:ext uri="{9D8B030D-6E8A-4147-A177-3AD203B41FA5}">
                      <a16:colId xmlns:a16="http://schemas.microsoft.com/office/drawing/2014/main" val="1868496347"/>
                    </a:ext>
                  </a:extLst>
                </a:gridCol>
                <a:gridCol w="7515636">
                  <a:extLst>
                    <a:ext uri="{9D8B030D-6E8A-4147-A177-3AD203B41FA5}">
                      <a16:colId xmlns:a16="http://schemas.microsoft.com/office/drawing/2014/main" val="1117602965"/>
                    </a:ext>
                  </a:extLst>
                </a:gridCol>
              </a:tblGrid>
              <a:tr h="549606">
                <a:tc>
                  <a:txBody>
                    <a:bodyPr/>
                    <a:lstStyle/>
                    <a:p>
                      <a:pPr algn="l" fontAlgn="b"/>
                      <a:r>
                        <a:rPr lang="en-GB" sz="1600" b="1" i="0" u="none" strike="noStrike">
                          <a:solidFill>
                            <a:srgbClr val="000000"/>
                          </a:solidFill>
                          <a:effectLst/>
                          <a:latin typeface="Calibri" panose="020F0502020204030204" pitchFamily="34" charset="0"/>
                        </a:rPr>
                        <a:t>Investor Objective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GB" sz="16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lvl="0" algn="just" fontAlgn="b"/>
                      <a:r>
                        <a:rPr lang="en-GB" sz="1600" b="0" i="0" u="none" strike="noStrike" dirty="0">
                          <a:solidFill>
                            <a:srgbClr val="000000"/>
                          </a:solidFill>
                          <a:effectLst/>
                          <a:latin typeface="Calibri" panose="020F0502020204030204" pitchFamily="34" charset="0"/>
                        </a:rPr>
                        <a:t>I would like inflation protection</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333714562"/>
                  </a:ext>
                </a:extLst>
              </a:tr>
              <a:tr h="278335">
                <a:tc>
                  <a:txBody>
                    <a:bodyPr/>
                    <a:lstStyle/>
                    <a:p>
                      <a:pPr algn="l" fontAlgn="b"/>
                      <a:r>
                        <a:rPr lang="en-GB" sz="16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GB" sz="1600" b="1" i="0" u="none" strike="noStrike">
                          <a:solidFill>
                            <a:srgbClr val="000000"/>
                          </a:solidFill>
                          <a:effectLst/>
                          <a:latin typeface="Calibri" panose="020F0502020204030204" pitchFamily="34" charset="0"/>
                        </a:rPr>
                        <a:t>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GB" sz="1600" b="1" i="0" u="none" strike="noStrike" dirty="0">
                          <a:solidFill>
                            <a:srgbClr val="000000"/>
                          </a:solidFill>
                          <a:effectLst/>
                          <a:latin typeface="Calibri" panose="020F0502020204030204" pitchFamily="34" charset="0"/>
                        </a:rPr>
                        <a:t>Fund Objectives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42366509"/>
                  </a:ext>
                </a:extLst>
              </a:tr>
              <a:tr h="820877">
                <a:tc>
                  <a:txBody>
                    <a:bodyPr/>
                    <a:lstStyle/>
                    <a:p>
                      <a:pPr algn="l" fontAlgn="b"/>
                      <a:r>
                        <a:rPr lang="en-GB" sz="1600" b="1" i="0" u="none" strike="noStrike">
                          <a:solidFill>
                            <a:srgbClr val="000000"/>
                          </a:solidFill>
                          <a:effectLst/>
                          <a:latin typeface="Calibri" panose="020F0502020204030204" pitchFamily="34" charset="0"/>
                        </a:rPr>
                        <a:t>Word2Vec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dirty="0">
                          <a:solidFill>
                            <a:srgbClr val="000000"/>
                          </a:solidFill>
                          <a:effectLst/>
                          <a:latin typeface="Calibri" panose="020F0502020204030204" pitchFamily="34" charset="0"/>
                        </a:rPr>
                        <a:t>0.3701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The Fund seeks to provide long-term capital appreciation. Under normal circumstances, the Fund invests at least 80% of the value of its net assets, plus any borrowings for investment purposes, in equity securities (common and </a:t>
                      </a:r>
                      <a:r>
                        <a:rPr lang="en-GB" sz="1600" b="0" i="0" u="none" strike="noStrike" dirty="0" err="1">
                          <a:solidFill>
                            <a:srgbClr val="000000"/>
                          </a:solidFill>
                          <a:effectLst/>
                          <a:latin typeface="Calibri" panose="020F0502020204030204" pitchFamily="34" charset="0"/>
                        </a:rPr>
                        <a:t>preferered</a:t>
                      </a:r>
                      <a:r>
                        <a:rPr lang="en-GB" sz="1600" b="0" i="0" u="none" strike="noStrike" dirty="0">
                          <a:solidFill>
                            <a:srgbClr val="000000"/>
                          </a:solidFill>
                          <a:effectLst/>
                          <a:latin typeface="Calibri" panose="020F0502020204030204" pitchFamily="34" charset="0"/>
                        </a:rPr>
                        <a:t> stock, ADRs, convertible stock, convertible debt, etc.) of U.S. companies.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679705354"/>
                  </a:ext>
                </a:extLst>
              </a:tr>
              <a:tr h="549606">
                <a:tc>
                  <a:txBody>
                    <a:bodyPr/>
                    <a:lstStyle/>
                    <a:p>
                      <a:pPr algn="l" fontAlgn="b"/>
                      <a:r>
                        <a:rPr lang="en-GB" sz="1600" b="1" i="0" u="none" strike="noStrike" dirty="0">
                          <a:solidFill>
                            <a:srgbClr val="000000"/>
                          </a:solidFill>
                          <a:effectLst/>
                          <a:latin typeface="Calibri" panose="020F0502020204030204" pitchFamily="34" charset="0"/>
                        </a:rPr>
                        <a:t>TFIDF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0.4995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a:solidFill>
                            <a:srgbClr val="000000"/>
                          </a:solidFill>
                          <a:effectLst/>
                          <a:latin typeface="Calibri" panose="020F0502020204030204" pitchFamily="34" charset="0"/>
                        </a:rPr>
                        <a:t>The fund's investment objective is to provide inflation protection and income consistent with investment in inflation linked securities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988184027"/>
                  </a:ext>
                </a:extLst>
              </a:tr>
              <a:tr h="549606">
                <a:tc>
                  <a:txBody>
                    <a:bodyPr/>
                    <a:lstStyle/>
                    <a:p>
                      <a:pPr algn="l" fontAlgn="b"/>
                      <a:r>
                        <a:rPr lang="en-GB" sz="1600" b="1" i="0" u="none" strike="noStrike">
                          <a:solidFill>
                            <a:srgbClr val="000000"/>
                          </a:solidFill>
                          <a:effectLst/>
                          <a:latin typeface="Calibri" panose="020F0502020204030204" pitchFamily="34" charset="0"/>
                        </a:rPr>
                        <a:t>TFIDF/LSI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0.6614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The fund's investment objective is to provide inflation protection and income consistent with investment in inflation linked securities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935724544"/>
                  </a:ext>
                </a:extLst>
              </a:tr>
              <a:tr h="1363419">
                <a:tc>
                  <a:txBody>
                    <a:bodyPr/>
                    <a:lstStyle/>
                    <a:p>
                      <a:pPr algn="l" fontAlgn="b"/>
                      <a:r>
                        <a:rPr lang="en-GB" sz="1600" b="1" i="0" u="none" strike="noStrike">
                          <a:solidFill>
                            <a:srgbClr val="000000"/>
                          </a:solidFill>
                          <a:effectLst/>
                          <a:latin typeface="Calibri" panose="020F0502020204030204" pitchFamily="34" charset="0"/>
                        </a:rPr>
                        <a:t>ELMO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0.5126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a:solidFill>
                            <a:srgbClr val="000000"/>
                          </a:solidFill>
                          <a:effectLst/>
                          <a:latin typeface="Calibri" panose="020F0502020204030204" pitchFamily="34" charset="0"/>
                        </a:rPr>
                        <a:t>The Fund seeks to maximize real return without assuming what the Adviser considers to be undue risk.  The Fund invests principally in Treasury Inflation Protected Securities (TIPS) directly or by gaining indirect exposure to TIPS through derivatives transactions such as total return swaps linked to TIPS.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778325891"/>
                  </a:ext>
                </a:extLst>
              </a:tr>
              <a:tr h="549606">
                <a:tc>
                  <a:txBody>
                    <a:bodyPr/>
                    <a:lstStyle/>
                    <a:p>
                      <a:pPr algn="l" fontAlgn="b"/>
                      <a:r>
                        <a:rPr lang="en-GB" sz="1600" b="1" i="0" u="none" strike="noStrike">
                          <a:solidFill>
                            <a:srgbClr val="000000"/>
                          </a:solidFill>
                          <a:effectLst/>
                          <a:latin typeface="Calibri" panose="020F0502020204030204" pitchFamily="34" charset="0"/>
                        </a:rPr>
                        <a:t>USE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0.6746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a:solidFill>
                            <a:srgbClr val="000000"/>
                          </a:solidFill>
                          <a:effectLst/>
                          <a:latin typeface="Calibri" panose="020F0502020204030204" pitchFamily="34" charset="0"/>
                        </a:rPr>
                        <a:t>The fund's investment objective is to provide inflation protection and income consistent with investment in inflation linked securities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005055634"/>
                  </a:ext>
                </a:extLst>
              </a:tr>
              <a:tr h="549606">
                <a:tc>
                  <a:txBody>
                    <a:bodyPr/>
                    <a:lstStyle/>
                    <a:p>
                      <a:pPr algn="l" fontAlgn="b"/>
                      <a:r>
                        <a:rPr lang="en-GB" sz="1600" b="1" i="0" u="none" strike="noStrike">
                          <a:solidFill>
                            <a:srgbClr val="000000"/>
                          </a:solidFill>
                          <a:effectLst/>
                          <a:latin typeface="Calibri" panose="020F0502020204030204" pitchFamily="34" charset="0"/>
                        </a:rPr>
                        <a:t>FASTTEXT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0.8411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The Fund seeks to provide inflation protection and income by investing at least 80% of its assets in inflation-protected and inflation-indexed bonds. The emphasis will be on bonds issued by the U.S. Treasury, U.S. government agencies, foreign governments, and corporations may also be purchased.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197633580"/>
                  </a:ext>
                </a:extLst>
              </a:tr>
            </a:tbl>
          </a:graphicData>
        </a:graphic>
      </p:graphicFrame>
      <p:sp>
        <p:nvSpPr>
          <p:cNvPr id="4" name="Slide Number Placeholder 3">
            <a:extLst>
              <a:ext uri="{FF2B5EF4-FFF2-40B4-BE49-F238E27FC236}">
                <a16:creationId xmlns:a16="http://schemas.microsoft.com/office/drawing/2014/main" id="{43B6A5E9-5EF5-4048-8EA0-7B7CB057083B}"/>
              </a:ext>
            </a:extLst>
          </p:cNvPr>
          <p:cNvSpPr>
            <a:spLocks noGrp="1"/>
          </p:cNvSpPr>
          <p:nvPr>
            <p:ph type="sldNum" sz="quarter" idx="12"/>
          </p:nvPr>
        </p:nvSpPr>
        <p:spPr/>
        <p:txBody>
          <a:bodyPr/>
          <a:lstStyle/>
          <a:p>
            <a:fld id="{D78D0F9C-E982-4158-A8AF-0A146BD2F9A5}" type="slidenum">
              <a:rPr lang="en-GB" smtClean="0"/>
              <a:t>31</a:t>
            </a:fld>
            <a:endParaRPr lang="en-GB"/>
          </a:p>
        </p:txBody>
      </p:sp>
    </p:spTree>
    <p:extLst>
      <p:ext uri="{BB962C8B-B14F-4D97-AF65-F5344CB8AC3E}">
        <p14:creationId xmlns:p14="http://schemas.microsoft.com/office/powerpoint/2010/main" val="3118672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Results</a:t>
            </a:r>
          </a:p>
        </p:txBody>
      </p:sp>
      <p:graphicFrame>
        <p:nvGraphicFramePr>
          <p:cNvPr id="4" name="Table 3">
            <a:extLst>
              <a:ext uri="{FF2B5EF4-FFF2-40B4-BE49-F238E27FC236}">
                <a16:creationId xmlns:a16="http://schemas.microsoft.com/office/drawing/2014/main" id="{C44653DD-826A-43D6-853D-DBD19585978E}"/>
              </a:ext>
            </a:extLst>
          </p:cNvPr>
          <p:cNvGraphicFramePr>
            <a:graphicFrameLocks noGrp="1"/>
          </p:cNvGraphicFramePr>
          <p:nvPr/>
        </p:nvGraphicFramePr>
        <p:xfrm>
          <a:off x="838200" y="1050597"/>
          <a:ext cx="10515600" cy="5712742"/>
        </p:xfrm>
        <a:graphic>
          <a:graphicData uri="http://schemas.openxmlformats.org/drawingml/2006/table">
            <a:tbl>
              <a:tblPr/>
              <a:tblGrid>
                <a:gridCol w="1602549">
                  <a:extLst>
                    <a:ext uri="{9D8B030D-6E8A-4147-A177-3AD203B41FA5}">
                      <a16:colId xmlns:a16="http://schemas.microsoft.com/office/drawing/2014/main" val="2963675995"/>
                    </a:ext>
                  </a:extLst>
                </a:gridCol>
                <a:gridCol w="864296">
                  <a:extLst>
                    <a:ext uri="{9D8B030D-6E8A-4147-A177-3AD203B41FA5}">
                      <a16:colId xmlns:a16="http://schemas.microsoft.com/office/drawing/2014/main" val="2657531676"/>
                    </a:ext>
                  </a:extLst>
                </a:gridCol>
                <a:gridCol w="8048755">
                  <a:extLst>
                    <a:ext uri="{9D8B030D-6E8A-4147-A177-3AD203B41FA5}">
                      <a16:colId xmlns:a16="http://schemas.microsoft.com/office/drawing/2014/main" val="286623993"/>
                    </a:ext>
                  </a:extLst>
                </a:gridCol>
              </a:tblGrid>
              <a:tr h="322321">
                <a:tc>
                  <a:txBody>
                    <a:bodyPr/>
                    <a:lstStyle/>
                    <a:p>
                      <a:pPr algn="l" fontAlgn="b"/>
                      <a:r>
                        <a:rPr lang="en-GB" sz="1400" b="1" i="0" u="none" strike="noStrike" dirty="0">
                          <a:solidFill>
                            <a:srgbClr val="000000"/>
                          </a:solidFill>
                          <a:effectLst/>
                          <a:latin typeface="Calibri" panose="020F0502020204030204" pitchFamily="34" charset="0"/>
                        </a:rPr>
                        <a:t>Investor Objective</a:t>
                      </a:r>
                    </a:p>
                  </a:txBody>
                  <a:tcPr marL="5557" marR="5557" marT="5557" marB="0" anchor="ctr">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GB" sz="1400" b="0" i="0" u="none" strike="noStrike">
                          <a:solidFill>
                            <a:srgbClr val="000000"/>
                          </a:solidFill>
                          <a:effectLst/>
                          <a:latin typeface="Calibri" panose="020F0502020204030204" pitchFamily="34" charset="0"/>
                        </a:rPr>
                        <a:t> </a:t>
                      </a:r>
                    </a:p>
                  </a:txBody>
                  <a:tcPr marL="5557" marR="5557" marT="5557"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GB" sz="1400" b="0" i="0" u="none" strike="noStrike" dirty="0">
                          <a:solidFill>
                            <a:srgbClr val="000000"/>
                          </a:solidFill>
                          <a:effectLst/>
                          <a:latin typeface="Calibri" panose="020F0502020204030204" pitchFamily="34" charset="0"/>
                        </a:rPr>
                        <a:t>invest in funds that match the FTSE index performance and listed in </a:t>
                      </a:r>
                      <a:r>
                        <a:rPr lang="en-GB" sz="1800" b="0" i="0" u="none" strike="noStrike" dirty="0">
                          <a:solidFill>
                            <a:srgbClr val="FF0000"/>
                          </a:solidFill>
                          <a:effectLst/>
                          <a:latin typeface="Calibri" panose="020F0502020204030204" pitchFamily="34" charset="0"/>
                        </a:rPr>
                        <a:t>more than 15 developed countries</a:t>
                      </a:r>
                      <a:endParaRPr lang="en-GB" sz="1400" b="0" i="0" u="none" strike="noStrike" dirty="0">
                        <a:solidFill>
                          <a:srgbClr val="FF0000"/>
                        </a:solidFill>
                        <a:effectLst/>
                        <a:latin typeface="Calibri" panose="020F0502020204030204" pitchFamily="34" charset="0"/>
                      </a:endParaRPr>
                    </a:p>
                  </a:txBody>
                  <a:tcPr marL="5557" marR="5557" marT="5557"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573078458"/>
                  </a:ext>
                </a:extLst>
              </a:tr>
              <a:tr h="161161">
                <a:tc>
                  <a:txBody>
                    <a:bodyPr/>
                    <a:lstStyle/>
                    <a:p>
                      <a:pPr algn="l" fontAlgn="b"/>
                      <a:r>
                        <a:rPr lang="en-GB" sz="1400" b="1" i="0" u="none" strike="noStrike">
                          <a:solidFill>
                            <a:srgbClr val="000000"/>
                          </a:solidFill>
                          <a:effectLst/>
                          <a:latin typeface="Calibri" panose="020F0502020204030204" pitchFamily="34" charset="0"/>
                        </a:rPr>
                        <a:t>Model</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GB" sz="1400" b="1" i="0" u="none" strike="noStrike">
                          <a:solidFill>
                            <a:srgbClr val="000000"/>
                          </a:solidFill>
                          <a:effectLst/>
                          <a:latin typeface="Calibri" panose="020F0502020204030204" pitchFamily="34" charset="0"/>
                        </a:rPr>
                        <a:t>Score</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GB" sz="1400" b="1" i="0" u="none" strike="noStrike">
                          <a:solidFill>
                            <a:srgbClr val="000000"/>
                          </a:solidFill>
                          <a:effectLst/>
                          <a:latin typeface="Calibri" panose="020F0502020204030204" pitchFamily="34" charset="0"/>
                        </a:rPr>
                        <a:t>Fund Objectives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839397046"/>
                  </a:ext>
                </a:extLst>
              </a:tr>
              <a:tr h="644643">
                <a:tc>
                  <a:txBody>
                    <a:bodyPr/>
                    <a:lstStyle/>
                    <a:p>
                      <a:pPr algn="l" fontAlgn="b"/>
                      <a:r>
                        <a:rPr lang="en-GB" sz="1400" b="1" i="0" u="none" strike="noStrike">
                          <a:solidFill>
                            <a:srgbClr val="000000"/>
                          </a:solidFill>
                          <a:effectLst/>
                          <a:latin typeface="Calibri" panose="020F0502020204030204" pitchFamily="34" charset="0"/>
                        </a:rPr>
                        <a:t>Word2Vec</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400" b="0" i="0" u="none" strike="noStrike">
                          <a:solidFill>
                            <a:srgbClr val="000000"/>
                          </a:solidFill>
                          <a:effectLst/>
                          <a:latin typeface="Calibri" panose="020F0502020204030204" pitchFamily="34" charset="0"/>
                        </a:rPr>
                        <a:t>0.5796</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Calibri" panose="020F0502020204030204" pitchFamily="34" charset="0"/>
                        </a:rPr>
                        <a:t>The Fund seeks current income and capital appreciation.  The Fund invests primarily in income-producing equity securities.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018547522"/>
                  </a:ext>
                </a:extLst>
              </a:tr>
              <a:tr h="644643">
                <a:tc>
                  <a:txBody>
                    <a:bodyPr/>
                    <a:lstStyle/>
                    <a:p>
                      <a:pPr algn="l" fontAlgn="b"/>
                      <a:r>
                        <a:rPr lang="en-GB" sz="1400" b="1" i="0" u="none" strike="noStrike">
                          <a:solidFill>
                            <a:srgbClr val="000000"/>
                          </a:solidFill>
                          <a:effectLst/>
                          <a:latin typeface="Calibri" panose="020F0502020204030204" pitchFamily="34" charset="0"/>
                        </a:rPr>
                        <a:t>TFIDF</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400" b="0" i="0" u="none" strike="noStrike">
                          <a:solidFill>
                            <a:srgbClr val="000000"/>
                          </a:solidFill>
                          <a:effectLst/>
                          <a:latin typeface="Calibri" panose="020F0502020204030204" pitchFamily="34" charset="0"/>
                        </a:rPr>
                        <a:t>0.5776</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rgbClr val="000000"/>
                          </a:solidFill>
                          <a:effectLst/>
                          <a:latin typeface="Calibri" panose="020F0502020204030204" pitchFamily="34" charset="0"/>
                        </a:rPr>
                        <a:t>The Fund seeks to provide long-term capital growth by trying to match the performance of the FTSE Developed Ex North America Index, an equity market index based on the market capitalization of over 1,000 predominantly large companies listed in over 20 countries, including Japan, the U.K.  and other developed countries.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040582062"/>
                  </a:ext>
                </a:extLst>
              </a:tr>
              <a:tr h="644643">
                <a:tc>
                  <a:txBody>
                    <a:bodyPr/>
                    <a:lstStyle/>
                    <a:p>
                      <a:pPr algn="l" fontAlgn="b"/>
                      <a:r>
                        <a:rPr lang="en-GB" sz="1400" b="1" i="0" u="none" strike="noStrike">
                          <a:solidFill>
                            <a:srgbClr val="000000"/>
                          </a:solidFill>
                          <a:effectLst/>
                          <a:latin typeface="Calibri" panose="020F0502020204030204" pitchFamily="34" charset="0"/>
                        </a:rPr>
                        <a:t>TFIDF/LSI</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400" b="0" i="0" u="none" strike="noStrike">
                          <a:solidFill>
                            <a:srgbClr val="000000"/>
                          </a:solidFill>
                          <a:effectLst/>
                          <a:latin typeface="Calibri" panose="020F0502020204030204" pitchFamily="34" charset="0"/>
                        </a:rPr>
                        <a:t>0.6627</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rgbClr val="000000"/>
                          </a:solidFill>
                          <a:effectLst/>
                          <a:latin typeface="Calibri" panose="020F0502020204030204" pitchFamily="34" charset="0"/>
                        </a:rPr>
                        <a:t>The Fund seeks to provide long-term capital growth by trying to match the performance of the FTSE Developed Ex North America Index, an equity market index based on the market capitalization of over 1,000 predominantly large companies listed in over 20 countries, including Japan, the U.K.  and other developed countries.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376233990"/>
                  </a:ext>
                </a:extLst>
              </a:tr>
              <a:tr h="644643">
                <a:tc>
                  <a:txBody>
                    <a:bodyPr/>
                    <a:lstStyle/>
                    <a:p>
                      <a:pPr algn="l" fontAlgn="b"/>
                      <a:r>
                        <a:rPr lang="en-GB" sz="1400" b="1" i="0" u="none" strike="noStrike">
                          <a:solidFill>
                            <a:srgbClr val="000000"/>
                          </a:solidFill>
                          <a:effectLst/>
                          <a:latin typeface="Calibri" panose="020F0502020204030204" pitchFamily="34" charset="0"/>
                        </a:rPr>
                        <a:t>ELMO</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400" b="0" i="0" u="none" strike="noStrike">
                          <a:solidFill>
                            <a:srgbClr val="000000"/>
                          </a:solidFill>
                          <a:effectLst/>
                          <a:latin typeface="Calibri" panose="020F0502020204030204" pitchFamily="34" charset="0"/>
                        </a:rPr>
                        <a:t>0.7865</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Calibri" panose="020F0502020204030204" pitchFamily="34" charset="0"/>
                        </a:rPr>
                        <a:t>The Fund seeks to provide long-term capital growth by trying to match the performance of the FTSE Developed Ex North America Index, an equity market index based on the market capitalization of over 1,000 predominantly large companies listed in over 20 countries, including Japan, the U.K.  and other developed countries.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542501948"/>
                  </a:ext>
                </a:extLst>
              </a:tr>
              <a:tr h="644643">
                <a:tc>
                  <a:txBody>
                    <a:bodyPr/>
                    <a:lstStyle/>
                    <a:p>
                      <a:pPr algn="l" fontAlgn="b"/>
                      <a:r>
                        <a:rPr lang="en-GB" sz="1400" b="1" i="0" u="none" strike="noStrike">
                          <a:solidFill>
                            <a:srgbClr val="000000"/>
                          </a:solidFill>
                          <a:effectLst/>
                          <a:latin typeface="Calibri" panose="020F0502020204030204" pitchFamily="34" charset="0"/>
                        </a:rPr>
                        <a:t>USE</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400" b="0" i="0" u="none" strike="noStrike">
                          <a:solidFill>
                            <a:srgbClr val="000000"/>
                          </a:solidFill>
                          <a:effectLst/>
                          <a:latin typeface="Calibri" panose="020F0502020204030204" pitchFamily="34" charset="0"/>
                        </a:rPr>
                        <a:t>0.8184</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rgbClr val="000000"/>
                          </a:solidFill>
                          <a:effectLst/>
                          <a:latin typeface="Calibri" panose="020F0502020204030204" pitchFamily="34" charset="0"/>
                        </a:rPr>
                        <a:t>The Fund seeks to provide investment results that correspond to the total return performance of an index based upon the emerging markets of the world. It tracks the investment results of the Lattice Risk-Optimized Advancing Markets Strategy Index, which is comprised of companies domiciled within emerging market countries.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765784886"/>
                  </a:ext>
                </a:extLst>
              </a:tr>
              <a:tr h="644643">
                <a:tc>
                  <a:txBody>
                    <a:bodyPr/>
                    <a:lstStyle/>
                    <a:p>
                      <a:pPr algn="l" fontAlgn="b"/>
                      <a:r>
                        <a:rPr lang="en-GB" sz="1400" b="1" i="0" u="none" strike="noStrike">
                          <a:solidFill>
                            <a:srgbClr val="000000"/>
                          </a:solidFill>
                          <a:effectLst/>
                          <a:latin typeface="Calibri" panose="020F0502020204030204" pitchFamily="34" charset="0"/>
                        </a:rPr>
                        <a:t>FASTTEXT</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400" b="0" i="0" u="none" strike="noStrike">
                          <a:solidFill>
                            <a:srgbClr val="000000"/>
                          </a:solidFill>
                          <a:effectLst/>
                          <a:latin typeface="Calibri" panose="020F0502020204030204" pitchFamily="34" charset="0"/>
                        </a:rPr>
                        <a:t>0.861</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Calibri" panose="020F0502020204030204" pitchFamily="34" charset="0"/>
                        </a:rPr>
                        <a:t>The Fund seeks to provide long-term capital growth by trying to match the performance of the FTSE Developed Ex North America Index, an equity market index based on the market capitalization of over 1,000 predominantly large companies listed in over 20 countries, including Japan, the U.K.  and other developed countries.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955085640"/>
                  </a:ext>
                </a:extLst>
              </a:tr>
            </a:tbl>
          </a:graphicData>
        </a:graphic>
      </p:graphicFrame>
      <p:sp>
        <p:nvSpPr>
          <p:cNvPr id="3" name="Slide Number Placeholder 2">
            <a:extLst>
              <a:ext uri="{FF2B5EF4-FFF2-40B4-BE49-F238E27FC236}">
                <a16:creationId xmlns:a16="http://schemas.microsoft.com/office/drawing/2014/main" id="{4143F4B6-0B44-483C-A4A9-FCCDFDA9B568}"/>
              </a:ext>
            </a:extLst>
          </p:cNvPr>
          <p:cNvSpPr>
            <a:spLocks noGrp="1"/>
          </p:cNvSpPr>
          <p:nvPr>
            <p:ph type="sldNum" sz="quarter" idx="12"/>
          </p:nvPr>
        </p:nvSpPr>
        <p:spPr/>
        <p:txBody>
          <a:bodyPr/>
          <a:lstStyle/>
          <a:p>
            <a:fld id="{D78D0F9C-E982-4158-A8AF-0A146BD2F9A5}" type="slidenum">
              <a:rPr lang="en-GB" smtClean="0"/>
              <a:t>32</a:t>
            </a:fld>
            <a:endParaRPr lang="en-GB"/>
          </a:p>
        </p:txBody>
      </p:sp>
    </p:spTree>
    <p:extLst>
      <p:ext uri="{BB962C8B-B14F-4D97-AF65-F5344CB8AC3E}">
        <p14:creationId xmlns:p14="http://schemas.microsoft.com/office/powerpoint/2010/main" val="1792409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Results</a:t>
            </a:r>
          </a:p>
        </p:txBody>
      </p:sp>
      <p:graphicFrame>
        <p:nvGraphicFramePr>
          <p:cNvPr id="5" name="Table 4">
            <a:extLst>
              <a:ext uri="{FF2B5EF4-FFF2-40B4-BE49-F238E27FC236}">
                <a16:creationId xmlns:a16="http://schemas.microsoft.com/office/drawing/2014/main" id="{CE03FED1-5204-408C-A924-90C5F08BDC67}"/>
              </a:ext>
            </a:extLst>
          </p:cNvPr>
          <p:cNvGraphicFramePr>
            <a:graphicFrameLocks noGrp="1"/>
          </p:cNvGraphicFramePr>
          <p:nvPr/>
        </p:nvGraphicFramePr>
        <p:xfrm>
          <a:off x="818707" y="1241646"/>
          <a:ext cx="10515600" cy="4561840"/>
        </p:xfrm>
        <a:graphic>
          <a:graphicData uri="http://schemas.openxmlformats.org/drawingml/2006/table">
            <a:tbl>
              <a:tblPr/>
              <a:tblGrid>
                <a:gridCol w="1980035">
                  <a:extLst>
                    <a:ext uri="{9D8B030D-6E8A-4147-A177-3AD203B41FA5}">
                      <a16:colId xmlns:a16="http://schemas.microsoft.com/office/drawing/2014/main" val="720864034"/>
                    </a:ext>
                  </a:extLst>
                </a:gridCol>
                <a:gridCol w="827691">
                  <a:extLst>
                    <a:ext uri="{9D8B030D-6E8A-4147-A177-3AD203B41FA5}">
                      <a16:colId xmlns:a16="http://schemas.microsoft.com/office/drawing/2014/main" val="2149420626"/>
                    </a:ext>
                  </a:extLst>
                </a:gridCol>
                <a:gridCol w="7707874">
                  <a:extLst>
                    <a:ext uri="{9D8B030D-6E8A-4147-A177-3AD203B41FA5}">
                      <a16:colId xmlns:a16="http://schemas.microsoft.com/office/drawing/2014/main" val="2104864322"/>
                    </a:ext>
                  </a:extLst>
                </a:gridCol>
              </a:tblGrid>
              <a:tr h="184150">
                <a:tc>
                  <a:txBody>
                    <a:bodyPr/>
                    <a:lstStyle/>
                    <a:p>
                      <a:pPr algn="l" fontAlgn="b"/>
                      <a:r>
                        <a:rPr lang="en-GB" sz="1600" b="1" i="0" u="none" strike="noStrike">
                          <a:solidFill>
                            <a:srgbClr val="000000"/>
                          </a:solidFill>
                          <a:effectLst/>
                          <a:latin typeface="Calibri" panose="020F0502020204030204" pitchFamily="34" charset="0"/>
                        </a:rPr>
                        <a:t>Investor Objective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GB" sz="16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GB" sz="1600" b="0" i="0" u="none" strike="noStrike">
                          <a:solidFill>
                            <a:srgbClr val="000000"/>
                          </a:solidFill>
                          <a:effectLst/>
                          <a:latin typeface="Calibri" panose="020F0502020204030204" pitchFamily="34" charset="0"/>
                        </a:rPr>
                        <a:t>Invest in developed countries economy</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974126972"/>
                  </a:ext>
                </a:extLst>
              </a:tr>
              <a:tr h="184150">
                <a:tc>
                  <a:txBody>
                    <a:bodyPr/>
                    <a:lstStyle/>
                    <a:p>
                      <a:pPr algn="l" fontAlgn="b"/>
                      <a:r>
                        <a:rPr lang="en-GB" sz="16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GB" sz="1600" b="1" i="0" u="none" strike="noStrike">
                          <a:solidFill>
                            <a:srgbClr val="000000"/>
                          </a:solidFill>
                          <a:effectLst/>
                          <a:latin typeface="Calibri" panose="020F0502020204030204" pitchFamily="34" charset="0"/>
                        </a:rPr>
                        <a:t>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GB" sz="1600" b="1" i="0" u="none" strike="noStrike">
                          <a:solidFill>
                            <a:srgbClr val="000000"/>
                          </a:solidFill>
                          <a:effectLst/>
                          <a:latin typeface="Calibri" panose="020F0502020204030204" pitchFamily="34" charset="0"/>
                        </a:rPr>
                        <a:t>Fund Objectives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78709653"/>
                  </a:ext>
                </a:extLst>
              </a:tr>
              <a:tr h="736600">
                <a:tc>
                  <a:txBody>
                    <a:bodyPr/>
                    <a:lstStyle/>
                    <a:p>
                      <a:pPr algn="l" fontAlgn="b"/>
                      <a:r>
                        <a:rPr lang="en-GB" sz="1600" b="1" i="0" u="none" strike="noStrike">
                          <a:solidFill>
                            <a:srgbClr val="000000"/>
                          </a:solidFill>
                          <a:effectLst/>
                          <a:latin typeface="Calibri" panose="020F0502020204030204" pitchFamily="34" charset="0"/>
                        </a:rPr>
                        <a:t>Word2Vec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0.674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The Fund seeks long-term capital appreciation and income. The Fund invests in a broadly diversified global portfolio of investments, including US and international stocks, bonds and short-term securities, and alternative investments.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331764368"/>
                  </a:ext>
                </a:extLst>
              </a:tr>
              <a:tr h="419100">
                <a:tc>
                  <a:txBody>
                    <a:bodyPr/>
                    <a:lstStyle/>
                    <a:p>
                      <a:pPr algn="l" fontAlgn="b"/>
                      <a:r>
                        <a:rPr lang="en-GB" sz="1600" b="1" i="0" u="none" strike="noStrike">
                          <a:solidFill>
                            <a:srgbClr val="000000"/>
                          </a:solidFill>
                          <a:effectLst/>
                          <a:latin typeface="Calibri" panose="020F0502020204030204" pitchFamily="34" charset="0"/>
                        </a:rPr>
                        <a:t>TFIDF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0.3259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The Fund seeks capital appreciation through investment in foreign companies. The Fund invests primarily in companies located in </a:t>
                      </a:r>
                      <a:r>
                        <a:rPr lang="en-GB" sz="2400" b="0" i="0" u="none" strike="noStrike" dirty="0">
                          <a:solidFill>
                            <a:srgbClr val="FF0000"/>
                          </a:solidFill>
                          <a:effectLst/>
                          <a:latin typeface="Calibri" panose="020F0502020204030204" pitchFamily="34" charset="0"/>
                        </a:rPr>
                        <a:t>less</a:t>
                      </a:r>
                      <a:r>
                        <a:rPr lang="en-GB" sz="1600" b="0" i="0" u="none" strike="noStrike" dirty="0">
                          <a:solidFill>
                            <a:srgbClr val="000000"/>
                          </a:solidFill>
                          <a:effectLst/>
                          <a:latin typeface="Calibri" panose="020F0502020204030204" pitchFamily="34" charset="0"/>
                        </a:rPr>
                        <a:t> developed "emerging market" countries.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465528579"/>
                  </a:ext>
                </a:extLst>
              </a:tr>
              <a:tr h="552450">
                <a:tc>
                  <a:txBody>
                    <a:bodyPr/>
                    <a:lstStyle/>
                    <a:p>
                      <a:pPr algn="l" fontAlgn="b"/>
                      <a:r>
                        <a:rPr lang="en-GB" sz="1600" b="1" i="0" u="none" strike="noStrike">
                          <a:solidFill>
                            <a:srgbClr val="000000"/>
                          </a:solidFill>
                          <a:effectLst/>
                          <a:latin typeface="Calibri" panose="020F0502020204030204" pitchFamily="34" charset="0"/>
                        </a:rPr>
                        <a:t>TFIDF/LSI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0.4899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a:solidFill>
                            <a:srgbClr val="000000"/>
                          </a:solidFill>
                          <a:effectLst/>
                          <a:latin typeface="Calibri" panose="020F0502020204030204" pitchFamily="34" charset="0"/>
                        </a:rPr>
                        <a:t>The Fund seeks long-term capital appreciation.  Under normal circumstances, the Fund will invest at least 80% of its net assets in equity securities of small capitalization, foreign (non-U.S.) companies primarily located in developed countries but may also invest in emerging markets.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292672920"/>
                  </a:ext>
                </a:extLst>
              </a:tr>
              <a:tr h="552450">
                <a:tc>
                  <a:txBody>
                    <a:bodyPr/>
                    <a:lstStyle/>
                    <a:p>
                      <a:pPr algn="l" fontAlgn="b"/>
                      <a:r>
                        <a:rPr lang="en-GB" sz="1600" b="1" i="0" u="none" strike="noStrike">
                          <a:solidFill>
                            <a:srgbClr val="000000"/>
                          </a:solidFill>
                          <a:effectLst/>
                          <a:latin typeface="Calibri" panose="020F0502020204030204" pitchFamily="34" charset="0"/>
                        </a:rPr>
                        <a:t>ELMO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0.7451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a:solidFill>
                            <a:srgbClr val="000000"/>
                          </a:solidFill>
                          <a:effectLst/>
                          <a:latin typeface="Calibri" panose="020F0502020204030204" pitchFamily="34" charset="0"/>
                        </a:rPr>
                        <a:t>The Fund seeks long-term growth of capital by investing mainly in common stocks of both foreign and U.S. companies. The Fund can invest without limit in foreign securities and can invest in any country, including countries with developed or emerging markets.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387288270"/>
                  </a:ext>
                </a:extLst>
              </a:tr>
              <a:tr h="184150">
                <a:tc>
                  <a:txBody>
                    <a:bodyPr/>
                    <a:lstStyle/>
                    <a:p>
                      <a:pPr algn="l" fontAlgn="b"/>
                      <a:r>
                        <a:rPr lang="en-GB" sz="1600" b="1" i="0" u="none" strike="noStrike">
                          <a:solidFill>
                            <a:srgbClr val="000000"/>
                          </a:solidFill>
                          <a:effectLst/>
                          <a:latin typeface="Calibri" panose="020F0502020204030204" pitchFamily="34" charset="0"/>
                        </a:rPr>
                        <a:t>USE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0.7704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a:solidFill>
                            <a:srgbClr val="000000"/>
                          </a:solidFill>
                          <a:effectLst/>
                          <a:latin typeface="Calibri" panose="020F0502020204030204" pitchFamily="34" charset="0"/>
                        </a:rPr>
                        <a:t>Seeks current income and long-term growth of capital.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542614314"/>
                  </a:ext>
                </a:extLst>
              </a:tr>
              <a:tr h="552450">
                <a:tc>
                  <a:txBody>
                    <a:bodyPr/>
                    <a:lstStyle/>
                    <a:p>
                      <a:pPr algn="l" fontAlgn="b"/>
                      <a:r>
                        <a:rPr lang="en-GB" sz="1600" b="1" i="0" u="none" strike="noStrike">
                          <a:solidFill>
                            <a:srgbClr val="000000"/>
                          </a:solidFill>
                          <a:effectLst/>
                          <a:latin typeface="Calibri" panose="020F0502020204030204" pitchFamily="34" charset="0"/>
                        </a:rPr>
                        <a:t>FASTTEXT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0.7952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The Fund seeks long-term growth of capital by investing mainly in common stocks of both foreign and U.S. companies. The Fund can invest without limit in foreign securities and can invest in any country, including countries with developed or emerging markets.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619479694"/>
                  </a:ext>
                </a:extLst>
              </a:tr>
            </a:tbl>
          </a:graphicData>
        </a:graphic>
      </p:graphicFrame>
      <p:sp>
        <p:nvSpPr>
          <p:cNvPr id="3" name="Slide Number Placeholder 2">
            <a:extLst>
              <a:ext uri="{FF2B5EF4-FFF2-40B4-BE49-F238E27FC236}">
                <a16:creationId xmlns:a16="http://schemas.microsoft.com/office/drawing/2014/main" id="{2C0475A2-456E-47E3-8605-2A4F3D45A2FD}"/>
              </a:ext>
            </a:extLst>
          </p:cNvPr>
          <p:cNvSpPr>
            <a:spLocks noGrp="1"/>
          </p:cNvSpPr>
          <p:nvPr>
            <p:ph type="sldNum" sz="quarter" idx="12"/>
          </p:nvPr>
        </p:nvSpPr>
        <p:spPr/>
        <p:txBody>
          <a:bodyPr/>
          <a:lstStyle/>
          <a:p>
            <a:fld id="{D78D0F9C-E982-4158-A8AF-0A146BD2F9A5}" type="slidenum">
              <a:rPr lang="en-GB" smtClean="0"/>
              <a:t>33</a:t>
            </a:fld>
            <a:endParaRPr lang="en-GB"/>
          </a:p>
        </p:txBody>
      </p:sp>
    </p:spTree>
    <p:extLst>
      <p:ext uri="{BB962C8B-B14F-4D97-AF65-F5344CB8AC3E}">
        <p14:creationId xmlns:p14="http://schemas.microsoft.com/office/powerpoint/2010/main" val="3865880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Results</a:t>
            </a:r>
          </a:p>
        </p:txBody>
      </p:sp>
      <p:graphicFrame>
        <p:nvGraphicFramePr>
          <p:cNvPr id="3" name="Table 2">
            <a:extLst>
              <a:ext uri="{FF2B5EF4-FFF2-40B4-BE49-F238E27FC236}">
                <a16:creationId xmlns:a16="http://schemas.microsoft.com/office/drawing/2014/main" id="{A2A0BA22-6FE6-4C63-9F42-F6FDE3DFCB2B}"/>
              </a:ext>
            </a:extLst>
          </p:cNvPr>
          <p:cNvGraphicFramePr>
            <a:graphicFrameLocks noGrp="1"/>
          </p:cNvGraphicFramePr>
          <p:nvPr>
            <p:extLst>
              <p:ext uri="{D42A27DB-BD31-4B8C-83A1-F6EECF244321}">
                <p14:modId xmlns:p14="http://schemas.microsoft.com/office/powerpoint/2010/main" val="1284803803"/>
              </p:ext>
            </p:extLst>
          </p:nvPr>
        </p:nvGraphicFramePr>
        <p:xfrm>
          <a:off x="838200" y="1460677"/>
          <a:ext cx="10515600" cy="3888740"/>
        </p:xfrm>
        <a:graphic>
          <a:graphicData uri="http://schemas.openxmlformats.org/drawingml/2006/table">
            <a:tbl>
              <a:tblPr/>
              <a:tblGrid>
                <a:gridCol w="1602550">
                  <a:extLst>
                    <a:ext uri="{9D8B030D-6E8A-4147-A177-3AD203B41FA5}">
                      <a16:colId xmlns:a16="http://schemas.microsoft.com/office/drawing/2014/main" val="749976891"/>
                    </a:ext>
                  </a:extLst>
                </a:gridCol>
                <a:gridCol w="864295">
                  <a:extLst>
                    <a:ext uri="{9D8B030D-6E8A-4147-A177-3AD203B41FA5}">
                      <a16:colId xmlns:a16="http://schemas.microsoft.com/office/drawing/2014/main" val="415166842"/>
                    </a:ext>
                  </a:extLst>
                </a:gridCol>
                <a:gridCol w="8048755">
                  <a:extLst>
                    <a:ext uri="{9D8B030D-6E8A-4147-A177-3AD203B41FA5}">
                      <a16:colId xmlns:a16="http://schemas.microsoft.com/office/drawing/2014/main" val="2091085431"/>
                    </a:ext>
                  </a:extLst>
                </a:gridCol>
              </a:tblGrid>
              <a:tr h="184150">
                <a:tc>
                  <a:txBody>
                    <a:bodyPr/>
                    <a:lstStyle/>
                    <a:p>
                      <a:pPr algn="l" fontAlgn="b"/>
                      <a:r>
                        <a:rPr lang="en-GB" sz="1600" b="1" i="0" u="none" strike="noStrike">
                          <a:solidFill>
                            <a:srgbClr val="000000"/>
                          </a:solidFill>
                          <a:effectLst/>
                          <a:latin typeface="Calibri" panose="020F0502020204030204" pitchFamily="34" charset="0"/>
                        </a:rPr>
                        <a:t>Investor Objective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GB" sz="16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GB" sz="1600" b="0" i="0" u="none" strike="noStrike" dirty="0">
                          <a:solidFill>
                            <a:srgbClr val="000000"/>
                          </a:solidFill>
                          <a:effectLst/>
                          <a:latin typeface="Calibri" panose="020F0502020204030204" pitchFamily="34" charset="0"/>
                        </a:rPr>
                        <a:t>invest in small capitalization companies with domicile in </a:t>
                      </a:r>
                      <a:r>
                        <a:rPr lang="en-GB" sz="2400" b="0" i="0" u="none" strike="noStrike" dirty="0" err="1">
                          <a:solidFill>
                            <a:srgbClr val="FF0000"/>
                          </a:solidFill>
                          <a:effectLst/>
                          <a:latin typeface="Calibri" panose="020F0502020204030204" pitchFamily="34" charset="0"/>
                        </a:rPr>
                        <a:t>asia</a:t>
                      </a:r>
                      <a:r>
                        <a:rPr lang="en-GB" sz="2400" b="0" i="0" u="none" strike="noStrike" dirty="0">
                          <a:solidFill>
                            <a:srgbClr val="FF0000"/>
                          </a:solidFill>
                          <a:effectLst/>
                          <a:latin typeface="Calibri" panose="020F0502020204030204" pitchFamily="34" charset="0"/>
                        </a:rPr>
                        <a:t> including japan</a:t>
                      </a:r>
                      <a:endParaRPr lang="en-GB" sz="1600" b="0" i="0" u="none" strike="noStrike" dirty="0">
                        <a:solidFill>
                          <a:srgbClr val="FF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551484469"/>
                  </a:ext>
                </a:extLst>
              </a:tr>
              <a:tr h="184150">
                <a:tc>
                  <a:txBody>
                    <a:bodyPr/>
                    <a:lstStyle/>
                    <a:p>
                      <a:pPr algn="l" fontAlgn="b"/>
                      <a:r>
                        <a:rPr lang="en-GB" sz="16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GB" sz="1600" b="1" i="0" u="none" strike="noStrike">
                          <a:solidFill>
                            <a:srgbClr val="000000"/>
                          </a:solidFill>
                          <a:effectLst/>
                          <a:latin typeface="Calibri" panose="020F0502020204030204" pitchFamily="34" charset="0"/>
                        </a:rPr>
                        <a:t>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GB" sz="1600" b="1" i="0" u="none" strike="noStrike">
                          <a:solidFill>
                            <a:srgbClr val="000000"/>
                          </a:solidFill>
                          <a:effectLst/>
                          <a:latin typeface="Calibri" panose="020F0502020204030204" pitchFamily="34" charset="0"/>
                        </a:rPr>
                        <a:t>Fund Objectives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912480282"/>
                  </a:ext>
                </a:extLst>
              </a:tr>
              <a:tr h="736600">
                <a:tc>
                  <a:txBody>
                    <a:bodyPr/>
                    <a:lstStyle/>
                    <a:p>
                      <a:pPr algn="l" fontAlgn="b"/>
                      <a:r>
                        <a:rPr lang="en-GB" sz="1600" b="1" i="0" u="none" strike="noStrike">
                          <a:solidFill>
                            <a:srgbClr val="000000"/>
                          </a:solidFill>
                          <a:effectLst/>
                          <a:latin typeface="Calibri" panose="020F0502020204030204" pitchFamily="34" charset="0"/>
                        </a:rPr>
                        <a:t>Word2Vec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0.6886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The Fund seeks long term growth.  The Fund normally invests at least 80% of its net assets in equity securities of large capitalization companies.  The fund invests primarily in equity securities that, in the investment adviser's opinion, are undervalued or out of </a:t>
                      </a:r>
                      <a:r>
                        <a:rPr lang="en-GB" sz="1600" b="0" i="0" u="none" strike="noStrike" dirty="0" err="1">
                          <a:solidFill>
                            <a:srgbClr val="000000"/>
                          </a:solidFill>
                          <a:effectLst/>
                          <a:latin typeface="Calibri" panose="020F0502020204030204" pitchFamily="34" charset="0"/>
                        </a:rPr>
                        <a:t>favor</a:t>
                      </a:r>
                      <a:r>
                        <a:rPr lang="en-GB" sz="1600" b="0" i="0" u="none" strike="noStrike" dirty="0">
                          <a:solidFill>
                            <a:srgbClr val="000000"/>
                          </a:solidFill>
                          <a:effectLst/>
                          <a:latin typeface="Calibri" panose="020F0502020204030204" pitchFamily="34" charset="0"/>
                        </a:rPr>
                        <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975169388"/>
                  </a:ext>
                </a:extLst>
              </a:tr>
              <a:tr h="368300">
                <a:tc>
                  <a:txBody>
                    <a:bodyPr/>
                    <a:lstStyle/>
                    <a:p>
                      <a:pPr algn="l" fontAlgn="b"/>
                      <a:r>
                        <a:rPr lang="en-GB" sz="1600" b="1" i="0" u="none" strike="noStrike">
                          <a:solidFill>
                            <a:srgbClr val="000000"/>
                          </a:solidFill>
                          <a:effectLst/>
                          <a:latin typeface="Calibri" panose="020F0502020204030204" pitchFamily="34" charset="0"/>
                        </a:rPr>
                        <a:t>TFIDF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0.6279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a:solidFill>
                            <a:srgbClr val="000000"/>
                          </a:solidFill>
                          <a:effectLst/>
                          <a:latin typeface="Calibri" panose="020F0502020204030204" pitchFamily="34" charset="0"/>
                        </a:rPr>
                        <a:t>The Fund seeks long-term growth of capital by investing in both large and small capitalization companies domiciled, or with primary operations, in Asia, excluding Japan.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733814209"/>
                  </a:ext>
                </a:extLst>
              </a:tr>
              <a:tr h="368300">
                <a:tc>
                  <a:txBody>
                    <a:bodyPr/>
                    <a:lstStyle/>
                    <a:p>
                      <a:pPr algn="l" fontAlgn="b"/>
                      <a:r>
                        <a:rPr lang="en-GB" sz="1600" b="1" i="0" u="none" strike="noStrike">
                          <a:solidFill>
                            <a:srgbClr val="000000"/>
                          </a:solidFill>
                          <a:effectLst/>
                          <a:latin typeface="Calibri" panose="020F0502020204030204" pitchFamily="34" charset="0"/>
                        </a:rPr>
                        <a:t>TFIDF/LSI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0.6693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The Fund seeks long-term growth of capital by investing in both large and small capitalization companies domiciled, or with primary operations, in Asia, excluding Japan.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100627506"/>
                  </a:ext>
                </a:extLst>
              </a:tr>
              <a:tr h="368300">
                <a:tc>
                  <a:txBody>
                    <a:bodyPr/>
                    <a:lstStyle/>
                    <a:p>
                      <a:pPr algn="l" fontAlgn="b"/>
                      <a:r>
                        <a:rPr lang="en-GB" sz="1600" b="1" i="0" u="none" strike="noStrike">
                          <a:solidFill>
                            <a:srgbClr val="000000"/>
                          </a:solidFill>
                          <a:effectLst/>
                          <a:latin typeface="Calibri" panose="020F0502020204030204" pitchFamily="34" charset="0"/>
                        </a:rPr>
                        <a:t>ELMO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0.8618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The Fund seeks long-term growth of capital by investing in both large and small capitalization companies domiciled, or with primary operations, in Asia, excluding Japan.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866636524"/>
                  </a:ext>
                </a:extLst>
              </a:tr>
              <a:tr h="552450">
                <a:tc>
                  <a:txBody>
                    <a:bodyPr/>
                    <a:lstStyle/>
                    <a:p>
                      <a:pPr algn="l" fontAlgn="b"/>
                      <a:r>
                        <a:rPr lang="en-GB" sz="1600" b="1" i="0" u="none" strike="noStrike" kern="1200" dirty="0">
                          <a:solidFill>
                            <a:srgbClr val="000000"/>
                          </a:solidFill>
                          <a:effectLst/>
                          <a:latin typeface="Calibri" panose="020F0502020204030204" pitchFamily="34" charset="0"/>
                          <a:ea typeface="+mn-ea"/>
                          <a:cs typeface="+mn-cs"/>
                        </a:rPr>
                        <a:t>USE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en-GB" sz="1600" b="0" i="0" u="none" strike="noStrike">
                          <a:solidFill>
                            <a:srgbClr val="000000"/>
                          </a:solidFill>
                          <a:effectLst/>
                          <a:latin typeface="Calibri" panose="020F0502020204030204" pitchFamily="34" charset="0"/>
                        </a:rPr>
                        <a:t>0.6547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kern="1200" dirty="0">
                          <a:solidFill>
                            <a:srgbClr val="000000"/>
                          </a:solidFill>
                          <a:effectLst/>
                          <a:latin typeface="Calibri" panose="020F0502020204030204" pitchFamily="34" charset="0"/>
                          <a:ea typeface="+mn-ea"/>
                          <a:cs typeface="+mn-cs"/>
                        </a:rPr>
                        <a:t>The Fund seeks long-term growth of capital by investing in both large and small capitalization companies domiciled, or with primary operations, in Asia, excluding Japan.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155137275"/>
                  </a:ext>
                </a:extLst>
              </a:tr>
              <a:tr h="368300">
                <a:tc>
                  <a:txBody>
                    <a:bodyPr/>
                    <a:lstStyle/>
                    <a:p>
                      <a:pPr algn="l" fontAlgn="b"/>
                      <a:r>
                        <a:rPr lang="en-GB" sz="1600" b="1" i="0" u="none" strike="noStrike" dirty="0">
                          <a:solidFill>
                            <a:srgbClr val="000000"/>
                          </a:solidFill>
                          <a:effectLst/>
                          <a:latin typeface="Calibri" panose="020F0502020204030204" pitchFamily="34" charset="0"/>
                        </a:rPr>
                        <a:t>FASTTEXT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dirty="0">
                          <a:solidFill>
                            <a:srgbClr val="000000"/>
                          </a:solidFill>
                          <a:effectLst/>
                          <a:latin typeface="Calibri" panose="020F0502020204030204" pitchFamily="34" charset="0"/>
                        </a:rPr>
                        <a:t>0.9322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The Fund seeks long-term growth of capital by investing in both large and small capitalization companies domiciled, or with primary operations, in Asia, excluding Japan.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999577412"/>
                  </a:ext>
                </a:extLst>
              </a:tr>
            </a:tbl>
          </a:graphicData>
        </a:graphic>
      </p:graphicFrame>
      <p:graphicFrame>
        <p:nvGraphicFramePr>
          <p:cNvPr id="6" name="Table 5">
            <a:extLst>
              <a:ext uri="{FF2B5EF4-FFF2-40B4-BE49-F238E27FC236}">
                <a16:creationId xmlns:a16="http://schemas.microsoft.com/office/drawing/2014/main" id="{1B2E21EE-4619-425D-BB0E-8AF74F21C4C5}"/>
              </a:ext>
            </a:extLst>
          </p:cNvPr>
          <p:cNvGraphicFramePr>
            <a:graphicFrameLocks noGrp="1"/>
          </p:cNvGraphicFramePr>
          <p:nvPr>
            <p:extLst>
              <p:ext uri="{D42A27DB-BD31-4B8C-83A1-F6EECF244321}">
                <p14:modId xmlns:p14="http://schemas.microsoft.com/office/powerpoint/2010/main" val="2357323371"/>
              </p:ext>
            </p:extLst>
          </p:nvPr>
        </p:nvGraphicFramePr>
        <p:xfrm>
          <a:off x="784225" y="5719588"/>
          <a:ext cx="10515600" cy="981710"/>
        </p:xfrm>
        <a:graphic>
          <a:graphicData uri="http://schemas.openxmlformats.org/drawingml/2006/table">
            <a:tbl>
              <a:tblPr/>
              <a:tblGrid>
                <a:gridCol w="1602550">
                  <a:extLst>
                    <a:ext uri="{9D8B030D-6E8A-4147-A177-3AD203B41FA5}">
                      <a16:colId xmlns:a16="http://schemas.microsoft.com/office/drawing/2014/main" val="1134123098"/>
                    </a:ext>
                  </a:extLst>
                </a:gridCol>
                <a:gridCol w="864295">
                  <a:extLst>
                    <a:ext uri="{9D8B030D-6E8A-4147-A177-3AD203B41FA5}">
                      <a16:colId xmlns:a16="http://schemas.microsoft.com/office/drawing/2014/main" val="1333614422"/>
                    </a:ext>
                  </a:extLst>
                </a:gridCol>
                <a:gridCol w="8048755">
                  <a:extLst>
                    <a:ext uri="{9D8B030D-6E8A-4147-A177-3AD203B41FA5}">
                      <a16:colId xmlns:a16="http://schemas.microsoft.com/office/drawing/2014/main" val="506678209"/>
                    </a:ext>
                  </a:extLst>
                </a:gridCol>
              </a:tblGrid>
              <a:tr h="368300">
                <a:tc>
                  <a:txBody>
                    <a:bodyPr/>
                    <a:lstStyle/>
                    <a:p>
                      <a:pPr algn="l" fontAlgn="b"/>
                      <a:r>
                        <a:rPr lang="en-GB" sz="1600" b="1" i="0" u="none" strike="noStrike" dirty="0">
                          <a:solidFill>
                            <a:srgbClr val="000000"/>
                          </a:solidFill>
                          <a:effectLst/>
                          <a:latin typeface="Calibri" panose="020F0502020204030204" pitchFamily="34" charset="0"/>
                        </a:rPr>
                        <a:t>USE (3</a:t>
                      </a:r>
                      <a:r>
                        <a:rPr lang="en-GB" sz="1600" b="1" i="0" u="none" strike="noStrike" baseline="30000" dirty="0">
                          <a:solidFill>
                            <a:srgbClr val="000000"/>
                          </a:solidFill>
                          <a:effectLst/>
                          <a:latin typeface="Calibri" panose="020F0502020204030204" pitchFamily="34" charset="0"/>
                        </a:rPr>
                        <a:t>rd</a:t>
                      </a:r>
                      <a:r>
                        <a:rPr lang="en-GB" sz="1600" b="1" i="0" u="none" strike="noStrike" dirty="0">
                          <a:solidFill>
                            <a:srgbClr val="000000"/>
                          </a:solidFill>
                          <a:effectLst/>
                          <a:latin typeface="Calibri" panose="020F0502020204030204" pitchFamily="34" charset="0"/>
                        </a:rPr>
                        <a:t> top)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r" fontAlgn="b"/>
                      <a:r>
                        <a:rPr lang="en-GB" sz="1600" b="0" i="0" u="none" strike="noStrike" dirty="0">
                          <a:solidFill>
                            <a:srgbClr val="000000"/>
                          </a:solidFill>
                          <a:effectLst/>
                          <a:latin typeface="Calibri" panose="020F0502020204030204" pitchFamily="34" charset="0"/>
                        </a:rPr>
                        <a:t>0.74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600" dirty="0"/>
                        <a:t>The Fund seeks long-term capital appreciation. The Fund invests at least 80% of its net assets in securities of China companies. China companies are those that are organized under the laws of, or with a principal office in, the People's Republic of China, Hong Kong or Taiwan</a:t>
                      </a:r>
                    </a:p>
                    <a:p>
                      <a:pPr algn="l" fontAlgn="b"/>
                      <a:endParaRPr lang="en-GB" sz="16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300843264"/>
                  </a:ext>
                </a:extLst>
              </a:tr>
            </a:tbl>
          </a:graphicData>
        </a:graphic>
      </p:graphicFrame>
      <p:sp>
        <p:nvSpPr>
          <p:cNvPr id="7" name="Slide Number Placeholder 6">
            <a:extLst>
              <a:ext uri="{FF2B5EF4-FFF2-40B4-BE49-F238E27FC236}">
                <a16:creationId xmlns:a16="http://schemas.microsoft.com/office/drawing/2014/main" id="{6F315C17-243F-4F10-AA00-06250022CB20}"/>
              </a:ext>
            </a:extLst>
          </p:cNvPr>
          <p:cNvSpPr>
            <a:spLocks noGrp="1"/>
          </p:cNvSpPr>
          <p:nvPr>
            <p:ph type="sldNum" sz="quarter" idx="12"/>
          </p:nvPr>
        </p:nvSpPr>
        <p:spPr/>
        <p:txBody>
          <a:bodyPr/>
          <a:lstStyle/>
          <a:p>
            <a:fld id="{D78D0F9C-E982-4158-A8AF-0A146BD2F9A5}" type="slidenum">
              <a:rPr lang="en-GB" smtClean="0"/>
              <a:t>34</a:t>
            </a:fld>
            <a:endParaRPr lang="en-GB"/>
          </a:p>
        </p:txBody>
      </p:sp>
    </p:spTree>
    <p:extLst>
      <p:ext uri="{BB962C8B-B14F-4D97-AF65-F5344CB8AC3E}">
        <p14:creationId xmlns:p14="http://schemas.microsoft.com/office/powerpoint/2010/main" val="2454492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Results</a:t>
            </a:r>
          </a:p>
        </p:txBody>
      </p:sp>
      <p:graphicFrame>
        <p:nvGraphicFramePr>
          <p:cNvPr id="4" name="Table 3">
            <a:extLst>
              <a:ext uri="{FF2B5EF4-FFF2-40B4-BE49-F238E27FC236}">
                <a16:creationId xmlns:a16="http://schemas.microsoft.com/office/drawing/2014/main" id="{9E1B807C-960C-4CD9-AF3F-4E916709F7C2}"/>
              </a:ext>
            </a:extLst>
          </p:cNvPr>
          <p:cNvGraphicFramePr>
            <a:graphicFrameLocks noGrp="1"/>
          </p:cNvGraphicFramePr>
          <p:nvPr/>
        </p:nvGraphicFramePr>
        <p:xfrm>
          <a:off x="838200" y="1411768"/>
          <a:ext cx="10515600" cy="4988560"/>
        </p:xfrm>
        <a:graphic>
          <a:graphicData uri="http://schemas.openxmlformats.org/drawingml/2006/table">
            <a:tbl>
              <a:tblPr/>
              <a:tblGrid>
                <a:gridCol w="1602548">
                  <a:extLst>
                    <a:ext uri="{9D8B030D-6E8A-4147-A177-3AD203B41FA5}">
                      <a16:colId xmlns:a16="http://schemas.microsoft.com/office/drawing/2014/main" val="1605287224"/>
                    </a:ext>
                  </a:extLst>
                </a:gridCol>
                <a:gridCol w="864296">
                  <a:extLst>
                    <a:ext uri="{9D8B030D-6E8A-4147-A177-3AD203B41FA5}">
                      <a16:colId xmlns:a16="http://schemas.microsoft.com/office/drawing/2014/main" val="498182283"/>
                    </a:ext>
                  </a:extLst>
                </a:gridCol>
                <a:gridCol w="8048756">
                  <a:extLst>
                    <a:ext uri="{9D8B030D-6E8A-4147-A177-3AD203B41FA5}">
                      <a16:colId xmlns:a16="http://schemas.microsoft.com/office/drawing/2014/main" val="251515107"/>
                    </a:ext>
                  </a:extLst>
                </a:gridCol>
              </a:tblGrid>
              <a:tr h="184150">
                <a:tc>
                  <a:txBody>
                    <a:bodyPr/>
                    <a:lstStyle/>
                    <a:p>
                      <a:pPr algn="l" fontAlgn="b"/>
                      <a:r>
                        <a:rPr lang="en-GB" sz="1600" b="1" i="0" u="none" strike="noStrike">
                          <a:solidFill>
                            <a:srgbClr val="000000"/>
                          </a:solidFill>
                          <a:effectLst/>
                          <a:latin typeface="Calibri" panose="020F0502020204030204" pitchFamily="34" charset="0"/>
                        </a:rPr>
                        <a:t>Investor Objective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GB" sz="16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GB" sz="1600" b="0" i="0" u="none" strike="noStrike" dirty="0">
                          <a:solidFill>
                            <a:srgbClr val="000000"/>
                          </a:solidFill>
                          <a:effectLst/>
                          <a:latin typeface="Calibri" panose="020F0502020204030204" pitchFamily="34" charset="0"/>
                        </a:rPr>
                        <a:t>invest in US equities of companies with market capitalization of </a:t>
                      </a:r>
                      <a:r>
                        <a:rPr lang="en-GB" sz="2000" b="0" i="0" u="none" strike="noStrike" dirty="0">
                          <a:solidFill>
                            <a:srgbClr val="FF0000"/>
                          </a:solidFill>
                          <a:effectLst/>
                          <a:latin typeface="Calibri" panose="020F0502020204030204" pitchFamily="34" charset="0"/>
                        </a:rPr>
                        <a:t>no more than 1 billion</a:t>
                      </a:r>
                      <a:endParaRPr lang="en-GB" sz="1600" b="0" i="0" u="none" strike="noStrike" dirty="0">
                        <a:solidFill>
                          <a:srgbClr val="FF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100380916"/>
                  </a:ext>
                </a:extLst>
              </a:tr>
              <a:tr h="184150">
                <a:tc>
                  <a:txBody>
                    <a:bodyPr/>
                    <a:lstStyle/>
                    <a:p>
                      <a:pPr algn="l" fontAlgn="b"/>
                      <a:r>
                        <a:rPr lang="en-GB" sz="1600" b="1" i="0" u="none" strike="noStrike">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GB" sz="1600" b="1" i="0" u="none" strike="noStrike">
                          <a:solidFill>
                            <a:srgbClr val="000000"/>
                          </a:solidFill>
                          <a:effectLst/>
                          <a:latin typeface="Calibri" panose="020F0502020204030204" pitchFamily="34" charset="0"/>
                        </a:rPr>
                        <a:t>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GB" sz="1600" b="1" i="0" u="none" strike="noStrike">
                          <a:solidFill>
                            <a:srgbClr val="000000"/>
                          </a:solidFill>
                          <a:effectLst/>
                          <a:latin typeface="Calibri" panose="020F0502020204030204" pitchFamily="34" charset="0"/>
                        </a:rPr>
                        <a:t>Fund Objectives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770264539"/>
                  </a:ext>
                </a:extLst>
              </a:tr>
              <a:tr h="736600">
                <a:tc>
                  <a:txBody>
                    <a:bodyPr/>
                    <a:lstStyle/>
                    <a:p>
                      <a:pPr algn="l" fontAlgn="b"/>
                      <a:r>
                        <a:rPr lang="en-GB" sz="1600" b="1" i="0" u="none" strike="noStrike">
                          <a:solidFill>
                            <a:srgbClr val="000000"/>
                          </a:solidFill>
                          <a:effectLst/>
                          <a:latin typeface="Calibri" panose="020F0502020204030204" pitchFamily="34" charset="0"/>
                        </a:rPr>
                        <a:t>Word2Vec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0.5076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a:solidFill>
                            <a:srgbClr val="000000"/>
                          </a:solidFill>
                          <a:effectLst/>
                          <a:latin typeface="Calibri" panose="020F0502020204030204" pitchFamily="34" charset="0"/>
                        </a:rPr>
                        <a:t>The Fund seeks long-term capital appreciation. The Fund invests at least 80% of the value of its net assets in equity securities issued by U.S. mid-cap companies. The Fund considers mid-cap companies to be companies that have market capitalizations similar to those of companies included in the Russell Midcap Index.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916733677"/>
                  </a:ext>
                </a:extLst>
              </a:tr>
              <a:tr h="552450">
                <a:tc>
                  <a:txBody>
                    <a:bodyPr/>
                    <a:lstStyle/>
                    <a:p>
                      <a:pPr algn="l" fontAlgn="b"/>
                      <a:r>
                        <a:rPr lang="en-GB" sz="1600" b="1" i="0" u="none" strike="noStrike">
                          <a:solidFill>
                            <a:srgbClr val="000000"/>
                          </a:solidFill>
                          <a:effectLst/>
                          <a:latin typeface="Calibri" panose="020F0502020204030204" pitchFamily="34" charset="0"/>
                        </a:rPr>
                        <a:t>TFIDF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0.3982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a:solidFill>
                            <a:srgbClr val="000000"/>
                          </a:solidFill>
                          <a:effectLst/>
                          <a:latin typeface="Calibri" panose="020F0502020204030204" pitchFamily="34" charset="0"/>
                        </a:rPr>
                        <a:t>The Fund seeks long-term capital appreciation by investing primarily in a diversified portfolio consisting of equity securities of U.S. companies. The Fund will invest at least 80% of its net assets in equity securities of U.S. companies with market capitalization of $5 billion and above.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204506072"/>
                  </a:ext>
                </a:extLst>
              </a:tr>
              <a:tr h="736600">
                <a:tc>
                  <a:txBody>
                    <a:bodyPr/>
                    <a:lstStyle/>
                    <a:p>
                      <a:pPr algn="l" fontAlgn="b"/>
                      <a:r>
                        <a:rPr lang="en-GB" sz="1600" b="1" i="0" u="none" strike="noStrike">
                          <a:solidFill>
                            <a:srgbClr val="000000"/>
                          </a:solidFill>
                          <a:effectLst/>
                          <a:latin typeface="Calibri" panose="020F0502020204030204" pitchFamily="34" charset="0"/>
                        </a:rPr>
                        <a:t>TFIDF/LSI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0.5639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The Fund seeks to provide long-term capital appreciation.  Under normal circumstances, the Fund invests at least 80% of its net assets in equity securities of U.S. large capitalization companies. The Fund defines large capitalization companies as those with a market capitalization of at least $3 billion.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089350392"/>
                  </a:ext>
                </a:extLst>
              </a:tr>
              <a:tr h="552450">
                <a:tc>
                  <a:txBody>
                    <a:bodyPr/>
                    <a:lstStyle/>
                    <a:p>
                      <a:pPr algn="l" fontAlgn="b"/>
                      <a:r>
                        <a:rPr lang="en-GB" sz="1600" b="1" i="0" u="none" strike="noStrike">
                          <a:solidFill>
                            <a:srgbClr val="000000"/>
                          </a:solidFill>
                          <a:effectLst/>
                          <a:latin typeface="Calibri" panose="020F0502020204030204" pitchFamily="34" charset="0"/>
                        </a:rPr>
                        <a:t>ELMO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0.8388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a:solidFill>
                            <a:srgbClr val="000000"/>
                          </a:solidFill>
                          <a:effectLst/>
                          <a:latin typeface="Calibri" panose="020F0502020204030204" pitchFamily="34" charset="0"/>
                        </a:rPr>
                        <a:t>The Fund seeks long-term capital appreciation by investing primarily in a diversified portfolio consisting of equity securities of U.S. companies. The Fund will invest at least 80% of its net assets in equity securities of U.S. companies with market capitalization of $5 billion and above.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619435631"/>
                  </a:ext>
                </a:extLst>
              </a:tr>
              <a:tr h="368300">
                <a:tc>
                  <a:txBody>
                    <a:bodyPr/>
                    <a:lstStyle/>
                    <a:p>
                      <a:pPr algn="l" fontAlgn="b"/>
                      <a:r>
                        <a:rPr lang="en-GB" sz="1600" b="1" i="0" u="none" strike="noStrike">
                          <a:solidFill>
                            <a:srgbClr val="000000"/>
                          </a:solidFill>
                          <a:effectLst/>
                          <a:latin typeface="Calibri" panose="020F0502020204030204" pitchFamily="34" charset="0"/>
                        </a:rPr>
                        <a:t>USE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0.8301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a:solidFill>
                            <a:srgbClr val="000000"/>
                          </a:solidFill>
                          <a:effectLst/>
                          <a:latin typeface="Calibri" panose="020F0502020204030204" pitchFamily="34" charset="0"/>
                        </a:rPr>
                        <a:t>The Fund seeks capital growth by investing primarily in common stock of U.S. companies with market capitalizations of at least $5 billion.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747202641"/>
                  </a:ext>
                </a:extLst>
              </a:tr>
              <a:tr h="368300">
                <a:tc>
                  <a:txBody>
                    <a:bodyPr/>
                    <a:lstStyle/>
                    <a:p>
                      <a:pPr algn="l" fontAlgn="b"/>
                      <a:r>
                        <a:rPr lang="en-GB" sz="1600" b="1" i="0" u="none" strike="noStrike">
                          <a:solidFill>
                            <a:srgbClr val="000000"/>
                          </a:solidFill>
                          <a:effectLst/>
                          <a:latin typeface="Calibri" panose="020F0502020204030204" pitchFamily="34" charset="0"/>
                        </a:rPr>
                        <a:t>FASTTEXT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GB" sz="1600" b="0" i="0" u="none" strike="noStrike">
                          <a:solidFill>
                            <a:srgbClr val="000000"/>
                          </a:solidFill>
                          <a:effectLst/>
                          <a:latin typeface="Calibri" panose="020F0502020204030204" pitchFamily="34" charset="0"/>
                        </a:rPr>
                        <a:t>0.9178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The Fund seeks capital growth by investing primarily in common stock of U.S. companies with market capitalizations of at least $5 billion.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464935182"/>
                  </a:ext>
                </a:extLst>
              </a:tr>
            </a:tbl>
          </a:graphicData>
        </a:graphic>
      </p:graphicFrame>
      <p:sp>
        <p:nvSpPr>
          <p:cNvPr id="3" name="Slide Number Placeholder 2">
            <a:extLst>
              <a:ext uri="{FF2B5EF4-FFF2-40B4-BE49-F238E27FC236}">
                <a16:creationId xmlns:a16="http://schemas.microsoft.com/office/drawing/2014/main" id="{9CAA7061-45A7-4A7E-8D32-32607D2E1739}"/>
              </a:ext>
            </a:extLst>
          </p:cNvPr>
          <p:cNvSpPr>
            <a:spLocks noGrp="1"/>
          </p:cNvSpPr>
          <p:nvPr>
            <p:ph type="sldNum" sz="quarter" idx="12"/>
          </p:nvPr>
        </p:nvSpPr>
        <p:spPr/>
        <p:txBody>
          <a:bodyPr/>
          <a:lstStyle/>
          <a:p>
            <a:fld id="{D78D0F9C-E982-4158-A8AF-0A146BD2F9A5}" type="slidenum">
              <a:rPr lang="en-GB" smtClean="0"/>
              <a:t>35</a:t>
            </a:fld>
            <a:endParaRPr lang="en-GB"/>
          </a:p>
        </p:txBody>
      </p:sp>
    </p:spTree>
    <p:extLst>
      <p:ext uri="{BB962C8B-B14F-4D97-AF65-F5344CB8AC3E}">
        <p14:creationId xmlns:p14="http://schemas.microsoft.com/office/powerpoint/2010/main" val="2359773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Lessons Learned</a:t>
            </a:r>
          </a:p>
        </p:txBody>
      </p:sp>
      <p:sp>
        <p:nvSpPr>
          <p:cNvPr id="3" name="TextBox 2">
            <a:extLst>
              <a:ext uri="{FF2B5EF4-FFF2-40B4-BE49-F238E27FC236}">
                <a16:creationId xmlns:a16="http://schemas.microsoft.com/office/drawing/2014/main" id="{884E2BA2-E305-4E75-AE04-AED4F9E899C7}"/>
              </a:ext>
            </a:extLst>
          </p:cNvPr>
          <p:cNvSpPr txBox="1"/>
          <p:nvPr/>
        </p:nvSpPr>
        <p:spPr>
          <a:xfrm>
            <a:off x="838200" y="988825"/>
            <a:ext cx="10900144" cy="2831544"/>
          </a:xfrm>
          <a:prstGeom prst="rect">
            <a:avLst/>
          </a:prstGeom>
          <a:noFill/>
        </p:spPr>
        <p:txBody>
          <a:bodyPr wrap="square" rtlCol="0">
            <a:spAutoFit/>
          </a:bodyPr>
          <a:lstStyle/>
          <a:p>
            <a:r>
              <a:rPr lang="en-GB" sz="2400" u="sng" dirty="0">
                <a:solidFill>
                  <a:srgbClr val="FF0000"/>
                </a:solidFill>
              </a:rPr>
              <a:t>1. Pre-processing Hurts</a:t>
            </a:r>
            <a:endParaRPr lang="en-GB" sz="2400" u="sng" dirty="0"/>
          </a:p>
          <a:p>
            <a:r>
              <a:rPr lang="en-GB" dirty="0">
                <a:solidFill>
                  <a:srgbClr val="0000FF"/>
                </a:solidFill>
              </a:rPr>
              <a:t>Lesson:</a:t>
            </a:r>
            <a:r>
              <a:rPr lang="en-GB" dirty="0"/>
              <a:t> Spend </a:t>
            </a:r>
            <a:r>
              <a:rPr lang="en-GB" u="sng" dirty="0"/>
              <a:t>quality time </a:t>
            </a:r>
            <a:r>
              <a:rPr lang="en-GB" dirty="0"/>
              <a:t>look to understand the intricacies of the input text data and use every tool available to look at input data: </a:t>
            </a:r>
            <a:r>
              <a:rPr lang="en-GB" dirty="0" err="1"/>
              <a:t>WordCloud</a:t>
            </a:r>
            <a:r>
              <a:rPr lang="en-GB" dirty="0"/>
              <a:t>, Histograms, </a:t>
            </a:r>
            <a:r>
              <a:rPr lang="en-GB" dirty="0" err="1"/>
              <a:t>HeatMaps</a:t>
            </a:r>
            <a:r>
              <a:rPr lang="en-GB" dirty="0"/>
              <a:t>, Hapaxes, Concordance and Collocations etc. </a:t>
            </a:r>
          </a:p>
          <a:p>
            <a:r>
              <a:rPr lang="en-GB" dirty="0">
                <a:solidFill>
                  <a:srgbClr val="0000FF"/>
                </a:solidFill>
              </a:rPr>
              <a:t>Examples</a:t>
            </a:r>
            <a:r>
              <a:rPr lang="en-GB" dirty="0"/>
              <a:t>:</a:t>
            </a:r>
          </a:p>
          <a:p>
            <a:pPr marL="285750" indent="-285750">
              <a:buFont typeface="Wingdings" panose="05000000000000000000" pitchFamily="2" charset="2"/>
              <a:buChar char="v"/>
            </a:pPr>
            <a:r>
              <a:rPr lang="en-GB" dirty="0"/>
              <a:t>Applied standard NLP pre-processing which removed the </a:t>
            </a:r>
            <a:r>
              <a:rPr lang="en-GB" dirty="0">
                <a:solidFill>
                  <a:srgbClr val="FF0000"/>
                </a:solidFill>
              </a:rPr>
              <a:t>numerical facts</a:t>
            </a:r>
            <a:r>
              <a:rPr lang="en-GB" dirty="0"/>
              <a:t>; realised during the testing we came back to pre-processing</a:t>
            </a:r>
          </a:p>
          <a:p>
            <a:pPr marL="285750" indent="-285750">
              <a:buFont typeface="Wingdings" panose="05000000000000000000" pitchFamily="2" charset="2"/>
              <a:buChar char="v"/>
            </a:pPr>
            <a:r>
              <a:rPr lang="en-GB" dirty="0"/>
              <a:t>Applied standard NLP pre-processing which removed punctuation </a:t>
            </a:r>
            <a:r>
              <a:rPr lang="en-GB" dirty="0">
                <a:solidFill>
                  <a:srgbClr val="FF0000"/>
                </a:solidFill>
              </a:rPr>
              <a:t>“</a:t>
            </a:r>
            <a:r>
              <a:rPr lang="en-GB" sz="2800" dirty="0">
                <a:solidFill>
                  <a:srgbClr val="0000FF"/>
                </a:solidFill>
              </a:rPr>
              <a:t>.</a:t>
            </a:r>
            <a:r>
              <a:rPr lang="en-GB" dirty="0">
                <a:solidFill>
                  <a:srgbClr val="FF0000"/>
                </a:solidFill>
              </a:rPr>
              <a:t>”, “</a:t>
            </a:r>
            <a:r>
              <a:rPr lang="en-GB" sz="2800" dirty="0">
                <a:solidFill>
                  <a:srgbClr val="0000FF"/>
                </a:solidFill>
              </a:rPr>
              <a:t>,</a:t>
            </a:r>
            <a:r>
              <a:rPr lang="en-GB" dirty="0">
                <a:solidFill>
                  <a:srgbClr val="FF0000"/>
                </a:solidFill>
              </a:rPr>
              <a:t>”, “</a:t>
            </a:r>
            <a:r>
              <a:rPr lang="en-GB" dirty="0">
                <a:solidFill>
                  <a:srgbClr val="0000FF"/>
                </a:solidFill>
              </a:rPr>
              <a:t>%</a:t>
            </a:r>
            <a:r>
              <a:rPr lang="en-GB" dirty="0">
                <a:solidFill>
                  <a:srgbClr val="FF0000"/>
                </a:solidFill>
              </a:rPr>
              <a:t>” </a:t>
            </a:r>
            <a:r>
              <a:rPr lang="en-GB" dirty="0"/>
              <a:t>which are essential for </a:t>
            </a:r>
            <a:r>
              <a:rPr lang="en-GB" dirty="0">
                <a:solidFill>
                  <a:srgbClr val="FF0000"/>
                </a:solidFill>
              </a:rPr>
              <a:t>numerical facts</a:t>
            </a:r>
            <a:r>
              <a:rPr lang="en-GB" dirty="0"/>
              <a:t>; realised during testing we came back to pre-processing</a:t>
            </a:r>
          </a:p>
          <a:p>
            <a:pPr marL="285750" indent="-285750">
              <a:buFont typeface="Wingdings" panose="05000000000000000000" pitchFamily="2" charset="2"/>
              <a:buChar char="v"/>
            </a:pPr>
            <a:r>
              <a:rPr lang="en-GB" dirty="0"/>
              <a:t>US/UK, EU and Swiss follow different conventions for </a:t>
            </a:r>
            <a:r>
              <a:rPr lang="en-GB" dirty="0">
                <a:solidFill>
                  <a:srgbClr val="FF0000"/>
                </a:solidFill>
              </a:rPr>
              <a:t>decimal point </a:t>
            </a:r>
            <a:r>
              <a:rPr lang="en-GB" dirty="0"/>
              <a:t>(“.” Vs “,” Vs “ ‘ “) ; this gave lot of </a:t>
            </a:r>
            <a:r>
              <a:rPr lang="en-GB" dirty="0">
                <a:solidFill>
                  <a:srgbClr val="FF0000"/>
                </a:solidFill>
              </a:rPr>
              <a:t>headache</a:t>
            </a:r>
            <a:r>
              <a:rPr lang="en-GB" dirty="0"/>
              <a:t>. </a:t>
            </a:r>
          </a:p>
        </p:txBody>
      </p:sp>
      <p:sp>
        <p:nvSpPr>
          <p:cNvPr id="4" name="TextBox 3">
            <a:extLst>
              <a:ext uri="{FF2B5EF4-FFF2-40B4-BE49-F238E27FC236}">
                <a16:creationId xmlns:a16="http://schemas.microsoft.com/office/drawing/2014/main" id="{03E2440F-D62A-447C-A039-DA1420883C11}"/>
              </a:ext>
            </a:extLst>
          </p:cNvPr>
          <p:cNvSpPr txBox="1"/>
          <p:nvPr/>
        </p:nvSpPr>
        <p:spPr>
          <a:xfrm>
            <a:off x="838200" y="4219066"/>
            <a:ext cx="10515600" cy="2400657"/>
          </a:xfrm>
          <a:prstGeom prst="rect">
            <a:avLst/>
          </a:prstGeom>
          <a:noFill/>
        </p:spPr>
        <p:txBody>
          <a:bodyPr wrap="square" rtlCol="0">
            <a:spAutoFit/>
          </a:bodyPr>
          <a:lstStyle/>
          <a:p>
            <a:r>
              <a:rPr lang="en-GB" sz="2400" u="sng" dirty="0">
                <a:solidFill>
                  <a:srgbClr val="FF0000"/>
                </a:solidFill>
              </a:rPr>
              <a:t>2. Data Scraping and Cleansing is Hard Job</a:t>
            </a:r>
            <a:r>
              <a:rPr lang="en-GB" sz="2400" u="sng" dirty="0"/>
              <a:t>:</a:t>
            </a:r>
          </a:p>
          <a:p>
            <a:r>
              <a:rPr lang="en-GB" dirty="0">
                <a:solidFill>
                  <a:srgbClr val="0000FF"/>
                </a:solidFill>
              </a:rPr>
              <a:t>Lesson:</a:t>
            </a:r>
            <a:r>
              <a:rPr lang="en-GB" dirty="0"/>
              <a:t> Don’t </a:t>
            </a:r>
            <a:r>
              <a:rPr lang="en-GB" u="sng" dirty="0"/>
              <a:t>underestimate</a:t>
            </a:r>
            <a:r>
              <a:rPr lang="en-GB" dirty="0"/>
              <a:t> the data scraping from websites and cleansing as easier job. There are no standards and every website is different. </a:t>
            </a:r>
          </a:p>
          <a:p>
            <a:r>
              <a:rPr lang="en-GB" dirty="0">
                <a:solidFill>
                  <a:srgbClr val="0000FF"/>
                </a:solidFill>
              </a:rPr>
              <a:t>Examples</a:t>
            </a:r>
            <a:r>
              <a:rPr lang="en-GB" dirty="0"/>
              <a:t>:</a:t>
            </a:r>
          </a:p>
          <a:p>
            <a:pPr marL="285750" indent="-285750">
              <a:buFont typeface="Wingdings" panose="05000000000000000000" pitchFamily="2" charset="2"/>
              <a:buChar char="v"/>
            </a:pPr>
            <a:r>
              <a:rPr lang="en-GB" dirty="0"/>
              <a:t>Some websites have pop-up which require confirmation whether one is professional or individual investor. The pop-ups gave lot of trouble. </a:t>
            </a:r>
          </a:p>
          <a:p>
            <a:pPr marL="285750" indent="-285750">
              <a:buFont typeface="Wingdings" panose="05000000000000000000" pitchFamily="2" charset="2"/>
              <a:buChar char="v"/>
            </a:pPr>
            <a:r>
              <a:rPr lang="en-GB" dirty="0"/>
              <a:t>HTML/XML/JSON cleansing techniques that work for one website may not work for other sites so be prepared to write very specific parsing routines which are not reusable. </a:t>
            </a:r>
          </a:p>
        </p:txBody>
      </p:sp>
      <p:cxnSp>
        <p:nvCxnSpPr>
          <p:cNvPr id="6" name="Straight Connector 5">
            <a:extLst>
              <a:ext uri="{FF2B5EF4-FFF2-40B4-BE49-F238E27FC236}">
                <a16:creationId xmlns:a16="http://schemas.microsoft.com/office/drawing/2014/main" id="{C0C37D66-D597-4962-ABF4-3DE23A7C3258}"/>
              </a:ext>
            </a:extLst>
          </p:cNvPr>
          <p:cNvCxnSpPr/>
          <p:nvPr/>
        </p:nvCxnSpPr>
        <p:spPr>
          <a:xfrm>
            <a:off x="2966484" y="3997842"/>
            <a:ext cx="699622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0FDE96D8-A736-4857-84E7-8834D3995AE2}"/>
              </a:ext>
            </a:extLst>
          </p:cNvPr>
          <p:cNvSpPr>
            <a:spLocks noGrp="1"/>
          </p:cNvSpPr>
          <p:nvPr>
            <p:ph type="sldNum" sz="quarter" idx="12"/>
          </p:nvPr>
        </p:nvSpPr>
        <p:spPr/>
        <p:txBody>
          <a:bodyPr/>
          <a:lstStyle/>
          <a:p>
            <a:fld id="{D78D0F9C-E982-4158-A8AF-0A146BD2F9A5}" type="slidenum">
              <a:rPr lang="en-GB" smtClean="0"/>
              <a:t>36</a:t>
            </a:fld>
            <a:endParaRPr lang="en-GB"/>
          </a:p>
        </p:txBody>
      </p:sp>
    </p:spTree>
    <p:extLst>
      <p:ext uri="{BB962C8B-B14F-4D97-AF65-F5344CB8AC3E}">
        <p14:creationId xmlns:p14="http://schemas.microsoft.com/office/powerpoint/2010/main" val="1215587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Lessons Learned</a:t>
            </a:r>
          </a:p>
        </p:txBody>
      </p:sp>
      <p:sp>
        <p:nvSpPr>
          <p:cNvPr id="3" name="TextBox 2">
            <a:extLst>
              <a:ext uri="{FF2B5EF4-FFF2-40B4-BE49-F238E27FC236}">
                <a16:creationId xmlns:a16="http://schemas.microsoft.com/office/drawing/2014/main" id="{884E2BA2-E305-4E75-AE04-AED4F9E899C7}"/>
              </a:ext>
            </a:extLst>
          </p:cNvPr>
          <p:cNvSpPr txBox="1"/>
          <p:nvPr/>
        </p:nvSpPr>
        <p:spPr>
          <a:xfrm>
            <a:off x="838200" y="1063256"/>
            <a:ext cx="10515600" cy="1846659"/>
          </a:xfrm>
          <a:prstGeom prst="rect">
            <a:avLst/>
          </a:prstGeom>
          <a:noFill/>
        </p:spPr>
        <p:txBody>
          <a:bodyPr wrap="square" rtlCol="0">
            <a:spAutoFit/>
          </a:bodyPr>
          <a:lstStyle/>
          <a:p>
            <a:r>
              <a:rPr lang="en-GB" sz="2400" u="sng" dirty="0">
                <a:solidFill>
                  <a:srgbClr val="FF0000"/>
                </a:solidFill>
              </a:rPr>
              <a:t>3. Testing</a:t>
            </a:r>
            <a:endParaRPr lang="en-GB" sz="2400" u="sng" dirty="0"/>
          </a:p>
          <a:p>
            <a:r>
              <a:rPr lang="en-GB" dirty="0">
                <a:solidFill>
                  <a:srgbClr val="0000FF"/>
                </a:solidFill>
              </a:rPr>
              <a:t>Lesson:</a:t>
            </a:r>
            <a:r>
              <a:rPr lang="en-GB" dirty="0"/>
              <a:t> If you don’t have labelled data and benchmark results to compare with be prepared to spend </a:t>
            </a:r>
            <a:r>
              <a:rPr lang="en-GB" u="sng" dirty="0"/>
              <a:t>significant</a:t>
            </a:r>
            <a:r>
              <a:rPr lang="en-GB" dirty="0"/>
              <a:t> amount of time for validation &amp; testing. </a:t>
            </a:r>
          </a:p>
          <a:p>
            <a:r>
              <a:rPr lang="en-GB" dirty="0">
                <a:solidFill>
                  <a:srgbClr val="0000FF"/>
                </a:solidFill>
              </a:rPr>
              <a:t>Examples</a:t>
            </a:r>
            <a:r>
              <a:rPr lang="en-GB" dirty="0"/>
              <a:t>:</a:t>
            </a:r>
          </a:p>
          <a:p>
            <a:pPr marL="285750" indent="-285750">
              <a:buFont typeface="Wingdings" panose="05000000000000000000" pitchFamily="2" charset="2"/>
              <a:buChar char="v"/>
            </a:pPr>
            <a:r>
              <a:rPr lang="en-GB" dirty="0"/>
              <a:t>Since we scraped the data from various websites, our testing suffered due to lack of time as we didn’t have any benchmark results to compare/assess the model performance. </a:t>
            </a:r>
          </a:p>
        </p:txBody>
      </p:sp>
      <p:sp>
        <p:nvSpPr>
          <p:cNvPr id="4" name="Slide Number Placeholder 3">
            <a:extLst>
              <a:ext uri="{FF2B5EF4-FFF2-40B4-BE49-F238E27FC236}">
                <a16:creationId xmlns:a16="http://schemas.microsoft.com/office/drawing/2014/main" id="{5E384F0D-3300-4C97-B890-117E4F18EBB3}"/>
              </a:ext>
            </a:extLst>
          </p:cNvPr>
          <p:cNvSpPr>
            <a:spLocks noGrp="1"/>
          </p:cNvSpPr>
          <p:nvPr>
            <p:ph type="sldNum" sz="quarter" idx="12"/>
          </p:nvPr>
        </p:nvSpPr>
        <p:spPr/>
        <p:txBody>
          <a:bodyPr/>
          <a:lstStyle/>
          <a:p>
            <a:fld id="{D78D0F9C-E982-4158-A8AF-0A146BD2F9A5}" type="slidenum">
              <a:rPr lang="en-GB" smtClean="0"/>
              <a:t>37</a:t>
            </a:fld>
            <a:endParaRPr lang="en-GB"/>
          </a:p>
        </p:txBody>
      </p:sp>
    </p:spTree>
    <p:extLst>
      <p:ext uri="{BB962C8B-B14F-4D97-AF65-F5344CB8AC3E}">
        <p14:creationId xmlns:p14="http://schemas.microsoft.com/office/powerpoint/2010/main" val="1961383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Conclusions</a:t>
            </a:r>
          </a:p>
        </p:txBody>
      </p:sp>
      <p:sp>
        <p:nvSpPr>
          <p:cNvPr id="3" name="TextBox 2">
            <a:extLst>
              <a:ext uri="{FF2B5EF4-FFF2-40B4-BE49-F238E27FC236}">
                <a16:creationId xmlns:a16="http://schemas.microsoft.com/office/drawing/2014/main" id="{320B8E8A-5EAE-4EC6-8389-BD4D96FCA5DC}"/>
              </a:ext>
            </a:extLst>
          </p:cNvPr>
          <p:cNvSpPr txBox="1"/>
          <p:nvPr/>
        </p:nvSpPr>
        <p:spPr>
          <a:xfrm>
            <a:off x="838200" y="1063256"/>
            <a:ext cx="10515600" cy="1477328"/>
          </a:xfrm>
          <a:prstGeom prst="rect">
            <a:avLst/>
          </a:prstGeom>
          <a:noFill/>
        </p:spPr>
        <p:txBody>
          <a:bodyPr wrap="square" rtlCol="0">
            <a:spAutoFit/>
          </a:bodyPr>
          <a:lstStyle/>
          <a:p>
            <a:pPr marL="285750" indent="-285750">
              <a:buFont typeface="Wingdings" panose="05000000000000000000" pitchFamily="2" charset="2"/>
              <a:buChar char="v"/>
            </a:pPr>
            <a:r>
              <a:rPr lang="en-GB" dirty="0"/>
              <a:t>If the fund objective is pure string (with negate, </a:t>
            </a:r>
            <a:r>
              <a:rPr lang="en-GB" dirty="0" err="1"/>
              <a:t>numericals</a:t>
            </a:r>
            <a:r>
              <a:rPr lang="en-GB" dirty="0"/>
              <a:t>) based then most models are giving good performance except the Word2Vec model. </a:t>
            </a:r>
          </a:p>
          <a:p>
            <a:pPr marL="285750" indent="-285750">
              <a:buFont typeface="Wingdings" panose="05000000000000000000" pitchFamily="2" charset="2"/>
              <a:buChar char="v"/>
            </a:pPr>
            <a:r>
              <a:rPr lang="en-GB" dirty="0"/>
              <a:t>All models have difficulty in interpreting the negate words (except, including, nor, no more than etc.)</a:t>
            </a:r>
          </a:p>
          <a:p>
            <a:pPr marL="285750" indent="-285750">
              <a:buFont typeface="Wingdings" panose="05000000000000000000" pitchFamily="2" charset="2"/>
              <a:buChar char="v"/>
            </a:pPr>
            <a:r>
              <a:rPr lang="en-GB" dirty="0"/>
              <a:t>All models have difficulty in interpreting the numeral and associated words (no more than, less than, over, under etc.)</a:t>
            </a:r>
          </a:p>
        </p:txBody>
      </p:sp>
      <p:sp>
        <p:nvSpPr>
          <p:cNvPr id="4" name="Slide Number Placeholder 3">
            <a:extLst>
              <a:ext uri="{FF2B5EF4-FFF2-40B4-BE49-F238E27FC236}">
                <a16:creationId xmlns:a16="http://schemas.microsoft.com/office/drawing/2014/main" id="{389FAF64-0E2C-4E4E-9612-09C616E00963}"/>
              </a:ext>
            </a:extLst>
          </p:cNvPr>
          <p:cNvSpPr>
            <a:spLocks noGrp="1"/>
          </p:cNvSpPr>
          <p:nvPr>
            <p:ph type="sldNum" sz="quarter" idx="12"/>
          </p:nvPr>
        </p:nvSpPr>
        <p:spPr/>
        <p:txBody>
          <a:bodyPr/>
          <a:lstStyle/>
          <a:p>
            <a:fld id="{D78D0F9C-E982-4158-A8AF-0A146BD2F9A5}" type="slidenum">
              <a:rPr lang="en-GB" smtClean="0"/>
              <a:t>38</a:t>
            </a:fld>
            <a:endParaRPr lang="en-GB"/>
          </a:p>
        </p:txBody>
      </p:sp>
    </p:spTree>
    <p:extLst>
      <p:ext uri="{BB962C8B-B14F-4D97-AF65-F5344CB8AC3E}">
        <p14:creationId xmlns:p14="http://schemas.microsoft.com/office/powerpoint/2010/main" val="1244204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Next Steps</a:t>
            </a:r>
          </a:p>
        </p:txBody>
      </p:sp>
      <p:sp>
        <p:nvSpPr>
          <p:cNvPr id="3" name="TextBox 2">
            <a:extLst>
              <a:ext uri="{FF2B5EF4-FFF2-40B4-BE49-F238E27FC236}">
                <a16:creationId xmlns:a16="http://schemas.microsoft.com/office/drawing/2014/main" id="{EBEC2983-EB4E-49E4-A4BE-CC6E44046D70}"/>
              </a:ext>
            </a:extLst>
          </p:cNvPr>
          <p:cNvSpPr txBox="1"/>
          <p:nvPr/>
        </p:nvSpPr>
        <p:spPr>
          <a:xfrm>
            <a:off x="838200" y="1116419"/>
            <a:ext cx="10515600" cy="5847755"/>
          </a:xfrm>
          <a:prstGeom prst="rect">
            <a:avLst/>
          </a:prstGeom>
          <a:noFill/>
        </p:spPr>
        <p:txBody>
          <a:bodyPr wrap="square" rtlCol="0">
            <a:spAutoFit/>
          </a:bodyPr>
          <a:lstStyle/>
          <a:p>
            <a:pPr marL="342900" indent="-342900">
              <a:buAutoNum type="arabicPeriod"/>
            </a:pPr>
            <a:r>
              <a:rPr lang="en-GB" sz="1700" dirty="0"/>
              <a:t>All models are suffering from interpreting the </a:t>
            </a:r>
            <a:r>
              <a:rPr lang="en-GB" sz="1700" dirty="0">
                <a:solidFill>
                  <a:srgbClr val="FF0000"/>
                </a:solidFill>
              </a:rPr>
              <a:t>negate words </a:t>
            </a:r>
            <a:r>
              <a:rPr lang="en-GB" sz="1700" dirty="0"/>
              <a:t>(except, including, excluding, apart, NOT etc.) so explore the options to improve the model performance</a:t>
            </a:r>
          </a:p>
          <a:p>
            <a:pPr marL="342900" indent="-342900">
              <a:buAutoNum type="arabicPeriod"/>
            </a:pPr>
            <a:endParaRPr lang="en-GB" sz="1700" dirty="0"/>
          </a:p>
          <a:p>
            <a:pPr marL="342900" indent="-342900">
              <a:buAutoNum type="arabicPeriod"/>
            </a:pPr>
            <a:r>
              <a:rPr lang="en-GB" sz="1700" dirty="0"/>
              <a:t>Thoroughly test whether the models are truly capturing the </a:t>
            </a:r>
            <a:r>
              <a:rPr lang="en-GB" sz="1700" dirty="0">
                <a:solidFill>
                  <a:srgbClr val="FF0000"/>
                </a:solidFill>
              </a:rPr>
              <a:t>numerical facts contextual meaning</a:t>
            </a:r>
            <a:r>
              <a:rPr lang="en-GB" sz="1700" dirty="0"/>
              <a:t>. The troubled words are: “at least 5 billions”, “at most 1 billion”, “over 40%”, “60 to 80%” etc.</a:t>
            </a:r>
          </a:p>
          <a:p>
            <a:pPr marL="342900" indent="-342900">
              <a:buAutoNum type="arabicPeriod"/>
            </a:pPr>
            <a:endParaRPr lang="en-GB" sz="1700" dirty="0"/>
          </a:p>
          <a:p>
            <a:pPr marL="342900" indent="-342900">
              <a:buAutoNum type="arabicPeriod"/>
            </a:pPr>
            <a:r>
              <a:rPr lang="en-GB" sz="1700" dirty="0"/>
              <a:t>Revisit the </a:t>
            </a:r>
            <a:r>
              <a:rPr lang="en-GB" sz="1700" dirty="0">
                <a:solidFill>
                  <a:srgbClr val="FF0000"/>
                </a:solidFill>
              </a:rPr>
              <a:t>decimal point punctuation </a:t>
            </a:r>
            <a:r>
              <a:rPr lang="en-GB" sz="1700" dirty="0"/>
              <a:t>pre-processing for numerical facts to deal with US/UK Vs EU Vs Swiss conventions properly.</a:t>
            </a:r>
          </a:p>
          <a:p>
            <a:pPr marL="342900" indent="-342900">
              <a:buAutoNum type="arabicPeriod"/>
            </a:pPr>
            <a:endParaRPr lang="en-GB" sz="1700" dirty="0"/>
          </a:p>
          <a:p>
            <a:pPr marL="342900" indent="-342900">
              <a:buFontTx/>
              <a:buAutoNum type="arabicPeriod"/>
            </a:pPr>
            <a:r>
              <a:rPr lang="en-GB" sz="1700" dirty="0">
                <a:solidFill>
                  <a:srgbClr val="FF0000"/>
                </a:solidFill>
              </a:rPr>
              <a:t>Resolve the installation </a:t>
            </a:r>
            <a:r>
              <a:rPr lang="en-GB" sz="1700" dirty="0"/>
              <a:t>issues and integrate the BERT and Glove models on AWS.</a:t>
            </a:r>
          </a:p>
          <a:p>
            <a:pPr marL="342900" indent="-342900">
              <a:buFontTx/>
              <a:buAutoNum type="arabicPeriod"/>
            </a:pPr>
            <a:endParaRPr lang="en-GB" sz="1700" dirty="0"/>
          </a:p>
          <a:p>
            <a:pPr marL="342900" indent="-342900">
              <a:buFontTx/>
              <a:buAutoNum type="arabicPeriod"/>
            </a:pPr>
            <a:r>
              <a:rPr lang="en-GB" sz="1700" dirty="0"/>
              <a:t>Come up with more robust test dataset to </a:t>
            </a:r>
            <a:r>
              <a:rPr lang="en-GB" sz="1700" dirty="0">
                <a:solidFill>
                  <a:srgbClr val="FF0000"/>
                </a:solidFill>
              </a:rPr>
              <a:t>benchmark</a:t>
            </a:r>
            <a:r>
              <a:rPr lang="en-GB" sz="1700" dirty="0"/>
              <a:t> the model performance results.</a:t>
            </a:r>
          </a:p>
          <a:p>
            <a:pPr marL="342900" indent="-342900">
              <a:buFontTx/>
              <a:buAutoNum type="arabicPeriod"/>
            </a:pPr>
            <a:endParaRPr lang="en-GB" sz="1700" dirty="0"/>
          </a:p>
          <a:p>
            <a:pPr marL="342900" indent="-342900">
              <a:buAutoNum type="arabicPeriod"/>
            </a:pPr>
            <a:r>
              <a:rPr lang="en-GB" sz="1700" dirty="0"/>
              <a:t>Explore the </a:t>
            </a:r>
            <a:r>
              <a:rPr lang="en-GB" sz="1700" dirty="0">
                <a:solidFill>
                  <a:srgbClr val="FF0000"/>
                </a:solidFill>
              </a:rPr>
              <a:t>size</a:t>
            </a:r>
            <a:r>
              <a:rPr lang="en-GB" sz="1700" dirty="0"/>
              <a:t> of the word embeddings and other model </a:t>
            </a:r>
            <a:r>
              <a:rPr lang="en-GB" sz="1700" dirty="0">
                <a:solidFill>
                  <a:srgbClr val="FF0000"/>
                </a:solidFill>
              </a:rPr>
              <a:t>parameters</a:t>
            </a:r>
            <a:r>
              <a:rPr lang="en-GB" sz="1700" dirty="0"/>
              <a:t> has any impact on model performance</a:t>
            </a:r>
          </a:p>
          <a:p>
            <a:pPr marL="342900" indent="-342900">
              <a:buAutoNum type="arabicPeriod"/>
            </a:pPr>
            <a:endParaRPr lang="en-GB" sz="1700" dirty="0"/>
          </a:p>
          <a:p>
            <a:pPr marL="342900" indent="-342900">
              <a:buAutoNum type="arabicPeriod"/>
            </a:pPr>
            <a:r>
              <a:rPr lang="en-GB" sz="1700" dirty="0"/>
              <a:t>Explore and compare the model performance with </a:t>
            </a:r>
            <a:r>
              <a:rPr lang="en-GB" sz="1700" dirty="0">
                <a:solidFill>
                  <a:srgbClr val="FF0000"/>
                </a:solidFill>
              </a:rPr>
              <a:t>stemmer and lemmatization</a:t>
            </a:r>
            <a:r>
              <a:rPr lang="en-GB" sz="1700" dirty="0"/>
              <a:t>.</a:t>
            </a:r>
          </a:p>
          <a:p>
            <a:pPr marL="342900" indent="-342900">
              <a:buAutoNum type="arabicPeriod"/>
            </a:pPr>
            <a:endParaRPr lang="en-GB" sz="1700" dirty="0"/>
          </a:p>
          <a:p>
            <a:pPr marL="342900" indent="-342900">
              <a:buAutoNum type="arabicPeriod"/>
            </a:pPr>
            <a:r>
              <a:rPr lang="en-GB" sz="1700" dirty="0"/>
              <a:t>Explore the model performance </a:t>
            </a:r>
            <a:r>
              <a:rPr lang="en-GB" sz="1700" dirty="0">
                <a:solidFill>
                  <a:srgbClr val="FF0000"/>
                </a:solidFill>
              </a:rPr>
              <a:t>without any pre-processing </a:t>
            </a:r>
            <a:r>
              <a:rPr lang="en-GB" sz="1700" dirty="0"/>
              <a:t>step. </a:t>
            </a:r>
          </a:p>
          <a:p>
            <a:pPr marL="342900" indent="-342900">
              <a:buAutoNum type="arabicPeriod"/>
            </a:pPr>
            <a:endParaRPr lang="en-GB" sz="1700" dirty="0"/>
          </a:p>
          <a:p>
            <a:pPr marL="342900" indent="-342900">
              <a:buAutoNum type="arabicPeriod"/>
            </a:pPr>
            <a:r>
              <a:rPr lang="en-GB" sz="1700" dirty="0"/>
              <a:t>Explore if the user search string is enriched with </a:t>
            </a:r>
            <a:r>
              <a:rPr lang="en-GB" sz="1700" dirty="0">
                <a:solidFill>
                  <a:srgbClr val="FF0000"/>
                </a:solidFill>
              </a:rPr>
              <a:t>synonym/homonym/hypernyms </a:t>
            </a:r>
            <a:r>
              <a:rPr lang="en-GB" sz="1700" dirty="0"/>
              <a:t>has any impact on model performance</a:t>
            </a:r>
          </a:p>
          <a:p>
            <a:pPr marL="342900" indent="-342900">
              <a:buAutoNum type="arabicPeriod"/>
            </a:pPr>
            <a:endParaRPr lang="en-GB" sz="1700" dirty="0"/>
          </a:p>
        </p:txBody>
      </p:sp>
      <p:sp>
        <p:nvSpPr>
          <p:cNvPr id="4" name="Slide Number Placeholder 3">
            <a:extLst>
              <a:ext uri="{FF2B5EF4-FFF2-40B4-BE49-F238E27FC236}">
                <a16:creationId xmlns:a16="http://schemas.microsoft.com/office/drawing/2014/main" id="{87A6B4E6-4C4A-4002-A279-055FF728E66F}"/>
              </a:ext>
            </a:extLst>
          </p:cNvPr>
          <p:cNvSpPr>
            <a:spLocks noGrp="1"/>
          </p:cNvSpPr>
          <p:nvPr>
            <p:ph type="sldNum" sz="quarter" idx="12"/>
          </p:nvPr>
        </p:nvSpPr>
        <p:spPr/>
        <p:txBody>
          <a:bodyPr/>
          <a:lstStyle/>
          <a:p>
            <a:fld id="{D78D0F9C-E982-4158-A8AF-0A146BD2F9A5}" type="slidenum">
              <a:rPr lang="en-GB" smtClean="0"/>
              <a:t>39</a:t>
            </a:fld>
            <a:endParaRPr lang="en-GB"/>
          </a:p>
        </p:txBody>
      </p:sp>
    </p:spTree>
    <p:extLst>
      <p:ext uri="{BB962C8B-B14F-4D97-AF65-F5344CB8AC3E}">
        <p14:creationId xmlns:p14="http://schemas.microsoft.com/office/powerpoint/2010/main" val="213626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C46C-4A64-40DC-8AD9-4B88B1E00BA9}"/>
              </a:ext>
            </a:extLst>
          </p:cNvPr>
          <p:cNvSpPr>
            <a:spLocks noGrp="1"/>
          </p:cNvSpPr>
          <p:nvPr>
            <p:ph type="title"/>
          </p:nvPr>
        </p:nvSpPr>
        <p:spPr/>
        <p:txBody>
          <a:bodyPr/>
          <a:lstStyle/>
          <a:p>
            <a:r>
              <a:rPr lang="en-US" dirty="0"/>
              <a:t>The Potential for Error is Increasing</a:t>
            </a:r>
          </a:p>
        </p:txBody>
      </p:sp>
      <p:sp>
        <p:nvSpPr>
          <p:cNvPr id="3" name="Content Placeholder 2">
            <a:extLst>
              <a:ext uri="{FF2B5EF4-FFF2-40B4-BE49-F238E27FC236}">
                <a16:creationId xmlns:a16="http://schemas.microsoft.com/office/drawing/2014/main" id="{B585D7E5-3D7C-4E03-B85A-D3A09AC72A9D}"/>
              </a:ext>
            </a:extLst>
          </p:cNvPr>
          <p:cNvSpPr>
            <a:spLocks noGrp="1"/>
          </p:cNvSpPr>
          <p:nvPr>
            <p:ph idx="1"/>
          </p:nvPr>
        </p:nvSpPr>
        <p:spPr/>
        <p:txBody>
          <a:bodyPr/>
          <a:lstStyle/>
          <a:p>
            <a:r>
              <a:rPr lang="en-US" dirty="0"/>
              <a:t>Per Statista.com in 2018: 9,599 Mutual Funds Available in the United States Alone. </a:t>
            </a:r>
          </a:p>
          <a:p>
            <a:endParaRPr lang="en-US" dirty="0"/>
          </a:p>
        </p:txBody>
      </p:sp>
      <p:sp>
        <p:nvSpPr>
          <p:cNvPr id="4" name="TextBox 3">
            <a:extLst>
              <a:ext uri="{FF2B5EF4-FFF2-40B4-BE49-F238E27FC236}">
                <a16:creationId xmlns:a16="http://schemas.microsoft.com/office/drawing/2014/main" id="{1C6DD6CD-0635-4D00-A896-96FEE0DD4ECE}"/>
              </a:ext>
            </a:extLst>
          </p:cNvPr>
          <p:cNvSpPr txBox="1"/>
          <p:nvPr/>
        </p:nvSpPr>
        <p:spPr>
          <a:xfrm>
            <a:off x="4059119" y="6027003"/>
            <a:ext cx="7971478" cy="830997"/>
          </a:xfrm>
          <a:prstGeom prst="rect">
            <a:avLst/>
          </a:prstGeom>
          <a:noFill/>
        </p:spPr>
        <p:txBody>
          <a:bodyPr wrap="none" rtlCol="0">
            <a:spAutoFit/>
          </a:bodyPr>
          <a:lstStyle/>
          <a:p>
            <a:r>
              <a:rPr lang="en-US" sz="1200" dirty="0">
                <a:hlinkClick r:id="rId2">
                  <a:extLst>
                    <a:ext uri="{A12FA001-AC4F-418D-AE19-62706E023703}">
                      <ahyp:hlinkClr xmlns:ahyp="http://schemas.microsoft.com/office/drawing/2018/hyperlinkcolor" val="tx"/>
                    </a:ext>
                  </a:extLst>
                </a:hlinkClick>
              </a:rPr>
              <a:t>Sources</a:t>
            </a:r>
            <a:r>
              <a:rPr lang="en-US" sz="1200" u="sng" dirty="0">
                <a:hlinkClick r:id="rId2"/>
              </a:rPr>
              <a:t>: </a:t>
            </a:r>
          </a:p>
          <a:p>
            <a:pPr marL="342900" indent="-342900">
              <a:buAutoNum type="arabicParenR"/>
            </a:pPr>
            <a:r>
              <a:rPr lang="en-US" sz="1200" dirty="0"/>
              <a:t>Number of Funds: </a:t>
            </a:r>
            <a:r>
              <a:rPr lang="en-US" sz="1200" dirty="0">
                <a:hlinkClick r:id="rId2"/>
              </a:rPr>
              <a:t>https://www.statista.com/statistics/255590/number-of-mutual-fund-companies-in-the-united-states/</a:t>
            </a:r>
            <a:endParaRPr lang="en-US" sz="1200" dirty="0"/>
          </a:p>
          <a:p>
            <a:pPr marL="342900" indent="-342900">
              <a:buAutoNum type="arabicParenR"/>
            </a:pPr>
            <a:r>
              <a:rPr lang="en-US" sz="1200" dirty="0"/>
              <a:t>History of Mutual Funds: </a:t>
            </a:r>
            <a:r>
              <a:rPr lang="en-US" sz="1200" dirty="0">
                <a:hlinkClick r:id="rId3"/>
              </a:rPr>
              <a:t>https://www.investopedia.com/articles/mutualfund/05/mfhistory.asp</a:t>
            </a:r>
            <a:endParaRPr lang="en-US" sz="1200" dirty="0"/>
          </a:p>
          <a:p>
            <a:pPr marL="342900" indent="-342900">
              <a:buAutoNum type="arabicParenR"/>
            </a:pPr>
            <a:endParaRPr lang="en-US" sz="1200" dirty="0"/>
          </a:p>
        </p:txBody>
      </p:sp>
      <p:graphicFrame>
        <p:nvGraphicFramePr>
          <p:cNvPr id="5" name="Chart 4">
            <a:extLst>
              <a:ext uri="{FF2B5EF4-FFF2-40B4-BE49-F238E27FC236}">
                <a16:creationId xmlns:a16="http://schemas.microsoft.com/office/drawing/2014/main" id="{4762AE40-FC17-4133-853C-3AEB5DF756D3}"/>
              </a:ext>
            </a:extLst>
          </p:cNvPr>
          <p:cNvGraphicFramePr>
            <a:graphicFrameLocks/>
          </p:cNvGraphicFramePr>
          <p:nvPr/>
        </p:nvGraphicFramePr>
        <p:xfrm>
          <a:off x="2648048" y="2493259"/>
          <a:ext cx="6301443" cy="3200400"/>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a:extLst>
              <a:ext uri="{FF2B5EF4-FFF2-40B4-BE49-F238E27FC236}">
                <a16:creationId xmlns:a16="http://schemas.microsoft.com/office/drawing/2014/main" id="{C8B3F5BA-EAAA-47A6-9B0F-E2AF89B7D7D4}"/>
              </a:ext>
            </a:extLst>
          </p:cNvPr>
          <p:cNvSpPr>
            <a:spLocks noGrp="1"/>
          </p:cNvSpPr>
          <p:nvPr>
            <p:ph type="sldNum" sz="quarter" idx="12"/>
          </p:nvPr>
        </p:nvSpPr>
        <p:spPr/>
        <p:txBody>
          <a:bodyPr/>
          <a:lstStyle/>
          <a:p>
            <a:fld id="{D78D0F9C-E982-4158-A8AF-0A146BD2F9A5}" type="slidenum">
              <a:rPr lang="en-GB" smtClean="0"/>
              <a:t>4</a:t>
            </a:fld>
            <a:endParaRPr lang="en-GB"/>
          </a:p>
        </p:txBody>
      </p:sp>
    </p:spTree>
    <p:extLst>
      <p:ext uri="{BB962C8B-B14F-4D97-AF65-F5344CB8AC3E}">
        <p14:creationId xmlns:p14="http://schemas.microsoft.com/office/powerpoint/2010/main" val="2371609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B2F0F7-5C76-4AD9-8345-8C83F4BD1BE2}"/>
              </a:ext>
            </a:extLst>
          </p:cNvPr>
          <p:cNvSpPr txBox="1">
            <a:spLocks/>
          </p:cNvSpPr>
          <p:nvPr/>
        </p:nvSpPr>
        <p:spPr>
          <a:xfrm>
            <a:off x="838200" y="365126"/>
            <a:ext cx="10515600" cy="608910"/>
          </a:xfrm>
          <a:prstGeom prst="rect">
            <a:avLst/>
          </a:prstGeom>
          <a:solidFill>
            <a:schemeClr val="bg1">
              <a:lumMod val="85000"/>
            </a:schemeClr>
          </a:solidFill>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black"/>
                </a:solidFill>
                <a:effectLst/>
                <a:uLnTx/>
                <a:uFillTx/>
                <a:latin typeface="Calibri Light" panose="020F0302020204030204"/>
                <a:ea typeface="+mj-ea"/>
                <a:cs typeface="+mj-cs"/>
              </a:rPr>
              <a:t>References</a:t>
            </a:r>
          </a:p>
        </p:txBody>
      </p:sp>
      <p:sp>
        <p:nvSpPr>
          <p:cNvPr id="2" name="Rectangle 1">
            <a:extLst>
              <a:ext uri="{FF2B5EF4-FFF2-40B4-BE49-F238E27FC236}">
                <a16:creationId xmlns:a16="http://schemas.microsoft.com/office/drawing/2014/main" id="{A08299EE-8475-4B9F-A48D-5C7E039F45A1}"/>
              </a:ext>
            </a:extLst>
          </p:cNvPr>
          <p:cNvSpPr/>
          <p:nvPr/>
        </p:nvSpPr>
        <p:spPr>
          <a:xfrm>
            <a:off x="838200" y="1433854"/>
            <a:ext cx="8562975" cy="5049459"/>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[1] Daniel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Cera</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Yinfei</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Yanga , Sheng-</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yi</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Konga</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 Nan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Huaa</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 Nicole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Limtiacob</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Rhomni</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St.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Johna</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 Noah Constanta , Mario Guajardo-Cespedes ´ a , Steve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Yuanc</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 Chris Tara , Yun-</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Hsuan</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Sunga , Brian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Stropea</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 Ray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Kurzweila</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Universal Sentence Encoder, EMNLP demonstration, Association for Computational Linguistics, Brussels, Belgium (2018). </a:t>
            </a:r>
            <a:r>
              <a:rPr kumimoji="0" lang="en-GB" sz="1000" b="0" i="0" u="sng" strike="noStrike" kern="120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https://static.googleusercontent.com/media/research.google.com/en//pubs/archive/46808.pdf</a:t>
            </a:r>
            <a:endParaRPr lang="en-GB" sz="10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[2] Adrien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Sieg</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Text Similarities : Estimate the degree of similarity between two texts; Last updated on July 04, 2018, </a:t>
            </a:r>
            <a:r>
              <a:rPr kumimoji="0" lang="en-GB" sz="1000" b="0" i="0" u="sng" strike="noStrike" kern="120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https://radimrehurek.com/gensim/models/fasttext.html</a:t>
            </a:r>
            <a:endPar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[3]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Radim</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Řehůřek</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Last updated on Nov 01, 2019, </a:t>
            </a:r>
            <a:r>
              <a:rPr kumimoji="0" lang="en-GB" sz="1000" b="0" i="0" u="sng" strike="noStrike" kern="120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https://radimrehurek.com/gensim/models/fasttext.html</a:t>
            </a:r>
            <a:endPar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[4] Prateek Joshi, March 11, 2019, A Step-by-Step NLP Guide to Learn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ELMo</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for Extracting Features from Text</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000" b="0" i="0" u="sng" strike="noStrike" kern="120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https://www.analyticsvidhya.com/blog/2019/03/learn-to-use-elmo-to-extract-features-from-text/</a:t>
            </a:r>
            <a:endPar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 Universal Sentence Encoder,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Tensorflow</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Hub Example Usage, published by Google</a:t>
            </a:r>
          </a:p>
          <a:p>
            <a:pPr>
              <a:lnSpc>
                <a:spcPct val="107000"/>
              </a:lnSpc>
              <a:spcAft>
                <a:spcPts val="800"/>
              </a:spcAft>
            </a:pPr>
            <a:r>
              <a:rPr lang="en-GB" sz="1000" u="sng" dirty="0">
                <a:solidFill>
                  <a:srgbClr val="0563C1"/>
                </a:solidFill>
                <a:latin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https://tfhub.dev/google/universal-sentence-encoder/2</a:t>
            </a:r>
            <a:endPar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[6] ELMO,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Tensorflow</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Hub Example Usage, published by Google, </a:t>
            </a:r>
            <a:r>
              <a:rPr kumimoji="0" lang="en-GB" sz="1000" b="0" i="0" u="sng" strike="noStrike" kern="120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https://tfhub.dev/google/elmo/3</a:t>
            </a:r>
            <a:endPar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 TFIDF Model, Similarity Queries, </a:t>
            </a:r>
            <a:r>
              <a:rPr kumimoji="0" lang="en-GB" sz="1000" b="0" i="0" u="sng" strike="noStrike" kern="120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https://radimrehurek.com/gensim/auto_examples/core/run_similarity_queries.html#sphx-glr-auto-examples-core-run-similarity-queries-py</a:t>
            </a:r>
            <a:endPar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[8] TFIDF/LSI, Corpora and Vector Spaces </a:t>
            </a:r>
            <a:r>
              <a:rPr kumimoji="0" lang="en-GB" sz="1000" b="0" i="0" u="sng" strike="noStrike" kern="120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https://radimrehurek.com/gensim/auto_examples/core/run_corpora_and_vector_spaces.html#sphx-glr-auto-examples-core-run-corpora-and-vector-spaces-py</a:t>
            </a:r>
            <a:endPar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[9] Srinivasa-</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Desikan</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Bhargav, </a:t>
            </a:r>
            <a:r>
              <a:rPr kumimoji="0" lang="en-GB" sz="1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Natural Language Processing and Computational Linguistics</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Pakt</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2018</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[10]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Anandarajan</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GB"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Murugan</a:t>
            </a:r>
            <a:r>
              <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Hill, Chelsey, Nolan, Thomas, Practical Text Analytics Maximizing the Value of Text Data, Springer 2019.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[11] </a:t>
            </a:r>
            <a:r>
              <a:rPr kumimoji="0" lang="en-GB" sz="1000" b="0" i="0" u="none" strike="noStrike" kern="1200" cap="none" spc="0" normalizeH="0" baseline="0" noProof="0" dirty="0" err="1">
                <a:ln>
                  <a:noFill/>
                </a:ln>
                <a:solidFill>
                  <a:prstClr val="black"/>
                </a:solidFill>
                <a:effectLst/>
                <a:uLnTx/>
                <a:uFillTx/>
                <a:latin typeface="Calibri" panose="020F0502020204030204"/>
                <a:ea typeface="+mn-ea"/>
                <a:cs typeface="+mn-cs"/>
              </a:rPr>
              <a:t>Hakcer’s</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 Blog, Posted on March 23, 2017; Word2Vec Explained, </a:t>
            </a:r>
            <a:r>
              <a:rPr kumimoji="0" lang="en-GB" sz="1000" b="0" i="0" u="sng" strike="noStrike" kern="1200" cap="none" spc="0" normalizeH="0" baseline="0" noProof="0" dirty="0">
                <a:ln>
                  <a:noFill/>
                </a:ln>
                <a:solidFill>
                  <a:prstClr val="black"/>
                </a:solidFill>
                <a:effectLst/>
                <a:uLnTx/>
                <a:uFillTx/>
                <a:latin typeface="Calibri" panose="020F0502020204030204"/>
                <a:ea typeface="+mn-ea"/>
                <a:cs typeface="+mn-cs"/>
                <a:hlinkClick r:id="rId9"/>
              </a:rPr>
              <a:t>https://israelg99.github.io/2017-03-23-Word2Vec-Explained/</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[12] TFIDF Explained, </a:t>
            </a:r>
            <a:r>
              <a:rPr kumimoji="0" lang="en-GB" sz="1000" b="0" i="0" u="sng" strike="noStrike" kern="1200" cap="none" spc="0" normalizeH="0" baseline="0" noProof="0" dirty="0">
                <a:ln>
                  <a:noFill/>
                </a:ln>
                <a:solidFill>
                  <a:prstClr val="black"/>
                </a:solidFill>
                <a:effectLst/>
                <a:uLnTx/>
                <a:uFillTx/>
                <a:latin typeface="Calibri" panose="020F0502020204030204"/>
                <a:ea typeface="+mn-ea"/>
                <a:cs typeface="+mn-cs"/>
                <a:hlinkClick r:id="rId10"/>
              </a:rPr>
              <a:t>http://www.tfidf.com/</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[13] Giuliano </a:t>
            </a:r>
            <a:r>
              <a:rPr kumimoji="0" lang="en-GB" sz="1000" b="0" i="0" u="none" strike="noStrike" kern="1200" cap="none" spc="0" normalizeH="0" baseline="0" noProof="0" dirty="0" err="1">
                <a:ln>
                  <a:noFill/>
                </a:ln>
                <a:solidFill>
                  <a:prstClr val="black"/>
                </a:solidFill>
                <a:effectLst/>
                <a:uLnTx/>
                <a:uFillTx/>
                <a:latin typeface="Calibri" panose="020F0502020204030204"/>
                <a:ea typeface="+mn-ea"/>
                <a:cs typeface="+mn-cs"/>
              </a:rPr>
              <a:t>Giacaglia</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 How Transformers Work, </a:t>
            </a:r>
            <a:r>
              <a:rPr kumimoji="0" lang="en-GB" sz="1000" b="0" i="0" u="sng" strike="noStrike" kern="1200" cap="none" spc="0" normalizeH="0" baseline="0" noProof="0" dirty="0">
                <a:ln>
                  <a:noFill/>
                </a:ln>
                <a:solidFill>
                  <a:prstClr val="black"/>
                </a:solidFill>
                <a:effectLst/>
                <a:uLnTx/>
                <a:uFillTx/>
                <a:latin typeface="Calibri" panose="020F0502020204030204"/>
                <a:ea typeface="+mn-ea"/>
                <a:cs typeface="+mn-cs"/>
                <a:hlinkClick r:id="rId11"/>
              </a:rPr>
              <a:t>https://towardsdatascience.com/transformers-141e32e69591</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[14] </a:t>
            </a:r>
            <a:r>
              <a:rPr kumimoji="0" lang="en-GB" sz="1000" b="0" i="0" u="none" strike="noStrike" kern="1200" cap="none" spc="0" normalizeH="0" baseline="0" noProof="0" dirty="0" err="1">
                <a:ln>
                  <a:noFill/>
                </a:ln>
                <a:solidFill>
                  <a:prstClr val="black"/>
                </a:solidFill>
                <a:effectLst/>
                <a:uLnTx/>
                <a:uFillTx/>
                <a:latin typeface="Calibri" panose="020F0502020204030204"/>
                <a:ea typeface="+mn-ea"/>
                <a:cs typeface="+mn-cs"/>
              </a:rPr>
              <a:t>Chengwei</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 June 2018; </a:t>
            </a:r>
            <a:r>
              <a:rPr kumimoji="0" lang="en-GB" sz="1000" b="0" i="0" u="none" strike="noStrike" kern="1200" cap="none" spc="0" normalizeH="0" baseline="0" noProof="0" dirty="0" err="1">
                <a:ln>
                  <a:noFill/>
                </a:ln>
                <a:solidFill>
                  <a:prstClr val="black"/>
                </a:solidFill>
                <a:effectLst/>
                <a:uLnTx/>
                <a:uFillTx/>
                <a:latin typeface="Calibri" panose="020F0502020204030204"/>
                <a:ea typeface="+mn-ea"/>
                <a:cs typeface="+mn-cs"/>
              </a:rPr>
              <a:t>Keras</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 + Universal Sentence Encode = Transfer Learning for Text Data; </a:t>
            </a:r>
            <a:r>
              <a:rPr kumimoji="0" lang="en-GB" sz="1000" b="0" i="0" u="sng" strike="noStrike" kern="1200" cap="none" spc="0" normalizeH="0" baseline="0" noProof="0" dirty="0">
                <a:ln>
                  <a:noFill/>
                </a:ln>
                <a:solidFill>
                  <a:prstClr val="black"/>
                </a:solidFill>
                <a:effectLst/>
                <a:uLnTx/>
                <a:uFillTx/>
                <a:latin typeface="Calibri" panose="020F0502020204030204"/>
                <a:ea typeface="+mn-ea"/>
                <a:cs typeface="+mn-cs"/>
                <a:hlinkClick r:id="rId12"/>
              </a:rPr>
              <a:t>https://www.dlology.com/blog/keras-meets-universal-sentence-encoder-transfer-learning-for-text-data/</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F1E1962-03FA-4E04-8F53-B302E9286C81}"/>
              </a:ext>
            </a:extLst>
          </p:cNvPr>
          <p:cNvSpPr>
            <a:spLocks noGrp="1"/>
          </p:cNvSpPr>
          <p:nvPr>
            <p:ph type="sldNum" sz="quarter" idx="12"/>
          </p:nvPr>
        </p:nvSpPr>
        <p:spPr/>
        <p:txBody>
          <a:bodyPr/>
          <a:lstStyle/>
          <a:p>
            <a:fld id="{D78D0F9C-E982-4158-A8AF-0A146BD2F9A5}" type="slidenum">
              <a:rPr lang="en-GB" smtClean="0"/>
              <a:t>40</a:t>
            </a:fld>
            <a:endParaRPr lang="en-GB"/>
          </a:p>
        </p:txBody>
      </p:sp>
    </p:spTree>
    <p:extLst>
      <p:ext uri="{BB962C8B-B14F-4D97-AF65-F5344CB8AC3E}">
        <p14:creationId xmlns:p14="http://schemas.microsoft.com/office/powerpoint/2010/main" val="1520144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B2F0F7-5C76-4AD9-8345-8C83F4BD1BE2}"/>
              </a:ext>
            </a:extLst>
          </p:cNvPr>
          <p:cNvSpPr txBox="1">
            <a:spLocks/>
          </p:cNvSpPr>
          <p:nvPr/>
        </p:nvSpPr>
        <p:spPr>
          <a:xfrm>
            <a:off x="838200" y="365126"/>
            <a:ext cx="10515600" cy="608910"/>
          </a:xfrm>
          <a:prstGeom prst="rect">
            <a:avLst/>
          </a:prstGeom>
          <a:solidFill>
            <a:schemeClr val="bg1">
              <a:lumMod val="85000"/>
            </a:schemeClr>
          </a:solidFill>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4400" dirty="0">
                <a:solidFill>
                  <a:prstClr val="black"/>
                </a:solidFill>
                <a:latin typeface="Calibri Light" panose="020F0302020204030204"/>
              </a:rPr>
              <a:t>Links</a:t>
            </a:r>
            <a:endParaRPr kumimoji="0" lang="en-GB"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2" name="Rectangle 1">
            <a:extLst>
              <a:ext uri="{FF2B5EF4-FFF2-40B4-BE49-F238E27FC236}">
                <a16:creationId xmlns:a16="http://schemas.microsoft.com/office/drawing/2014/main" id="{A08299EE-8475-4B9F-A48D-5C7E039F45A1}"/>
              </a:ext>
            </a:extLst>
          </p:cNvPr>
          <p:cNvSpPr/>
          <p:nvPr/>
        </p:nvSpPr>
        <p:spPr>
          <a:xfrm>
            <a:off x="838200" y="974036"/>
            <a:ext cx="10515600" cy="5297219"/>
          </a:xfrm>
          <a:prstGeom prst="rect">
            <a:avLst/>
          </a:prstGeom>
        </p:spPr>
        <p:txBody>
          <a:bodyPr wrap="square">
            <a:spAutoFit/>
          </a:bodyPr>
          <a:lstStyle/>
          <a:p>
            <a:r>
              <a:rPr lang="en-GB" sz="2800" b="1" dirty="0">
                <a:solidFill>
                  <a:srgbClr val="FF0000"/>
                </a:solidFill>
              </a:rPr>
              <a:t>Website Link</a:t>
            </a:r>
            <a:endParaRPr lang="en-GB" sz="2800" dirty="0">
              <a:solidFill>
                <a:srgbClr val="FF0000"/>
              </a:solidFill>
            </a:endParaRPr>
          </a:p>
          <a:p>
            <a:pPr algn="ctr"/>
            <a:r>
              <a:rPr lang="en-GB" u="sng" dirty="0">
                <a:hlinkClick r:id="rId2"/>
              </a:rPr>
              <a:t>www.theFolse.com</a:t>
            </a:r>
            <a:r>
              <a:rPr lang="en-GB" dirty="0"/>
              <a:t> </a:t>
            </a:r>
          </a:p>
          <a:p>
            <a:pPr algn="ctr"/>
            <a:r>
              <a:rPr lang="en-GB" dirty="0"/>
              <a:t>OR</a:t>
            </a:r>
          </a:p>
          <a:p>
            <a:pPr algn="ctr"/>
            <a:r>
              <a:rPr lang="en-GB" u="sng" dirty="0">
                <a:hlinkClick r:id="rId3"/>
              </a:rPr>
              <a:t>http://54.162.42.228/</a:t>
            </a:r>
            <a:endParaRPr lang="en-GB" dirty="0"/>
          </a:p>
          <a:p>
            <a:r>
              <a:rPr lang="en-GB" dirty="0"/>
              <a:t> </a:t>
            </a:r>
          </a:p>
          <a:p>
            <a:r>
              <a:rPr lang="en-GB" b="1" u="sng" dirty="0">
                <a:solidFill>
                  <a:srgbClr val="0000FF"/>
                </a:solidFill>
              </a:rPr>
              <a:t>Note:</a:t>
            </a:r>
            <a:r>
              <a:rPr lang="en-GB" dirty="0">
                <a:solidFill>
                  <a:srgbClr val="0000FF"/>
                </a:solidFill>
              </a:rPr>
              <a:t> </a:t>
            </a:r>
            <a:r>
              <a:rPr lang="en-GB" dirty="0"/>
              <a:t>The website works only with </a:t>
            </a:r>
            <a:r>
              <a:rPr lang="en-GB" b="1" dirty="0">
                <a:solidFill>
                  <a:srgbClr val="FF0000"/>
                </a:solidFill>
              </a:rPr>
              <a:t>Chrome browser</a:t>
            </a:r>
            <a:r>
              <a:rPr lang="en-GB" dirty="0"/>
              <a:t>. If you have enabled security features on your chrome browser you may get errors saying – “</a:t>
            </a:r>
            <a:r>
              <a:rPr lang="en-GB" dirty="0">
                <a:solidFill>
                  <a:srgbClr val="FF0000"/>
                </a:solidFill>
              </a:rPr>
              <a:t>not protected website</a:t>
            </a:r>
            <a:r>
              <a:rPr lang="en-GB" dirty="0"/>
              <a:t>”. If you do face this problem please use the URL containing the IP address: </a:t>
            </a:r>
            <a:r>
              <a:rPr lang="en-GB" u="sng" dirty="0">
                <a:hlinkClick r:id="rId3"/>
              </a:rPr>
              <a:t>http://54.162.42.228/</a:t>
            </a:r>
            <a:endParaRPr lang="en-GB" dirty="0"/>
          </a:p>
          <a:p>
            <a:endParaRPr lang="en-GB" sz="2800" b="1" dirty="0">
              <a:solidFill>
                <a:srgbClr val="FF0000"/>
              </a:solidFill>
            </a:endParaRPr>
          </a:p>
          <a:p>
            <a:r>
              <a:rPr lang="en-GB" sz="2800" b="1" dirty="0">
                <a:solidFill>
                  <a:srgbClr val="FF0000"/>
                </a:solidFill>
              </a:rPr>
              <a:t>GitHub Link</a:t>
            </a:r>
          </a:p>
          <a:p>
            <a:r>
              <a:rPr lang="en-GB" u="sng" dirty="0">
                <a:hlinkClick r:id="rId4"/>
              </a:rPr>
              <a:t>https://github.com/mohammed-fakruddin/TextAnalyticsandNaturalLanguageProcessing</a:t>
            </a:r>
            <a:endParaRPr lang="en-GB" dirty="0"/>
          </a:p>
          <a:p>
            <a:r>
              <a:rPr lang="en-GB" dirty="0"/>
              <a:t> </a:t>
            </a:r>
          </a:p>
          <a:p>
            <a:endParaRPr lang="en-GB" b="1" dirty="0"/>
          </a:p>
          <a:p>
            <a:endParaRPr lang="en-GB" b="1" dirty="0"/>
          </a:p>
          <a:p>
            <a:r>
              <a:rPr lang="en-GB" sz="2800" b="1" dirty="0">
                <a:solidFill>
                  <a:srgbClr val="FF0000"/>
                </a:solidFill>
              </a:rPr>
              <a:t>Video Link</a:t>
            </a:r>
            <a:endParaRPr lang="en-GB" b="1" dirty="0"/>
          </a:p>
          <a:p>
            <a:endParaRPr lang="en-GB" b="1" dirty="0"/>
          </a:p>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F1E1962-03FA-4E04-8F53-B302E9286C81}"/>
              </a:ext>
            </a:extLst>
          </p:cNvPr>
          <p:cNvSpPr>
            <a:spLocks noGrp="1"/>
          </p:cNvSpPr>
          <p:nvPr>
            <p:ph type="sldNum" sz="quarter" idx="12"/>
          </p:nvPr>
        </p:nvSpPr>
        <p:spPr/>
        <p:txBody>
          <a:bodyPr/>
          <a:lstStyle/>
          <a:p>
            <a:fld id="{D78D0F9C-E982-4158-A8AF-0A146BD2F9A5}" type="slidenum">
              <a:rPr lang="en-GB" smtClean="0"/>
              <a:t>41</a:t>
            </a:fld>
            <a:endParaRPr lang="en-GB"/>
          </a:p>
        </p:txBody>
      </p:sp>
    </p:spTree>
    <p:extLst>
      <p:ext uri="{BB962C8B-B14F-4D97-AF65-F5344CB8AC3E}">
        <p14:creationId xmlns:p14="http://schemas.microsoft.com/office/powerpoint/2010/main" val="2653920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B2F0F7-5C76-4AD9-8345-8C83F4BD1BE2}"/>
              </a:ext>
            </a:extLst>
          </p:cNvPr>
          <p:cNvSpPr txBox="1">
            <a:spLocks/>
          </p:cNvSpPr>
          <p:nvPr/>
        </p:nvSpPr>
        <p:spPr>
          <a:xfrm>
            <a:off x="838200" y="365126"/>
            <a:ext cx="10515600" cy="608910"/>
          </a:xfrm>
          <a:prstGeom prst="rect">
            <a:avLst/>
          </a:prstGeom>
          <a:solidFill>
            <a:schemeClr val="bg1">
              <a:lumMod val="85000"/>
            </a:schemeClr>
          </a:solidFill>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a:t>Q&amp;A</a:t>
            </a:r>
          </a:p>
        </p:txBody>
      </p:sp>
      <p:sp>
        <p:nvSpPr>
          <p:cNvPr id="2" name="Slide Number Placeholder 1">
            <a:extLst>
              <a:ext uri="{FF2B5EF4-FFF2-40B4-BE49-F238E27FC236}">
                <a16:creationId xmlns:a16="http://schemas.microsoft.com/office/drawing/2014/main" id="{E07DC901-AF86-42A7-83E4-8D221BF0A212}"/>
              </a:ext>
            </a:extLst>
          </p:cNvPr>
          <p:cNvSpPr>
            <a:spLocks noGrp="1"/>
          </p:cNvSpPr>
          <p:nvPr>
            <p:ph type="sldNum" sz="quarter" idx="12"/>
          </p:nvPr>
        </p:nvSpPr>
        <p:spPr/>
        <p:txBody>
          <a:bodyPr/>
          <a:lstStyle/>
          <a:p>
            <a:fld id="{D78D0F9C-E982-4158-A8AF-0A146BD2F9A5}" type="slidenum">
              <a:rPr lang="en-GB" smtClean="0"/>
              <a:t>42</a:t>
            </a:fld>
            <a:endParaRPr lang="en-GB"/>
          </a:p>
        </p:txBody>
      </p:sp>
    </p:spTree>
    <p:extLst>
      <p:ext uri="{BB962C8B-B14F-4D97-AF65-F5344CB8AC3E}">
        <p14:creationId xmlns:p14="http://schemas.microsoft.com/office/powerpoint/2010/main" val="3667418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06DBD8-08E0-4FD6-92C0-6381ECA371DD}"/>
              </a:ext>
            </a:extLst>
          </p:cNvPr>
          <p:cNvSpPr txBox="1"/>
          <p:nvPr/>
        </p:nvSpPr>
        <p:spPr>
          <a:xfrm>
            <a:off x="4379024" y="2875002"/>
            <a:ext cx="3433953" cy="1107996"/>
          </a:xfrm>
          <a:prstGeom prst="rect">
            <a:avLst/>
          </a:prstGeom>
          <a:noFill/>
        </p:spPr>
        <p:txBody>
          <a:bodyPr wrap="none" rtlCol="0">
            <a:spAutoFit/>
          </a:bodyPr>
          <a:lstStyle>
            <a:defPPr>
              <a:defRPr lang="en-US"/>
            </a:defPPr>
            <a:lvl1pPr>
              <a:defRPr sz="2800"/>
            </a:lvl1pPr>
          </a:lstStyle>
          <a:p>
            <a:r>
              <a:rPr lang="en-GB" sz="6600" dirty="0">
                <a:solidFill>
                  <a:srgbClr val="FF0000"/>
                </a:solidFill>
              </a:rPr>
              <a:t>Appendix</a:t>
            </a:r>
          </a:p>
        </p:txBody>
      </p:sp>
      <p:sp>
        <p:nvSpPr>
          <p:cNvPr id="2" name="Slide Number Placeholder 1">
            <a:extLst>
              <a:ext uri="{FF2B5EF4-FFF2-40B4-BE49-F238E27FC236}">
                <a16:creationId xmlns:a16="http://schemas.microsoft.com/office/drawing/2014/main" id="{D97DCDDE-24FC-4958-A3A7-BFCB1297D6BC}"/>
              </a:ext>
            </a:extLst>
          </p:cNvPr>
          <p:cNvSpPr>
            <a:spLocks noGrp="1"/>
          </p:cNvSpPr>
          <p:nvPr>
            <p:ph type="sldNum" sz="quarter" idx="12"/>
          </p:nvPr>
        </p:nvSpPr>
        <p:spPr/>
        <p:txBody>
          <a:bodyPr/>
          <a:lstStyle/>
          <a:p>
            <a:fld id="{D78D0F9C-E982-4158-A8AF-0A146BD2F9A5}" type="slidenum">
              <a:rPr lang="en-GB" smtClean="0"/>
              <a:t>43</a:t>
            </a:fld>
            <a:endParaRPr lang="en-GB"/>
          </a:p>
        </p:txBody>
      </p:sp>
    </p:spTree>
    <p:extLst>
      <p:ext uri="{BB962C8B-B14F-4D97-AF65-F5344CB8AC3E}">
        <p14:creationId xmlns:p14="http://schemas.microsoft.com/office/powerpoint/2010/main" val="138173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AE8B-22B5-4EB3-910F-24BED91D39DC}"/>
              </a:ext>
            </a:extLst>
          </p:cNvPr>
          <p:cNvSpPr>
            <a:spLocks noGrp="1"/>
          </p:cNvSpPr>
          <p:nvPr>
            <p:ph type="title"/>
          </p:nvPr>
        </p:nvSpPr>
        <p:spPr>
          <a:xfrm>
            <a:off x="838200" y="365126"/>
            <a:ext cx="10515600" cy="608910"/>
          </a:xfrm>
          <a:solidFill>
            <a:schemeClr val="bg1">
              <a:lumMod val="85000"/>
            </a:schemeClr>
          </a:solidFill>
        </p:spPr>
        <p:txBody>
          <a:bodyPr>
            <a:normAutofit fontScale="90000"/>
          </a:bodyPr>
          <a:lstStyle/>
          <a:p>
            <a:r>
              <a:rPr lang="en-GB" dirty="0"/>
              <a:t>System Overview</a:t>
            </a:r>
          </a:p>
        </p:txBody>
      </p:sp>
      <p:sp>
        <p:nvSpPr>
          <p:cNvPr id="3" name="Rectangle 2">
            <a:extLst>
              <a:ext uri="{FF2B5EF4-FFF2-40B4-BE49-F238E27FC236}">
                <a16:creationId xmlns:a16="http://schemas.microsoft.com/office/drawing/2014/main" id="{2FF3EF00-8F05-4037-8616-C7D080D5C333}"/>
              </a:ext>
            </a:extLst>
          </p:cNvPr>
          <p:cNvSpPr/>
          <p:nvPr/>
        </p:nvSpPr>
        <p:spPr>
          <a:xfrm>
            <a:off x="838200" y="1520456"/>
            <a:ext cx="10515600" cy="4821000"/>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The 771 fund objectives are scraped from 6 websites and processed through the standard NLP pre-processing steps such as: remove punctuations (as appropriate), convert to lower case and tokenizes sentences into word tokens.</a:t>
            </a:r>
          </a:p>
          <a:p>
            <a:pPr marL="342900" lvl="0" indent="-342900">
              <a:lnSpc>
                <a:spcPct val="107000"/>
              </a:lnSpc>
              <a:spcAft>
                <a:spcPts val="0"/>
              </a:spcAft>
              <a:buFont typeface="Symbol" panose="05050102010706020507" pitchFamily="18" charset="2"/>
              <a:buChar char=""/>
            </a:pPr>
            <a:endParaRPr lang="en-GB"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The investor objective query string received from the FOLSE website is also pre-processed through before feeding to the model.</a:t>
            </a:r>
          </a:p>
          <a:p>
            <a:pPr marL="342900" lvl="0" indent="-342900">
              <a:lnSpc>
                <a:spcPct val="107000"/>
              </a:lnSpc>
              <a:spcAft>
                <a:spcPts val="0"/>
              </a:spcAft>
              <a:buFont typeface="Symbol" panose="05050102010706020507" pitchFamily="18" charset="2"/>
              <a:buChar char=""/>
            </a:pPr>
            <a:endParaRPr lang="en-GB"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The pre-processed 771 fund objective tokens are fed to the various NLP models to generate the word embeddings or word vectors. </a:t>
            </a:r>
          </a:p>
          <a:p>
            <a:pPr marL="342900" lvl="0" indent="-342900">
              <a:lnSpc>
                <a:spcPct val="107000"/>
              </a:lnSpc>
              <a:spcAft>
                <a:spcPts val="0"/>
              </a:spcAft>
              <a:buFont typeface="Symbol" panose="05050102010706020507" pitchFamily="18" charset="2"/>
              <a:buChar char=""/>
            </a:pPr>
            <a:endParaRPr lang="en-GB"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The pre-processed investor objective word token is also fed to the model to generated the word embeddings or word vector.</a:t>
            </a:r>
          </a:p>
          <a:p>
            <a:pPr marL="342900" lvl="0" indent="-342900">
              <a:lnSpc>
                <a:spcPct val="107000"/>
              </a:lnSpc>
              <a:spcAft>
                <a:spcPts val="0"/>
              </a:spcAft>
              <a:buFont typeface="Symbol" panose="05050102010706020507" pitchFamily="18" charset="2"/>
              <a:buChar char=""/>
            </a:pPr>
            <a:endParaRPr lang="en-GB"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In a loop the cosine similarity scores are calculated between the investor objective and the fund objectives. The calculated scores are calculated and the top-4 most similar fund objectives are returned to the FOLSE website as recommended funds. </a:t>
            </a:r>
          </a:p>
        </p:txBody>
      </p:sp>
      <p:sp>
        <p:nvSpPr>
          <p:cNvPr id="4" name="Slide Number Placeholder 3">
            <a:extLst>
              <a:ext uri="{FF2B5EF4-FFF2-40B4-BE49-F238E27FC236}">
                <a16:creationId xmlns:a16="http://schemas.microsoft.com/office/drawing/2014/main" id="{09259D0A-6C84-48AA-A24B-BE13010A6AF8}"/>
              </a:ext>
            </a:extLst>
          </p:cNvPr>
          <p:cNvSpPr>
            <a:spLocks noGrp="1"/>
          </p:cNvSpPr>
          <p:nvPr>
            <p:ph type="sldNum" sz="quarter" idx="12"/>
          </p:nvPr>
        </p:nvSpPr>
        <p:spPr/>
        <p:txBody>
          <a:bodyPr/>
          <a:lstStyle/>
          <a:p>
            <a:fld id="{D78D0F9C-E982-4158-A8AF-0A146BD2F9A5}" type="slidenum">
              <a:rPr lang="en-GB" smtClean="0"/>
              <a:t>44</a:t>
            </a:fld>
            <a:endParaRPr lang="en-GB"/>
          </a:p>
        </p:txBody>
      </p:sp>
    </p:spTree>
    <p:extLst>
      <p:ext uri="{BB962C8B-B14F-4D97-AF65-F5344CB8AC3E}">
        <p14:creationId xmlns:p14="http://schemas.microsoft.com/office/powerpoint/2010/main" val="105470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3670-AEBB-43B4-ADF0-8BBAF2B44F50}"/>
              </a:ext>
            </a:extLst>
          </p:cNvPr>
          <p:cNvSpPr>
            <a:spLocks noGrp="1"/>
          </p:cNvSpPr>
          <p:nvPr>
            <p:ph type="title"/>
          </p:nvPr>
        </p:nvSpPr>
        <p:spPr/>
        <p:txBody>
          <a:bodyPr/>
          <a:lstStyle/>
          <a:p>
            <a:r>
              <a:rPr lang="en-US" dirty="0"/>
              <a:t>How can an investor find a fund to meet their objectives?</a:t>
            </a:r>
          </a:p>
        </p:txBody>
      </p:sp>
      <p:sp>
        <p:nvSpPr>
          <p:cNvPr id="3" name="Content Placeholder 2">
            <a:extLst>
              <a:ext uri="{FF2B5EF4-FFF2-40B4-BE49-F238E27FC236}">
                <a16:creationId xmlns:a16="http://schemas.microsoft.com/office/drawing/2014/main" id="{ED8C1FAA-4C67-4600-892D-4562645A2C18}"/>
              </a:ext>
            </a:extLst>
          </p:cNvPr>
          <p:cNvSpPr>
            <a:spLocks noGrp="1"/>
          </p:cNvSpPr>
          <p:nvPr>
            <p:ph idx="1"/>
          </p:nvPr>
        </p:nvSpPr>
        <p:spPr/>
        <p:txBody>
          <a:bodyPr>
            <a:normAutofit/>
          </a:bodyPr>
          <a:lstStyle/>
          <a:p>
            <a:r>
              <a:rPr lang="en-US" dirty="0"/>
              <a:t>In most countries, each mutual fund is required to publish a Prospectus.</a:t>
            </a:r>
          </a:p>
          <a:p>
            <a:r>
              <a:rPr lang="en-US" dirty="0"/>
              <a:t>Each prospectus specifies the fund’s investment objective.</a:t>
            </a:r>
          </a:p>
          <a:p>
            <a:r>
              <a:rPr lang="en-US" dirty="0"/>
              <a:t>A prospectus is a legally binding contract. This makes the language formal and verbose.</a:t>
            </a:r>
          </a:p>
          <a:p>
            <a:endParaRPr lang="en-US" dirty="0"/>
          </a:p>
        </p:txBody>
      </p:sp>
      <p:sp>
        <p:nvSpPr>
          <p:cNvPr id="4" name="Slide Number Placeholder 3">
            <a:extLst>
              <a:ext uri="{FF2B5EF4-FFF2-40B4-BE49-F238E27FC236}">
                <a16:creationId xmlns:a16="http://schemas.microsoft.com/office/drawing/2014/main" id="{0BCE02F3-A631-40FD-873F-106A153F724A}"/>
              </a:ext>
            </a:extLst>
          </p:cNvPr>
          <p:cNvSpPr>
            <a:spLocks noGrp="1"/>
          </p:cNvSpPr>
          <p:nvPr>
            <p:ph type="sldNum" sz="quarter" idx="12"/>
          </p:nvPr>
        </p:nvSpPr>
        <p:spPr/>
        <p:txBody>
          <a:bodyPr/>
          <a:lstStyle/>
          <a:p>
            <a:fld id="{D78D0F9C-E982-4158-A8AF-0A146BD2F9A5}" type="slidenum">
              <a:rPr lang="en-GB" smtClean="0"/>
              <a:t>5</a:t>
            </a:fld>
            <a:endParaRPr lang="en-GB"/>
          </a:p>
        </p:txBody>
      </p:sp>
    </p:spTree>
    <p:extLst>
      <p:ext uri="{BB962C8B-B14F-4D97-AF65-F5344CB8AC3E}">
        <p14:creationId xmlns:p14="http://schemas.microsoft.com/office/powerpoint/2010/main" val="73534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31A8-B1BC-42C2-AFF6-697E618E1F5A}"/>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19FBB55B-49D6-476A-9EB5-50ABA73148CD}"/>
              </a:ext>
            </a:extLst>
          </p:cNvPr>
          <p:cNvSpPr>
            <a:spLocks noGrp="1"/>
          </p:cNvSpPr>
          <p:nvPr>
            <p:ph idx="1"/>
          </p:nvPr>
        </p:nvSpPr>
        <p:spPr/>
        <p:txBody>
          <a:bodyPr>
            <a:normAutofit fontScale="92500" lnSpcReduction="10000"/>
          </a:bodyPr>
          <a:lstStyle/>
          <a:p>
            <a:pPr lvl="1"/>
            <a:r>
              <a:rPr lang="en-US" b="1" dirty="0"/>
              <a:t>California Tax-Free Money Fund</a:t>
            </a:r>
          </a:p>
          <a:p>
            <a:pPr lvl="2"/>
            <a:r>
              <a:rPr lang="en-US" dirty="0"/>
              <a:t>Objective: The fund seeks to provide preservation of capital, liquidity and, consistent with these objectives, the highest level of income exempt from federal and California state income taxes.</a:t>
            </a:r>
          </a:p>
          <a:p>
            <a:pPr lvl="1"/>
            <a:r>
              <a:rPr lang="en-US" b="1" dirty="0"/>
              <a:t>Balanced Fund</a:t>
            </a:r>
          </a:p>
          <a:p>
            <a:pPr lvl="2"/>
            <a:r>
              <a:rPr lang="en-US" dirty="0"/>
              <a:t>Objective: The fund seeks to provide capital growth, current income, and preservation of capital through a portfolio of stocks and fixed-income securities.</a:t>
            </a:r>
          </a:p>
          <a:p>
            <a:pPr lvl="1"/>
            <a:r>
              <a:rPr lang="en-US" b="1" dirty="0"/>
              <a:t>International Bond Fund</a:t>
            </a:r>
          </a:p>
          <a:p>
            <a:pPr lvl="2"/>
            <a:r>
              <a:rPr lang="en-US" dirty="0"/>
              <a:t>Objective: The fund seeks to provide current income and capital appreciation.</a:t>
            </a:r>
          </a:p>
          <a:p>
            <a:endParaRPr lang="en-US" dirty="0"/>
          </a:p>
          <a:p>
            <a:endParaRPr lang="en-US" dirty="0"/>
          </a:p>
          <a:p>
            <a:endParaRPr lang="en-US" dirty="0"/>
          </a:p>
          <a:p>
            <a:r>
              <a:rPr lang="en-US" sz="1400" dirty="0"/>
              <a:t>Examples are from </a:t>
            </a:r>
            <a:r>
              <a:rPr lang="en-US" sz="1400" dirty="0" err="1"/>
              <a:t>From</a:t>
            </a:r>
            <a:r>
              <a:rPr lang="en-US" sz="1400" dirty="0"/>
              <a:t> T. Rowe Price’s website (</a:t>
            </a:r>
            <a:r>
              <a:rPr lang="en-US" sz="1400" dirty="0">
                <a:hlinkClick r:id="rId2"/>
              </a:rPr>
              <a:t>https://www.troweprice.com/personal-investing/tools/fund-research/</a:t>
            </a:r>
            <a:r>
              <a:rPr lang="en-US" sz="1400" dirty="0"/>
              <a:t>)</a:t>
            </a:r>
          </a:p>
          <a:p>
            <a:endParaRPr lang="en-US" dirty="0"/>
          </a:p>
          <a:p>
            <a:endParaRPr lang="en-US" dirty="0"/>
          </a:p>
        </p:txBody>
      </p:sp>
      <p:sp>
        <p:nvSpPr>
          <p:cNvPr id="4" name="Slide Number Placeholder 3">
            <a:extLst>
              <a:ext uri="{FF2B5EF4-FFF2-40B4-BE49-F238E27FC236}">
                <a16:creationId xmlns:a16="http://schemas.microsoft.com/office/drawing/2014/main" id="{12E6C1DB-DB04-4098-AD4C-A73C754BF072}"/>
              </a:ext>
            </a:extLst>
          </p:cNvPr>
          <p:cNvSpPr>
            <a:spLocks noGrp="1"/>
          </p:cNvSpPr>
          <p:nvPr>
            <p:ph type="sldNum" sz="quarter" idx="12"/>
          </p:nvPr>
        </p:nvSpPr>
        <p:spPr/>
        <p:txBody>
          <a:bodyPr/>
          <a:lstStyle/>
          <a:p>
            <a:fld id="{D78D0F9C-E982-4158-A8AF-0A146BD2F9A5}" type="slidenum">
              <a:rPr lang="en-GB" smtClean="0"/>
              <a:t>6</a:t>
            </a:fld>
            <a:endParaRPr lang="en-GB"/>
          </a:p>
        </p:txBody>
      </p:sp>
    </p:spTree>
    <p:extLst>
      <p:ext uri="{BB962C8B-B14F-4D97-AF65-F5344CB8AC3E}">
        <p14:creationId xmlns:p14="http://schemas.microsoft.com/office/powerpoint/2010/main" val="157913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2B97E8A-0513-4863-86D5-EFBC01E04C4C}"/>
              </a:ext>
            </a:extLst>
          </p:cNvPr>
          <p:cNvSpPr txBox="1">
            <a:spLocks/>
          </p:cNvSpPr>
          <p:nvPr/>
        </p:nvSpPr>
        <p:spPr>
          <a:xfrm>
            <a:off x="838200" y="365126"/>
            <a:ext cx="10515600" cy="608910"/>
          </a:xfrm>
          <a:prstGeom prst="rect">
            <a:avLst/>
          </a:prstGeom>
          <a:solidFill>
            <a:schemeClr val="bg1">
              <a:lumMod val="85000"/>
            </a:schemeClr>
          </a:solidFill>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a:t>Solution</a:t>
            </a:r>
          </a:p>
        </p:txBody>
      </p:sp>
      <p:sp>
        <p:nvSpPr>
          <p:cNvPr id="2" name="TextBox 1">
            <a:extLst>
              <a:ext uri="{FF2B5EF4-FFF2-40B4-BE49-F238E27FC236}">
                <a16:creationId xmlns:a16="http://schemas.microsoft.com/office/drawing/2014/main" id="{F99BDA94-3853-48CF-9BF6-07DDBDE2F738}"/>
              </a:ext>
            </a:extLst>
          </p:cNvPr>
          <p:cNvSpPr txBox="1"/>
          <p:nvPr/>
        </p:nvSpPr>
        <p:spPr>
          <a:xfrm flipH="1">
            <a:off x="4011386" y="1942275"/>
            <a:ext cx="4169228" cy="1323439"/>
          </a:xfrm>
          <a:prstGeom prst="rect">
            <a:avLst/>
          </a:prstGeom>
          <a:noFill/>
        </p:spPr>
        <p:txBody>
          <a:bodyPr wrap="square" rtlCol="0">
            <a:spAutoFit/>
          </a:bodyPr>
          <a:lstStyle/>
          <a:p>
            <a:r>
              <a:rPr lang="en-GB" sz="8000" dirty="0">
                <a:solidFill>
                  <a:srgbClr val="FF0000"/>
                </a:solidFill>
                <a:latin typeface="Arial Black" panose="020B0A04020102020204" pitchFamily="34" charset="0"/>
              </a:rPr>
              <a:t>FO</a:t>
            </a:r>
            <a:endParaRPr lang="en-GB" sz="8000" dirty="0">
              <a:solidFill>
                <a:srgbClr val="0070C0"/>
              </a:solidFill>
              <a:latin typeface="Arial Black" panose="020B0A04020102020204" pitchFamily="34" charset="0"/>
            </a:endParaRPr>
          </a:p>
        </p:txBody>
      </p:sp>
      <p:sp>
        <p:nvSpPr>
          <p:cNvPr id="11" name="TextBox 10">
            <a:extLst>
              <a:ext uri="{FF2B5EF4-FFF2-40B4-BE49-F238E27FC236}">
                <a16:creationId xmlns:a16="http://schemas.microsoft.com/office/drawing/2014/main" id="{1F6B7A1A-5BF1-4910-A6E9-15E9B4163BFF}"/>
              </a:ext>
            </a:extLst>
          </p:cNvPr>
          <p:cNvSpPr txBox="1"/>
          <p:nvPr/>
        </p:nvSpPr>
        <p:spPr>
          <a:xfrm flipH="1">
            <a:off x="5568043" y="1920502"/>
            <a:ext cx="4169228" cy="1323439"/>
          </a:xfrm>
          <a:prstGeom prst="rect">
            <a:avLst/>
          </a:prstGeom>
          <a:noFill/>
        </p:spPr>
        <p:txBody>
          <a:bodyPr wrap="square" rtlCol="0">
            <a:spAutoFit/>
          </a:bodyPr>
          <a:lstStyle/>
          <a:p>
            <a:r>
              <a:rPr lang="en-GB" sz="8000" dirty="0">
                <a:solidFill>
                  <a:srgbClr val="0070C0"/>
                </a:solidFill>
                <a:latin typeface="Arial Black" panose="020B0A04020102020204" pitchFamily="34" charset="0"/>
              </a:rPr>
              <a:t>LSE</a:t>
            </a:r>
          </a:p>
        </p:txBody>
      </p:sp>
      <p:sp>
        <p:nvSpPr>
          <p:cNvPr id="3" name="TextBox 2">
            <a:extLst>
              <a:ext uri="{FF2B5EF4-FFF2-40B4-BE49-F238E27FC236}">
                <a16:creationId xmlns:a16="http://schemas.microsoft.com/office/drawing/2014/main" id="{D97E518A-5F64-4C04-9350-D40D3651FDA6}"/>
              </a:ext>
            </a:extLst>
          </p:cNvPr>
          <p:cNvSpPr txBox="1"/>
          <p:nvPr/>
        </p:nvSpPr>
        <p:spPr>
          <a:xfrm>
            <a:off x="2216427" y="2361880"/>
            <a:ext cx="2725446" cy="707886"/>
          </a:xfrm>
          <a:prstGeom prst="rect">
            <a:avLst/>
          </a:prstGeom>
          <a:noFill/>
        </p:spPr>
        <p:txBody>
          <a:bodyPr wrap="square" rtlCol="0">
            <a:spAutoFit/>
          </a:bodyPr>
          <a:lstStyle/>
          <a:p>
            <a:r>
              <a:rPr lang="en-GB" sz="4000" dirty="0">
                <a:solidFill>
                  <a:srgbClr val="7030A0"/>
                </a:solidFill>
              </a:rPr>
              <a:t>www.the</a:t>
            </a:r>
          </a:p>
        </p:txBody>
      </p:sp>
      <p:sp>
        <p:nvSpPr>
          <p:cNvPr id="12" name="TextBox 11">
            <a:extLst>
              <a:ext uri="{FF2B5EF4-FFF2-40B4-BE49-F238E27FC236}">
                <a16:creationId xmlns:a16="http://schemas.microsoft.com/office/drawing/2014/main" id="{38AB86F6-9D1C-477C-A7E5-CA164C975B86}"/>
              </a:ext>
            </a:extLst>
          </p:cNvPr>
          <p:cNvSpPr txBox="1"/>
          <p:nvPr/>
        </p:nvSpPr>
        <p:spPr>
          <a:xfrm>
            <a:off x="7686320" y="2361880"/>
            <a:ext cx="1207959" cy="707886"/>
          </a:xfrm>
          <a:prstGeom prst="rect">
            <a:avLst/>
          </a:prstGeom>
          <a:noFill/>
        </p:spPr>
        <p:txBody>
          <a:bodyPr wrap="none" rtlCol="0">
            <a:spAutoFit/>
          </a:bodyPr>
          <a:lstStyle/>
          <a:p>
            <a:r>
              <a:rPr lang="en-GB" sz="4000" dirty="0">
                <a:solidFill>
                  <a:srgbClr val="7030A0"/>
                </a:solidFill>
              </a:rPr>
              <a:t>.com</a:t>
            </a:r>
          </a:p>
        </p:txBody>
      </p:sp>
      <p:sp>
        <p:nvSpPr>
          <p:cNvPr id="4" name="TextBox 3">
            <a:extLst>
              <a:ext uri="{FF2B5EF4-FFF2-40B4-BE49-F238E27FC236}">
                <a16:creationId xmlns:a16="http://schemas.microsoft.com/office/drawing/2014/main" id="{0CA093AA-E46C-4B33-BBC4-E94DAF6DFFCC}"/>
              </a:ext>
            </a:extLst>
          </p:cNvPr>
          <p:cNvSpPr txBox="1"/>
          <p:nvPr/>
        </p:nvSpPr>
        <p:spPr>
          <a:xfrm>
            <a:off x="3479610" y="4135695"/>
            <a:ext cx="5232779" cy="461665"/>
          </a:xfrm>
          <a:prstGeom prst="rect">
            <a:avLst/>
          </a:prstGeom>
          <a:noFill/>
        </p:spPr>
        <p:txBody>
          <a:bodyPr wrap="none" rtlCol="0">
            <a:spAutoFit/>
          </a:bodyPr>
          <a:lstStyle/>
          <a:p>
            <a:r>
              <a:rPr lang="en-GB" sz="2400" dirty="0">
                <a:solidFill>
                  <a:srgbClr val="FF0000"/>
                </a:solidFill>
              </a:rPr>
              <a:t>F</a:t>
            </a:r>
            <a:r>
              <a:rPr lang="en-GB" sz="2400" dirty="0">
                <a:solidFill>
                  <a:srgbClr val="0000FF"/>
                </a:solidFill>
              </a:rPr>
              <a:t>und </a:t>
            </a:r>
            <a:r>
              <a:rPr lang="en-GB" sz="2400" dirty="0">
                <a:solidFill>
                  <a:srgbClr val="FF0000"/>
                </a:solidFill>
              </a:rPr>
              <a:t>O</a:t>
            </a:r>
            <a:r>
              <a:rPr lang="en-GB" sz="2400" dirty="0">
                <a:solidFill>
                  <a:srgbClr val="0000FF"/>
                </a:solidFill>
              </a:rPr>
              <a:t>bjectives </a:t>
            </a:r>
            <a:r>
              <a:rPr lang="en-GB" sz="2400" dirty="0">
                <a:solidFill>
                  <a:srgbClr val="FF0000"/>
                </a:solidFill>
              </a:rPr>
              <a:t>L</a:t>
            </a:r>
            <a:r>
              <a:rPr lang="en-GB" sz="2400" dirty="0">
                <a:solidFill>
                  <a:srgbClr val="0000FF"/>
                </a:solidFill>
              </a:rPr>
              <a:t>inguistic </a:t>
            </a:r>
            <a:r>
              <a:rPr lang="en-GB" sz="2400" dirty="0">
                <a:solidFill>
                  <a:srgbClr val="FF0000"/>
                </a:solidFill>
              </a:rPr>
              <a:t>S</a:t>
            </a:r>
            <a:r>
              <a:rPr lang="en-GB" sz="2400" dirty="0">
                <a:solidFill>
                  <a:srgbClr val="0000FF"/>
                </a:solidFill>
              </a:rPr>
              <a:t>earch </a:t>
            </a:r>
            <a:r>
              <a:rPr lang="en-GB" sz="2400" dirty="0">
                <a:solidFill>
                  <a:srgbClr val="FF0000"/>
                </a:solidFill>
              </a:rPr>
              <a:t>E</a:t>
            </a:r>
            <a:r>
              <a:rPr lang="en-GB" sz="2400" dirty="0">
                <a:solidFill>
                  <a:srgbClr val="0000FF"/>
                </a:solidFill>
              </a:rPr>
              <a:t>ngine</a:t>
            </a:r>
          </a:p>
        </p:txBody>
      </p:sp>
      <p:sp>
        <p:nvSpPr>
          <p:cNvPr id="5" name="Slide Number Placeholder 4">
            <a:extLst>
              <a:ext uri="{FF2B5EF4-FFF2-40B4-BE49-F238E27FC236}">
                <a16:creationId xmlns:a16="http://schemas.microsoft.com/office/drawing/2014/main" id="{BA3C1A74-E64E-41F5-AD45-DE8180C45D82}"/>
              </a:ext>
            </a:extLst>
          </p:cNvPr>
          <p:cNvSpPr>
            <a:spLocks noGrp="1"/>
          </p:cNvSpPr>
          <p:nvPr>
            <p:ph type="sldNum" sz="quarter" idx="12"/>
          </p:nvPr>
        </p:nvSpPr>
        <p:spPr/>
        <p:txBody>
          <a:bodyPr/>
          <a:lstStyle/>
          <a:p>
            <a:fld id="{D78D0F9C-E982-4158-A8AF-0A146BD2F9A5}" type="slidenum">
              <a:rPr lang="en-GB" smtClean="0"/>
              <a:t>7</a:t>
            </a:fld>
            <a:endParaRPr lang="en-GB"/>
          </a:p>
        </p:txBody>
      </p:sp>
    </p:spTree>
    <p:extLst>
      <p:ext uri="{BB962C8B-B14F-4D97-AF65-F5344CB8AC3E}">
        <p14:creationId xmlns:p14="http://schemas.microsoft.com/office/powerpoint/2010/main" val="165918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8" presetClass="entr" presetSubtype="0" accel="50000" fill="hold" grpId="0" nodeType="clickEffect">
                                  <p:stCondLst>
                                    <p:cond delay="0"/>
                                  </p:stCondLst>
                                  <p:iterate type="wd">
                                    <p:tmPct val="37500"/>
                                  </p:iterate>
                                  <p:childTnLst>
                                    <p:set>
                                      <p:cBhvr>
                                        <p:cTn id="26" dur="1" fill="hold">
                                          <p:stCondLst>
                                            <p:cond delay="0"/>
                                          </p:stCondLst>
                                        </p:cTn>
                                        <p:tgtEl>
                                          <p:spTgt spid="4">
                                            <p:txEl>
                                              <p:pRg st="0" end="0"/>
                                            </p:txEl>
                                          </p:spTgt>
                                        </p:tgtEl>
                                        <p:attrNameLst>
                                          <p:attrName>style.visibility</p:attrName>
                                        </p:attrNameLst>
                                      </p:cBhvr>
                                      <p:to>
                                        <p:strVal val="visible"/>
                                      </p:to>
                                    </p:set>
                                    <p:set>
                                      <p:cBhvr>
                                        <p:cTn id="27" dur="455" fill="hold">
                                          <p:stCondLst>
                                            <p:cond delay="0"/>
                                          </p:stCondLst>
                                        </p:cTn>
                                        <p:tgtEl>
                                          <p:spTgt spid="4">
                                            <p:txEl>
                                              <p:pRg st="0" end="0"/>
                                            </p:txEl>
                                          </p:spTgt>
                                        </p:tgtEl>
                                        <p:attrNameLst>
                                          <p:attrName>style.rotation</p:attrName>
                                        </p:attrNameLst>
                                      </p:cBhvr>
                                      <p:to>
                                        <p:strVal val="-45.0"/>
                                      </p:to>
                                    </p:set>
                                    <p:anim calcmode="lin" valueType="num">
                                      <p:cBhvr>
                                        <p:cTn id="28" dur="455" fill="hold">
                                          <p:stCondLst>
                                            <p:cond delay="455"/>
                                          </p:stCondLst>
                                        </p:cTn>
                                        <p:tgtEl>
                                          <p:spTgt spid="4">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29" dur="455" fill="hold">
                                          <p:stCondLst>
                                            <p:cond delay="0"/>
                                          </p:stCondLst>
                                        </p:cTn>
                                        <p:tgtEl>
                                          <p:spTgt spid="4">
                                            <p:txEl>
                                              <p:pRg st="0" end="0"/>
                                            </p:txEl>
                                          </p:spTgt>
                                        </p:tgtEl>
                                        <p:attrNameLst>
                                          <p:attrName>ppt_y</p:attrName>
                                        </p:attrNameLst>
                                      </p:cBhvr>
                                      <p:tavLst>
                                        <p:tav tm="0">
                                          <p:val>
                                            <p:strVal val="#ppt_y-1"/>
                                          </p:val>
                                        </p:tav>
                                        <p:tav tm="100000">
                                          <p:val>
                                            <p:strVal val="#ppt_y-(0.354*#ppt_w-0.172*#ppt_h)"/>
                                          </p:val>
                                        </p:tav>
                                      </p:tavLst>
                                    </p:anim>
                                    <p:anim calcmode="lin" valueType="num">
                                      <p:cBhvr>
                                        <p:cTn id="30" dur="156" decel="50000" autoRev="1" fill="hold">
                                          <p:stCondLst>
                                            <p:cond delay="455"/>
                                          </p:stCondLst>
                                        </p:cTn>
                                        <p:tgtEl>
                                          <p:spTgt spid="4">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31" dur="136" fill="hold">
                                          <p:stCondLst>
                                            <p:cond delay="864"/>
                                          </p:stCondLst>
                                        </p:cTn>
                                        <p:tgtEl>
                                          <p:spTgt spid="4">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3" grpId="0"/>
      <p:bldP spid="12" grpId="0"/>
      <p:bldP spid="4"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9391BBB-F339-4FA4-94FF-0A6EFDFA1F8F}"/>
              </a:ext>
            </a:extLst>
          </p:cNvPr>
          <p:cNvSpPr txBox="1">
            <a:spLocks/>
          </p:cNvSpPr>
          <p:nvPr/>
        </p:nvSpPr>
        <p:spPr>
          <a:xfrm>
            <a:off x="838200" y="365126"/>
            <a:ext cx="10515600" cy="608910"/>
          </a:xfrm>
          <a:prstGeom prst="rect">
            <a:avLst/>
          </a:prstGeom>
          <a:solidFill>
            <a:schemeClr val="bg1">
              <a:lumMod val="85000"/>
            </a:schemeClr>
          </a:solidFill>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a:t>Solution</a:t>
            </a:r>
          </a:p>
        </p:txBody>
      </p:sp>
      <p:pic>
        <p:nvPicPr>
          <p:cNvPr id="4" name="Picture 3">
            <a:extLst>
              <a:ext uri="{FF2B5EF4-FFF2-40B4-BE49-F238E27FC236}">
                <a16:creationId xmlns:a16="http://schemas.microsoft.com/office/drawing/2014/main" id="{46253EA2-5BA5-47BD-B26C-4058A3CCA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367" y="1374354"/>
            <a:ext cx="8071265" cy="4896102"/>
          </a:xfrm>
          <a:prstGeom prst="rect">
            <a:avLst/>
          </a:prstGeom>
        </p:spPr>
      </p:pic>
      <p:sp>
        <p:nvSpPr>
          <p:cNvPr id="2" name="Slide Number Placeholder 1">
            <a:extLst>
              <a:ext uri="{FF2B5EF4-FFF2-40B4-BE49-F238E27FC236}">
                <a16:creationId xmlns:a16="http://schemas.microsoft.com/office/drawing/2014/main" id="{FF6C023C-7D37-45FE-8E79-1FEFD243D106}"/>
              </a:ext>
            </a:extLst>
          </p:cNvPr>
          <p:cNvSpPr>
            <a:spLocks noGrp="1"/>
          </p:cNvSpPr>
          <p:nvPr>
            <p:ph type="sldNum" sz="quarter" idx="12"/>
          </p:nvPr>
        </p:nvSpPr>
        <p:spPr/>
        <p:txBody>
          <a:bodyPr/>
          <a:lstStyle/>
          <a:p>
            <a:fld id="{D78D0F9C-E982-4158-A8AF-0A146BD2F9A5}" type="slidenum">
              <a:rPr lang="en-GB" smtClean="0"/>
              <a:t>8</a:t>
            </a:fld>
            <a:endParaRPr lang="en-GB"/>
          </a:p>
        </p:txBody>
      </p:sp>
    </p:spTree>
    <p:extLst>
      <p:ext uri="{BB962C8B-B14F-4D97-AF65-F5344CB8AC3E}">
        <p14:creationId xmlns:p14="http://schemas.microsoft.com/office/powerpoint/2010/main" val="1351116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9391BBB-F339-4FA4-94FF-0A6EFDFA1F8F}"/>
              </a:ext>
            </a:extLst>
          </p:cNvPr>
          <p:cNvSpPr txBox="1">
            <a:spLocks/>
          </p:cNvSpPr>
          <p:nvPr/>
        </p:nvSpPr>
        <p:spPr>
          <a:xfrm>
            <a:off x="838200" y="365126"/>
            <a:ext cx="10515600" cy="608910"/>
          </a:xfrm>
          <a:prstGeom prst="rect">
            <a:avLst/>
          </a:prstGeom>
          <a:solidFill>
            <a:schemeClr val="bg1">
              <a:lumMod val="85000"/>
            </a:schemeClr>
          </a:solidFill>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a:t>Solution</a:t>
            </a:r>
          </a:p>
        </p:txBody>
      </p:sp>
      <p:pic>
        <p:nvPicPr>
          <p:cNvPr id="5" name="Picture 4">
            <a:extLst>
              <a:ext uri="{FF2B5EF4-FFF2-40B4-BE49-F238E27FC236}">
                <a16:creationId xmlns:a16="http://schemas.microsoft.com/office/drawing/2014/main" id="{E997219F-CCEA-48BC-AF89-FEAA623C4937}"/>
              </a:ext>
            </a:extLst>
          </p:cNvPr>
          <p:cNvPicPr>
            <a:picLocks noChangeAspect="1"/>
          </p:cNvPicPr>
          <p:nvPr/>
        </p:nvPicPr>
        <p:blipFill rotWithShape="1">
          <a:blip r:embed="rId2">
            <a:extLst>
              <a:ext uri="{28A0092B-C50C-407E-A947-70E740481C1C}">
                <a14:useLocalDpi xmlns:a14="http://schemas.microsoft.com/office/drawing/2010/main" val="0"/>
              </a:ext>
            </a:extLst>
          </a:blip>
          <a:srcRect r="21225"/>
          <a:stretch/>
        </p:blipFill>
        <p:spPr>
          <a:xfrm>
            <a:off x="1584251" y="1053802"/>
            <a:ext cx="8793125" cy="5804198"/>
          </a:xfrm>
          <a:prstGeom prst="rect">
            <a:avLst/>
          </a:prstGeom>
        </p:spPr>
      </p:pic>
      <p:sp>
        <p:nvSpPr>
          <p:cNvPr id="2" name="Slide Number Placeholder 1">
            <a:extLst>
              <a:ext uri="{FF2B5EF4-FFF2-40B4-BE49-F238E27FC236}">
                <a16:creationId xmlns:a16="http://schemas.microsoft.com/office/drawing/2014/main" id="{32985D96-BCB5-4D15-B6CD-B78B61671766}"/>
              </a:ext>
            </a:extLst>
          </p:cNvPr>
          <p:cNvSpPr>
            <a:spLocks noGrp="1"/>
          </p:cNvSpPr>
          <p:nvPr>
            <p:ph type="sldNum" sz="quarter" idx="12"/>
          </p:nvPr>
        </p:nvSpPr>
        <p:spPr/>
        <p:txBody>
          <a:bodyPr/>
          <a:lstStyle/>
          <a:p>
            <a:fld id="{D78D0F9C-E982-4158-A8AF-0A146BD2F9A5}" type="slidenum">
              <a:rPr lang="en-GB" smtClean="0"/>
              <a:t>9</a:t>
            </a:fld>
            <a:endParaRPr lang="en-GB"/>
          </a:p>
        </p:txBody>
      </p:sp>
    </p:spTree>
    <p:extLst>
      <p:ext uri="{BB962C8B-B14F-4D97-AF65-F5344CB8AC3E}">
        <p14:creationId xmlns:p14="http://schemas.microsoft.com/office/powerpoint/2010/main" val="3043163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23033</TotalTime>
  <Words>4508</Words>
  <Application>Microsoft Office PowerPoint</Application>
  <PresentationFormat>Widescreen</PresentationFormat>
  <Paragraphs>536</Paragraphs>
  <Slides>44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44</vt:i4>
      </vt:variant>
    </vt:vector>
  </HeadingPairs>
  <TitlesOfParts>
    <vt:vector size="53" baseType="lpstr">
      <vt:lpstr>Arial</vt:lpstr>
      <vt:lpstr>Arial Black</vt:lpstr>
      <vt:lpstr>Calibri</vt:lpstr>
      <vt:lpstr>Calibri Light</vt:lpstr>
      <vt:lpstr>Courier New</vt:lpstr>
      <vt:lpstr>Symbol</vt:lpstr>
      <vt:lpstr>Wingdings</vt:lpstr>
      <vt:lpstr>Office Theme</vt:lpstr>
      <vt:lpstr>1_Office Theme</vt:lpstr>
      <vt:lpstr> Final Project  Text Similarity for Fund Objectives </vt:lpstr>
      <vt:lpstr>PowerPoint Presentation</vt:lpstr>
      <vt:lpstr>PowerPoint Presentation</vt:lpstr>
      <vt:lpstr>The Potential for Error is Increasing</vt:lpstr>
      <vt:lpstr>How can an investor find a fund to meet their objectives?</vt:lpstr>
      <vt:lpstr>Examples</vt:lpstr>
      <vt:lpstr>PowerPoint Presentation</vt:lpstr>
      <vt:lpstr>PowerPoint Presentation</vt:lpstr>
      <vt:lpstr>PowerPoint Presentation</vt:lpstr>
      <vt:lpstr> Software &amp; Hardware</vt:lpstr>
      <vt:lpstr> Software &amp; Hardware</vt:lpstr>
      <vt:lpstr> Data Sourcing</vt:lpstr>
      <vt:lpstr> Data Sourcing</vt:lpstr>
      <vt:lpstr>PowerPoint Presentation</vt:lpstr>
      <vt:lpstr>PowerPoint Presentation</vt:lpstr>
      <vt:lpstr>PowerPoint Presentation</vt:lpstr>
      <vt:lpstr> Data Pre-Processing</vt:lpstr>
      <vt:lpstr>System Overview – NLP Pipeline</vt:lpstr>
      <vt:lpstr>NLP Models</vt:lpstr>
      <vt:lpstr>NLP Models</vt:lpstr>
      <vt:lpstr>NLP Models</vt:lpstr>
      <vt:lpstr>NLP Models</vt:lpstr>
      <vt:lpstr>PowerPoint Presentation</vt:lpstr>
      <vt:lpstr>PowerPoint Presentation</vt:lpstr>
      <vt:lpstr>PowerPoint Presentation</vt:lpstr>
      <vt:lpstr>NLP Models – Fast Text</vt:lpstr>
      <vt:lpstr>NLP Models – ELMO Model</vt:lpstr>
      <vt:lpstr>NLP Models – USE Model</vt:lpstr>
      <vt:lpstr>NLP Models – Live Demo</vt:lpstr>
      <vt:lpstr>Results</vt:lpstr>
      <vt:lpstr>Results</vt:lpstr>
      <vt:lpstr>Results</vt:lpstr>
      <vt:lpstr>Results</vt:lpstr>
      <vt:lpstr>Results</vt:lpstr>
      <vt:lpstr>Results</vt:lpstr>
      <vt:lpstr>Lessons Learned</vt:lpstr>
      <vt:lpstr>Lessons Learned</vt:lpstr>
      <vt:lpstr>Conclusions</vt:lpstr>
      <vt:lpstr>Next Steps</vt:lpstr>
      <vt:lpstr>PowerPoint Presentation</vt:lpstr>
      <vt:lpstr>PowerPoint Presentation</vt:lpstr>
      <vt:lpstr>PowerPoint Presentation</vt:lpstr>
      <vt:lpstr>PowerPoint Presentation</vt:lpstr>
      <vt:lpstr>System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Fakruddin Mohammed</dc:creator>
  <cp:lastModifiedBy>Fakruddin Mohammed</cp:lastModifiedBy>
  <cp:revision>130</cp:revision>
  <dcterms:created xsi:type="dcterms:W3CDTF">2019-11-21T22:22:43Z</dcterms:created>
  <dcterms:modified xsi:type="dcterms:W3CDTF">2020-08-16T18:05:48Z</dcterms:modified>
</cp:coreProperties>
</file>