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2" r:id="rId7"/>
    <p:sldId id="275" r:id="rId8"/>
    <p:sldId id="273" r:id="rId9"/>
    <p:sldId id="278" r:id="rId10"/>
    <p:sldId id="279" r:id="rId11"/>
    <p:sldId id="280" r:id="rId12"/>
    <p:sldId id="281" r:id="rId13"/>
    <p:sldId id="276" r:id="rId14"/>
    <p:sldId id="277" r:id="rId15"/>
    <p:sldId id="272"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3D73F7-4680-43E7-B13F-C72B1B401CEB}" v="12" dt="2025-05-30T12:10:14.32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78" d="100"/>
          <a:sy n="78" d="100"/>
        </p:scale>
        <p:origin x="629"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A4375A-4FEB-4571-8DAC-935BD71EF772}" type="datetimeFigureOut">
              <a:rPr lang="en-IN" smtClean="0"/>
              <a:t>30-05-2025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B20CDA5-0ACA-4947-84A8-B8D1BA28AABA}" type="slidenum">
              <a:rPr lang="en-IN" smtClean="0"/>
              <a:t>‹#›</a:t>
            </a:fld>
            <a:endParaRPr lang="en-IN"/>
          </a:p>
        </p:txBody>
      </p:sp>
    </p:spTree>
    <p:extLst>
      <p:ext uri="{BB962C8B-B14F-4D97-AF65-F5344CB8AC3E}">
        <p14:creationId xmlns:p14="http://schemas.microsoft.com/office/powerpoint/2010/main" val="297802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20CDA5-0ACA-4947-84A8-B8D1BA28AABA}" type="slidenum">
              <a:rPr lang="en-IN" smtClean="0"/>
              <a:t>5</a:t>
            </a:fld>
            <a:endParaRPr lang="en-IN"/>
          </a:p>
        </p:txBody>
      </p:sp>
    </p:spTree>
    <p:extLst>
      <p:ext uri="{BB962C8B-B14F-4D97-AF65-F5344CB8AC3E}">
        <p14:creationId xmlns:p14="http://schemas.microsoft.com/office/powerpoint/2010/main" val="113305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33499" y="5282094"/>
            <a:ext cx="9525000" cy="609782"/>
          </a:xfrm>
          <a:prstGeom prst="rect">
            <a:avLst/>
          </a:prstGeom>
        </p:spPr>
        <p:txBody>
          <a:bodyPr vert="horz" wrap="square" lIns="0" tIns="12065" rIns="0" bIns="0" rtlCol="0">
            <a:spAutoFit/>
          </a:bodyPr>
          <a:lstStyle/>
          <a:p>
            <a:pPr marL="635" algn="ctr">
              <a:lnSpc>
                <a:spcPct val="100000"/>
              </a:lnSpc>
              <a:spcBef>
                <a:spcPts val="95"/>
              </a:spcBef>
            </a:pPr>
            <a:r>
              <a:rPr sz="1900" b="1" dirty="0">
                <a:solidFill>
                  <a:srgbClr val="00AFEF"/>
                </a:solidFill>
                <a:latin typeface="Arial"/>
                <a:cs typeface="Arial"/>
              </a:rPr>
              <a:t>PRESENTED</a:t>
            </a:r>
            <a:r>
              <a:rPr sz="1900" b="1" spc="-80" dirty="0">
                <a:solidFill>
                  <a:srgbClr val="00AFEF"/>
                </a:solidFill>
                <a:latin typeface="Arial"/>
                <a:cs typeface="Arial"/>
              </a:rPr>
              <a:t> </a:t>
            </a:r>
            <a:r>
              <a:rPr sz="1900" b="1" spc="-25" dirty="0">
                <a:solidFill>
                  <a:srgbClr val="00AFEF"/>
                </a:solidFill>
                <a:latin typeface="Arial"/>
                <a:cs typeface="Arial"/>
              </a:rPr>
              <a:t>BY</a:t>
            </a:r>
            <a:endParaRPr lang="en-US" sz="1900" b="1" spc="-25" dirty="0">
              <a:solidFill>
                <a:srgbClr val="00AFEF"/>
              </a:solidFill>
              <a:latin typeface="Arial"/>
              <a:cs typeface="Arial"/>
            </a:endParaRPr>
          </a:p>
          <a:p>
            <a:pPr marL="635" algn="ctr">
              <a:lnSpc>
                <a:spcPct val="100000"/>
              </a:lnSpc>
              <a:spcBef>
                <a:spcPts val="95"/>
              </a:spcBef>
            </a:pPr>
            <a:r>
              <a:rPr lang="en-IN" sz="1900" b="1" spc="-25" dirty="0">
                <a:solidFill>
                  <a:srgbClr val="00AFEF"/>
                </a:solidFill>
                <a:latin typeface="Arial"/>
                <a:cs typeface="Arial"/>
              </a:rPr>
              <a:t>MOHAMMED RAASITH H -2303811724321069</a:t>
            </a:r>
            <a:endParaRPr sz="1900" dirty="0">
              <a:latin typeface="Arial"/>
              <a:cs typeface="Arial"/>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a:p>
        </p:txBody>
      </p:sp>
      <p:sp>
        <p:nvSpPr>
          <p:cNvPr id="5"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
        <p:nvSpPr>
          <p:cNvPr id="7" name="Rectangle 6">
            <a:extLst>
              <a:ext uri="{FF2B5EF4-FFF2-40B4-BE49-F238E27FC236}">
                <a16:creationId xmlns:a16="http://schemas.microsoft.com/office/drawing/2014/main" id="{2376CB27-6084-1003-8A54-C0ACDFB54BB0}"/>
              </a:ext>
            </a:extLst>
          </p:cNvPr>
          <p:cNvSpPr/>
          <p:nvPr/>
        </p:nvSpPr>
        <p:spPr>
          <a:xfrm>
            <a:off x="1206453" y="2220977"/>
            <a:ext cx="11490925" cy="2416046"/>
          </a:xfrm>
          <a:prstGeom prst="rect">
            <a:avLst/>
          </a:prstGeom>
          <a:noFill/>
        </p:spPr>
        <p:txBody>
          <a:bodyPr wrap="square" lIns="91440" tIns="45720" rIns="91440" bIns="45720">
            <a:spAutoFit/>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4800" b="1" i="0" u="none" strike="noStrike" baseline="0" dirty="0">
                <a:solidFill>
                  <a:srgbClr val="000000"/>
                </a:solidFill>
                <a:latin typeface="Times New Roman" panose="02020603050405020304" pitchFamily="18" charset="0"/>
              </a:rPr>
              <a:t>Comparing</a:t>
            </a:r>
            <a:r>
              <a:rPr lang="en-US" sz="4000" b="1" i="0" u="none" strike="noStrike" baseline="0" dirty="0">
                <a:solidFill>
                  <a:srgbClr val="000000"/>
                </a:solidFill>
                <a:latin typeface="Times New Roman" panose="02020603050405020304" pitchFamily="18" charset="0"/>
              </a:rPr>
              <a:t> Annual Rainfall Across States </a:t>
            </a:r>
          </a:p>
          <a:p>
            <a:r>
              <a:rPr lang="en-US" sz="4000" b="1" i="0" u="none" strike="noStrike" baseline="0" dirty="0">
                <a:solidFill>
                  <a:srgbClr val="000000"/>
                </a:solidFill>
                <a:latin typeface="Times New Roman" panose="02020603050405020304" pitchFamily="18" charset="0"/>
              </a:rPr>
              <a:t>Using Boxplots </a:t>
            </a:r>
            <a:r>
              <a:rPr lang="en-US" sz="4000" b="0" i="0" u="none" strike="noStrike" baseline="0" dirty="0">
                <a:solidFill>
                  <a:srgbClr val="000000"/>
                </a:solidFill>
                <a:latin typeface="Times New Roman" panose="02020603050405020304" pitchFamily="18" charset="0"/>
              </a:rPr>
              <a:t>	</a:t>
            </a:r>
          </a:p>
          <a:p>
            <a:pPr algn="ctr"/>
            <a:endParaRPr lang="en-US" sz="45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8793DC-DA72-20CD-0BC7-7F2FAF28E7BE}"/>
              </a:ext>
            </a:extLst>
          </p:cNvPr>
          <p:cNvSpPr>
            <a:spLocks noGrp="1"/>
          </p:cNvSpPr>
          <p:nvPr>
            <p:ph type="body" idx="1"/>
          </p:nvPr>
        </p:nvSpPr>
        <p:spPr>
          <a:xfrm>
            <a:off x="597204" y="1479444"/>
            <a:ext cx="10424795" cy="4376647"/>
          </a:xfrm>
        </p:spPr>
        <p:txBody>
          <a:bodyPr/>
          <a:lstStyle/>
          <a:p>
            <a:pPr algn="just" rtl="0"/>
            <a:r>
              <a:rPr lang="en-IN" sz="2400" b="1" i="0" dirty="0">
                <a:solidFill>
                  <a:srgbClr val="000000"/>
                </a:solidFill>
                <a:effectLst/>
                <a:latin typeface="Times New Roman" panose="02020603050405020304" pitchFamily="18" charset="0"/>
                <a:ea typeface="+mn-ea"/>
                <a:cs typeface="Times New Roman" panose="02020603050405020304" pitchFamily="18" charset="0"/>
              </a:rPr>
              <a:t>Base R Boxplot:</a:t>
            </a:r>
          </a:p>
          <a:p>
            <a:pPr algn="just" rtl="0"/>
            <a:endParaRPr lang="en-IN" sz="2400" dirty="0">
              <a:effectLst/>
            </a:endParaRPr>
          </a:p>
          <a:p>
            <a:pPr marL="342900" indent="-342900">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Create Simulated Rainfall Data:</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Generate normally distributed rainfall values for each state with distinct averages and variability:</a:t>
            </a:r>
          </a:p>
          <a:p>
            <a:pPr marL="342900" indent="-342900">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Clean the Data:</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Remove any missing or negative values and ensure correct data types:</a:t>
            </a:r>
          </a:p>
          <a:p>
            <a:pPr marL="342900" indent="-342900">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Plot Using Base R Boxplot:</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Visualize annual rainfall distribution by state:</a:t>
            </a:r>
          </a:p>
          <a:p>
            <a:pPr marL="342900" indent="-342900">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Interpret the Boxplot:</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Compare rainfall variability and median levels across states:</a:t>
            </a:r>
            <a:endParaRPr lang="en-IN" sz="2000" b="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DE2D860-5D31-AADB-4D90-BC6A4B353A61}"/>
              </a:ext>
            </a:extLst>
          </p:cNvPr>
          <p:cNvSpPr>
            <a:spLocks noGrp="1"/>
          </p:cNvSpPr>
          <p:nvPr>
            <p:ph type="title"/>
          </p:nvPr>
        </p:nvSpPr>
        <p:spPr>
          <a:xfrm>
            <a:off x="2252663" y="238125"/>
            <a:ext cx="7686675" cy="1081088"/>
          </a:xfrm>
        </p:spPr>
        <p:txBody>
          <a:bodyPr/>
          <a:lstStyle/>
          <a:p>
            <a:r>
              <a:rPr lang="en-IN" dirty="0"/>
              <a:t>MODULES IMPLEMENTATION</a:t>
            </a:r>
          </a:p>
        </p:txBody>
      </p:sp>
    </p:spTree>
    <p:extLst>
      <p:ext uri="{BB962C8B-B14F-4D97-AF65-F5344CB8AC3E}">
        <p14:creationId xmlns:p14="http://schemas.microsoft.com/office/powerpoint/2010/main" val="424820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328A0-3E0D-94CD-1DF7-1D0A36B88439}"/>
              </a:ext>
            </a:extLst>
          </p:cNvPr>
          <p:cNvSpPr>
            <a:spLocks noGrp="1"/>
          </p:cNvSpPr>
          <p:nvPr>
            <p:ph type="title"/>
          </p:nvPr>
        </p:nvSpPr>
        <p:spPr>
          <a:xfrm>
            <a:off x="2253233" y="237871"/>
            <a:ext cx="7685532" cy="492443"/>
          </a:xfrm>
        </p:spPr>
        <p:txBody>
          <a:bodyPr/>
          <a:lstStyle/>
          <a:p>
            <a:r>
              <a:rPr lang="en-IN" dirty="0"/>
              <a:t>MODULES IMPLEMENTATION</a:t>
            </a:r>
          </a:p>
        </p:txBody>
      </p:sp>
      <p:sp>
        <p:nvSpPr>
          <p:cNvPr id="5" name="Text Placeholder 4">
            <a:extLst>
              <a:ext uri="{FF2B5EF4-FFF2-40B4-BE49-F238E27FC236}">
                <a16:creationId xmlns:a16="http://schemas.microsoft.com/office/drawing/2014/main" id="{6AFBD8BE-B570-C63C-0186-CB738CCE558A}"/>
              </a:ext>
            </a:extLst>
          </p:cNvPr>
          <p:cNvSpPr>
            <a:spLocks noGrp="1"/>
          </p:cNvSpPr>
          <p:nvPr>
            <p:ph type="body" idx="1"/>
          </p:nvPr>
        </p:nvSpPr>
        <p:spPr>
          <a:xfrm>
            <a:off x="597204" y="1479444"/>
            <a:ext cx="10424795" cy="4524315"/>
          </a:xfrm>
        </p:spPr>
        <p:txBody>
          <a:bodyPr/>
          <a:lstStyle/>
          <a:p>
            <a:pPr algn="just" rtl="0"/>
            <a:r>
              <a:rPr lang="en-IN" sz="2800" dirty="0">
                <a:latin typeface="Times New Roman" panose="02020603050405020304" pitchFamily="18" charset="0"/>
                <a:cs typeface="Times New Roman" panose="02020603050405020304" pitchFamily="18" charset="0"/>
              </a:rPr>
              <a:t>Lattice Boxplot:</a:t>
            </a:r>
          </a:p>
          <a:p>
            <a:pPr algn="just" rtl="0"/>
            <a:endParaRPr lang="en-IN" sz="2800" dirty="0">
              <a:latin typeface="Times New Roman" panose="02020603050405020304" pitchFamily="18" charset="0"/>
              <a:cs typeface="Times New Roman" panose="02020603050405020304" pitchFamily="18" charset="0"/>
            </a:endParaRPr>
          </a:p>
          <a:p>
            <a:pPr marL="342900" indent="-342900" algn="just" rtl="0">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Data </a:t>
            </a:r>
            <a:r>
              <a:rPr lang="en-US" sz="2000" b="0" dirty="0" err="1">
                <a:latin typeface="Times New Roman" panose="02020603050405020304" pitchFamily="18" charset="0"/>
                <a:cs typeface="Times New Roman" panose="02020603050405020304" pitchFamily="18" charset="0"/>
              </a:rPr>
              <a:t>GenerationGenerated</a:t>
            </a:r>
            <a:r>
              <a:rPr lang="en-US" sz="2000" b="0" dirty="0">
                <a:latin typeface="Times New Roman" panose="02020603050405020304" pitchFamily="18" charset="0"/>
                <a:cs typeface="Times New Roman" panose="02020603050405020304" pitchFamily="18" charset="0"/>
              </a:rPr>
              <a:t> synthetic rainfall data using </a:t>
            </a:r>
            <a:r>
              <a:rPr lang="en-US" sz="2000" b="0" dirty="0" err="1">
                <a:latin typeface="Times New Roman" panose="02020603050405020304" pitchFamily="18" charset="0"/>
                <a:cs typeface="Times New Roman" panose="02020603050405020304" pitchFamily="18" charset="0"/>
              </a:rPr>
              <a:t>rnorm</a:t>
            </a:r>
            <a:r>
              <a:rPr lang="en-US" sz="2000" b="0" dirty="0">
                <a:latin typeface="Times New Roman" panose="02020603050405020304" pitchFamily="18" charset="0"/>
                <a:cs typeface="Times New Roman" panose="02020603050405020304" pitchFamily="18" charset="0"/>
              </a:rPr>
              <a:t>() for 4 states, with 10 entries each to simulate regional variation.</a:t>
            </a:r>
          </a:p>
          <a:p>
            <a:pPr marL="342900" indent="-342900" algn="just" rtl="0">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Data </a:t>
            </a:r>
            <a:r>
              <a:rPr lang="en-US" sz="2000" b="0" dirty="0" err="1">
                <a:latin typeface="Times New Roman" panose="02020603050405020304" pitchFamily="18" charset="0"/>
                <a:cs typeface="Times New Roman" panose="02020603050405020304" pitchFamily="18" charset="0"/>
              </a:rPr>
              <a:t>CleaningRemoved</a:t>
            </a:r>
            <a:r>
              <a:rPr lang="en-US" sz="2000" b="0" dirty="0">
                <a:latin typeface="Times New Roman" panose="02020603050405020304" pitchFamily="18" charset="0"/>
                <a:cs typeface="Times New Roman" panose="02020603050405020304" pitchFamily="18" charset="0"/>
              </a:rPr>
              <a:t> missing and negative values, and converted State into a factor for proper categorical </a:t>
            </a:r>
            <a:r>
              <a:rPr lang="en-US" sz="2000" b="0" dirty="0" err="1">
                <a:latin typeface="Times New Roman" panose="02020603050405020304" pitchFamily="18" charset="0"/>
                <a:cs typeface="Times New Roman" panose="02020603050405020304" pitchFamily="18" charset="0"/>
              </a:rPr>
              <a:t>handlingData</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StructuringStructured</a:t>
            </a:r>
            <a:r>
              <a:rPr lang="en-US" sz="2000" b="0" dirty="0">
                <a:latin typeface="Times New Roman" panose="02020603050405020304" pitchFamily="18" charset="0"/>
                <a:cs typeface="Times New Roman" panose="02020603050405020304" pitchFamily="18" charset="0"/>
              </a:rPr>
              <a:t> the data frame with State (factor) and </a:t>
            </a:r>
            <a:r>
              <a:rPr lang="en-US" sz="2000" b="0" dirty="0" err="1">
                <a:latin typeface="Times New Roman" panose="02020603050405020304" pitchFamily="18" charset="0"/>
                <a:cs typeface="Times New Roman" panose="02020603050405020304" pitchFamily="18" charset="0"/>
              </a:rPr>
              <a:t>AnnualRainfall</a:t>
            </a:r>
            <a:r>
              <a:rPr lang="en-US" sz="2000" b="0" dirty="0">
                <a:latin typeface="Times New Roman" panose="02020603050405020304" pitchFamily="18" charset="0"/>
                <a:cs typeface="Times New Roman" panose="02020603050405020304" pitchFamily="18" charset="0"/>
              </a:rPr>
              <a:t> (numeric) columns for visualization.</a:t>
            </a:r>
          </a:p>
          <a:p>
            <a:pPr marL="342900" indent="-342900" algn="just" rtl="0">
              <a:lnSpc>
                <a:spcPct val="150000"/>
              </a:lnSpc>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Lattice </a:t>
            </a:r>
            <a:r>
              <a:rPr lang="en-US" sz="2000" b="0" dirty="0" err="1">
                <a:latin typeface="Times New Roman" panose="02020603050405020304" pitchFamily="18" charset="0"/>
                <a:cs typeface="Times New Roman" panose="02020603050405020304" pitchFamily="18" charset="0"/>
              </a:rPr>
              <a:t>VisualizationUsed</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bwplot</a:t>
            </a:r>
            <a:r>
              <a:rPr lang="en-US" sz="2000" b="0" dirty="0">
                <a:latin typeface="Times New Roman" panose="02020603050405020304" pitchFamily="18" charset="0"/>
                <a:cs typeface="Times New Roman" panose="02020603050405020304" pitchFamily="18" charset="0"/>
              </a:rPr>
              <a:t>() from the lattice package to create boxplots comparing rainfall distributions across states.</a:t>
            </a:r>
            <a:endParaRPr lang="en-IN" sz="2000" b="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5588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1CADC-809F-717E-FBCE-D1EC5466DEE4}"/>
              </a:ext>
            </a:extLst>
          </p:cNvPr>
          <p:cNvSpPr>
            <a:spLocks noGrp="1"/>
          </p:cNvSpPr>
          <p:nvPr>
            <p:ph type="title"/>
          </p:nvPr>
        </p:nvSpPr>
        <p:spPr>
          <a:xfrm>
            <a:off x="2253233" y="237871"/>
            <a:ext cx="7685532" cy="492443"/>
          </a:xfrm>
        </p:spPr>
        <p:txBody>
          <a:bodyPr/>
          <a:lstStyle/>
          <a:p>
            <a:r>
              <a:rPr lang="en-IN" dirty="0"/>
              <a:t>MODULES IMPLEMENTATION</a:t>
            </a:r>
          </a:p>
        </p:txBody>
      </p:sp>
      <p:sp>
        <p:nvSpPr>
          <p:cNvPr id="3" name="Text Placeholder 2">
            <a:extLst>
              <a:ext uri="{FF2B5EF4-FFF2-40B4-BE49-F238E27FC236}">
                <a16:creationId xmlns:a16="http://schemas.microsoft.com/office/drawing/2014/main" id="{CEB7BE5C-A392-0346-3FE8-C1B3B9742509}"/>
              </a:ext>
            </a:extLst>
          </p:cNvPr>
          <p:cNvSpPr>
            <a:spLocks noGrp="1"/>
          </p:cNvSpPr>
          <p:nvPr>
            <p:ph type="body" idx="1"/>
          </p:nvPr>
        </p:nvSpPr>
        <p:spPr>
          <a:xfrm>
            <a:off x="597204" y="1479444"/>
            <a:ext cx="10424795" cy="4985980"/>
          </a:xfrm>
        </p:spPr>
        <p:txBody>
          <a:bodyPr/>
          <a:lstStyle/>
          <a:p>
            <a:pPr algn="just" rtl="0"/>
            <a:r>
              <a:rPr lang="en-IN" sz="2800" dirty="0" err="1">
                <a:latin typeface="Times New Roman" panose="02020603050405020304" pitchFamily="18" charset="0"/>
                <a:cs typeface="Times New Roman" panose="02020603050405020304" pitchFamily="18" charset="0"/>
              </a:rPr>
              <a:t>Plotly</a:t>
            </a:r>
            <a:r>
              <a:rPr lang="en-IN" sz="2800" dirty="0">
                <a:latin typeface="Times New Roman" panose="02020603050405020304" pitchFamily="18" charset="0"/>
                <a:cs typeface="Times New Roman" panose="02020603050405020304" pitchFamily="18" charset="0"/>
              </a:rPr>
              <a:t> Interactive Boxplot:</a:t>
            </a:r>
          </a:p>
          <a:p>
            <a:pPr algn="just" rtl="0"/>
            <a:endParaRPr lang="en-IN" sz="2800" dirty="0">
              <a:latin typeface="Times New Roman" panose="02020603050405020304" pitchFamily="18" charset="0"/>
              <a:cs typeface="Times New Roman" panose="02020603050405020304" pitchFamily="18" charset="0"/>
            </a:endParaRP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Data </a:t>
            </a:r>
            <a:r>
              <a:rPr lang="en-IN" sz="2000" b="0" dirty="0" err="1">
                <a:latin typeface="Times New Roman" panose="02020603050405020304" pitchFamily="18" charset="0"/>
                <a:cs typeface="Times New Roman" panose="02020603050405020304" pitchFamily="18" charset="0"/>
              </a:rPr>
              <a:t>GenerationCreated</a:t>
            </a:r>
            <a:r>
              <a:rPr lang="en-IN" sz="2000" b="0" dirty="0">
                <a:latin typeface="Times New Roman" panose="02020603050405020304" pitchFamily="18" charset="0"/>
                <a:cs typeface="Times New Roman" panose="02020603050405020304" pitchFamily="18" charset="0"/>
              </a:rPr>
              <a:t> synthetic rainfall data using </a:t>
            </a:r>
            <a:r>
              <a:rPr lang="en-IN" sz="2000" b="0" dirty="0" err="1">
                <a:latin typeface="Times New Roman" panose="02020603050405020304" pitchFamily="18" charset="0"/>
                <a:cs typeface="Times New Roman" panose="02020603050405020304" pitchFamily="18" charset="0"/>
              </a:rPr>
              <a:t>rnorm</a:t>
            </a:r>
            <a:r>
              <a:rPr lang="en-IN" sz="2000" b="0" dirty="0">
                <a:latin typeface="Times New Roman" panose="02020603050405020304" pitchFamily="18" charset="0"/>
                <a:cs typeface="Times New Roman" panose="02020603050405020304" pitchFamily="18" charset="0"/>
              </a:rPr>
              <a:t>() for 4 states, with 10 observations each to mimic realistic patterns.</a:t>
            </a: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Data </a:t>
            </a:r>
            <a:r>
              <a:rPr lang="en-IN" sz="2000" b="0" dirty="0" err="1">
                <a:latin typeface="Times New Roman" panose="02020603050405020304" pitchFamily="18" charset="0"/>
                <a:cs typeface="Times New Roman" panose="02020603050405020304" pitchFamily="18" charset="0"/>
              </a:rPr>
              <a:t>CleaningRemoved</a:t>
            </a:r>
            <a:r>
              <a:rPr lang="en-IN" sz="2000" b="0" dirty="0">
                <a:latin typeface="Times New Roman" panose="02020603050405020304" pitchFamily="18" charset="0"/>
                <a:cs typeface="Times New Roman" panose="02020603050405020304" pitchFamily="18" charset="0"/>
              </a:rPr>
              <a:t> missing and negative values, and ensured State is a factor for accurate group-wise plotting.</a:t>
            </a: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Data </a:t>
            </a:r>
            <a:r>
              <a:rPr lang="en-IN" sz="2000" b="0" dirty="0" err="1">
                <a:latin typeface="Times New Roman" panose="02020603050405020304" pitchFamily="18" charset="0"/>
                <a:cs typeface="Times New Roman" panose="02020603050405020304" pitchFamily="18" charset="0"/>
              </a:rPr>
              <a:t>StructuringOrganized</a:t>
            </a:r>
            <a:r>
              <a:rPr lang="en-IN" sz="2000" b="0" dirty="0">
                <a:latin typeface="Times New Roman" panose="02020603050405020304" pitchFamily="18" charset="0"/>
                <a:cs typeface="Times New Roman" panose="02020603050405020304" pitchFamily="18" charset="0"/>
              </a:rPr>
              <a:t> the data frame with State (factor) and </a:t>
            </a:r>
            <a:r>
              <a:rPr lang="en-IN" sz="2000" b="0" dirty="0" err="1">
                <a:latin typeface="Times New Roman" panose="02020603050405020304" pitchFamily="18" charset="0"/>
                <a:cs typeface="Times New Roman" panose="02020603050405020304" pitchFamily="18" charset="0"/>
              </a:rPr>
              <a:t>AnnualRainfall</a:t>
            </a:r>
            <a:r>
              <a:rPr lang="en-IN" sz="2000" b="0" dirty="0">
                <a:latin typeface="Times New Roman" panose="02020603050405020304" pitchFamily="18" charset="0"/>
                <a:cs typeface="Times New Roman" panose="02020603050405020304" pitchFamily="18" charset="0"/>
              </a:rPr>
              <a:t> (numeric) for interactive visualization.</a:t>
            </a: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Interactive </a:t>
            </a:r>
            <a:r>
              <a:rPr lang="en-IN" sz="2000" b="0" dirty="0" err="1">
                <a:latin typeface="Times New Roman" panose="02020603050405020304" pitchFamily="18" charset="0"/>
                <a:cs typeface="Times New Roman" panose="02020603050405020304" pitchFamily="18" charset="0"/>
              </a:rPr>
              <a:t>VisualizationUsed</a:t>
            </a:r>
            <a:r>
              <a:rPr lang="en-IN" sz="2000" b="0" dirty="0">
                <a:latin typeface="Times New Roman" panose="02020603050405020304" pitchFamily="18" charset="0"/>
                <a:cs typeface="Times New Roman" panose="02020603050405020304" pitchFamily="18" charset="0"/>
              </a:rPr>
              <a:t> </a:t>
            </a:r>
            <a:r>
              <a:rPr lang="en-IN" sz="2000" b="0" dirty="0" err="1">
                <a:latin typeface="Times New Roman" panose="02020603050405020304" pitchFamily="18" charset="0"/>
                <a:cs typeface="Times New Roman" panose="02020603050405020304" pitchFamily="18" charset="0"/>
              </a:rPr>
              <a:t>plot_ly</a:t>
            </a:r>
            <a:r>
              <a:rPr lang="en-IN" sz="2000" b="0" dirty="0">
                <a:latin typeface="Times New Roman" panose="02020603050405020304" pitchFamily="18" charset="0"/>
                <a:cs typeface="Times New Roman" panose="02020603050405020304" pitchFamily="18" charset="0"/>
              </a:rPr>
              <a:t>() to build interactive boxplots, allowing tooltips, zoom, and hover for deeper data insight.</a:t>
            </a:r>
          </a:p>
          <a:p>
            <a:endParaRPr lang="en-IN" dirty="0"/>
          </a:p>
        </p:txBody>
      </p:sp>
    </p:spTree>
    <p:extLst>
      <p:ext uri="{BB962C8B-B14F-4D97-AF65-F5344CB8AC3E}">
        <p14:creationId xmlns:p14="http://schemas.microsoft.com/office/powerpoint/2010/main" val="379035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23704-9303-9752-03C7-80E45A377A5E}"/>
              </a:ext>
            </a:extLst>
          </p:cNvPr>
          <p:cNvSpPr>
            <a:spLocks noGrp="1"/>
          </p:cNvSpPr>
          <p:nvPr>
            <p:ph type="title"/>
          </p:nvPr>
        </p:nvSpPr>
        <p:spPr>
          <a:xfrm>
            <a:off x="3581399" y="237871"/>
            <a:ext cx="6357365" cy="492443"/>
          </a:xfrm>
        </p:spPr>
        <p:txBody>
          <a:bodyPr/>
          <a:lstStyle/>
          <a:p>
            <a:r>
              <a:rPr lang="en-US" dirty="0"/>
              <a:t>SOURCE CODE </a:t>
            </a:r>
            <a:endParaRPr lang="en-IN" dirty="0"/>
          </a:p>
        </p:txBody>
      </p:sp>
      <p:pic>
        <p:nvPicPr>
          <p:cNvPr id="5" name="Picture 4">
            <a:extLst>
              <a:ext uri="{FF2B5EF4-FFF2-40B4-BE49-F238E27FC236}">
                <a16:creationId xmlns:a16="http://schemas.microsoft.com/office/drawing/2014/main" id="{91E0526A-96AA-00CA-D11B-6F7943BF5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81329"/>
            <a:ext cx="9677400" cy="5638800"/>
          </a:xfrm>
          <a:prstGeom prst="rect">
            <a:avLst/>
          </a:prstGeom>
        </p:spPr>
      </p:pic>
    </p:spTree>
    <p:extLst>
      <p:ext uri="{BB962C8B-B14F-4D97-AF65-F5344CB8AC3E}">
        <p14:creationId xmlns:p14="http://schemas.microsoft.com/office/powerpoint/2010/main" val="63164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5F2B-93A6-668A-5A08-E85A9733C58F}"/>
              </a:ext>
            </a:extLst>
          </p:cNvPr>
          <p:cNvSpPr>
            <a:spLocks noGrp="1"/>
          </p:cNvSpPr>
          <p:nvPr>
            <p:ph type="title"/>
          </p:nvPr>
        </p:nvSpPr>
        <p:spPr>
          <a:xfrm>
            <a:off x="4800599" y="237871"/>
            <a:ext cx="5138165" cy="492443"/>
          </a:xfrm>
        </p:spPr>
        <p:txBody>
          <a:bodyPr/>
          <a:lstStyle/>
          <a:p>
            <a:r>
              <a:rPr lang="en-US" dirty="0"/>
              <a:t>output</a:t>
            </a:r>
            <a:endParaRPr lang="en-IN" dirty="0"/>
          </a:p>
        </p:txBody>
      </p:sp>
      <p:pic>
        <p:nvPicPr>
          <p:cNvPr id="5" name="Picture 4">
            <a:extLst>
              <a:ext uri="{FF2B5EF4-FFF2-40B4-BE49-F238E27FC236}">
                <a16:creationId xmlns:a16="http://schemas.microsoft.com/office/drawing/2014/main" id="{C4CA1EA0-3C80-A399-6945-667D2F4A294B}"/>
              </a:ext>
            </a:extLst>
          </p:cNvPr>
          <p:cNvPicPr>
            <a:picLocks noChangeAspect="1"/>
          </p:cNvPicPr>
          <p:nvPr/>
        </p:nvPicPr>
        <p:blipFill>
          <a:blip r:embed="rId2"/>
          <a:stretch>
            <a:fillRect/>
          </a:stretch>
        </p:blipFill>
        <p:spPr>
          <a:xfrm>
            <a:off x="228600" y="838199"/>
            <a:ext cx="10896600" cy="5781929"/>
          </a:xfrm>
          <a:prstGeom prst="rect">
            <a:avLst/>
          </a:prstGeom>
        </p:spPr>
      </p:pic>
    </p:spTree>
    <p:extLst>
      <p:ext uri="{BB962C8B-B14F-4D97-AF65-F5344CB8AC3E}">
        <p14:creationId xmlns:p14="http://schemas.microsoft.com/office/powerpoint/2010/main" val="249495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5400000">
            <a:off x="11734800" y="1752600"/>
            <a:ext cx="3342004" cy="135293"/>
          </a:xfrm>
          <a:prstGeom prst="rect">
            <a:avLst/>
          </a:prstGeom>
        </p:spPr>
        <p:txBody>
          <a:bodyPr vert="horz" wrap="square" lIns="0" tIns="12065" rIns="0" bIns="0" rtlCol="0">
            <a:spAutoFit/>
          </a:bodyPr>
          <a:lstStyle/>
          <a:p>
            <a:pPr marL="12700">
              <a:lnSpc>
                <a:spcPct val="100000"/>
              </a:lnSpc>
              <a:spcBef>
                <a:spcPts val="95"/>
              </a:spcBef>
            </a:pPr>
            <a:endParaRPr sz="800" dirty="0"/>
          </a:p>
        </p:txBody>
      </p:sp>
      <p:pic>
        <p:nvPicPr>
          <p:cNvPr id="3" name="object 2">
            <a:extLst>
              <a:ext uri="{FF2B5EF4-FFF2-40B4-BE49-F238E27FC236}">
                <a16:creationId xmlns:a16="http://schemas.microsoft.com/office/drawing/2014/main" id="{D53778C0-1159-4211-CA5F-535E768BCB0D}"/>
              </a:ext>
            </a:extLst>
          </p:cNvPr>
          <p:cNvPicPr/>
          <p:nvPr/>
        </p:nvPicPr>
        <p:blipFill>
          <a:blip r:embed="rId2" cstate="print"/>
          <a:stretch>
            <a:fillRect/>
          </a:stretch>
        </p:blipFill>
        <p:spPr>
          <a:xfrm>
            <a:off x="4191000" y="1447800"/>
            <a:ext cx="3696292" cy="35527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rPr>
              <a:t>PRESENTATION</a:t>
            </a:r>
            <a:r>
              <a:rPr sz="3000" spc="-140" dirty="0">
                <a:solidFill>
                  <a:srgbClr val="000000"/>
                </a:solidFill>
              </a:rPr>
              <a:t> </a:t>
            </a:r>
            <a:r>
              <a:rPr sz="3000" spc="-10" dirty="0">
                <a:solidFill>
                  <a:srgbClr val="000000"/>
                </a:solidFill>
              </a:rPr>
              <a:t>OVERVIEW</a:t>
            </a:r>
            <a:endParaRPr sz="3000"/>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object 3">
            <a:extLst>
              <a:ext uri="{FF2B5EF4-FFF2-40B4-BE49-F238E27FC236}">
                <a16:creationId xmlns:a16="http://schemas.microsoft.com/office/drawing/2014/main" id="{86E85166-C7B1-F0B5-CBE5-B467A9579BB4}"/>
              </a:ext>
            </a:extLst>
          </p:cNvPr>
          <p:cNvSpPr txBox="1"/>
          <p:nvPr/>
        </p:nvSpPr>
        <p:spPr>
          <a:xfrm>
            <a:off x="1676400" y="1843697"/>
            <a:ext cx="7315200" cy="5205271"/>
          </a:xfrm>
          <a:prstGeom prst="rect">
            <a:avLst/>
          </a:prstGeom>
        </p:spPr>
        <p:txBody>
          <a:bodyPr vert="horz" wrap="square" lIns="0" tIns="11430" rIns="0" bIns="0" rtlCol="0">
            <a:spAutoFit/>
          </a:bodyPr>
          <a:lstStyle>
            <a:defPPr>
              <a:defRPr kern="0"/>
            </a:defPPr>
          </a:lstStyle>
          <a:p>
            <a:pPr marL="356870" indent="-344170">
              <a:lnSpc>
                <a:spcPct val="100000"/>
              </a:lnSpc>
              <a:spcBef>
                <a:spcPts val="90"/>
              </a:spcBef>
              <a:buClr>
                <a:srgbClr val="000000"/>
              </a:buClr>
              <a:buFont typeface="Wingdings"/>
              <a:buChar char=""/>
              <a:tabLst>
                <a:tab pos="356870" algn="l"/>
              </a:tabLst>
            </a:pPr>
            <a:r>
              <a:rPr lang="en-US" sz="2000" b="1" dirty="0">
                <a:solidFill>
                  <a:schemeClr val="tx1"/>
                </a:solidFill>
                <a:latin typeface="Times New Roman" panose="02020603050405020304" pitchFamily="18" charset="0"/>
                <a:cs typeface="Times New Roman" panose="02020603050405020304" pitchFamily="18" charset="0"/>
              </a:rPr>
              <a:t>Problem</a:t>
            </a:r>
            <a:r>
              <a:rPr lang="en-US" sz="2000" b="1" spc="-70" dirty="0">
                <a:solidFill>
                  <a:schemeClr val="tx1"/>
                </a:solidFill>
                <a:latin typeface="Times New Roman" panose="02020603050405020304" pitchFamily="18" charset="0"/>
                <a:cs typeface="Times New Roman" panose="02020603050405020304" pitchFamily="18" charset="0"/>
              </a:rPr>
              <a:t> </a:t>
            </a:r>
            <a:r>
              <a:rPr lang="en-US" sz="2000" b="1" spc="-10" dirty="0">
                <a:solidFill>
                  <a:schemeClr val="tx1"/>
                </a:solidFill>
                <a:latin typeface="Times New Roman" panose="02020603050405020304" pitchFamily="18" charset="0"/>
                <a:cs typeface="Times New Roman" panose="02020603050405020304" pitchFamily="18" charset="0"/>
              </a:rPr>
              <a:t>Identification</a:t>
            </a:r>
          </a:p>
          <a:p>
            <a:pPr marL="356870" indent="-344170">
              <a:lnSpc>
                <a:spcPct val="100000"/>
              </a:lnSpc>
              <a:spcBef>
                <a:spcPts val="90"/>
              </a:spcBef>
              <a:buClr>
                <a:srgbClr val="000000"/>
              </a:buClr>
              <a:buFont typeface="Wingdings"/>
              <a:buChar char=""/>
              <a:tabLst>
                <a:tab pos="356870" algn="l"/>
              </a:tabLst>
            </a:pPr>
            <a:endParaRPr lang="en-US" sz="2000" dirty="0">
              <a:solidFill>
                <a:schemeClr val="tx1"/>
              </a:solidFill>
              <a:latin typeface="Times New Roman" panose="02020603050405020304" pitchFamily="18" charset="0"/>
              <a:cs typeface="Times New Roman" panose="02020603050405020304" pitchFamily="18" charset="0"/>
            </a:endParaRPr>
          </a:p>
          <a:p>
            <a:pPr marL="356870" indent="-344170">
              <a:lnSpc>
                <a:spcPct val="100000"/>
              </a:lnSpc>
              <a:spcBef>
                <a:spcPts val="5"/>
              </a:spcBef>
              <a:buClr>
                <a:srgbClr val="000000"/>
              </a:buClr>
              <a:buFont typeface="Wingdings"/>
              <a:buChar char=""/>
              <a:tabLst>
                <a:tab pos="356870" algn="l"/>
              </a:tabLst>
            </a:pPr>
            <a:r>
              <a:rPr lang="en-US" sz="2000" b="1" spc="-10" dirty="0">
                <a:solidFill>
                  <a:schemeClr val="tx1"/>
                </a:solidFill>
                <a:latin typeface="Times New Roman" panose="02020603050405020304" pitchFamily="18" charset="0"/>
                <a:cs typeface="Times New Roman" panose="02020603050405020304" pitchFamily="18" charset="0"/>
              </a:rPr>
              <a:t>Objective</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390"/>
              </a:spcBef>
              <a:buFont typeface="Wingdings"/>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a:buChar char=""/>
              <a:tabLst>
                <a:tab pos="356870" algn="l"/>
              </a:tabLst>
            </a:pPr>
            <a:r>
              <a:rPr lang="en-US" sz="2000" b="1" dirty="0">
                <a:solidFill>
                  <a:schemeClr val="tx1"/>
                </a:solidFill>
                <a:latin typeface="Times New Roman" panose="02020603050405020304" pitchFamily="18" charset="0"/>
                <a:cs typeface="Times New Roman" panose="02020603050405020304" pitchFamily="18" charset="0"/>
              </a:rPr>
              <a:t>Proposed</a:t>
            </a:r>
            <a:r>
              <a:rPr lang="en-US" sz="2000" b="1" spc="-50" dirty="0">
                <a:solidFill>
                  <a:schemeClr val="tx1"/>
                </a:solidFill>
                <a:latin typeface="Times New Roman" panose="02020603050405020304" pitchFamily="18" charset="0"/>
                <a:cs typeface="Times New Roman" panose="02020603050405020304" pitchFamily="18" charset="0"/>
              </a:rPr>
              <a:t> </a:t>
            </a:r>
            <a:r>
              <a:rPr lang="en-US" sz="2000" b="1" spc="-10" dirty="0">
                <a:solidFill>
                  <a:schemeClr val="tx1"/>
                </a:solidFill>
                <a:latin typeface="Times New Roman" panose="02020603050405020304" pitchFamily="18" charset="0"/>
                <a:cs typeface="Times New Roman" panose="02020603050405020304" pitchFamily="18" charset="0"/>
              </a:rPr>
              <a:t>system</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endParaRPr lang="en-US"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r>
              <a:rPr lang="en-US" sz="2000" b="1" dirty="0">
                <a:solidFill>
                  <a:schemeClr val="tx1"/>
                </a:solidFill>
                <a:latin typeface="Times New Roman" panose="02020603050405020304" pitchFamily="18" charset="0"/>
                <a:cs typeface="Times New Roman" panose="02020603050405020304" pitchFamily="18" charset="0"/>
              </a:rPr>
              <a:t>  Block diagram of proposed system</a:t>
            </a:r>
          </a:p>
          <a:p>
            <a:pPr>
              <a:lnSpc>
                <a:spcPct val="100000"/>
              </a:lnSpc>
              <a:spcBef>
                <a:spcPts val="409"/>
              </a:spcBef>
              <a:buFont typeface="Wingdings"/>
              <a:buChar char=""/>
            </a:pP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r>
              <a:rPr lang="en-US" sz="2000" b="1" dirty="0">
                <a:solidFill>
                  <a:schemeClr val="tx1"/>
                </a:solidFill>
                <a:latin typeface="Times New Roman" panose="02020603050405020304" pitchFamily="18" charset="0"/>
                <a:cs typeface="Times New Roman" panose="02020603050405020304" pitchFamily="18" charset="0"/>
              </a:rPr>
              <a:t>  R concept used</a:t>
            </a:r>
          </a:p>
          <a:p>
            <a:pPr>
              <a:lnSpc>
                <a:spcPct val="100000"/>
              </a:lnSpc>
              <a:spcBef>
                <a:spcPts val="409"/>
              </a:spcBef>
              <a:buFont typeface="Wingdings"/>
              <a:buChar char=""/>
            </a:pP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r>
              <a:rPr lang="en-US" sz="2000" b="1" dirty="0">
                <a:solidFill>
                  <a:schemeClr val="tx1"/>
                </a:solidFill>
                <a:latin typeface="Times New Roman" panose="02020603050405020304" pitchFamily="18" charset="0"/>
                <a:cs typeface="Times New Roman" panose="02020603050405020304" pitchFamily="18" charset="0"/>
              </a:rPr>
              <a:t>  Modules Description </a:t>
            </a:r>
            <a:r>
              <a:rPr lang="en-US" sz="2000" b="1">
                <a:solidFill>
                  <a:schemeClr val="tx1"/>
                </a:solidFill>
                <a:latin typeface="Times New Roman" panose="02020603050405020304" pitchFamily="18" charset="0"/>
                <a:cs typeface="Times New Roman" panose="02020603050405020304" pitchFamily="18" charset="0"/>
              </a:rPr>
              <a:t>and Implementation</a:t>
            </a: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r>
              <a:rPr lang="en-US" sz="2000" b="1" dirty="0">
                <a:solidFill>
                  <a:schemeClr val="tx1"/>
                </a:solidFill>
                <a:latin typeface="Times New Roman" panose="02020603050405020304" pitchFamily="18" charset="0"/>
                <a:cs typeface="Times New Roman" panose="02020603050405020304" pitchFamily="18" charset="0"/>
              </a:rPr>
              <a:t>Source code</a:t>
            </a:r>
          </a:p>
          <a:p>
            <a:pPr>
              <a:lnSpc>
                <a:spcPct val="100000"/>
              </a:lnSpc>
              <a:spcBef>
                <a:spcPts val="409"/>
              </a:spcBef>
              <a:buFont typeface="Wingdings"/>
              <a:buChar char=""/>
            </a:pPr>
            <a:r>
              <a:rPr lang="en-US" sz="2000" b="1" dirty="0">
                <a:solidFill>
                  <a:schemeClr val="tx1"/>
                </a:solidFill>
                <a:latin typeface="Times New Roman" panose="02020603050405020304" pitchFamily="18" charset="0"/>
                <a:cs typeface="Times New Roman" panose="02020603050405020304" pitchFamily="18" charset="0"/>
              </a:rPr>
              <a:t>output</a:t>
            </a:r>
          </a:p>
          <a:p>
            <a:pPr>
              <a:lnSpc>
                <a:spcPct val="100000"/>
              </a:lnSpc>
              <a:spcBef>
                <a:spcPts val="409"/>
              </a:spcBef>
              <a:buFont typeface="Wingdings"/>
              <a:buChar char=""/>
            </a:pPr>
            <a:endParaRPr lang="en-US"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pic>
        <p:nvPicPr>
          <p:cNvPr id="7" name="object 7"/>
          <p:cNvPicPr/>
          <p:nvPr/>
        </p:nvPicPr>
        <p:blipFill>
          <a:blip r:embed="rId2" cstate="print"/>
          <a:stretch>
            <a:fillRect/>
          </a:stretch>
        </p:blipFill>
        <p:spPr>
          <a:xfrm>
            <a:off x="841714" y="222888"/>
            <a:ext cx="1057189" cy="1048127"/>
          </a:xfrm>
          <a:prstGeom prst="rect">
            <a:avLst/>
          </a:prstGeom>
        </p:spPr>
      </p:pic>
      <p:pic>
        <p:nvPicPr>
          <p:cNvPr id="8" name="object 8"/>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a16="http://schemas.microsoft.com/office/drawing/2014/main" id="{0ECC2B92-DF35-88A6-DBE1-FD2C8604B130}"/>
              </a:ext>
            </a:extLst>
          </p:cNvPr>
          <p:cNvSpPr/>
          <p:nvPr/>
        </p:nvSpPr>
        <p:spPr>
          <a:xfrm>
            <a:off x="457200" y="2133600"/>
            <a:ext cx="11239501" cy="2831544"/>
          </a:xfrm>
          <a:prstGeom prst="rect">
            <a:avLst/>
          </a:prstGeom>
          <a:noFill/>
        </p:spPr>
        <p:txBody>
          <a:bodyPr wrap="square" lIns="91440" tIns="45720" rIns="91440" bIns="45720">
            <a:spAutoFit/>
          </a:bodyPr>
          <a:lstStyle/>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uses R code to create boxplots that compare annual rainfall across four South Indian states.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helps quickly identify trends, differences, and outliers in the rainfall distribution.</a:t>
            </a:r>
          </a:p>
          <a:p>
            <a:pPr marL="285750" indent="-28575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the help of </a:t>
            </a:r>
            <a:r>
              <a:rPr lang="en-US" sz="2000"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 the code adds features like zoom and hover for better user interaction.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allows deeper exploration of rainfall data in a more dynamic and engaging way.</a:t>
            </a:r>
          </a:p>
          <a:p>
            <a:pPr marL="285750" indent="-28575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Three different R methods—base R, lattice, and </a:t>
            </a:r>
            <a:r>
              <a:rPr lang="en-US" sz="2000"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—are used to display the same dataset.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shows how varied visualization tools can provide multiple perspectives on the same data.</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a:extLst>
              <a:ext uri="{FF2B5EF4-FFF2-40B4-BE49-F238E27FC236}">
                <a16:creationId xmlns:a16="http://schemas.microsoft.com/office/drawing/2014/main" id="{B90A57D1-F46C-DF5D-856A-1320AF7B467F}"/>
              </a:ext>
            </a:extLst>
          </p:cNvPr>
          <p:cNvSpPr/>
          <p:nvPr/>
        </p:nvSpPr>
        <p:spPr>
          <a:xfrm>
            <a:off x="533400" y="1981200"/>
            <a:ext cx="10896600" cy="2862322"/>
          </a:xfrm>
          <a:prstGeom prst="rect">
            <a:avLst/>
          </a:prstGeom>
          <a:noFill/>
        </p:spPr>
        <p:txBody>
          <a:bodyPr wrap="square" lIns="91440" tIns="45720" rIns="91440" bIns="45720">
            <a:spAutoFit/>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of this project is to visualize and compare the annual rainfall data across four South Indian states using boxplots to identify patterns, variations, and outliers. It also allows for interactive exploration with </a:t>
            </a:r>
            <a:r>
              <a:rPr lang="en-US" sz="2000"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 enabling features like zooming and hovering.</a:t>
            </a: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project demonstrates three R visualization methods—base R, lattice, and </a:t>
            </a:r>
            <a:r>
              <a:rPr lang="en-US" sz="2000" dirty="0" err="1">
                <a:latin typeface="Times New Roman" panose="02020603050405020304" pitchFamily="18" charset="0"/>
                <a:cs typeface="Times New Roman" panose="02020603050405020304" pitchFamily="18" charset="0"/>
              </a:rPr>
              <a:t>Plotly</a:t>
            </a:r>
            <a:r>
              <a:rPr lang="en-US" sz="2000" dirty="0">
                <a:latin typeface="Times New Roman" panose="02020603050405020304" pitchFamily="18" charset="0"/>
                <a:cs typeface="Times New Roman" panose="02020603050405020304" pitchFamily="18" charset="0"/>
              </a:rPr>
              <a:t>—to present the data in different formats. </a:t>
            </a:r>
          </a:p>
          <a:p>
            <a:pPr marL="342900" indent="-34290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helps users gain a better understanding of the data. The approach offers flexibility in how the data is visualized and interpreted.</a:t>
            </a:r>
            <a:endParaRPr lang="en-US" sz="2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0865" y="400140"/>
            <a:ext cx="7685532" cy="1081188"/>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4" algn="ctr">
              <a:lnSpc>
                <a:spcPct val="100000"/>
              </a:lnSpc>
              <a:spcBef>
                <a:spcPts val="400"/>
              </a:spcBef>
              <a:tabLst>
                <a:tab pos="1675764" algn="l"/>
              </a:tabLst>
            </a:pPr>
            <a:r>
              <a:rPr sz="2800" spc="-10" dirty="0">
                <a:solidFill>
                  <a:srgbClr val="FF0000"/>
                </a:solidFill>
              </a:rPr>
              <a:t>BLOCK</a:t>
            </a:r>
            <a:r>
              <a:rPr sz="2800" dirty="0">
                <a:solidFill>
                  <a:srgbClr val="FF0000"/>
                </a:solidFill>
              </a:rPr>
              <a:t>	</a:t>
            </a:r>
            <a:r>
              <a:rPr sz="2800" spc="-10" dirty="0">
                <a:solidFill>
                  <a:srgbClr val="FF0000"/>
                </a:solidFill>
              </a:rPr>
              <a:t>DIAGRAM</a:t>
            </a:r>
            <a:endParaRPr sz="2800" dirty="0"/>
          </a:p>
        </p:txBody>
      </p:sp>
      <p:pic>
        <p:nvPicPr>
          <p:cNvPr id="3" name="object 3"/>
          <p:cNvPicPr/>
          <p:nvPr/>
        </p:nvPicPr>
        <p:blipFill>
          <a:blip r:embed="rId3" cstate="print"/>
          <a:stretch>
            <a:fillRect/>
          </a:stretch>
        </p:blipFill>
        <p:spPr>
          <a:xfrm>
            <a:off x="841714" y="222888"/>
            <a:ext cx="1057189" cy="1048127"/>
          </a:xfrm>
          <a:prstGeom prst="rect">
            <a:avLst/>
          </a:prstGeom>
        </p:spPr>
      </p:pic>
      <p:pic>
        <p:nvPicPr>
          <p:cNvPr id="4" name="object 4"/>
          <p:cNvPicPr/>
          <p:nvPr/>
        </p:nvPicPr>
        <p:blipFill>
          <a:blip r:embed="rId4" cstate="print"/>
          <a:stretch>
            <a:fillRect/>
          </a:stretch>
        </p:blipFill>
        <p:spPr>
          <a:xfrm>
            <a:off x="10335768" y="259079"/>
            <a:ext cx="1155192" cy="1103376"/>
          </a:xfrm>
          <a:prstGeom prst="rect">
            <a:avLst/>
          </a:prstGeom>
        </p:spPr>
      </p:pic>
      <p:sp>
        <p:nvSpPr>
          <p:cNvPr id="5" name="Rectangle 4">
            <a:extLst>
              <a:ext uri="{FF2B5EF4-FFF2-40B4-BE49-F238E27FC236}">
                <a16:creationId xmlns:a16="http://schemas.microsoft.com/office/drawing/2014/main" id="{796DCFF3-02F8-BCF6-EA19-92235E7BE7BC}"/>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4271F19D-1FBD-6A24-83CD-1D5E9D15C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0308" y="1371600"/>
            <a:ext cx="9488224" cy="47104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2603" y="262445"/>
            <a:ext cx="7043165" cy="1009712"/>
          </a:xfrm>
          <a:prstGeom prst="rect">
            <a:avLst/>
          </a:prstGeom>
        </p:spPr>
        <p:txBody>
          <a:bodyPr vert="horz" wrap="square" lIns="0" tIns="512267" rIns="0" bIns="0" rtlCol="0">
            <a:spAutoFit/>
          </a:bodyPr>
          <a:lstStyle/>
          <a:p>
            <a:pPr marL="12700">
              <a:lnSpc>
                <a:spcPct val="100000"/>
              </a:lnSpc>
              <a:spcBef>
                <a:spcPts val="95"/>
              </a:spcBef>
            </a:pPr>
            <a:r>
              <a:rPr lang="en-IN" sz="3200" b="1" dirty="0">
                <a:solidFill>
                  <a:srgbClr val="FF0000"/>
                </a:solidFill>
                <a:latin typeface="Times New Roman" panose="02020603050405020304" pitchFamily="18" charset="0"/>
                <a:cs typeface="Times New Roman" panose="02020603050405020304" pitchFamily="18" charset="0"/>
              </a:rPr>
              <a:t>R  CONCEPT  USED</a:t>
            </a:r>
            <a:endParaRPr spc="-10" dirty="0"/>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12" name="Rectangle 7">
            <a:extLst>
              <a:ext uri="{FF2B5EF4-FFF2-40B4-BE49-F238E27FC236}">
                <a16:creationId xmlns:a16="http://schemas.microsoft.com/office/drawing/2014/main" id="{19EBC74F-4274-A8E8-3B2A-63E2AC3301A2}"/>
              </a:ext>
            </a:extLst>
          </p:cNvPr>
          <p:cNvSpPr>
            <a:spLocks noChangeArrowheads="1"/>
          </p:cNvSpPr>
          <p:nvPr/>
        </p:nvSpPr>
        <p:spPr bwMode="auto">
          <a:xfrm>
            <a:off x="762000" y="1905000"/>
            <a:ext cx="10363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to create a structured dataset where columns can store different types of related data like state names and rainfall.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rnorm</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Generates a set of random numbers following a normal distribution, which is ideal for simulating realistic rainfall variations.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boxplot()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Produces a box-and-whisker chart to visually compare the distribution, spread, and outliers of rainfall across different states.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plot_ly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Builds interactive visualizations that allow users to explore data through hovering, zooming, and clicking on plot elements.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par.settings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Provides advanced styling options in lattice plots to customize box color, symbol appearance, and plot elements for better visual appeal</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B08A-A84F-0400-F6BE-8825B933FC1F}"/>
              </a:ext>
            </a:extLst>
          </p:cNvPr>
          <p:cNvSpPr>
            <a:spLocks noGrp="1"/>
          </p:cNvSpPr>
          <p:nvPr>
            <p:ph type="title"/>
          </p:nvPr>
        </p:nvSpPr>
        <p:spPr>
          <a:xfrm>
            <a:off x="2253233" y="237871"/>
            <a:ext cx="7685532" cy="492443"/>
          </a:xfrm>
        </p:spPr>
        <p:txBody>
          <a:bodyPr/>
          <a:lstStyle/>
          <a:p>
            <a:r>
              <a:rPr lang="en-IN" spc="-50" dirty="0">
                <a:latin typeface="Times New Roman" panose="02020603050405020304" pitchFamily="18" charset="0"/>
                <a:cs typeface="Times New Roman" panose="02020603050405020304" pitchFamily="18" charset="0"/>
              </a:rPr>
              <a:t>ADVANTAGES</a:t>
            </a:r>
            <a:r>
              <a:rPr lang="en-IN" spc="-6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OF</a:t>
            </a:r>
            <a:r>
              <a:rPr lang="en-IN" spc="-15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PROPOSED</a:t>
            </a:r>
            <a:r>
              <a:rPr lang="en-IN" spc="-125"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SYSTEM</a:t>
            </a:r>
            <a:endParaRPr lang="en-IN" dirty="0"/>
          </a:p>
        </p:txBody>
      </p:sp>
      <p:sp>
        <p:nvSpPr>
          <p:cNvPr id="3" name="Text Placeholder 2">
            <a:extLst>
              <a:ext uri="{FF2B5EF4-FFF2-40B4-BE49-F238E27FC236}">
                <a16:creationId xmlns:a16="http://schemas.microsoft.com/office/drawing/2014/main" id="{FC649D1A-8E33-B935-3319-30A57FBA9D7F}"/>
              </a:ext>
            </a:extLst>
          </p:cNvPr>
          <p:cNvSpPr>
            <a:spLocks noGrp="1"/>
          </p:cNvSpPr>
          <p:nvPr>
            <p:ph type="body" idx="1"/>
          </p:nvPr>
        </p:nvSpPr>
        <p:spPr>
          <a:xfrm>
            <a:off x="685800" y="1981200"/>
            <a:ext cx="10363199" cy="3810000"/>
          </a:xfrm>
        </p:spPr>
        <p:txBody>
          <a:bodyPr/>
          <a:lstStyle/>
          <a:p>
            <a:pPr marL="342900" indent="-342900">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The system provides a clear visual comparison of annual rainfall across four South Indian states using boxplots. </a:t>
            </a:r>
          </a:p>
          <a:p>
            <a:pPr marL="342900" indent="-342900">
              <a:buFont typeface="Wingdings" panose="05000000000000000000" pitchFamily="2" charset="2"/>
              <a:buChar char="Ø"/>
            </a:pPr>
            <a:endParaRPr lang="en-US" sz="20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The use of </a:t>
            </a:r>
            <a:r>
              <a:rPr lang="en-US" sz="2000" b="0" dirty="0" err="1">
                <a:latin typeface="Times New Roman" panose="02020603050405020304" pitchFamily="18" charset="0"/>
                <a:cs typeface="Times New Roman" panose="02020603050405020304" pitchFamily="18" charset="0"/>
              </a:rPr>
              <a:t>Plotly</a:t>
            </a:r>
            <a:r>
              <a:rPr lang="en-US" sz="2000" b="0" dirty="0">
                <a:latin typeface="Times New Roman" panose="02020603050405020304" pitchFamily="18" charset="0"/>
                <a:cs typeface="Times New Roman" panose="02020603050405020304" pitchFamily="18" charset="0"/>
              </a:rPr>
              <a:t> allows users to explore the data interactively with zoom and hover features for better insights.</a:t>
            </a:r>
          </a:p>
          <a:p>
            <a:pPr marL="342900" indent="-342900">
              <a:buFont typeface="Wingdings" panose="05000000000000000000" pitchFamily="2" charset="2"/>
              <a:buChar char="Ø"/>
            </a:pPr>
            <a:endParaRPr lang="en-US" sz="20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 It demonstrates multiple R plotting methods—base R, lattice, and </a:t>
            </a:r>
            <a:r>
              <a:rPr lang="en-US" sz="2000" b="0" dirty="0" err="1">
                <a:latin typeface="Times New Roman" panose="02020603050405020304" pitchFamily="18" charset="0"/>
                <a:cs typeface="Times New Roman" panose="02020603050405020304" pitchFamily="18" charset="0"/>
              </a:rPr>
              <a:t>Plotly</a:t>
            </a:r>
            <a:r>
              <a:rPr lang="en-US" sz="2000" b="0" dirty="0">
                <a:latin typeface="Times New Roman" panose="02020603050405020304" pitchFamily="18" charset="0"/>
                <a:cs typeface="Times New Roman" panose="02020603050405020304" pitchFamily="18" charset="0"/>
              </a:rPr>
              <a:t>—making the analysis adaptable and educational</a:t>
            </a:r>
            <a:r>
              <a:rPr lang="en-US" sz="2000" dirty="0"/>
              <a:t>.</a:t>
            </a:r>
            <a:endParaRPr lang="en-IN" sz="2000" dirty="0"/>
          </a:p>
        </p:txBody>
      </p:sp>
    </p:spTree>
    <p:extLst>
      <p:ext uri="{BB962C8B-B14F-4D97-AF65-F5344CB8AC3E}">
        <p14:creationId xmlns:p14="http://schemas.microsoft.com/office/powerpoint/2010/main" val="148569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4002-E049-E94E-4126-3C3B45219196}"/>
              </a:ext>
            </a:extLst>
          </p:cNvPr>
          <p:cNvSpPr>
            <a:spLocks noGrp="1"/>
          </p:cNvSpPr>
          <p:nvPr>
            <p:ph type="title"/>
          </p:nvPr>
        </p:nvSpPr>
        <p:spPr>
          <a:xfrm>
            <a:off x="3200400" y="533400"/>
            <a:ext cx="6204965" cy="492443"/>
          </a:xfrm>
        </p:spPr>
        <p:txBody>
          <a:bodyPr/>
          <a:lstStyle/>
          <a:p>
            <a:r>
              <a:rPr lang="en-US" dirty="0"/>
              <a:t>MODULES DESCRIPTION</a:t>
            </a:r>
            <a:endParaRPr lang="en-IN" dirty="0"/>
          </a:p>
        </p:txBody>
      </p:sp>
      <p:sp>
        <p:nvSpPr>
          <p:cNvPr id="5" name="Rectangle 2">
            <a:extLst>
              <a:ext uri="{FF2B5EF4-FFF2-40B4-BE49-F238E27FC236}">
                <a16:creationId xmlns:a16="http://schemas.microsoft.com/office/drawing/2014/main" id="{A0B20C9F-E50D-C150-B18D-882559AD6534}"/>
              </a:ext>
            </a:extLst>
          </p:cNvPr>
          <p:cNvSpPr>
            <a:spLocks noGrp="1" noChangeArrowheads="1"/>
          </p:cNvSpPr>
          <p:nvPr>
            <p:ph type="body" idx="1"/>
          </p:nvPr>
        </p:nvSpPr>
        <p:spPr bwMode="auto">
          <a:xfrm>
            <a:off x="685800" y="1752600"/>
            <a:ext cx="10424795"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2000" dirty="0">
                <a:latin typeface="Times New Roman" panose="02020603050405020304" pitchFamily="18" charset="0"/>
                <a:cs typeface="Times New Roman" panose="02020603050405020304" pitchFamily="18" charset="0"/>
              </a:rPr>
              <a:t>Data Preparation: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IN"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2000" dirty="0">
                <a:latin typeface="Times New Roman" panose="02020603050405020304" pitchFamily="18" charset="0"/>
                <a:cs typeface="Times New Roman" panose="02020603050405020304" pitchFamily="18" charset="0"/>
              </a:rPr>
              <a:t>Base R Boxplot: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IN"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2000" dirty="0">
                <a:latin typeface="Times New Roman" panose="02020603050405020304" pitchFamily="18" charset="0"/>
                <a:cs typeface="Times New Roman" panose="02020603050405020304" pitchFamily="18" charset="0"/>
              </a:rPr>
              <a:t>Lattice Boxplot: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lang="en-IN" sz="20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IN" sz="2000" dirty="0" err="1">
                <a:latin typeface="Times New Roman" panose="02020603050405020304" pitchFamily="18" charset="0"/>
                <a:cs typeface="Times New Roman" panose="02020603050405020304" pitchFamily="18" charset="0"/>
              </a:rPr>
              <a:t>Plotly</a:t>
            </a:r>
            <a:r>
              <a:rPr lang="en-IN" sz="2000" dirty="0">
                <a:latin typeface="Times New Roman" panose="02020603050405020304" pitchFamily="18" charset="0"/>
                <a:cs typeface="Times New Roman" panose="02020603050405020304" pitchFamily="18" charset="0"/>
              </a:rPr>
              <a:t> Interactive Boxplot:</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52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EFD8-E07F-3F44-764D-E6F311DAA931}"/>
              </a:ext>
            </a:extLst>
          </p:cNvPr>
          <p:cNvSpPr>
            <a:spLocks noGrp="1"/>
          </p:cNvSpPr>
          <p:nvPr>
            <p:ph type="title"/>
          </p:nvPr>
        </p:nvSpPr>
        <p:spPr>
          <a:xfrm>
            <a:off x="2253233" y="237871"/>
            <a:ext cx="7685532" cy="492443"/>
          </a:xfrm>
        </p:spPr>
        <p:txBody>
          <a:bodyPr/>
          <a:lstStyle/>
          <a:p>
            <a:r>
              <a:rPr lang="en-IN" dirty="0"/>
              <a:t>MODULES IMPLEMENTATION</a:t>
            </a:r>
          </a:p>
        </p:txBody>
      </p:sp>
      <p:sp>
        <p:nvSpPr>
          <p:cNvPr id="3" name="Text Placeholder 2">
            <a:extLst>
              <a:ext uri="{FF2B5EF4-FFF2-40B4-BE49-F238E27FC236}">
                <a16:creationId xmlns:a16="http://schemas.microsoft.com/office/drawing/2014/main" id="{340B129E-7768-64C9-CD10-47E9DE9A14D3}"/>
              </a:ext>
            </a:extLst>
          </p:cNvPr>
          <p:cNvSpPr>
            <a:spLocks noGrp="1"/>
          </p:cNvSpPr>
          <p:nvPr>
            <p:ph type="body" idx="1"/>
          </p:nvPr>
        </p:nvSpPr>
        <p:spPr>
          <a:xfrm>
            <a:off x="597204" y="1479444"/>
            <a:ext cx="10424795" cy="5078313"/>
          </a:xfrm>
        </p:spPr>
        <p:txBody>
          <a:bodyPr/>
          <a:lstStyle/>
          <a:p>
            <a:pPr algn="just" rtl="0">
              <a:lnSpc>
                <a:spcPct val="150000"/>
              </a:lnSpc>
            </a:pPr>
            <a:r>
              <a:rPr lang="en-IN" sz="2400" dirty="0">
                <a:latin typeface="Times New Roman" panose="02020603050405020304" pitchFamily="18" charset="0"/>
                <a:cs typeface="Times New Roman" panose="02020603050405020304" pitchFamily="18" charset="0"/>
              </a:rPr>
              <a:t>Data Preparation:</a:t>
            </a: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A data frame </a:t>
            </a:r>
            <a:r>
              <a:rPr lang="en-IN" sz="2000" b="0" dirty="0" err="1">
                <a:latin typeface="Times New Roman" panose="02020603050405020304" pitchFamily="18" charset="0"/>
                <a:cs typeface="Times New Roman" panose="02020603050405020304" pitchFamily="18" charset="0"/>
              </a:rPr>
              <a:t>rainfall_data</a:t>
            </a:r>
            <a:r>
              <a:rPr lang="en-IN" sz="2000" b="0" dirty="0">
                <a:latin typeface="Times New Roman" panose="02020603050405020304" pitchFamily="18" charset="0"/>
                <a:cs typeface="Times New Roman" panose="02020603050405020304" pitchFamily="18" charset="0"/>
              </a:rPr>
              <a:t> is created with 40 entries, 10 for each state (Tamil Nadu, Kerala, Karnataka, Andhra Pradesh).</a:t>
            </a: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Rainfall values are generated using </a:t>
            </a:r>
            <a:r>
              <a:rPr lang="en-IN" sz="2000" b="0" dirty="0" err="1">
                <a:latin typeface="Times New Roman" panose="02020603050405020304" pitchFamily="18" charset="0"/>
                <a:cs typeface="Times New Roman" panose="02020603050405020304" pitchFamily="18" charset="0"/>
              </a:rPr>
              <a:t>rnorm</a:t>
            </a:r>
            <a:r>
              <a:rPr lang="en-IN" sz="2000" b="0" dirty="0">
                <a:latin typeface="Times New Roman" panose="02020603050405020304" pitchFamily="18" charset="0"/>
                <a:cs typeface="Times New Roman" panose="02020603050405020304" pitchFamily="18" charset="0"/>
              </a:rPr>
              <a:t>() to simulate natural variation with a normal distribution.</a:t>
            </a: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Each state has different average rainfall and variability to reflect real climate differences.</a:t>
            </a:r>
          </a:p>
          <a:p>
            <a:pPr marL="342900" indent="-342900" algn="just" rtl="0">
              <a:lnSpc>
                <a:spcPct val="150000"/>
              </a:lnSpc>
              <a:buFont typeface="Wingdings" panose="05000000000000000000" pitchFamily="2" charset="2"/>
              <a:buChar char="Ø"/>
            </a:pPr>
            <a:r>
              <a:rPr lang="en-IN" sz="2000" b="0" dirty="0">
                <a:latin typeface="Times New Roman" panose="02020603050405020304" pitchFamily="18" charset="0"/>
                <a:cs typeface="Times New Roman" panose="02020603050405020304" pitchFamily="18" charset="0"/>
              </a:rPr>
              <a:t>The data frame includes State (region) and </a:t>
            </a:r>
            <a:r>
              <a:rPr lang="en-IN" sz="2000" b="0" dirty="0" err="1">
                <a:latin typeface="Times New Roman" panose="02020603050405020304" pitchFamily="18" charset="0"/>
                <a:cs typeface="Times New Roman" panose="02020603050405020304" pitchFamily="18" charset="0"/>
              </a:rPr>
              <a:t>AnnualRainfall</a:t>
            </a:r>
            <a:r>
              <a:rPr lang="en-IN" sz="2000" b="0" dirty="0">
                <a:latin typeface="Times New Roman" panose="02020603050405020304" pitchFamily="18" charset="0"/>
                <a:cs typeface="Times New Roman" panose="02020603050405020304" pitchFamily="18" charset="0"/>
              </a:rPr>
              <a:t> (rainfall in </a:t>
            </a:r>
            <a:r>
              <a:rPr lang="en-IN" sz="2000" b="0" dirty="0" err="1">
                <a:latin typeface="Times New Roman" panose="02020603050405020304" pitchFamily="18" charset="0"/>
                <a:cs typeface="Times New Roman" panose="02020603050405020304" pitchFamily="18" charset="0"/>
              </a:rPr>
              <a:t>millimeters</a:t>
            </a:r>
            <a:r>
              <a:rPr lang="en-IN" sz="2000" b="0" dirty="0">
                <a:latin typeface="Times New Roman" panose="02020603050405020304" pitchFamily="18" charset="0"/>
                <a:cs typeface="Times New Roman" panose="02020603050405020304" pitchFamily="18" charset="0"/>
              </a:rPr>
              <a:t>) columns for analysis.</a:t>
            </a:r>
          </a:p>
          <a:p>
            <a:pPr algn="just" rtl="0"/>
            <a:endParaRPr lang="en-IN" sz="2800" dirty="0">
              <a:latin typeface="Times New Roman" panose="02020603050405020304" pitchFamily="18" charset="0"/>
              <a:cs typeface="Times New Roman" panose="02020603050405020304" pitchFamily="18" charset="0"/>
            </a:endParaRPr>
          </a:p>
          <a:p>
            <a:pPr algn="just" rtl="0"/>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2089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790</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K.RAMAKRISHNAN COLLEGE OF TECHNOLOGY (AUTONOMOUS), TRICHY</vt:lpstr>
      <vt:lpstr>PRESENTATION OVERVIEW</vt:lpstr>
      <vt:lpstr>PROBLEM IDENTIFICATION</vt:lpstr>
      <vt:lpstr>OBJECTIVE</vt:lpstr>
      <vt:lpstr>PROPOSED SYSTEM BLOCK DIAGRAM</vt:lpstr>
      <vt:lpstr>R  CONCEPT  USED</vt:lpstr>
      <vt:lpstr>ADVANTAGES OF PROPOSED SYSTEM</vt:lpstr>
      <vt:lpstr>MODULES DESCRIPTION</vt:lpstr>
      <vt:lpstr>MODULES IMPLEMENTATION</vt:lpstr>
      <vt:lpstr>MODULES IMPLEMENTATION</vt:lpstr>
      <vt:lpstr>MODULES IMPLEMENTATION</vt:lpstr>
      <vt:lpstr>MODULES IMPLEMENTATION</vt:lpstr>
      <vt:lpstr>SOURCE CODE </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Mohammed Raasith H</cp:lastModifiedBy>
  <cp:revision>8</cp:revision>
  <dcterms:created xsi:type="dcterms:W3CDTF">2024-06-16T11:32:42Z</dcterms:created>
  <dcterms:modified xsi:type="dcterms:W3CDTF">2025-05-30T12:12:31Z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