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797675" cy="9926625"/>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jbM9Hlj7VrStxHfmwOJJgZwwXb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49688" y="0"/>
            <a:ext cx="2946400" cy="495300"/>
          </a:xfrm>
          <a:prstGeom prst="rect">
            <a:avLst/>
          </a:prstGeom>
          <a:noFill/>
          <a:ln>
            <a:noFill/>
          </a:ln>
        </p:spPr>
        <p:txBody>
          <a:bodyPr anchorCtr="0" anchor="t" bIns="47775" lIns="95550" spcFirstLastPara="1" rIns="95550" wrap="square" tIns="4777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07" name="Google Shape;107;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80" name="Google Shape;180;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88" name="Google Shape;188;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99" name="Google Shape;199;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07" name="Google Shape;207;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15" name="Google Shape;115;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24" name="Google Shape;124;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32" name="Google Shape;132;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40" name="Google Shape;140;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48" name="Google Shape;148;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56" name="Google Shape;156;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64" name="Google Shape;164;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72" name="Google Shape;172;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15"/>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5"/>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4" name="Google Shape;24;p15"/>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idx="1" type="body"/>
          </p:nvPr>
        </p:nvSpPr>
        <p:spPr>
          <a:xfrm rot="5400000">
            <a:off x="2730627" y="-1359027"/>
            <a:ext cx="3682746"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24"/>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25"/>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25"/>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25"/>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25"/>
          <p:cNvCxnSpPr/>
          <p:nvPr/>
        </p:nvCxnSpPr>
        <p:spPr>
          <a:xfrm rot="5400000">
            <a:off x="4361127" y="2401464"/>
            <a:ext cx="438912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16"/>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7"/>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17"/>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18"/>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40" name="Google Shape;40;p18"/>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2" type="sldNum"/>
          </p:nvPr>
        </p:nvSpPr>
        <p:spPr>
          <a:xfrm>
            <a:off x="1216152" y="4766310"/>
            <a:ext cx="1219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18"/>
          <p:cNvSpPr/>
          <p:nvPr/>
        </p:nvSpPr>
        <p:spPr>
          <a:xfrm>
            <a:off x="904875" y="2736056"/>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4" name="Google Shape;44;p18"/>
          <p:cNvSpPr/>
          <p:nvPr/>
        </p:nvSpPr>
        <p:spPr>
          <a:xfrm>
            <a:off x="914400" y="3786188"/>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5" name="Google Shape;45;p18"/>
          <p:cNvSpPr/>
          <p:nvPr/>
        </p:nvSpPr>
        <p:spPr>
          <a:xfrm>
            <a:off x="904875" y="2736056"/>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6" name="Google Shape;46;p18"/>
          <p:cNvSpPr/>
          <p:nvPr/>
        </p:nvSpPr>
        <p:spPr>
          <a:xfrm>
            <a:off x="914400" y="3786188"/>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9"/>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0" name="Google Shape;50;p19"/>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1069848" y="4766310"/>
            <a:ext cx="1520952"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19"/>
          <p:cNvSpPr/>
          <p:nvPr/>
        </p:nvSpPr>
        <p:spPr>
          <a:xfrm>
            <a:off x="914400" y="2114550"/>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4" name="Google Shape;54;p19"/>
          <p:cNvSpPr/>
          <p:nvPr/>
        </p:nvSpPr>
        <p:spPr>
          <a:xfrm>
            <a:off x="914400" y="2114550"/>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0"/>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0"/>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20"/>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20"/>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20"/>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20"/>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1"/>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21"/>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21"/>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2"/>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2"/>
          <p:cNvSpPr txBox="1"/>
          <p:nvPr>
            <p:ph idx="1" type="body"/>
          </p:nvPr>
        </p:nvSpPr>
        <p:spPr>
          <a:xfrm>
            <a:off x="6324600" y="914401"/>
            <a:ext cx="2514600" cy="3632597"/>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22"/>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22"/>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22"/>
          <p:cNvCxnSpPr/>
          <p:nvPr/>
        </p:nvCxnSpPr>
        <p:spPr>
          <a:xfrm rot="5400000">
            <a:off x="3915025" y="2493169"/>
            <a:ext cx="452628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22"/>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2"/>
          <p:cNvSpPr txBox="1"/>
          <p:nvPr>
            <p:ph idx="2" type="body"/>
          </p:nvPr>
        </p:nvSpPr>
        <p:spPr>
          <a:xfrm>
            <a:off x="304800" y="228600"/>
            <a:ext cx="5715000" cy="42862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23"/>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3"/>
          <p:cNvSpPr/>
          <p:nvPr>
            <p:ph idx="2" type="pic"/>
          </p:nvPr>
        </p:nvSpPr>
        <p:spPr>
          <a:xfrm>
            <a:off x="457200" y="1428750"/>
            <a:ext cx="8229600" cy="3202686"/>
          </a:xfrm>
          <a:prstGeom prst="rect">
            <a:avLst/>
          </a:prstGeom>
          <a:solidFill>
            <a:srgbClr val="BABABA"/>
          </a:solidFill>
          <a:ln>
            <a:noFill/>
          </a:ln>
        </p:spPr>
      </p:sp>
      <p:sp>
        <p:nvSpPr>
          <p:cNvPr id="83" name="Google Shape;83;p23"/>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23"/>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23"/>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23"/>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23"/>
          <p:cNvSpPr/>
          <p:nvPr/>
        </p:nvSpPr>
        <p:spPr>
          <a:xfrm>
            <a:off x="457200" y="375642"/>
            <a:ext cx="18288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29000"/>
          </a:blip>
          <a:tile algn="tl" flip="none" tx="0" sx="100000" ty="0" sy="100000"/>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914400"/>
            <a:ext cx="8229600" cy="3682746"/>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4"/>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4"/>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4"/>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4"/>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4"/>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0" y="52387"/>
            <a:ext cx="9144000" cy="1052513"/>
          </a:xfrm>
          <a:prstGeom prst="rect">
            <a:avLst/>
          </a:prstGeom>
          <a:solidFill>
            <a:srgbClr val="93B9C3"/>
          </a:solid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CGB1201 – JAVA PROGRAMMING</a:t>
            </a:r>
            <a:br>
              <a:rPr b="1" lang="en-US" sz="2800">
                <a:solidFill>
                  <a:schemeClr val="dk1"/>
                </a:solidFill>
                <a:latin typeface="Times New Roman"/>
                <a:ea typeface="Times New Roman"/>
                <a:cs typeface="Times New Roman"/>
                <a:sym typeface="Times New Roman"/>
              </a:rPr>
            </a:br>
            <a:endParaRPr b="1" sz="2800">
              <a:solidFill>
                <a:schemeClr val="dk1"/>
              </a:solidFill>
              <a:latin typeface="Times New Roman"/>
              <a:ea typeface="Times New Roman"/>
              <a:cs typeface="Times New Roman"/>
              <a:sym typeface="Times New Roman"/>
            </a:endParaRPr>
          </a:p>
        </p:txBody>
      </p:sp>
      <p:sp>
        <p:nvSpPr>
          <p:cNvPr id="110" name="Google Shape;110;p1"/>
          <p:cNvSpPr txBox="1"/>
          <p:nvPr/>
        </p:nvSpPr>
        <p:spPr>
          <a:xfrm>
            <a:off x="612648" y="1123950"/>
            <a:ext cx="7921752" cy="3643313"/>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None/>
            </a:pPr>
            <a:r>
              <a:t/>
            </a:r>
            <a:endParaRPr b="0" i="0" sz="2500" u="none" cap="none" strike="noStrike">
              <a:solidFill>
                <a:srgbClr val="41414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2500" u="none" cap="none" strike="noStrike">
              <a:solidFill>
                <a:srgbClr val="41414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Department of Artificial Intelligence and Data Science</a:t>
            </a:r>
            <a:endParaRPr/>
          </a:p>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Academic Year: 2024 – 2025 (Odd Semester)</a:t>
            </a:r>
            <a:endParaRPr/>
          </a:p>
          <a:p>
            <a:pPr indent="0" lvl="0" marL="0" marR="0" rtl="0" algn="ctr">
              <a:spcBef>
                <a:spcPts val="0"/>
              </a:spcBef>
              <a:spcAft>
                <a:spcPts val="0"/>
              </a:spcAft>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Register Number	:2303811724321069</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Name					:Mohammed raasith H</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Year					:II</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Semester				:III</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Section				:B</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Date					:3-12-24</a:t>
            </a:r>
            <a:endParaRPr b="1" i="0" sz="2500" u="none" cap="none" strike="noStrike">
              <a:solidFill>
                <a:schemeClr val="dk1"/>
              </a:solidFill>
              <a:latin typeface="Times New Roman"/>
              <a:ea typeface="Times New Roman"/>
              <a:cs typeface="Times New Roman"/>
              <a:sym typeface="Times New Roman"/>
            </a:endParaRPr>
          </a:p>
        </p:txBody>
      </p:sp>
      <p:sp>
        <p:nvSpPr>
          <p:cNvPr id="111" name="Google Shape;111;p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2" name="Google Shape;112;p1"/>
          <p:cNvSpPr txBox="1"/>
          <p:nvPr>
            <p:ph idx="11" type="ftr"/>
          </p:nvPr>
        </p:nvSpPr>
        <p:spPr>
          <a:xfrm>
            <a:off x="1295400" y="4805362"/>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183" name="Google Shape;183;p1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4" name="Google Shape;184;p10"/>
          <p:cNvSpPr txBox="1"/>
          <p:nvPr>
            <p:ph idx="1" type="body"/>
          </p:nvPr>
        </p:nvSpPr>
        <p:spPr>
          <a:xfrm>
            <a:off x="457200" y="1040882"/>
            <a:ext cx="8229600" cy="370332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824"/>
              <a:buNone/>
            </a:pPr>
            <a:r>
              <a:rPr b="1" lang="en-US" sz="2400">
                <a:latin typeface="Times New Roman"/>
                <a:ea typeface="Times New Roman"/>
                <a:cs typeface="Times New Roman"/>
                <a:sym typeface="Times New Roman"/>
              </a:rPr>
              <a:t>User Interaction Module</a:t>
            </a:r>
            <a:endParaRPr/>
          </a:p>
          <a:p>
            <a:pPr indent="-274320" lvl="0" marL="274320" rtl="0" algn="just">
              <a:spcBef>
                <a:spcPts val="600"/>
              </a:spcBef>
              <a:spcAft>
                <a:spcPts val="0"/>
              </a:spcAft>
              <a:buSzPts val="1824"/>
              <a:buChar char="🞂"/>
            </a:pPr>
            <a:r>
              <a:rPr lang="en-US" sz="2400">
                <a:latin typeface="Times New Roman"/>
                <a:ea typeface="Times New Roman"/>
                <a:cs typeface="Times New Roman"/>
                <a:sym typeface="Times New Roman"/>
              </a:rPr>
              <a:t>Handles user inputs, like selecting answers.</a:t>
            </a:r>
            <a:endParaRPr sz="2400">
              <a:latin typeface="Times New Roman"/>
              <a:ea typeface="Times New Roman"/>
              <a:cs typeface="Times New Roman"/>
              <a:sym typeface="Times New Roman"/>
            </a:endParaRPr>
          </a:p>
          <a:p>
            <a:pPr indent="0" lvl="0" marL="0" rtl="0" algn="just">
              <a:spcBef>
                <a:spcPts val="600"/>
              </a:spcBef>
              <a:spcAft>
                <a:spcPts val="0"/>
              </a:spcAft>
              <a:buSzPts val="1824"/>
              <a:buNone/>
            </a:pPr>
            <a:r>
              <a:rPr b="1" lang="en-US" sz="2400">
                <a:latin typeface="Times New Roman"/>
                <a:ea typeface="Times New Roman"/>
                <a:cs typeface="Times New Roman"/>
                <a:sym typeface="Times New Roman"/>
              </a:rPr>
              <a:t> Scoring &amp; Feedback Module</a:t>
            </a:r>
            <a:endParaRPr/>
          </a:p>
          <a:p>
            <a:pPr indent="0" lvl="0" marL="0" rtl="0" algn="just">
              <a:spcBef>
                <a:spcPts val="600"/>
              </a:spcBef>
              <a:spcAft>
                <a:spcPts val="0"/>
              </a:spcAft>
              <a:buSzPts val="1824"/>
              <a:buNone/>
            </a:pPr>
            <a:r>
              <a:rPr lang="en-US" sz="2400">
                <a:latin typeface="Times New Roman"/>
                <a:ea typeface="Times New Roman"/>
                <a:cs typeface="Times New Roman"/>
                <a:sym typeface="Times New Roman"/>
              </a:rPr>
              <a:t>Calculates the score and provides feedback based on performance.</a:t>
            </a:r>
            <a:endParaRPr sz="2400">
              <a:latin typeface="Times New Roman"/>
              <a:ea typeface="Times New Roman"/>
              <a:cs typeface="Times New Roman"/>
              <a:sym typeface="Times New Roman"/>
            </a:endParaRPr>
          </a:p>
          <a:p>
            <a:pPr indent="0" lvl="0" marL="0" rtl="0" algn="just">
              <a:spcBef>
                <a:spcPts val="600"/>
              </a:spcBef>
              <a:spcAft>
                <a:spcPts val="0"/>
              </a:spcAft>
              <a:buSzPts val="1824"/>
              <a:buNone/>
            </a:pPr>
            <a:r>
              <a:rPr b="1" lang="en-US" sz="2400">
                <a:latin typeface="Times New Roman"/>
                <a:ea typeface="Times New Roman"/>
                <a:cs typeface="Times New Roman"/>
                <a:sym typeface="Times New Roman"/>
              </a:rPr>
              <a:t> Data Persistence (Optional)</a:t>
            </a:r>
            <a:endParaRPr/>
          </a:p>
          <a:p>
            <a:pPr indent="0" lvl="0" marL="0" rtl="0" algn="just">
              <a:spcBef>
                <a:spcPts val="600"/>
              </a:spcBef>
              <a:spcAft>
                <a:spcPts val="0"/>
              </a:spcAft>
              <a:buSzPts val="1824"/>
              <a:buNone/>
            </a:pPr>
            <a:r>
              <a:rPr lang="en-US" sz="2400">
                <a:latin typeface="Times New Roman"/>
                <a:ea typeface="Times New Roman"/>
                <a:cs typeface="Times New Roman"/>
                <a:sym typeface="Times New Roman"/>
              </a:rPr>
              <a:t> Saves quiz results and user data for future use.</a:t>
            </a:r>
            <a:endParaRPr/>
          </a:p>
          <a:p>
            <a:pPr indent="0" lvl="0" marL="0" rtl="0" algn="just">
              <a:spcBef>
                <a:spcPts val="600"/>
              </a:spcBef>
              <a:spcAft>
                <a:spcPts val="0"/>
              </a:spcAft>
              <a:buSzPts val="1824"/>
              <a:buNone/>
            </a:pPr>
            <a:r>
              <a:t/>
            </a:r>
            <a:endParaRPr sz="2400">
              <a:latin typeface="Times New Roman"/>
              <a:ea typeface="Times New Roman"/>
              <a:cs typeface="Times New Roman"/>
              <a:sym typeface="Times New Roman"/>
            </a:endParaRPr>
          </a:p>
          <a:p>
            <a:pPr indent="-158496" lvl="0" marL="274320" rtl="0" algn="just">
              <a:spcBef>
                <a:spcPts val="600"/>
              </a:spcBef>
              <a:spcAft>
                <a:spcPts val="0"/>
              </a:spcAft>
              <a:buSzPts val="1824"/>
              <a:buNone/>
            </a:pPr>
            <a:r>
              <a:t/>
            </a:r>
            <a:endParaRPr sz="2400"/>
          </a:p>
        </p:txBody>
      </p:sp>
      <p:sp>
        <p:nvSpPr>
          <p:cNvPr id="185" name="Google Shape;185;p10"/>
          <p:cNvSpPr txBox="1"/>
          <p:nvPr>
            <p:ph idx="11" type="ftr"/>
          </p:nvPr>
        </p:nvSpPr>
        <p:spPr>
          <a:xfrm>
            <a:off x="2209800" y="4751120"/>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and Discussion</a:t>
            </a:r>
            <a:endParaRPr b="1">
              <a:solidFill>
                <a:schemeClr val="dk1"/>
              </a:solidFill>
              <a:latin typeface="Times New Roman"/>
              <a:ea typeface="Times New Roman"/>
              <a:cs typeface="Times New Roman"/>
              <a:sym typeface="Times New Roman"/>
            </a:endParaRPr>
          </a:p>
        </p:txBody>
      </p:sp>
      <p:sp>
        <p:nvSpPr>
          <p:cNvPr id="191" name="Google Shape;191;p1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2" name="Google Shape;192;p11"/>
          <p:cNvSpPr txBox="1"/>
          <p:nvPr>
            <p:ph idx="11" type="ftr"/>
          </p:nvPr>
        </p:nvSpPr>
        <p:spPr>
          <a:xfrm>
            <a:off x="1905000" y="4789861"/>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193" name="Google Shape;193;p11"/>
          <p:cNvPicPr preferRelativeResize="0"/>
          <p:nvPr>
            <p:ph idx="1" type="body"/>
          </p:nvPr>
        </p:nvPicPr>
        <p:blipFill rotWithShape="1">
          <a:blip r:embed="rId3">
            <a:alphaModFix/>
          </a:blip>
          <a:srcRect b="0" l="0" r="0" t="0"/>
          <a:stretch/>
        </p:blipFill>
        <p:spPr>
          <a:xfrm>
            <a:off x="457200" y="971550"/>
            <a:ext cx="8229600" cy="737886"/>
          </a:xfrm>
          <a:prstGeom prst="rect">
            <a:avLst/>
          </a:prstGeom>
          <a:noFill/>
          <a:ln>
            <a:noFill/>
          </a:ln>
        </p:spPr>
      </p:pic>
      <p:pic>
        <p:nvPicPr>
          <p:cNvPr id="194" name="Google Shape;194;p11"/>
          <p:cNvPicPr preferRelativeResize="0"/>
          <p:nvPr/>
        </p:nvPicPr>
        <p:blipFill rotWithShape="1">
          <a:blip r:embed="rId4">
            <a:alphaModFix/>
          </a:blip>
          <a:srcRect b="0" l="0" r="0" t="0"/>
          <a:stretch/>
        </p:blipFill>
        <p:spPr>
          <a:xfrm>
            <a:off x="457200" y="1937033"/>
            <a:ext cx="8229599" cy="762106"/>
          </a:xfrm>
          <a:prstGeom prst="rect">
            <a:avLst/>
          </a:prstGeom>
          <a:noFill/>
          <a:ln>
            <a:noFill/>
          </a:ln>
        </p:spPr>
      </p:pic>
      <p:pic>
        <p:nvPicPr>
          <p:cNvPr id="195" name="Google Shape;195;p11"/>
          <p:cNvPicPr preferRelativeResize="0"/>
          <p:nvPr/>
        </p:nvPicPr>
        <p:blipFill rotWithShape="1">
          <a:blip r:embed="rId5">
            <a:alphaModFix/>
          </a:blip>
          <a:srcRect b="0" l="0" r="0" t="0"/>
          <a:stretch/>
        </p:blipFill>
        <p:spPr>
          <a:xfrm>
            <a:off x="457200" y="2803412"/>
            <a:ext cx="8229600" cy="762106"/>
          </a:xfrm>
          <a:prstGeom prst="rect">
            <a:avLst/>
          </a:prstGeom>
          <a:noFill/>
          <a:ln>
            <a:noFill/>
          </a:ln>
        </p:spPr>
      </p:pic>
      <p:pic>
        <p:nvPicPr>
          <p:cNvPr id="196" name="Google Shape;196;p11"/>
          <p:cNvPicPr preferRelativeResize="0"/>
          <p:nvPr/>
        </p:nvPicPr>
        <p:blipFill rotWithShape="1">
          <a:blip r:embed="rId6">
            <a:alphaModFix/>
          </a:blip>
          <a:srcRect b="0" l="0" r="0" t="0"/>
          <a:stretch/>
        </p:blipFill>
        <p:spPr>
          <a:xfrm>
            <a:off x="460248" y="3837718"/>
            <a:ext cx="8226552" cy="6170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202" name="Google Shape;202;p1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3" name="Google Shape;203;p12"/>
          <p:cNvSpPr txBox="1"/>
          <p:nvPr>
            <p:ph idx="11" type="ftr"/>
          </p:nvPr>
        </p:nvSpPr>
        <p:spPr>
          <a:xfrm>
            <a:off x="2362200" y="4767263"/>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204" name="Google Shape;204;p12"/>
          <p:cNvSpPr txBox="1"/>
          <p:nvPr>
            <p:ph idx="1" type="body"/>
          </p:nvPr>
        </p:nvSpPr>
        <p:spPr>
          <a:xfrm>
            <a:off x="457200" y="1281744"/>
            <a:ext cx="8229600" cy="3046988"/>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In conclusionthe educational quiz application efficiently manages quiz creation, user responses, scoring, and feedback.</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With a modular structure—covering Question handling, Quiz flow, User Interaction, Scoring, and Feedback—</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it ensures smooth operation and effective learning.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Immediate feedback helps users improve, while the modular design allows for future scalability and enhancements.</a:t>
            </a:r>
            <a:endParaRPr/>
          </a:p>
          <a:p>
            <a:pPr indent="0" lvl="0" marL="0" marR="0" rtl="0" algn="just">
              <a:lnSpc>
                <a:spcPct val="100000"/>
              </a:lnSpc>
              <a:spcBef>
                <a:spcPts val="0"/>
              </a:spcBef>
              <a:spcAft>
                <a:spcPts val="0"/>
              </a:spcAft>
              <a:buClr>
                <a:schemeClr val="dk1"/>
              </a:buClr>
              <a:buSzPts val="2400"/>
              <a:buFont typeface="Gill Sans"/>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457200" y="171450"/>
            <a:ext cx="8229600" cy="685800"/>
          </a:xfrm>
          <a:prstGeom prst="rect">
            <a:avLst/>
          </a:prstGeom>
          <a:solidFill>
            <a:srgbClr val="93B9C3"/>
          </a:solid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44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p:txBody>
      </p:sp>
      <p:sp>
        <p:nvSpPr>
          <p:cNvPr id="210" name="Google Shape;210;p1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1" name="Google Shape;211;p13"/>
          <p:cNvSpPr txBox="1"/>
          <p:nvPr/>
        </p:nvSpPr>
        <p:spPr>
          <a:xfrm>
            <a:off x="0" y="2099871"/>
            <a:ext cx="9144000" cy="1664258"/>
          </a:xfrm>
          <a:prstGeom prst="rect">
            <a:avLst/>
          </a:prstGeom>
          <a:solidFill>
            <a:srgbClr val="EDF0C8"/>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3600"/>
              <a:buFont typeface="Bookman Old Style"/>
              <a:buNone/>
            </a:pPr>
            <a:r>
              <a:t/>
            </a:r>
            <a:endParaRPr b="0" i="0" sz="3600" u="none" cap="none" strike="noStrik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ANY QUERIES??? </a:t>
            </a:r>
            <a:endParaRPr/>
          </a:p>
        </p:txBody>
      </p:sp>
      <p:sp>
        <p:nvSpPr>
          <p:cNvPr id="212" name="Google Shape;212;p13"/>
          <p:cNvSpPr txBox="1"/>
          <p:nvPr>
            <p:ph idx="11" type="ftr"/>
          </p:nvPr>
        </p:nvSpPr>
        <p:spPr>
          <a:xfrm>
            <a:off x="2133600" y="4818631"/>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457200" y="171450"/>
            <a:ext cx="8229600" cy="68580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Title of the Project</a:t>
            </a:r>
            <a:endParaRPr b="1" sz="4000">
              <a:solidFill>
                <a:schemeClr val="dk1"/>
              </a:solidFill>
              <a:latin typeface="Times New Roman"/>
              <a:ea typeface="Times New Roman"/>
              <a:cs typeface="Times New Roman"/>
              <a:sym typeface="Times New Roman"/>
            </a:endParaRPr>
          </a:p>
        </p:txBody>
      </p:sp>
      <p:sp>
        <p:nvSpPr>
          <p:cNvPr id="118" name="Google Shape;118;p2"/>
          <p:cNvSpPr txBox="1"/>
          <p:nvPr>
            <p:ph idx="11" type="ftr"/>
          </p:nvPr>
        </p:nvSpPr>
        <p:spPr>
          <a:xfrm>
            <a:off x="1752600" y="4767263"/>
            <a:ext cx="4340352"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sz="1200">
              <a:latin typeface="Times New Roman"/>
              <a:ea typeface="Times New Roman"/>
              <a:cs typeface="Times New Roman"/>
              <a:sym typeface="Times New Roman"/>
            </a:endParaRPr>
          </a:p>
        </p:txBody>
      </p:sp>
      <p:sp>
        <p:nvSpPr>
          <p:cNvPr id="119" name="Google Shape;119;p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0" name="Google Shape;120;p2"/>
          <p:cNvSpPr txBox="1"/>
          <p:nvPr/>
        </p:nvSpPr>
        <p:spPr>
          <a:xfrm>
            <a:off x="799641" y="1271071"/>
            <a:ext cx="7772400" cy="1224479"/>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None/>
            </a:pPr>
            <a:r>
              <a:t/>
            </a:r>
            <a:endParaRPr b="1" i="0" sz="2500" u="none" cap="none" strike="noStrike">
              <a:solidFill>
                <a:srgbClr val="414141"/>
              </a:solidFill>
              <a:latin typeface="Arial"/>
              <a:ea typeface="Arial"/>
              <a:cs typeface="Arial"/>
              <a:sym typeface="Arial"/>
            </a:endParaRPr>
          </a:p>
        </p:txBody>
      </p:sp>
      <p:sp>
        <p:nvSpPr>
          <p:cNvPr id="121" name="Google Shape;121;p2"/>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latin typeface="Times New Roman"/>
                <a:ea typeface="Times New Roman"/>
                <a:cs typeface="Times New Roman"/>
                <a:sym typeface="Times New Roman"/>
              </a:rPr>
              <a:t>                   </a:t>
            </a:r>
            <a:endParaRPr/>
          </a:p>
          <a:p>
            <a:pPr indent="-148844" lvl="0" marL="274320" rtl="0" algn="l">
              <a:spcBef>
                <a:spcPts val="600"/>
              </a:spcBef>
              <a:spcAft>
                <a:spcPts val="0"/>
              </a:spcAft>
              <a:buSzPts val="1976"/>
              <a:buNone/>
            </a:pPr>
            <a:r>
              <a:t/>
            </a:r>
            <a:endParaRPr>
              <a:latin typeface="Times New Roman"/>
              <a:ea typeface="Times New Roman"/>
              <a:cs typeface="Times New Roman"/>
              <a:sym typeface="Times New Roman"/>
            </a:endParaRPr>
          </a:p>
          <a:p>
            <a:pPr indent="-148844" lvl="0" marL="274320" rtl="0" algn="l">
              <a:spcBef>
                <a:spcPts val="600"/>
              </a:spcBef>
              <a:spcAft>
                <a:spcPts val="0"/>
              </a:spcAft>
              <a:buSzPts val="1976"/>
              <a:buNone/>
            </a:pPr>
            <a:r>
              <a:t/>
            </a:r>
            <a:endParaRPr>
              <a:latin typeface="Times New Roman"/>
              <a:ea typeface="Times New Roman"/>
              <a:cs typeface="Times New Roman"/>
              <a:sym typeface="Times New Roman"/>
            </a:endParaRPr>
          </a:p>
          <a:p>
            <a:pPr indent="0" lvl="0" marL="0" rtl="0" algn="l">
              <a:spcBef>
                <a:spcPts val="600"/>
              </a:spcBef>
              <a:spcAft>
                <a:spcPts val="0"/>
              </a:spcAft>
              <a:buSzPts val="1976"/>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QUIZ APPLICATION                                                                                                         </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457200" y="209550"/>
            <a:ext cx="8229600" cy="60960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Abstract</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127" name="Google Shape;127;p3"/>
          <p:cNvSpPr txBox="1"/>
          <p:nvPr>
            <p:ph idx="11" type="ftr"/>
          </p:nvPr>
        </p:nvSpPr>
        <p:spPr>
          <a:xfrm>
            <a:off x="1752600" y="4767263"/>
            <a:ext cx="41910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a:t>
            </a:r>
            <a:endParaRPr sz="1200">
              <a:latin typeface="Times New Roman"/>
              <a:ea typeface="Times New Roman"/>
              <a:cs typeface="Times New Roman"/>
              <a:sym typeface="Times New Roman"/>
            </a:endParaRPr>
          </a:p>
        </p:txBody>
      </p:sp>
      <p:sp>
        <p:nvSpPr>
          <p:cNvPr id="128" name="Google Shape;128;p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9" name="Google Shape;129;p3"/>
          <p:cNvSpPr txBox="1"/>
          <p:nvPr>
            <p:ph idx="1" type="body"/>
          </p:nvPr>
        </p:nvSpPr>
        <p:spPr>
          <a:xfrm>
            <a:off x="457200" y="1276350"/>
            <a:ext cx="8277727" cy="1938992"/>
          </a:xfrm>
          <a:prstGeom prst="rect">
            <a:avLst/>
          </a:prstGeom>
          <a:noFill/>
          <a:ln>
            <a:noFill/>
          </a:ln>
        </p:spPr>
        <p:txBody>
          <a:bodyPr anchorCtr="0" anchor="ctr" bIns="45700" lIns="91425" spcFirstLastPara="1" rIns="91425" wrap="square" tIns="45700">
            <a:spAutoFit/>
          </a:bodyPr>
          <a:lstStyle/>
          <a:p>
            <a:pPr indent="0" lvl="0" marL="0" rtl="0" algn="just">
              <a:spcBef>
                <a:spcPts val="0"/>
              </a:spcBef>
              <a:spcAft>
                <a:spcPts val="0"/>
              </a:spcAft>
              <a:buClr>
                <a:schemeClr val="dk1"/>
              </a:buClr>
              <a:buSzPts val="2000"/>
              <a:buNone/>
            </a:pPr>
            <a:r>
              <a:rPr lang="en-US" sz="2000">
                <a:latin typeface="Times New Roman"/>
                <a:ea typeface="Times New Roman"/>
                <a:cs typeface="Times New Roman"/>
                <a:sym typeface="Times New Roman"/>
              </a:rPr>
              <a:t>The Quiz Application divides key processes into components: Quiz Creation, User Responses, Scoring, and Feedback. Educators use an abstract class for quiz creation, while user input and scoring are handled separately. Feedback is provided based on performance. This modular design ensures flexibility, ease of maintenance, and a user-friendly experience.</a:t>
            </a:r>
            <a:endParaRPr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457200" y="285750"/>
            <a:ext cx="8229600" cy="457200"/>
          </a:xfrm>
          <a:prstGeom prst="rect">
            <a:avLst/>
          </a:prstGeom>
          <a:solidFill>
            <a:srgbClr val="93B9C3"/>
          </a:solid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Introduction</a:t>
            </a:r>
            <a:endParaRPr b="1" sz="4000">
              <a:solidFill>
                <a:schemeClr val="dk1"/>
              </a:solidFill>
              <a:latin typeface="Times New Roman"/>
              <a:ea typeface="Times New Roman"/>
              <a:cs typeface="Times New Roman"/>
              <a:sym typeface="Times New Roman"/>
            </a:endParaRPr>
          </a:p>
        </p:txBody>
      </p:sp>
      <p:sp>
        <p:nvSpPr>
          <p:cNvPr id="135" name="Google Shape;135;p4"/>
          <p:cNvSpPr txBox="1"/>
          <p:nvPr>
            <p:ph idx="11" type="ftr"/>
          </p:nvPr>
        </p:nvSpPr>
        <p:spPr>
          <a:xfrm>
            <a:off x="1447800" y="4767263"/>
            <a:ext cx="41148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sz="1200">
              <a:latin typeface="Times New Roman"/>
              <a:ea typeface="Times New Roman"/>
              <a:cs typeface="Times New Roman"/>
              <a:sym typeface="Times New Roman"/>
            </a:endParaRPr>
          </a:p>
        </p:txBody>
      </p:sp>
      <p:sp>
        <p:nvSpPr>
          <p:cNvPr id="136" name="Google Shape;136;p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7" name="Google Shape;137;p4"/>
          <p:cNvSpPr txBox="1"/>
          <p:nvPr>
            <p:ph idx="1" type="body"/>
          </p:nvPr>
        </p:nvSpPr>
        <p:spPr>
          <a:xfrm>
            <a:off x="425116" y="1047750"/>
            <a:ext cx="8337884" cy="193899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The Quiz Application simplifies quiz creation, administration, and grading for educators.It enables easy quiz creation, collects user responses, and auto-calculates scores. </a:t>
            </a:r>
            <a:endParaRPr/>
          </a:p>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Personalized</a:t>
            </a:r>
            <a:r>
              <a:rPr b="0" i="0" lang="en-US" sz="2400" u="none" cap="none" strike="noStrike">
                <a:solidFill>
                  <a:schemeClr val="dk1"/>
                </a:solidFill>
                <a:latin typeface="Times New Roman"/>
                <a:ea typeface="Times New Roman"/>
                <a:cs typeface="Times New Roman"/>
                <a:sym typeface="Times New Roman"/>
              </a:rPr>
              <a:t> feedback helps students improve, while saving time for </a:t>
            </a:r>
            <a:r>
              <a:rPr b="0" i="0" lang="en-US" sz="2000" u="none" cap="none" strike="noStrike">
                <a:solidFill>
                  <a:schemeClr val="dk1"/>
                </a:solidFill>
                <a:latin typeface="Times New Roman"/>
                <a:ea typeface="Times New Roman"/>
                <a:cs typeface="Times New Roman"/>
                <a:sym typeface="Times New Roman"/>
              </a:rPr>
              <a:t>educators.This</a:t>
            </a:r>
            <a:r>
              <a:rPr b="0" i="0" lang="en-US" sz="2400" u="none" cap="none" strike="noStrike">
                <a:solidFill>
                  <a:schemeClr val="dk1"/>
                </a:solidFill>
                <a:latin typeface="Times New Roman"/>
                <a:ea typeface="Times New Roman"/>
                <a:cs typeface="Times New Roman"/>
                <a:sym typeface="Times New Roman"/>
              </a:rPr>
              <a:t> tool enhances learning efficiency and interactivity.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Java Programming  - Concepts Used</a:t>
            </a:r>
            <a:endParaRPr b="1" sz="4000">
              <a:solidFill>
                <a:schemeClr val="dk1"/>
              </a:solidFill>
              <a:latin typeface="Times New Roman"/>
              <a:ea typeface="Times New Roman"/>
              <a:cs typeface="Times New Roman"/>
              <a:sym typeface="Times New Roman"/>
            </a:endParaRPr>
          </a:p>
        </p:txBody>
      </p:sp>
      <p:sp>
        <p:nvSpPr>
          <p:cNvPr id="143" name="Google Shape;143;p5"/>
          <p:cNvSpPr txBox="1"/>
          <p:nvPr>
            <p:ph idx="11" type="ftr"/>
          </p:nvPr>
        </p:nvSpPr>
        <p:spPr>
          <a:xfrm>
            <a:off x="1752600" y="4767263"/>
            <a:ext cx="4035552"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sz="1200">
              <a:latin typeface="Times New Roman"/>
              <a:ea typeface="Times New Roman"/>
              <a:cs typeface="Times New Roman"/>
              <a:sym typeface="Times New Roman"/>
            </a:endParaRPr>
          </a:p>
        </p:txBody>
      </p:sp>
      <p:sp>
        <p:nvSpPr>
          <p:cNvPr id="144" name="Google Shape;144;p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5" name="Google Shape;145;p5"/>
          <p:cNvSpPr txBox="1"/>
          <p:nvPr>
            <p:ph idx="1" type="body"/>
          </p:nvPr>
        </p:nvSpPr>
        <p:spPr>
          <a:xfrm>
            <a:off x="461963" y="1423165"/>
            <a:ext cx="8224837" cy="2862322"/>
          </a:xfrm>
          <a:prstGeom prst="rect">
            <a:avLst/>
          </a:prstGeom>
          <a:noFill/>
          <a:ln>
            <a:noFill/>
          </a:ln>
        </p:spPr>
        <p:txBody>
          <a:bodyPr anchorCtr="0" anchor="ctr"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Classes &amp; Objects</a:t>
            </a:r>
            <a:r>
              <a:rPr b="0" i="0" lang="en-US" sz="2000" u="none" cap="none" strike="noStrike">
                <a:solidFill>
                  <a:schemeClr val="dk1"/>
                </a:solidFill>
                <a:latin typeface="Times New Roman"/>
                <a:ea typeface="Times New Roman"/>
                <a:cs typeface="Times New Roman"/>
                <a:sym typeface="Times New Roman"/>
              </a:rPr>
              <a:t>: Question, Quiz, and QuizApp represent the core components.</a:t>
            </a:r>
            <a:endParaRPr/>
          </a:p>
          <a:p>
            <a:pPr indent="-127000" lvl="0" marL="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Constructors</a:t>
            </a:r>
            <a:r>
              <a:rPr b="0" i="0" lang="en-US" sz="2000" u="none" cap="none" strike="noStrike">
                <a:solidFill>
                  <a:schemeClr val="dk1"/>
                </a:solidFill>
                <a:latin typeface="Times New Roman"/>
                <a:ea typeface="Times New Roman"/>
                <a:cs typeface="Times New Roman"/>
                <a:sym typeface="Times New Roman"/>
              </a:rPr>
              <a:t>: Initialize Question and Quiz objects.</a:t>
            </a:r>
            <a:endParaRPr/>
          </a:p>
          <a:p>
            <a:pPr indent="-127000" lvl="0" marL="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Methods</a:t>
            </a:r>
            <a:r>
              <a:rPr b="0" i="0" lang="en-US" sz="2000" u="none" cap="none" strike="noStrike">
                <a:solidFill>
                  <a:schemeClr val="dk1"/>
                </a:solidFill>
                <a:latin typeface="Times New Roman"/>
                <a:ea typeface="Times New Roman"/>
                <a:cs typeface="Times New Roman"/>
                <a:sym typeface="Times New Roman"/>
              </a:rPr>
              <a:t>: checkAnswer(), startQuiz(), and provideFeedback() handle logic.</a:t>
            </a:r>
            <a:endParaRPr/>
          </a:p>
          <a:p>
            <a:pPr indent="-127000" lvl="0" marL="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Data Structures</a:t>
            </a:r>
            <a:r>
              <a:rPr b="0" i="0" lang="en-US" sz="2000" u="none" cap="none" strike="noStrike">
                <a:solidFill>
                  <a:schemeClr val="dk1"/>
                </a:solidFill>
                <a:latin typeface="Times New Roman"/>
                <a:ea typeface="Times New Roman"/>
                <a:cs typeface="Times New Roman"/>
                <a:sym typeface="Times New Roman"/>
              </a:rPr>
              <a:t>: Arrays store options; ArrayList stores questions.</a:t>
            </a:r>
            <a:endParaRPr/>
          </a:p>
          <a:p>
            <a:pPr indent="-127000" lvl="0" marL="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Loops &amp; Conditionals</a:t>
            </a:r>
            <a:r>
              <a:rPr b="0" i="0" lang="en-US" sz="2000" u="none" cap="none" strike="noStrike">
                <a:solidFill>
                  <a:schemeClr val="dk1"/>
                </a:solidFill>
                <a:latin typeface="Times New Roman"/>
                <a:ea typeface="Times New Roman"/>
                <a:cs typeface="Times New Roman"/>
                <a:sym typeface="Times New Roman"/>
              </a:rPr>
              <a:t>: for loops for iteration; if-else for checking answers and feedback.</a:t>
            </a:r>
            <a:endParaRPr/>
          </a:p>
          <a:p>
            <a:pPr indent="-127000" lvl="0" marL="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User Input</a:t>
            </a:r>
            <a:r>
              <a:rPr b="0" i="0" lang="en-US" sz="2000" u="none" cap="none" strike="noStrike">
                <a:solidFill>
                  <a:schemeClr val="dk1"/>
                </a:solidFill>
                <a:latin typeface="Times New Roman"/>
                <a:ea typeface="Times New Roman"/>
                <a:cs typeface="Times New Roman"/>
                <a:sym typeface="Times New Roman"/>
              </a:rPr>
              <a:t>: Scanner to capture user answers.</a:t>
            </a:r>
            <a:endParaRPr/>
          </a:p>
          <a:p>
            <a:pPr indent="-127000" lvl="0" marL="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Arithmetic</a:t>
            </a:r>
            <a:r>
              <a:rPr b="0" i="0" lang="en-US" sz="2000" u="none" cap="none" strike="noStrike">
                <a:solidFill>
                  <a:schemeClr val="dk1"/>
                </a:solidFill>
                <a:latin typeface="Times New Roman"/>
                <a:ea typeface="Times New Roman"/>
                <a:cs typeface="Times New Roman"/>
                <a:sym typeface="Times New Roman"/>
              </a:rPr>
              <a:t>: Calculates score and percentage for feedback.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381000" y="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a:t>
            </a:r>
            <a:endParaRPr b="1" sz="4000">
              <a:solidFill>
                <a:schemeClr val="dk1"/>
              </a:solidFill>
              <a:latin typeface="Times New Roman"/>
              <a:ea typeface="Times New Roman"/>
              <a:cs typeface="Times New Roman"/>
              <a:sym typeface="Times New Roman"/>
            </a:endParaRPr>
          </a:p>
        </p:txBody>
      </p:sp>
      <p:sp>
        <p:nvSpPr>
          <p:cNvPr id="151" name="Google Shape;151;p6"/>
          <p:cNvSpPr txBox="1"/>
          <p:nvPr>
            <p:ph idx="11" type="ftr"/>
          </p:nvPr>
        </p:nvSpPr>
        <p:spPr>
          <a:xfrm>
            <a:off x="1981200" y="4871086"/>
            <a:ext cx="4035552" cy="22859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52" name="Google Shape;152;p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53" name="Google Shape;153;p6"/>
          <p:cNvPicPr preferRelativeResize="0"/>
          <p:nvPr>
            <p:ph idx="1" type="body"/>
          </p:nvPr>
        </p:nvPicPr>
        <p:blipFill rotWithShape="1">
          <a:blip r:embed="rId3">
            <a:alphaModFix/>
          </a:blip>
          <a:srcRect b="0" l="0" r="0" t="0"/>
          <a:stretch/>
        </p:blipFill>
        <p:spPr>
          <a:xfrm>
            <a:off x="914400" y="895350"/>
            <a:ext cx="6705600" cy="369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 - Description</a:t>
            </a:r>
            <a:endParaRPr b="1" sz="4000">
              <a:solidFill>
                <a:schemeClr val="dk1"/>
              </a:solidFill>
              <a:latin typeface="Times New Roman"/>
              <a:ea typeface="Times New Roman"/>
              <a:cs typeface="Times New Roman"/>
              <a:sym typeface="Times New Roman"/>
            </a:endParaRPr>
          </a:p>
        </p:txBody>
      </p:sp>
      <p:sp>
        <p:nvSpPr>
          <p:cNvPr id="159" name="Google Shape;159;p7"/>
          <p:cNvSpPr txBox="1"/>
          <p:nvPr>
            <p:ph idx="11" type="ftr"/>
          </p:nvPr>
        </p:nvSpPr>
        <p:spPr>
          <a:xfrm>
            <a:off x="1905000" y="4767263"/>
            <a:ext cx="41910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a:t>
            </a:r>
            <a:endParaRPr sz="1200">
              <a:latin typeface="Times New Roman"/>
              <a:ea typeface="Times New Roman"/>
              <a:cs typeface="Times New Roman"/>
              <a:sym typeface="Times New Roman"/>
            </a:endParaRPr>
          </a:p>
        </p:txBody>
      </p:sp>
      <p:sp>
        <p:nvSpPr>
          <p:cNvPr id="160" name="Google Shape;160;p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1" name="Google Shape;161;p7"/>
          <p:cNvSpPr txBox="1"/>
          <p:nvPr>
            <p:ph idx="1" type="body"/>
          </p:nvPr>
        </p:nvSpPr>
        <p:spPr>
          <a:xfrm>
            <a:off x="457200" y="1200150"/>
            <a:ext cx="8229600" cy="34778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1.User Interface (UI)</a:t>
            </a:r>
            <a:r>
              <a:rPr b="0" i="0" lang="en-US" sz="2000" u="none" cap="none" strike="noStrik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Displays questions, options, and collects user answers.</a:t>
            </a:r>
            <a:endParaRPr/>
          </a:p>
          <a:p>
            <a:pPr indent="0" lvl="0" marL="0" marR="0" rtl="0" algn="just">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2.Quiz Controller</a:t>
            </a:r>
            <a:r>
              <a:rPr b="0" i="0" lang="en-US" sz="2000" u="none" cap="none" strike="noStrik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Manages quiz flow, handles user input, and updates the score.</a:t>
            </a:r>
            <a:endParaRPr/>
          </a:p>
          <a:p>
            <a:pPr indent="0" lvl="0" marL="0" marR="0" rtl="0" algn="just">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3.Question &amp; Answer Logic</a:t>
            </a:r>
            <a:r>
              <a:rPr b="0" i="0" lang="en-US" sz="2000" u="none" cap="none" strike="noStrik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Stores questions and checks user answers.</a:t>
            </a:r>
            <a:endParaRPr/>
          </a:p>
          <a:p>
            <a:pPr indent="0" lvl="0" marL="0" marR="0" rtl="0" algn="just">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4.Score &amp; Feedback</a:t>
            </a:r>
            <a:r>
              <a:rPr b="0" i="0" lang="en-US" sz="2000" u="none" cap="none" strike="noStrik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Calculates the score and generates feedback based on the result.</a:t>
            </a:r>
            <a:endParaRPr/>
          </a:p>
          <a:p>
            <a:pPr indent="0" lvl="0" marL="0" marR="0" rtl="0" algn="just">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5.Database (Optional)</a:t>
            </a:r>
            <a:r>
              <a:rPr b="0" i="0" lang="en-US" sz="2000" u="none" cap="none" strike="noStrik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Stores quiz data (questions, scores, etc.) for persistence.</a:t>
            </a:r>
            <a:endParaRPr/>
          </a:p>
          <a:p>
            <a:pPr indent="0" lvl="0" marL="0" marR="0" rtl="0" algn="just">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432174" y="137666"/>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List of Modules</a:t>
            </a:r>
            <a:endParaRPr/>
          </a:p>
        </p:txBody>
      </p:sp>
      <p:sp>
        <p:nvSpPr>
          <p:cNvPr id="167" name="Google Shape;167;p8"/>
          <p:cNvSpPr txBox="1"/>
          <p:nvPr>
            <p:ph idx="11" type="ftr"/>
          </p:nvPr>
        </p:nvSpPr>
        <p:spPr>
          <a:xfrm>
            <a:off x="1981200" y="4804360"/>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sz="1200">
              <a:latin typeface="Times New Roman"/>
              <a:ea typeface="Times New Roman"/>
              <a:cs typeface="Times New Roman"/>
              <a:sym typeface="Times New Roman"/>
            </a:endParaRPr>
          </a:p>
        </p:txBody>
      </p:sp>
      <p:sp>
        <p:nvSpPr>
          <p:cNvPr id="168" name="Google Shape;168;p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9" name="Google Shape;169;p8"/>
          <p:cNvSpPr txBox="1"/>
          <p:nvPr>
            <p:ph idx="1" type="body"/>
          </p:nvPr>
        </p:nvSpPr>
        <p:spPr>
          <a:xfrm>
            <a:off x="464258" y="1843446"/>
            <a:ext cx="8074152" cy="1938992"/>
          </a:xfrm>
          <a:prstGeom prst="rect">
            <a:avLst/>
          </a:prstGeom>
          <a:noFill/>
          <a:ln>
            <a:noFill/>
          </a:ln>
        </p:spPr>
        <p:txBody>
          <a:bodyPr anchorCtr="0" anchor="ctr"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Question Module</a:t>
            </a:r>
            <a:r>
              <a:rPr b="0" i="0" lang="en-US" sz="2400" u="none" cap="none" strike="noStrike">
                <a:solidFill>
                  <a:schemeClr val="dk1"/>
                </a:solidFill>
                <a:latin typeface="Times New Roman"/>
                <a:ea typeface="Times New Roman"/>
                <a:cs typeface="Times New Roman"/>
                <a:sym typeface="Times New Roman"/>
              </a:rPr>
              <a:t>:</a:t>
            </a:r>
            <a:endParaRPr/>
          </a:p>
          <a:p>
            <a:pPr indent="-152400" lvl="0" marL="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Quiz Module</a:t>
            </a:r>
            <a:r>
              <a:rPr b="0" i="0" lang="en-US" sz="2400" u="none" cap="none" strike="noStrike">
                <a:solidFill>
                  <a:schemeClr val="dk1"/>
                </a:solidFill>
                <a:latin typeface="Times New Roman"/>
                <a:ea typeface="Times New Roman"/>
                <a:cs typeface="Times New Roman"/>
                <a:sym typeface="Times New Roman"/>
              </a:rPr>
              <a:t>:</a:t>
            </a:r>
            <a:endParaRPr/>
          </a:p>
          <a:p>
            <a:pPr indent="-152400" lvl="0" marL="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User Interaction</a:t>
            </a:r>
            <a:r>
              <a:rPr b="0" i="0" lang="en-US" sz="2400" u="none" cap="none" strike="noStrike">
                <a:solidFill>
                  <a:schemeClr val="dk1"/>
                </a:solidFill>
                <a:latin typeface="Times New Roman"/>
                <a:ea typeface="Times New Roman"/>
                <a:cs typeface="Times New Roman"/>
                <a:sym typeface="Times New Roman"/>
              </a:rPr>
              <a:t>: </a:t>
            </a:r>
            <a:endParaRPr/>
          </a:p>
          <a:p>
            <a:pPr indent="-152400" lvl="0" marL="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Scoring &amp; Feedback</a:t>
            </a:r>
            <a:r>
              <a:rPr b="0" i="0" lang="en-US" sz="2400" u="none" cap="none" strike="noStrike">
                <a:solidFill>
                  <a:schemeClr val="dk1"/>
                </a:solidFill>
                <a:latin typeface="Times New Roman"/>
                <a:ea typeface="Times New Roman"/>
                <a:cs typeface="Times New Roman"/>
                <a:sym typeface="Times New Roman"/>
              </a:rPr>
              <a:t>:</a:t>
            </a:r>
            <a:endParaRPr/>
          </a:p>
          <a:p>
            <a:pPr indent="-152400" lvl="0" marL="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Data Persistence (Optional)</a:t>
            </a:r>
            <a:r>
              <a:rPr b="0" i="0" lang="en-US"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a:t>
            </a:r>
            <a:endParaRPr b="1">
              <a:solidFill>
                <a:schemeClr val="dk1"/>
              </a:solidFill>
              <a:latin typeface="Times New Roman"/>
              <a:ea typeface="Times New Roman"/>
              <a:cs typeface="Times New Roman"/>
              <a:sym typeface="Times New Roman"/>
            </a:endParaRPr>
          </a:p>
        </p:txBody>
      </p:sp>
      <p:sp>
        <p:nvSpPr>
          <p:cNvPr id="175" name="Google Shape;175;p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6" name="Google Shape;176;p9"/>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76"/>
              <a:buNone/>
            </a:pPr>
            <a:r>
              <a:rPr b="1" lang="en-US">
                <a:latin typeface="Times New Roman"/>
                <a:ea typeface="Times New Roman"/>
                <a:cs typeface="Times New Roman"/>
                <a:sym typeface="Times New Roman"/>
              </a:rPr>
              <a:t>Question Module:</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 Stores quiz questions, answer options, and the correct answer.</a:t>
            </a:r>
            <a:endParaRPr/>
          </a:p>
          <a:p>
            <a:pPr indent="0" lvl="0" marL="0" rtl="0" algn="l">
              <a:spcBef>
                <a:spcPts val="600"/>
              </a:spcBef>
              <a:spcAft>
                <a:spcPts val="0"/>
              </a:spcAft>
              <a:buSzPts val="1976"/>
              <a:buNone/>
            </a:pPr>
            <a:r>
              <a:rPr b="1" lang="en-US">
                <a:latin typeface="Times New Roman"/>
                <a:ea typeface="Times New Roman"/>
                <a:cs typeface="Times New Roman"/>
                <a:sym typeface="Times New Roman"/>
              </a:rPr>
              <a:t> Quiz Module</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 Manages the quiz, including adding questions and tracking the score.</a:t>
            </a:r>
            <a:endParaRPr>
              <a:latin typeface="Times New Roman"/>
              <a:ea typeface="Times New Roman"/>
              <a:cs typeface="Times New Roman"/>
              <a:sym typeface="Times New Roman"/>
            </a:endParaRPr>
          </a:p>
        </p:txBody>
      </p:sp>
      <p:sp>
        <p:nvSpPr>
          <p:cNvPr id="177" name="Google Shape;177;p9"/>
          <p:cNvSpPr txBox="1"/>
          <p:nvPr>
            <p:ph idx="11" type="ftr"/>
          </p:nvPr>
        </p:nvSpPr>
        <p:spPr>
          <a:xfrm>
            <a:off x="2209800" y="4767263"/>
            <a:ext cx="4038600" cy="376237"/>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latin typeface="Times New Roman"/>
                <a:ea typeface="Times New Roman"/>
                <a:cs typeface="Times New Roman"/>
                <a:sym typeface="Times New Roman"/>
              </a:rPr>
              <a:t>CGB1201 – JAVA PROGRAMMING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