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1"/>
  </p:notesMasterIdLst>
  <p:sldIdLst>
    <p:sldId id="256" r:id="rId2"/>
    <p:sldId id="277" r:id="rId3"/>
    <p:sldId id="278" r:id="rId4"/>
    <p:sldId id="280" r:id="rId5"/>
    <p:sldId id="281" r:id="rId6"/>
    <p:sldId id="262" r:id="rId7"/>
    <p:sldId id="263" r:id="rId8"/>
    <p:sldId id="282" r:id="rId9"/>
    <p:sldId id="264" r:id="rId10"/>
    <p:sldId id="265" r:id="rId11"/>
    <p:sldId id="266" r:id="rId12"/>
    <p:sldId id="267" r:id="rId13"/>
    <p:sldId id="268" r:id="rId14"/>
    <p:sldId id="269" r:id="rId15"/>
    <p:sldId id="270" r:id="rId16"/>
    <p:sldId id="271" r:id="rId17"/>
    <p:sldId id="272" r:id="rId18"/>
    <p:sldId id="273" r:id="rId19"/>
    <p:sldId id="283" r:id="rId20"/>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النمط الفاتح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النمط الفاتح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نمط فاتح 1 - تميي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نمط فاتح 1 - تميي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412" autoAdjust="0"/>
    <p:restoredTop sz="94684" autoAdjust="0"/>
  </p:normalViewPr>
  <p:slideViewPr>
    <p:cSldViewPr>
      <p:cViewPr varScale="1">
        <p:scale>
          <a:sx n="75" d="100"/>
          <a:sy n="75" d="100"/>
        </p:scale>
        <p:origin x="-1218" y="-78"/>
      </p:cViewPr>
      <p:guideLst>
        <p:guide orient="horz" pos="2160"/>
        <p:guide pos="2880"/>
      </p:guideLst>
    </p:cSldViewPr>
  </p:slideViewPr>
  <p:outlineViewPr>
    <p:cViewPr>
      <p:scale>
        <a:sx n="33" d="100"/>
        <a:sy n="33" d="100"/>
      </p:scale>
      <p:origin x="0" y="9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dirty="0"/>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E41A7F93-0B79-444F-A113-77692578D3FF}" type="datetimeFigureOut">
              <a:rPr lang="ar-SA" smtClean="0"/>
              <a:t>25/08/1439</a:t>
            </a:fld>
            <a:endParaRPr lang="ar-SA" dirty="0"/>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dirty="0"/>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dirty="0"/>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10A3C0D-7FD0-4BC4-AB6D-5D43C55673F2}" type="slidenum">
              <a:rPr lang="ar-SA" smtClean="0"/>
              <a:t>‹#›</a:t>
            </a:fld>
            <a:endParaRPr lang="ar-SA" dirty="0"/>
          </a:p>
        </p:txBody>
      </p:sp>
    </p:spTree>
    <p:extLst>
      <p:ext uri="{BB962C8B-B14F-4D97-AF65-F5344CB8AC3E}">
        <p14:creationId xmlns:p14="http://schemas.microsoft.com/office/powerpoint/2010/main" val="332962068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B4F037D0-1FC8-49C8-8BCB-1EC3E4A43556}" type="datetime1">
              <a:rPr lang="ar-SA" smtClean="0"/>
              <a:t>25/08/1439</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2C06F8C1-C44C-48BD-9721-774A5A541134}" type="datetime1">
              <a:rPr lang="ar-SA" smtClean="0"/>
              <a:t>25/08/1439</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1917D8AB-03E4-4B15-B1DD-7D271AF3BB7B}" type="datetime1">
              <a:rPr lang="ar-SA" smtClean="0"/>
              <a:t>25/08/1439</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56366E5D-CAB3-460A-9753-B5996894468D}" type="datetime1">
              <a:rPr lang="ar-SA" smtClean="0"/>
              <a:t>25/08/1439</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dirty="0"/>
          </a:p>
        </p:txBody>
      </p:sp>
      <p:sp>
        <p:nvSpPr>
          <p:cNvPr id="7" name="Title 6"/>
          <p:cNvSpPr>
            <a:spLocks noGrp="1"/>
          </p:cNvSpPr>
          <p:nvPr>
            <p:ph type="title"/>
          </p:nvPr>
        </p:nvSpPr>
        <p:spPr/>
        <p:txBody>
          <a:bodyPr/>
          <a:lstStyle/>
          <a:p>
            <a:r>
              <a:rPr lang="ar-SA" smtClean="0"/>
              <a:t>انقر لتحرير نمط العنوان الرئيسي</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E6C03DD8-936B-4719-A537-A73EE04127BE}" type="datetime1">
              <a:rPr lang="ar-SA" smtClean="0"/>
              <a:t>25/08/1439</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5" name="Date Placeholder 4"/>
          <p:cNvSpPr>
            <a:spLocks noGrp="1"/>
          </p:cNvSpPr>
          <p:nvPr>
            <p:ph type="dt" sz="half" idx="10"/>
          </p:nvPr>
        </p:nvSpPr>
        <p:spPr/>
        <p:txBody>
          <a:bodyPr/>
          <a:lstStyle/>
          <a:p>
            <a:fld id="{5A418462-C2B9-4B5B-A88A-BFC9DD86966D}" type="datetime1">
              <a:rPr lang="ar-SA" smtClean="0"/>
              <a:t>25/08/1439</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dirty="0"/>
          </a:p>
        </p:txBody>
      </p:sp>
      <p:sp>
        <p:nvSpPr>
          <p:cNvPr id="9" name="Content Placeholder 8"/>
          <p:cNvSpPr>
            <a:spLocks noGrp="1"/>
          </p:cNvSpPr>
          <p:nvPr>
            <p:ph sz="quarter" idx="13"/>
          </p:nvPr>
        </p:nvSpPr>
        <p:spPr>
          <a:xfrm>
            <a:off x="676655" y="2679192"/>
            <a:ext cx="3822192" cy="34472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9F5C9D20-E00D-4D4D-BE3E-963B5C951EB3}" type="datetime1">
              <a:rPr lang="ar-SA" smtClean="0"/>
              <a:t>25/08/1439</a:t>
            </a:fld>
            <a:endParaRPr lang="ar-SA" dirty="0"/>
          </a:p>
        </p:txBody>
      </p:sp>
      <p:sp>
        <p:nvSpPr>
          <p:cNvPr id="8" name="Footer Placeholder 7"/>
          <p:cNvSpPr>
            <a:spLocks noGrp="1"/>
          </p:cNvSpPr>
          <p:nvPr>
            <p:ph type="ftr" sz="quarter" idx="11"/>
          </p:nvPr>
        </p:nvSpPr>
        <p:spPr/>
        <p:txBody>
          <a:bodyPr/>
          <a:lstStyle/>
          <a:p>
            <a:endParaRPr lang="ar-SA" dirty="0"/>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Date Placeholder 2"/>
          <p:cNvSpPr>
            <a:spLocks noGrp="1"/>
          </p:cNvSpPr>
          <p:nvPr>
            <p:ph type="dt" sz="half" idx="10"/>
          </p:nvPr>
        </p:nvSpPr>
        <p:spPr/>
        <p:txBody>
          <a:bodyPr/>
          <a:lstStyle/>
          <a:p>
            <a:fld id="{8A3C754E-4885-4953-AFB2-DA0DAF1B249F}" type="datetime1">
              <a:rPr lang="ar-SA" smtClean="0"/>
              <a:t>25/08/1439</a:t>
            </a:fld>
            <a:endParaRPr lang="ar-SA" dirty="0"/>
          </a:p>
        </p:txBody>
      </p:sp>
      <p:sp>
        <p:nvSpPr>
          <p:cNvPr id="4" name="Footer Placeholder 3"/>
          <p:cNvSpPr>
            <a:spLocks noGrp="1"/>
          </p:cNvSpPr>
          <p:nvPr>
            <p:ph type="ftr" sz="quarter" idx="11"/>
          </p:nvPr>
        </p:nvSpPr>
        <p:spPr/>
        <p:txBody>
          <a:bodyPr/>
          <a:lstStyle/>
          <a:p>
            <a:endParaRPr lang="ar-SA" dirty="0"/>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566C77E8-8005-4A2F-B828-C8A5693B2E2A}" type="datetime1">
              <a:rPr lang="ar-SA" smtClean="0"/>
              <a:t>25/08/1439</a:t>
            </a:fld>
            <a:endParaRPr lang="ar-SA" dirty="0"/>
          </a:p>
        </p:txBody>
      </p:sp>
      <p:sp>
        <p:nvSpPr>
          <p:cNvPr id="3" name="Footer Placeholder 2"/>
          <p:cNvSpPr>
            <a:spLocks noGrp="1"/>
          </p:cNvSpPr>
          <p:nvPr>
            <p:ph type="ftr" sz="quarter" idx="11"/>
          </p:nvPr>
        </p:nvSpPr>
        <p:spPr/>
        <p:txBody>
          <a:bodyPr/>
          <a:lstStyle/>
          <a:p>
            <a:endParaRPr lang="ar-SA" dirty="0"/>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F1457BCD-0B87-4838-91F6-281F41CA952E}" type="datetime1">
              <a:rPr lang="ar-SA" smtClean="0"/>
              <a:t>25/08/1439</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F3EFE96C-4879-4E83-81F8-874CBFF6DFED}" type="datetime1">
              <a:rPr lang="ar-SA" smtClean="0"/>
              <a:t>25/08/1439</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dirty="0" smtClean="0"/>
              <a:t>انقر فوق الأيقونة لإضافة صورة</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4470608-0F76-4DAF-9B05-7C474B5C6920}" type="datetime1">
              <a:rPr lang="ar-SA" smtClean="0"/>
              <a:t>25/08/1439</a:t>
            </a:fld>
            <a:endParaRPr lang="ar-SA"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ar-SA"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B34F065-1154-456A-91E3-76DE8E75E17B}" type="slidenum">
              <a:rPr lang="ar-SA" smtClean="0"/>
              <a:t>‹#›</a:t>
            </a:fld>
            <a:endParaRPr lang="ar-SA"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1" eaLnBrk="1" latinLnBrk="0" hangingPunct="1">
        <a:spcBef>
          <a:spcPct val="0"/>
        </a:spcBef>
        <a:buNone/>
        <a:defRPr sz="4400" kern="1200">
          <a:solidFill>
            <a:srgbClr val="FFFFFF"/>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74320" indent="-274320" algn="r" defTabSz="914400" rtl="1"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r" defTabSz="914400" rtl="1"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r" defTabSz="914400" rtl="1"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r" defTabSz="914400" rtl="1"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r" defTabSz="914400" rtl="1"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D:\SVU\mycorses\PR1\all\Model2\t_ykhadra@svuonline.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deproject.com/" TargetMode="External"/><Relationship Id="rId2" Type="http://schemas.openxmlformats.org/officeDocument/2006/relationships/hyperlink" Target="https://www.w3schools.com/default.asp" TargetMode="External"/><Relationship Id="rId1" Type="http://schemas.openxmlformats.org/officeDocument/2006/relationships/slideLayout" Target="../slideLayouts/slideLayout2.xml"/><Relationship Id="rId6" Type="http://schemas.openxmlformats.org/officeDocument/2006/relationships/hyperlink" Target="http://abdullaheid.net/" TargetMode="External"/><Relationship Id="rId5" Type="http://schemas.openxmlformats.org/officeDocument/2006/relationships/hyperlink" Target="https://www.kutub.info/library/category/2" TargetMode="External"/><Relationship Id="rId4" Type="http://schemas.openxmlformats.org/officeDocument/2006/relationships/hyperlink" Target="https://stackoverflow.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a:t>
            </a:r>
            <a:endParaRPr lang="ar-SA" sz="1800" b="1" dirty="0">
              <a:solidFill>
                <a:schemeClr val="tx1"/>
              </a:solidFill>
              <a:latin typeface="Times New Roman" pitchFamily="18" charset="0"/>
              <a:cs typeface="Times New Roman" pitchFamily="18" charset="0"/>
            </a:endParaRPr>
          </a:p>
        </p:txBody>
      </p:sp>
      <p:sp>
        <p:nvSpPr>
          <p:cNvPr id="17" name="مستطيل 16"/>
          <p:cNvSpPr/>
          <p:nvPr/>
        </p:nvSpPr>
        <p:spPr>
          <a:xfrm>
            <a:off x="2649375" y="2470822"/>
            <a:ext cx="3816424" cy="1384995"/>
          </a:xfrm>
          <a:prstGeom prst="rect">
            <a:avLst/>
          </a:prstGeom>
          <a:noFill/>
        </p:spPr>
        <p:txBody>
          <a:bodyPr wrap="square" lIns="91440" tIns="45720" rIns="91440" bIns="45720">
            <a:spAutoFit/>
          </a:bodyPr>
          <a:lstStyle/>
          <a:p>
            <a:pPr algn="ctr">
              <a:lnSpc>
                <a:spcPct val="150000"/>
              </a:lnSpc>
            </a:pPr>
            <a:r>
              <a:rPr lang="ar-SY" b="1" dirty="0" smtClean="0">
                <a:solidFill>
                  <a:srgbClr val="000000"/>
                </a:solidFill>
                <a:latin typeface="Times New Roman"/>
                <a:ea typeface="Times New Roman"/>
                <a:cs typeface="Times New Roman"/>
              </a:rPr>
              <a:t>مشروع </a:t>
            </a:r>
            <a:r>
              <a:rPr lang="en-US" b="1" dirty="0" smtClean="0">
                <a:solidFill>
                  <a:srgbClr val="000000"/>
                </a:solidFill>
                <a:latin typeface="Times New Roman"/>
                <a:ea typeface="Times New Roman"/>
                <a:cs typeface="Times New Roman"/>
              </a:rPr>
              <a:t>PR1</a:t>
            </a:r>
            <a:endParaRPr lang="en-US" sz="1100" dirty="0" smtClean="0">
              <a:latin typeface="Times New Roman"/>
              <a:ea typeface="Times New Roman"/>
            </a:endParaRPr>
          </a:p>
          <a:p>
            <a:pPr algn="ctr">
              <a:lnSpc>
                <a:spcPct val="150000"/>
              </a:lnSpc>
            </a:pPr>
            <a:r>
              <a:rPr lang="ar-SA" b="1" dirty="0" smtClean="0">
                <a:solidFill>
                  <a:srgbClr val="000000"/>
                </a:solidFill>
                <a:latin typeface="Times New Roman"/>
                <a:ea typeface="Times New Roman"/>
                <a:cs typeface="Times New Roman"/>
              </a:rPr>
              <a:t>المَعرَض الإلكترونِي للسيارات</a:t>
            </a:r>
            <a:endParaRPr lang="ar-SA" b="1" dirty="0" smtClean="0">
              <a:ea typeface="Calibri"/>
              <a:cs typeface="Times New Roman"/>
            </a:endParaRPr>
          </a:p>
          <a:p>
            <a:pPr algn="ctr">
              <a:lnSpc>
                <a:spcPct val="150000"/>
              </a:lnSpc>
            </a:pPr>
            <a:r>
              <a:rPr lang="ar-SA" b="1" dirty="0" smtClean="0">
                <a:ea typeface="Calibri"/>
                <a:cs typeface="Times New Roman"/>
              </a:rPr>
              <a:t>(</a:t>
            </a:r>
            <a:r>
              <a:rPr lang="en-US" sz="2000" b="1" dirty="0" smtClean="0">
                <a:solidFill>
                  <a:srgbClr val="000000"/>
                </a:solidFill>
                <a:latin typeface="Times New Roman"/>
                <a:ea typeface="Calibri"/>
              </a:rPr>
              <a:t>Car Online</a:t>
            </a:r>
            <a:r>
              <a:rPr lang="ar-SY" sz="2000" b="1" dirty="0" smtClean="0">
                <a:solidFill>
                  <a:srgbClr val="000000"/>
                </a:solidFill>
                <a:ea typeface="Calibri"/>
                <a:cs typeface="Times New Roman"/>
              </a:rPr>
              <a:t>)</a:t>
            </a:r>
            <a:r>
              <a:rPr lang="ar-SA" sz="2000" b="1" dirty="0" smtClean="0">
                <a:ea typeface="Times New Roman"/>
                <a:cs typeface="+mj-cs"/>
              </a:rPr>
              <a:t> </a:t>
            </a:r>
            <a:endParaRPr lang="en-US" b="1" dirty="0">
              <a:effectLst/>
              <a:ea typeface="Times New Roman"/>
              <a:cs typeface="+mj-cs"/>
            </a:endParaRPr>
          </a:p>
        </p:txBody>
      </p:sp>
      <p:sp>
        <p:nvSpPr>
          <p:cNvPr id="18" name="عنوان فرعي 2"/>
          <p:cNvSpPr>
            <a:spLocks noGrp="1"/>
          </p:cNvSpPr>
          <p:nvPr>
            <p:ph type="subTitle" idx="1"/>
          </p:nvPr>
        </p:nvSpPr>
        <p:spPr>
          <a:xfrm>
            <a:off x="580913" y="3855817"/>
            <a:ext cx="8385806" cy="2874065"/>
          </a:xfrm>
          <a:noFill/>
          <a:ln>
            <a:noFill/>
          </a:ln>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a:defRPr/>
            </a:pPr>
            <a:endParaRPr lang="ar-SA" sz="200" b="1" dirty="0" smtClean="0"/>
          </a:p>
          <a:p>
            <a:pPr>
              <a:lnSpc>
                <a:spcPct val="115000"/>
              </a:lnSpc>
              <a:spcAft>
                <a:spcPts val="1000"/>
              </a:spcAft>
            </a:pPr>
            <a:r>
              <a:rPr lang="ar-SY" sz="7200" b="1" dirty="0">
                <a:latin typeface="Calibri"/>
                <a:ea typeface="Calibri"/>
                <a:cs typeface="Times New Roman"/>
              </a:rPr>
              <a:t>برمجة وإعداد</a:t>
            </a:r>
            <a:r>
              <a:rPr lang="ar-SA" sz="7200" b="1" dirty="0">
                <a:latin typeface="Calibri"/>
                <a:ea typeface="Calibri"/>
                <a:cs typeface="Times New Roman"/>
              </a:rPr>
              <a:t> :</a:t>
            </a:r>
            <a:endParaRPr lang="en-US" sz="4400" dirty="0">
              <a:latin typeface="Calibri"/>
              <a:ea typeface="Calibri"/>
              <a:cs typeface="Arial"/>
            </a:endParaRPr>
          </a:p>
          <a:p>
            <a:pPr>
              <a:lnSpc>
                <a:spcPct val="115000"/>
              </a:lnSpc>
              <a:spcAft>
                <a:spcPts val="1000"/>
              </a:spcAft>
            </a:pPr>
            <a:r>
              <a:rPr lang="ar-SA" sz="7200" b="1" dirty="0">
                <a:solidFill>
                  <a:schemeClr val="tx1"/>
                </a:solidFill>
                <a:latin typeface="Times New Roman" pitchFamily="18" charset="0"/>
                <a:ea typeface="Calibri"/>
                <a:cs typeface="Times New Roman" pitchFamily="18" charset="0"/>
              </a:rPr>
              <a:t>مُحمّد حُسين العَبد الله                       </a:t>
            </a:r>
            <a:r>
              <a:rPr lang="ar-SA" sz="7200" b="1" dirty="0" smtClean="0">
                <a:solidFill>
                  <a:schemeClr val="tx1"/>
                </a:solidFill>
                <a:latin typeface="Times New Roman" pitchFamily="18" charset="0"/>
                <a:ea typeface="Calibri"/>
                <a:cs typeface="Times New Roman" pitchFamily="18" charset="0"/>
              </a:rPr>
              <a:t>                                مُحمّد </a:t>
            </a:r>
            <a:r>
              <a:rPr lang="ar-SA" sz="7200" b="1" dirty="0">
                <a:solidFill>
                  <a:schemeClr val="tx1"/>
                </a:solidFill>
                <a:latin typeface="Times New Roman" pitchFamily="18" charset="0"/>
                <a:ea typeface="Calibri"/>
                <a:cs typeface="Times New Roman" pitchFamily="18" charset="0"/>
              </a:rPr>
              <a:t>عيسَى سَلوم</a:t>
            </a:r>
            <a:endParaRPr lang="en-US" sz="4400" dirty="0">
              <a:solidFill>
                <a:schemeClr val="tx1"/>
              </a:solidFill>
              <a:latin typeface="Times New Roman" pitchFamily="18" charset="0"/>
              <a:ea typeface="Calibri"/>
              <a:cs typeface="Times New Roman" pitchFamily="18" charset="0"/>
            </a:endParaRPr>
          </a:p>
          <a:p>
            <a:pPr>
              <a:lnSpc>
                <a:spcPct val="115000"/>
              </a:lnSpc>
              <a:spcAft>
                <a:spcPts val="1000"/>
              </a:spcAft>
            </a:pPr>
            <a:r>
              <a:rPr lang="en-US" sz="7200" b="1" dirty="0">
                <a:latin typeface="Times New Roman" pitchFamily="18" charset="0"/>
                <a:ea typeface="Calibri"/>
                <a:cs typeface="Times New Roman" pitchFamily="18" charset="0"/>
              </a:rPr>
              <a:t>(muhamad_57378)</a:t>
            </a:r>
            <a:r>
              <a:rPr lang="ar-SA" sz="7200" b="1" dirty="0">
                <a:latin typeface="Times New Roman" pitchFamily="18" charset="0"/>
                <a:ea typeface="Calibri"/>
                <a:cs typeface="Times New Roman" pitchFamily="18" charset="0"/>
              </a:rPr>
              <a:t>		 </a:t>
            </a:r>
            <a:r>
              <a:rPr lang="en-US" sz="7200" b="1" dirty="0">
                <a:latin typeface="Times New Roman" pitchFamily="18" charset="0"/>
                <a:ea typeface="Calibri"/>
                <a:cs typeface="Times New Roman" pitchFamily="18" charset="0"/>
              </a:rPr>
              <a:t>(mohamad_60640</a:t>
            </a:r>
            <a:r>
              <a:rPr lang="en-US" sz="7200" b="1" dirty="0" smtClean="0">
                <a:latin typeface="Times New Roman" pitchFamily="18" charset="0"/>
                <a:ea typeface="Calibri"/>
                <a:cs typeface="Times New Roman" pitchFamily="18" charset="0"/>
              </a:rPr>
              <a:t>)             </a:t>
            </a:r>
            <a:endParaRPr lang="en-US" sz="4400" dirty="0">
              <a:latin typeface="Times New Roman" pitchFamily="18" charset="0"/>
              <a:ea typeface="Calibri"/>
              <a:cs typeface="Times New Roman" pitchFamily="18" charset="0"/>
            </a:endParaRPr>
          </a:p>
          <a:p>
            <a:pPr>
              <a:lnSpc>
                <a:spcPct val="115000"/>
              </a:lnSpc>
              <a:spcAft>
                <a:spcPts val="1000"/>
              </a:spcAft>
            </a:pPr>
            <a:r>
              <a:rPr lang="ar-SY" sz="7200" b="1" dirty="0">
                <a:latin typeface="Calibri"/>
                <a:ea typeface="Calibri"/>
                <a:cs typeface="Times New Roman"/>
              </a:rPr>
              <a:t>إشراف</a:t>
            </a:r>
            <a:r>
              <a:rPr lang="ar-SA" sz="7200" b="1" dirty="0">
                <a:latin typeface="Calibri"/>
                <a:ea typeface="Calibri"/>
                <a:cs typeface="Times New Roman"/>
              </a:rPr>
              <a:t> </a:t>
            </a:r>
            <a:r>
              <a:rPr lang="ar-SA" sz="7200" b="1" dirty="0" smtClean="0">
                <a:latin typeface="Calibri"/>
                <a:ea typeface="Calibri"/>
                <a:cs typeface="Times New Roman"/>
              </a:rPr>
              <a:t> :</a:t>
            </a:r>
            <a:endParaRPr lang="en-US" sz="4400" b="1" dirty="0">
              <a:latin typeface="Calibri"/>
              <a:ea typeface="Calibri"/>
              <a:cs typeface="Arial"/>
            </a:endParaRPr>
          </a:p>
          <a:p>
            <a:endParaRPr lang="ar-SA" sz="4400" b="1" dirty="0" smtClean="0">
              <a:solidFill>
                <a:schemeClr val="tx1"/>
              </a:solidFill>
              <a:latin typeface="Times New Roman"/>
              <a:ea typeface="Times New Roman"/>
              <a:cs typeface="+mj-cs"/>
            </a:endParaRPr>
          </a:p>
          <a:p>
            <a:r>
              <a:rPr lang="ar-SY" sz="7200" b="1" dirty="0" smtClean="0">
                <a:solidFill>
                  <a:schemeClr val="tx1"/>
                </a:solidFill>
                <a:latin typeface="Times New Roman" pitchFamily="18" charset="0"/>
                <a:ea typeface="Times New Roman"/>
                <a:cs typeface="Times New Roman" pitchFamily="18" charset="0"/>
              </a:rPr>
              <a:t>الدكتور </a:t>
            </a:r>
            <a:r>
              <a:rPr lang="ar-SY" sz="7200" b="1" dirty="0">
                <a:solidFill>
                  <a:schemeClr val="tx1"/>
                </a:solidFill>
                <a:latin typeface="Times New Roman" pitchFamily="18" charset="0"/>
                <a:ea typeface="Times New Roman"/>
                <a:cs typeface="Times New Roman" pitchFamily="18" charset="0"/>
              </a:rPr>
              <a:t>المُهندِس  يَاسِر خضرَا  </a:t>
            </a:r>
            <a:r>
              <a:rPr lang="en-US" sz="7200" b="1" u="sng" dirty="0">
                <a:solidFill>
                  <a:srgbClr val="0000FF"/>
                </a:solidFill>
                <a:latin typeface="Times New Roman" pitchFamily="18" charset="0"/>
                <a:ea typeface="Times New Roman"/>
                <a:cs typeface="Times New Roman" pitchFamily="18" charset="0"/>
                <a:hlinkClick r:id="rId2" tooltip="mailto:t_ykhadra@svuonline.org"/>
              </a:rPr>
              <a:t>t_ykhadra@svuonline.org</a:t>
            </a:r>
            <a:endParaRPr lang="en-US" sz="7200" b="1" dirty="0">
              <a:latin typeface="Times New Roman" pitchFamily="18" charset="0"/>
              <a:ea typeface="Times New Roman"/>
              <a:cs typeface="Times New Roman" pitchFamily="18" charset="0"/>
            </a:endParaRPr>
          </a:p>
          <a:p>
            <a:pPr>
              <a:lnSpc>
                <a:spcPct val="106000"/>
              </a:lnSpc>
              <a:spcBef>
                <a:spcPts val="385"/>
              </a:spcBef>
              <a:spcAft>
                <a:spcPts val="800"/>
              </a:spcAft>
            </a:pPr>
            <a:r>
              <a:rPr lang="ar-SA" sz="8000" dirty="0" smtClean="0">
                <a:solidFill>
                  <a:srgbClr val="000000"/>
                </a:solidFill>
                <a:latin typeface="Times New Roman"/>
                <a:ea typeface="Calibri"/>
                <a:cs typeface="Times New Roman"/>
              </a:rPr>
              <a:t>مُقدَّم </a:t>
            </a:r>
            <a:r>
              <a:rPr lang="ar-SY" sz="8000" dirty="0" smtClean="0">
                <a:solidFill>
                  <a:srgbClr val="000000"/>
                </a:solidFill>
                <a:latin typeface="Times New Roman"/>
                <a:ea typeface="Calibri"/>
                <a:cs typeface="Times New Roman"/>
              </a:rPr>
              <a:t>في </a:t>
            </a:r>
            <a:r>
              <a:rPr lang="en-US" sz="8000" smtClean="0">
                <a:solidFill>
                  <a:srgbClr val="000000"/>
                </a:solidFill>
                <a:latin typeface="Times New Roman"/>
                <a:ea typeface="Calibri"/>
                <a:cs typeface="Times New Roman"/>
              </a:rPr>
              <a:t>2018/5/9</a:t>
            </a:r>
            <a:endParaRPr lang="en-US" sz="8000" dirty="0">
              <a:latin typeface="Times New Roman"/>
              <a:ea typeface="Times New Roman"/>
            </a:endParaRPr>
          </a:p>
          <a:p>
            <a:pPr algn="r">
              <a:defRPr/>
            </a:pPr>
            <a:endParaRPr lang="ar-SA" sz="500" b="1" i="1" dirty="0">
              <a:solidFill>
                <a:schemeClr val="tx1"/>
              </a:solidFill>
            </a:endParaRPr>
          </a:p>
        </p:txBody>
      </p:sp>
      <p:pic>
        <p:nvPicPr>
          <p:cNvPr id="13" name="صورة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43" y="116633"/>
            <a:ext cx="8784976" cy="2376263"/>
          </a:xfrm>
          <a:prstGeom prst="rect">
            <a:avLst/>
          </a:prstGeom>
        </p:spPr>
      </p:pic>
    </p:spTree>
    <p:extLst>
      <p:ext uri="{BB962C8B-B14F-4D97-AF65-F5344CB8AC3E}">
        <p14:creationId xmlns:p14="http://schemas.microsoft.com/office/powerpoint/2010/main" val="3923273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10</a:t>
            </a:r>
            <a:endParaRPr lang="ar-SA" sz="1800" b="1" dirty="0">
              <a:solidFill>
                <a:schemeClr val="tx1"/>
              </a:solidFill>
              <a:latin typeface="Times New Roman" pitchFamily="18" charset="0"/>
              <a:cs typeface="Times New Roman" pitchFamily="18" charset="0"/>
            </a:endParaRPr>
          </a:p>
        </p:txBody>
      </p:sp>
      <p:sp>
        <p:nvSpPr>
          <p:cNvPr id="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pic>
        <p:nvPicPr>
          <p:cNvPr id="9" name="صورة 8"/>
          <p:cNvPicPr/>
          <p:nvPr/>
        </p:nvPicPr>
        <p:blipFill>
          <a:blip r:embed="rId2">
            <a:extLst>
              <a:ext uri="{28A0092B-C50C-407E-A947-70E740481C1C}">
                <a14:useLocalDpi xmlns:a14="http://schemas.microsoft.com/office/drawing/2010/main" val="0"/>
              </a:ext>
            </a:extLst>
          </a:blip>
          <a:stretch>
            <a:fillRect/>
          </a:stretch>
        </p:blipFill>
        <p:spPr>
          <a:xfrm>
            <a:off x="1973448" y="228600"/>
            <a:ext cx="5438775" cy="55198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Rectangle 6"/>
          <p:cNvSpPr>
            <a:spLocks noChangeArrowheads="1"/>
          </p:cNvSpPr>
          <p:nvPr/>
        </p:nvSpPr>
        <p:spPr bwMode="auto">
          <a:xfrm>
            <a:off x="3000647" y="5981272"/>
            <a:ext cx="33843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_</a:t>
            </a:r>
            <a:r>
              <a:rPr kumimoji="0" lang="ar-SA"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الشكل </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r>
              <a:rPr kumimoji="0" lang="ar-SA"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_</a:t>
            </a:r>
            <a:endParaRPr kumimoji="0" lang="en-US" sz="1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Y"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قاعدة بيانات المعرض الإلكتروني للسيارات</a:t>
            </a:r>
            <a:endParaRPr kumimoji="0" lang="ar-SY" sz="24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77173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11</a:t>
            </a:r>
            <a:endParaRPr lang="ar-SA" sz="1800" b="1" dirty="0">
              <a:solidFill>
                <a:schemeClr val="tx1"/>
              </a:solidFill>
              <a:latin typeface="Times New Roman" pitchFamily="18" charset="0"/>
              <a:cs typeface="Times New Roman" pitchFamily="18" charset="0"/>
            </a:endParaRPr>
          </a:p>
        </p:txBody>
      </p:sp>
      <p:sp>
        <p:nvSpPr>
          <p:cNvPr id="6" name="مستطيل 5"/>
          <p:cNvSpPr/>
          <p:nvPr/>
        </p:nvSpPr>
        <p:spPr>
          <a:xfrm>
            <a:off x="3347864" y="692696"/>
            <a:ext cx="3384376"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الموارِد البرمجيَّة :</a:t>
            </a:r>
            <a:endParaRPr lang="ar-SA" dirty="0">
              <a:latin typeface="Times New Roman" pitchFamily="18" charset="0"/>
              <a:cs typeface="Times New Roman" pitchFamily="18" charset="0"/>
            </a:endParaRPr>
          </a:p>
        </p:txBody>
      </p:sp>
      <p:sp>
        <p:nvSpPr>
          <p:cNvPr id="7" name="مستطيل 6"/>
          <p:cNvSpPr/>
          <p:nvPr/>
        </p:nvSpPr>
        <p:spPr>
          <a:xfrm>
            <a:off x="1388355" y="3504703"/>
            <a:ext cx="7303394" cy="1704569"/>
          </a:xfrm>
          <a:prstGeom prst="rect">
            <a:avLst/>
          </a:prstGeom>
        </p:spPr>
        <p:txBody>
          <a:bodyPr wrap="square">
            <a:spAutoFit/>
          </a:bodyPr>
          <a:lstStyle/>
          <a:p>
            <a:pPr marL="342900" lvl="0" indent="-342900">
              <a:lnSpc>
                <a:spcPct val="150000"/>
              </a:lnSpc>
              <a:buFont typeface="Wingdings" pitchFamily="2" charset="2"/>
              <a:buChar char="Ø"/>
            </a:pPr>
            <a:r>
              <a:rPr lang="ar-SA" dirty="0" smtClean="0">
                <a:latin typeface="Times New Roman" pitchFamily="18" charset="0"/>
                <a:ea typeface="Times New Roman"/>
                <a:cs typeface="Times New Roman" pitchFamily="18" charset="0"/>
              </a:rPr>
              <a:t>تمَّ تطوير النظام على </a:t>
            </a:r>
            <a:r>
              <a:rPr lang="ar-SY" dirty="0" smtClean="0">
                <a:latin typeface="Times New Roman" pitchFamily="18" charset="0"/>
                <a:ea typeface="Times New Roman"/>
                <a:cs typeface="Times New Roman" pitchFamily="18" charset="0"/>
              </a:rPr>
              <a:t>بيئة</a:t>
            </a:r>
            <a:r>
              <a:rPr lang="en-US" dirty="0" smtClean="0">
                <a:latin typeface="Times New Roman" pitchFamily="18" charset="0"/>
                <a:ea typeface="Times New Roman"/>
                <a:cs typeface="Times New Roman" pitchFamily="18" charset="0"/>
              </a:rPr>
              <a:t> : </a:t>
            </a:r>
          </a:p>
          <a:p>
            <a:pPr lvl="0">
              <a:lnSpc>
                <a:spcPct val="150000"/>
              </a:lnSpc>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ASP.NET</a:t>
            </a:r>
            <a:r>
              <a:rPr lang="en-US" dirty="0" smtClean="0">
                <a:latin typeface="Times New Roman" pitchFamily="18" charset="0"/>
                <a:cs typeface="Times New Roman" pitchFamily="18" charset="0"/>
              </a:rPr>
              <a:t>) </a:t>
            </a:r>
            <a:r>
              <a:rPr lang="en-US" dirty="0">
                <a:latin typeface="Times New Roman" pitchFamily="18" charset="0"/>
                <a:ea typeface="Times New Roman"/>
                <a:cs typeface="Times New Roman" pitchFamily="18" charset="0"/>
              </a:rPr>
              <a:t>Microsoft Visual Studio </a:t>
            </a:r>
            <a:r>
              <a:rPr lang="en-US" dirty="0" smtClean="0">
                <a:latin typeface="Times New Roman" pitchFamily="18" charset="0"/>
                <a:ea typeface="Times New Roman"/>
                <a:cs typeface="Times New Roman" pitchFamily="18" charset="0"/>
              </a:rPr>
              <a:t>2015</a:t>
            </a:r>
            <a:r>
              <a:rPr lang="en-US" dirty="0" smtClean="0">
                <a:latin typeface="Times New Roman" pitchFamily="18" charset="0"/>
                <a:cs typeface="Times New Roman" pitchFamily="18" charset="0"/>
              </a:rPr>
              <a:t> </a:t>
            </a:r>
            <a:r>
              <a:rPr lang="ar-SY" dirty="0" smtClean="0">
                <a:latin typeface="Times New Roman" pitchFamily="18" charset="0"/>
                <a:ea typeface="Times New Roman"/>
                <a:cs typeface="Times New Roman" pitchFamily="18" charset="0"/>
              </a:rPr>
              <a:t>.</a:t>
            </a:r>
            <a:endParaRPr lang="en-US" dirty="0">
              <a:latin typeface="Times New Roman" pitchFamily="18" charset="0"/>
              <a:ea typeface="Times New Roman"/>
              <a:cs typeface="Times New Roman" pitchFamily="18" charset="0"/>
            </a:endParaRPr>
          </a:p>
          <a:p>
            <a:pPr marL="285750" lvl="0" indent="-285750">
              <a:lnSpc>
                <a:spcPct val="150000"/>
              </a:lnSpc>
              <a:buFont typeface="Wingdings" pitchFamily="2" charset="2"/>
              <a:buChar char="Ø"/>
            </a:pPr>
            <a:r>
              <a:rPr lang="ar-SA" dirty="0" smtClean="0">
                <a:latin typeface="Times New Roman" pitchFamily="18" charset="0"/>
                <a:ea typeface="Times New Roman"/>
                <a:cs typeface="Times New Roman" pitchFamily="18" charset="0"/>
              </a:rPr>
              <a:t>وفي بناء قواعد البيانات تمَّ استخدام نظام </a:t>
            </a:r>
            <a:r>
              <a:rPr lang="ar-SA" dirty="0">
                <a:latin typeface="Times New Roman" pitchFamily="18" charset="0"/>
                <a:ea typeface="Times New Roman"/>
                <a:cs typeface="Times New Roman" pitchFamily="18" charset="0"/>
              </a:rPr>
              <a:t>إدارة قواعد </a:t>
            </a:r>
            <a:r>
              <a:rPr lang="ar-SA" dirty="0" smtClean="0">
                <a:latin typeface="Times New Roman" pitchFamily="18" charset="0"/>
                <a:ea typeface="Times New Roman"/>
                <a:cs typeface="Times New Roman" pitchFamily="18" charset="0"/>
              </a:rPr>
              <a:t>المُعطيات</a:t>
            </a:r>
            <a:r>
              <a:rPr lang="en-US" dirty="0" smtClean="0">
                <a:latin typeface="Times New Roman" pitchFamily="18" charset="0"/>
                <a:ea typeface="Times New Roman"/>
                <a:cs typeface="Times New Roman" pitchFamily="18" charset="0"/>
              </a:rPr>
              <a:t>.SQL </a:t>
            </a:r>
            <a:r>
              <a:rPr lang="en-US" dirty="0">
                <a:latin typeface="Times New Roman" pitchFamily="18" charset="0"/>
                <a:ea typeface="Times New Roman"/>
                <a:cs typeface="Times New Roman" pitchFamily="18" charset="0"/>
              </a:rPr>
              <a:t>SERVER </a:t>
            </a:r>
          </a:p>
          <a:p>
            <a:pPr marL="342900" lvl="0" indent="-342900">
              <a:lnSpc>
                <a:spcPct val="150000"/>
              </a:lnSpc>
              <a:buFont typeface="Wingdings" pitchFamily="2" charset="2"/>
              <a:buChar char="Ø"/>
            </a:pPr>
            <a:r>
              <a:rPr lang="ar-SA" dirty="0" smtClean="0">
                <a:latin typeface="Times New Roman" pitchFamily="18" charset="0"/>
                <a:ea typeface="Times New Roman"/>
                <a:cs typeface="Times New Roman" pitchFamily="18" charset="0"/>
              </a:rPr>
              <a:t>وفي بناء التنسيقات تمَّ إستخدام لُغة التنسيق </a:t>
            </a:r>
            <a:r>
              <a:rPr lang="en-US" dirty="0" smtClean="0">
                <a:latin typeface="Times New Roman" pitchFamily="18" charset="0"/>
                <a:ea typeface="Times New Roman"/>
                <a:cs typeface="Times New Roman" pitchFamily="18" charset="0"/>
              </a:rPr>
              <a:t> DevExpress </a:t>
            </a:r>
            <a:r>
              <a:rPr lang="ar-SA" dirty="0">
                <a:latin typeface="Times New Roman" pitchFamily="18" charset="0"/>
                <a:ea typeface="Times New Roman"/>
                <a:cs typeface="Times New Roman" pitchFamily="18" charset="0"/>
              </a:rPr>
              <a:t>و </a:t>
            </a:r>
            <a:r>
              <a:rPr lang="en-US" dirty="0" smtClean="0">
                <a:latin typeface="Times New Roman" pitchFamily="18" charset="0"/>
                <a:ea typeface="Times New Roman"/>
                <a:cs typeface="Times New Roman" pitchFamily="18" charset="0"/>
              </a:rPr>
              <a:t>CSS</a:t>
            </a:r>
            <a:r>
              <a:rPr lang="ar-SA" dirty="0" smtClean="0">
                <a:latin typeface="Times New Roman" pitchFamily="18" charset="0"/>
                <a:ea typeface="Times New Roman"/>
                <a:cs typeface="Times New Roman" pitchFamily="18" charset="0"/>
              </a:rPr>
              <a:t> .</a:t>
            </a:r>
            <a:endParaRPr lang="en-US" dirty="0">
              <a:effectLst/>
              <a:latin typeface="Times New Roman" pitchFamily="18" charset="0"/>
              <a:ea typeface="Times New Roman"/>
              <a:cs typeface="Times New Roman" pitchFamily="18" charset="0"/>
            </a:endParaRPr>
          </a:p>
        </p:txBody>
      </p:sp>
      <p:pic>
        <p:nvPicPr>
          <p:cNvPr id="8" name="صورة 7"/>
          <p:cNvPicPr/>
          <p:nvPr/>
        </p:nvPicPr>
        <p:blipFill>
          <a:blip r:embed="rId2" cstate="print">
            <a:extLst>
              <a:ext uri="{28A0092B-C50C-407E-A947-70E740481C1C}">
                <a14:useLocalDpi xmlns:a14="http://schemas.microsoft.com/office/drawing/2010/main" val="0"/>
              </a:ext>
            </a:extLst>
          </a:blip>
          <a:stretch>
            <a:fillRect/>
          </a:stretch>
        </p:blipFill>
        <p:spPr>
          <a:xfrm>
            <a:off x="899592" y="2208560"/>
            <a:ext cx="1944216" cy="12961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6417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4"/>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12</a:t>
            </a:r>
            <a:endParaRPr lang="ar-SA" sz="1800" b="1" dirty="0">
              <a:solidFill>
                <a:schemeClr val="tx1"/>
              </a:solidFill>
              <a:latin typeface="Times New Roman" pitchFamily="18" charset="0"/>
              <a:cs typeface="Times New Roman" pitchFamily="18" charset="0"/>
            </a:endParaRPr>
          </a:p>
        </p:txBody>
      </p:sp>
      <p:sp>
        <p:nvSpPr>
          <p:cNvPr id="6" name="مستطيل 5"/>
          <p:cNvSpPr/>
          <p:nvPr/>
        </p:nvSpPr>
        <p:spPr>
          <a:xfrm>
            <a:off x="2339752" y="548680"/>
            <a:ext cx="4464496"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واجهة الموقع الرئيسية :</a:t>
            </a:r>
            <a:endParaRPr lang="ar-SA" dirty="0">
              <a:latin typeface="Times New Roman" pitchFamily="18" charset="0"/>
              <a:cs typeface="Times New Roman" pitchFamily="18" charset="0"/>
            </a:endParaRPr>
          </a:p>
        </p:txBody>
      </p:sp>
      <p:pic>
        <p:nvPicPr>
          <p:cNvPr id="7" name="صورة 6"/>
          <p:cNvPicPr/>
          <p:nvPr/>
        </p:nvPicPr>
        <p:blipFill>
          <a:blip r:embed="rId2">
            <a:extLst>
              <a:ext uri="{28A0092B-C50C-407E-A947-70E740481C1C}">
                <a14:useLocalDpi xmlns:a14="http://schemas.microsoft.com/office/drawing/2010/main" val="0"/>
              </a:ext>
            </a:extLst>
          </a:blip>
          <a:stretch>
            <a:fillRect/>
          </a:stretch>
        </p:blipFill>
        <p:spPr>
          <a:xfrm>
            <a:off x="1691680" y="1592099"/>
            <a:ext cx="5976664" cy="50833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7132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4"/>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13</a:t>
            </a:r>
            <a:endParaRPr lang="ar-SA" sz="1800" b="1" dirty="0">
              <a:solidFill>
                <a:schemeClr val="tx1"/>
              </a:solidFill>
              <a:latin typeface="Times New Roman" pitchFamily="18" charset="0"/>
              <a:cs typeface="Times New Roman" pitchFamily="18" charset="0"/>
            </a:endParaRPr>
          </a:p>
        </p:txBody>
      </p:sp>
      <p:sp>
        <p:nvSpPr>
          <p:cNvPr id="7" name="مستطيل 6"/>
          <p:cNvSpPr/>
          <p:nvPr/>
        </p:nvSpPr>
        <p:spPr>
          <a:xfrm>
            <a:off x="2657996" y="551260"/>
            <a:ext cx="3888432"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واجهة مُدير الموقع :</a:t>
            </a:r>
            <a:endParaRPr lang="ar-SA" dirty="0">
              <a:latin typeface="Times New Roman" pitchFamily="18" charset="0"/>
              <a:cs typeface="Times New Roman" pitchFamily="18" charset="0"/>
            </a:endParaRPr>
          </a:p>
        </p:txBody>
      </p:sp>
      <p:pic>
        <p:nvPicPr>
          <p:cNvPr id="10" name="صورة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615976"/>
            <a:ext cx="5904656" cy="48977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3020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4"/>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14</a:t>
            </a:r>
            <a:endParaRPr lang="ar-SA" sz="1800" b="1" dirty="0">
              <a:solidFill>
                <a:schemeClr val="tx1"/>
              </a:solidFill>
              <a:latin typeface="Times New Roman" pitchFamily="18" charset="0"/>
              <a:cs typeface="Times New Roman" pitchFamily="18" charset="0"/>
            </a:endParaRPr>
          </a:p>
        </p:txBody>
      </p:sp>
      <p:sp>
        <p:nvSpPr>
          <p:cNvPr id="6" name="مستطيل 5"/>
          <p:cNvSpPr/>
          <p:nvPr/>
        </p:nvSpPr>
        <p:spPr>
          <a:xfrm>
            <a:off x="2138366" y="729308"/>
            <a:ext cx="5112568"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واجهة تسجيل مُستخدم جديد:</a:t>
            </a:r>
            <a:endParaRPr lang="ar-SA" dirty="0">
              <a:latin typeface="Times New Roman" pitchFamily="18" charset="0"/>
              <a:cs typeface="Times New Roman" pitchFamily="18" charset="0"/>
            </a:endParaRPr>
          </a:p>
        </p:txBody>
      </p:sp>
      <p:pic>
        <p:nvPicPr>
          <p:cNvPr id="7" name="صورة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05744"/>
            <a:ext cx="6149957" cy="47871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6010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4"/>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15</a:t>
            </a:r>
            <a:endParaRPr lang="ar-SA" sz="1800" b="1" dirty="0">
              <a:solidFill>
                <a:schemeClr val="tx1"/>
              </a:solidFill>
              <a:latin typeface="Times New Roman" pitchFamily="18" charset="0"/>
              <a:cs typeface="Times New Roman" pitchFamily="18" charset="0"/>
            </a:endParaRPr>
          </a:p>
        </p:txBody>
      </p:sp>
      <p:sp>
        <p:nvSpPr>
          <p:cNvPr id="6" name="مستطيل 5"/>
          <p:cNvSpPr/>
          <p:nvPr/>
        </p:nvSpPr>
        <p:spPr>
          <a:xfrm>
            <a:off x="1979712" y="556420"/>
            <a:ext cx="5498406"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واجهة مُستخدم مُسجِّل بالموقع :</a:t>
            </a:r>
            <a:endParaRPr lang="ar-SA" dirty="0">
              <a:latin typeface="Times New Roman" pitchFamily="18" charset="0"/>
              <a:cs typeface="Times New Roman" pitchFamily="18" charset="0"/>
            </a:endParaRPr>
          </a:p>
        </p:txBody>
      </p:sp>
      <p:pic>
        <p:nvPicPr>
          <p:cNvPr id="7" name="Content Placeholder 4">
            <a:extLst>
              <a:ext uri="{FF2B5EF4-FFF2-40B4-BE49-F238E27FC236}">
                <a16:creationId xmlns="" xmlns:a16="http://schemas.microsoft.com/office/drawing/2014/main" id="{2E12CDD1-F0A2-410E-A8F2-5F2EF8494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800" y="1539874"/>
            <a:ext cx="6220560" cy="47694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9329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3815916" y="692696"/>
            <a:ext cx="1800200"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الخاتِمَة :</a:t>
            </a:r>
            <a:endParaRPr lang="ar-SA" dirty="0">
              <a:latin typeface="Times New Roman" pitchFamily="18" charset="0"/>
              <a:cs typeface="Times New Roman" pitchFamily="18" charset="0"/>
            </a:endParaRPr>
          </a:p>
        </p:txBody>
      </p:sp>
      <p:sp>
        <p:nvSpPr>
          <p:cNvPr id="6" name="عنصر نائب لرقم الشريحة 6"/>
          <p:cNvSpPr txBox="1">
            <a:spLocks/>
          </p:cNvSpPr>
          <p:nvPr/>
        </p:nvSpPr>
        <p:spPr>
          <a:xfrm>
            <a:off x="0" y="6492874"/>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16</a:t>
            </a:r>
            <a:endParaRPr lang="ar-SA" sz="1800" b="1" dirty="0">
              <a:solidFill>
                <a:schemeClr val="tx1"/>
              </a:solidFill>
              <a:latin typeface="Times New Roman" pitchFamily="18" charset="0"/>
              <a:cs typeface="Times New Roman" pitchFamily="18" charset="0"/>
            </a:endParaRPr>
          </a:p>
        </p:txBody>
      </p:sp>
      <p:pic>
        <p:nvPicPr>
          <p:cNvPr id="7" name="صورة 6"/>
          <p:cNvPicPr/>
          <p:nvPr/>
        </p:nvPicPr>
        <p:blipFill>
          <a:blip r:embed="rId2">
            <a:extLst>
              <a:ext uri="{28A0092B-C50C-407E-A947-70E740481C1C}">
                <a14:useLocalDpi xmlns:a14="http://schemas.microsoft.com/office/drawing/2010/main" val="0"/>
              </a:ext>
            </a:extLst>
          </a:blip>
          <a:stretch>
            <a:fillRect/>
          </a:stretch>
        </p:blipFill>
        <p:spPr>
          <a:xfrm>
            <a:off x="266793" y="332656"/>
            <a:ext cx="1790065" cy="1266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مستطيل 7"/>
          <p:cNvSpPr/>
          <p:nvPr/>
        </p:nvSpPr>
        <p:spPr>
          <a:xfrm>
            <a:off x="1494532" y="2996952"/>
            <a:ext cx="6386016" cy="1754326"/>
          </a:xfrm>
          <a:prstGeom prst="rect">
            <a:avLst/>
          </a:prstGeom>
        </p:spPr>
        <p:txBody>
          <a:bodyPr wrap="square">
            <a:spAutoFit/>
          </a:bodyPr>
          <a:lstStyle/>
          <a:p>
            <a:pPr marL="342900" lvl="0" indent="-342900">
              <a:buFont typeface="Times New Roman"/>
              <a:buChar char="-"/>
            </a:pPr>
            <a:r>
              <a:rPr lang="ar-SY" dirty="0">
                <a:latin typeface="Times New Roman" pitchFamily="18" charset="0"/>
                <a:ea typeface="Times New Roman"/>
                <a:cs typeface="Times New Roman" pitchFamily="18" charset="0"/>
              </a:rPr>
              <a:t>مع اكتمال المشروع نأمل أن يكون قد ساهم مساهمة متواضعة في السعي لخلق جو من التفاعل والتجاوب في عالم تجارة السيارات وذلك بإحداث معارض إلكترونية تساعد شركات السيارات على إدارة أعمالها بالشكل الأمثل ، وتوفّير الوقت والجهد لعملائها الذين لا يحتاجون سوى الدخول إلى الشابكة وتصفح الموقع من أي مكان وفي أي وقت حتى يحصلوا على طلبياتهم والخدمات التي يريدونها مع بالجودة المضمونة.</a:t>
            </a:r>
            <a:endParaRPr lang="en-US" sz="1400" dirty="0">
              <a:effectLst/>
              <a:latin typeface="Times New Roman" pitchFamily="18" charset="0"/>
              <a:ea typeface="Times New Roman"/>
              <a:cs typeface="Times New Roman" pitchFamily="18" charset="0"/>
            </a:endParaRPr>
          </a:p>
        </p:txBody>
      </p:sp>
    </p:spTree>
    <p:extLst>
      <p:ext uri="{BB962C8B-B14F-4D97-AF65-F5344CB8AC3E}">
        <p14:creationId xmlns:p14="http://schemas.microsoft.com/office/powerpoint/2010/main" val="2945905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3059832" y="548680"/>
            <a:ext cx="3492388"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الآفاق المُستقبلية :</a:t>
            </a:r>
            <a:endParaRPr lang="ar-SA" dirty="0">
              <a:latin typeface="Times New Roman" pitchFamily="18" charset="0"/>
              <a:cs typeface="Times New Roman" pitchFamily="18" charset="0"/>
            </a:endParaRPr>
          </a:p>
        </p:txBody>
      </p:sp>
      <p:sp>
        <p:nvSpPr>
          <p:cNvPr id="6" name="عنصر نائب لرقم الشريحة 6"/>
          <p:cNvSpPr txBox="1">
            <a:spLocks/>
          </p:cNvSpPr>
          <p:nvPr/>
        </p:nvSpPr>
        <p:spPr>
          <a:xfrm>
            <a:off x="0" y="6492874"/>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17</a:t>
            </a:r>
            <a:endParaRPr lang="ar-SA" sz="1800" b="1" dirty="0">
              <a:solidFill>
                <a:schemeClr val="tx1"/>
              </a:solidFill>
              <a:latin typeface="Times New Roman" pitchFamily="18" charset="0"/>
              <a:cs typeface="Times New Roman" pitchFamily="18" charset="0"/>
            </a:endParaRPr>
          </a:p>
        </p:txBody>
      </p:sp>
      <p:sp>
        <p:nvSpPr>
          <p:cNvPr id="7" name="مستطيل 6"/>
          <p:cNvSpPr/>
          <p:nvPr/>
        </p:nvSpPr>
        <p:spPr>
          <a:xfrm>
            <a:off x="1723876" y="2513428"/>
            <a:ext cx="6552728" cy="3970318"/>
          </a:xfrm>
          <a:prstGeom prst="rect">
            <a:avLst/>
          </a:prstGeom>
        </p:spPr>
        <p:txBody>
          <a:bodyPr wrap="square">
            <a:spAutoFit/>
          </a:bodyPr>
          <a:lstStyle/>
          <a:p>
            <a:r>
              <a:rPr lang="ar-SY" dirty="0">
                <a:latin typeface="Times New Roman" pitchFamily="18" charset="0"/>
                <a:cs typeface="Times New Roman" pitchFamily="18" charset="0"/>
              </a:rPr>
              <a:t>إن عملية بناء مشروع برمجي هو ليس بالأمر السهل فهو يتطلب أن تكون ملما بعلم إدارة المشاريع والتحليل والتصميم وحتى مهارات في التنجيز للوصول للبرمجية المنشودة ، وهذه بعض </a:t>
            </a:r>
            <a:r>
              <a:rPr lang="ar-SA" dirty="0">
                <a:latin typeface="Times New Roman" pitchFamily="18" charset="0"/>
                <a:cs typeface="Times New Roman" pitchFamily="18" charset="0"/>
              </a:rPr>
              <a:t>إمكانيات التحسين والتطوير المستقبلية </a:t>
            </a:r>
            <a:r>
              <a:rPr lang="ar-SA"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285750" lvl="0" indent="-285750">
              <a:buFont typeface="Wingdings" pitchFamily="2" charset="2"/>
              <a:buChar char="Ø"/>
            </a:pPr>
            <a:r>
              <a:rPr lang="ar-SA" dirty="0">
                <a:latin typeface="Times New Roman" pitchFamily="18" charset="0"/>
                <a:cs typeface="Times New Roman" pitchFamily="18" charset="0"/>
              </a:rPr>
              <a:t> تطوير تطبيق للأجهزة الخليوية يدعم الأندرويد و</a:t>
            </a:r>
            <a:r>
              <a:rPr lang="en-US" dirty="0">
                <a:latin typeface="Times New Roman" pitchFamily="18" charset="0"/>
                <a:cs typeface="Times New Roman" pitchFamily="18" charset="0"/>
              </a:rPr>
              <a:t>  IOS </a:t>
            </a:r>
            <a:r>
              <a:rPr lang="ar-SA" dirty="0">
                <a:latin typeface="Times New Roman" pitchFamily="18" charset="0"/>
                <a:cs typeface="Times New Roman" pitchFamily="18" charset="0"/>
              </a:rPr>
              <a:t>يسمح للمستخدمين باستعمال الموقع من أجهزتهم الخلوية والحصول على </a:t>
            </a:r>
            <a:r>
              <a:rPr lang="ar-SA" dirty="0" smtClean="0">
                <a:latin typeface="Times New Roman" pitchFamily="18" charset="0"/>
                <a:cs typeface="Times New Roman" pitchFamily="18" charset="0"/>
              </a:rPr>
              <a:t>تنبيهات</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Push Notification”  </a:t>
            </a:r>
            <a:r>
              <a:rPr lang="ar-SA" dirty="0" smtClean="0">
                <a:latin typeface="Times New Roman" pitchFamily="18" charset="0"/>
                <a:cs typeface="Times New Roman" pitchFamily="18" charset="0"/>
              </a:rPr>
              <a:t>.</a:t>
            </a:r>
          </a:p>
          <a:p>
            <a:pPr lvl="0"/>
            <a:endParaRPr lang="en-US" dirty="0" smtClean="0">
              <a:latin typeface="Times New Roman" pitchFamily="18" charset="0"/>
              <a:cs typeface="Times New Roman" pitchFamily="18" charset="0"/>
            </a:endParaRPr>
          </a:p>
          <a:p>
            <a:pPr marL="285750" lvl="0" indent="-285750">
              <a:buFont typeface="Wingdings" pitchFamily="2" charset="2"/>
              <a:buChar char="Ø"/>
            </a:pPr>
            <a:r>
              <a:rPr lang="en-US" dirty="0" smtClean="0">
                <a:latin typeface="Times New Roman" pitchFamily="18" charset="0"/>
                <a:cs typeface="Times New Roman" pitchFamily="18" charset="0"/>
              </a:rPr>
              <a:t> </a:t>
            </a:r>
            <a:r>
              <a:rPr lang="ar-SA" dirty="0" smtClean="0">
                <a:latin typeface="Times New Roman" pitchFamily="18" charset="0"/>
                <a:cs typeface="Times New Roman" pitchFamily="18" charset="0"/>
              </a:rPr>
              <a:t>التوسّع في الملفات الشخصية للمستخدمين، والسماح لهم بالتعليق على الأخبار والإعلانات، و إرسال الردود على هذه التعليقات</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t>
            </a:r>
          </a:p>
          <a:p>
            <a:pPr marL="285750" lvl="0" indent="-285750">
              <a:buFont typeface="Wingdings" pitchFamily="2" charset="2"/>
              <a:buChar char="Ø"/>
            </a:pPr>
            <a:r>
              <a:rPr lang="en-US" dirty="0">
                <a:latin typeface="Times New Roman" pitchFamily="18" charset="0"/>
                <a:cs typeface="Times New Roman" pitchFamily="18" charset="0"/>
              </a:rPr>
              <a:t> </a:t>
            </a:r>
            <a:r>
              <a:rPr lang="ar-SY" dirty="0">
                <a:latin typeface="Times New Roman" pitchFamily="18" charset="0"/>
                <a:cs typeface="Times New Roman" pitchFamily="18" charset="0"/>
              </a:rPr>
              <a:t>نظام الوسام الذهبي، حيث يحصل المستخدمون الدائمون والمتفاعلون على الموقع على وسام ذهبي يوضع على ملفهم الشخصي ويمنحهم معاملة </a:t>
            </a:r>
            <a:r>
              <a:rPr lang="ar-SY" dirty="0" smtClean="0">
                <a:latin typeface="Times New Roman" pitchFamily="18" charset="0"/>
                <a:cs typeface="Times New Roman" pitchFamily="18" charset="0"/>
              </a:rPr>
              <a:t>خاصة</a:t>
            </a:r>
            <a:r>
              <a:rPr lang="ar-SA" dirty="0" smtClean="0">
                <a:latin typeface="Times New Roman" pitchFamily="18" charset="0"/>
                <a:cs typeface="Times New Roman" pitchFamily="18" charset="0"/>
              </a:rPr>
              <a:t>.</a:t>
            </a:r>
          </a:p>
          <a:p>
            <a:pPr lvl="0"/>
            <a:r>
              <a:rPr lang="ar-SY"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285750" lvl="0" indent="-285750">
              <a:buFont typeface="Wingdings" pitchFamily="2" charset="2"/>
              <a:buChar char="Ø"/>
            </a:pPr>
            <a:r>
              <a:rPr lang="en-US" dirty="0">
                <a:latin typeface="Times New Roman" pitchFamily="18" charset="0"/>
                <a:cs typeface="Times New Roman" pitchFamily="18" charset="0"/>
              </a:rPr>
              <a:t>Log  </a:t>
            </a:r>
            <a:r>
              <a:rPr lang="ar-SA" dirty="0">
                <a:latin typeface="Times New Roman" pitchFamily="18" charset="0"/>
                <a:cs typeface="Times New Roman" pitchFamily="18" charset="0"/>
              </a:rPr>
              <a:t>لمدير النظام يظهر فيه كل العمليات التي </a:t>
            </a:r>
            <a:r>
              <a:rPr lang="ar-SA" dirty="0" smtClean="0">
                <a:latin typeface="Times New Roman" pitchFamily="18" charset="0"/>
                <a:cs typeface="Times New Roman" pitchFamily="18" charset="0"/>
              </a:rPr>
              <a:t>تمّت </a:t>
            </a:r>
            <a:r>
              <a:rPr lang="ar-SA" dirty="0">
                <a:latin typeface="Times New Roman" pitchFamily="18" charset="0"/>
                <a:cs typeface="Times New Roman" pitchFamily="18" charset="0"/>
              </a:rPr>
              <a:t>بالموقع ومن قام </a:t>
            </a:r>
            <a:r>
              <a:rPr lang="ar-SA" dirty="0" smtClean="0">
                <a:latin typeface="Times New Roman" pitchFamily="18" charset="0"/>
                <a:cs typeface="Times New Roman" pitchFamily="18" charset="0"/>
              </a:rPr>
              <a:t>بها</a:t>
            </a:r>
            <a:r>
              <a:rPr lang="ar-SA"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8" name="صورة 7"/>
          <p:cNvPicPr/>
          <p:nvPr/>
        </p:nvPicPr>
        <p:blipFill>
          <a:blip r:embed="rId2" cstate="print">
            <a:extLst>
              <a:ext uri="{28A0092B-C50C-407E-A947-70E740481C1C}">
                <a14:useLocalDpi xmlns:a14="http://schemas.microsoft.com/office/drawing/2010/main" val="0"/>
              </a:ext>
            </a:extLst>
          </a:blip>
          <a:stretch>
            <a:fillRect/>
          </a:stretch>
        </p:blipFill>
        <p:spPr>
          <a:xfrm>
            <a:off x="251520" y="302710"/>
            <a:ext cx="2340260" cy="1161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0741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2000" b="1" dirty="0" smtClean="0">
                <a:solidFill>
                  <a:schemeClr val="tx1"/>
                </a:solidFill>
                <a:latin typeface="Times New Roman" pitchFamily="18" charset="0"/>
                <a:cs typeface="Times New Roman" pitchFamily="18" charset="0"/>
              </a:rPr>
              <a:t>1</a:t>
            </a:r>
            <a:r>
              <a:rPr lang="en-US" sz="1800" b="1" dirty="0" smtClean="0">
                <a:solidFill>
                  <a:schemeClr val="tx1"/>
                </a:solidFill>
                <a:latin typeface="Times New Roman" pitchFamily="18" charset="0"/>
                <a:cs typeface="Times New Roman" pitchFamily="18" charset="0"/>
              </a:rPr>
              <a:t>8</a:t>
            </a:r>
            <a:endParaRPr lang="ar-SA" sz="1600" b="1" dirty="0">
              <a:solidFill>
                <a:schemeClr val="tx1"/>
              </a:solidFill>
              <a:latin typeface="Times New Roman" pitchFamily="18" charset="0"/>
              <a:cs typeface="Times New Roman" pitchFamily="18" charset="0"/>
            </a:endParaRPr>
          </a:p>
        </p:txBody>
      </p:sp>
      <p:sp>
        <p:nvSpPr>
          <p:cNvPr id="7" name="مستطيل 6"/>
          <p:cNvSpPr/>
          <p:nvPr/>
        </p:nvSpPr>
        <p:spPr>
          <a:xfrm>
            <a:off x="3995936" y="973019"/>
            <a:ext cx="1800200"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المرَاجِع :</a:t>
            </a:r>
            <a:endParaRPr lang="ar-SA" dirty="0">
              <a:latin typeface="Times New Roman" pitchFamily="18" charset="0"/>
              <a:cs typeface="Times New Roman" pitchFamily="18" charset="0"/>
            </a:endParaRPr>
          </a:p>
        </p:txBody>
      </p:sp>
      <p:graphicFrame>
        <p:nvGraphicFramePr>
          <p:cNvPr id="5" name="جدول 4"/>
          <p:cNvGraphicFramePr>
            <a:graphicFrameLocks noGrp="1"/>
          </p:cNvGraphicFramePr>
          <p:nvPr>
            <p:extLst>
              <p:ext uri="{D42A27DB-BD31-4B8C-83A1-F6EECF244321}">
                <p14:modId xmlns:p14="http://schemas.microsoft.com/office/powerpoint/2010/main" val="1829097220"/>
              </p:ext>
            </p:extLst>
          </p:nvPr>
        </p:nvGraphicFramePr>
        <p:xfrm>
          <a:off x="1907704" y="2636912"/>
          <a:ext cx="5623560" cy="3587496"/>
        </p:xfrm>
        <a:graphic>
          <a:graphicData uri="http://schemas.openxmlformats.org/drawingml/2006/table">
            <a:tbl>
              <a:tblPr rtl="1" firstRow="1" firstCol="1" bandRow="1">
                <a:tableStyleId>{3B4B98B0-60AC-42C2-AFA5-B58CD77FA1E5}</a:tableStyleId>
              </a:tblPr>
              <a:tblGrid>
                <a:gridCol w="5623560"/>
              </a:tblGrid>
              <a:tr h="0">
                <a:tc>
                  <a:txBody>
                    <a:bodyPr/>
                    <a:lstStyle/>
                    <a:p>
                      <a:pPr algn="ctr" rtl="1">
                        <a:lnSpc>
                          <a:spcPct val="107000"/>
                        </a:lnSpc>
                        <a:spcAft>
                          <a:spcPts val="0"/>
                        </a:spcAft>
                      </a:pPr>
                      <a:r>
                        <a:rPr lang="en-US" sz="2000" u="sng" dirty="0">
                          <a:effectLst/>
                          <a:latin typeface="Times New Roman" pitchFamily="18" charset="0"/>
                          <a:cs typeface="Times New Roman" pitchFamily="18" charset="0"/>
                          <a:hlinkClick r:id="rId2"/>
                        </a:rPr>
                        <a:t>https://www.w3schools.com/default.asp</a:t>
                      </a:r>
                      <a:endParaRPr lang="en-US" sz="1400" b="1" dirty="0">
                        <a:solidFill>
                          <a:srgbClr val="000000"/>
                        </a:solidFill>
                        <a:effectLst/>
                        <a:latin typeface="Times New Roman" pitchFamily="18" charset="0"/>
                        <a:ea typeface="Calibri"/>
                        <a:cs typeface="Times New Roman" pitchFamily="18" charset="0"/>
                      </a:endParaRPr>
                    </a:p>
                  </a:txBody>
                  <a:tcPr marL="68580" marR="68580" marT="0" marB="0"/>
                </a:tc>
              </a:tr>
              <a:tr h="0">
                <a:tc>
                  <a:txBody>
                    <a:bodyPr/>
                    <a:lstStyle/>
                    <a:p>
                      <a:pPr algn="ctr" rtl="1">
                        <a:lnSpc>
                          <a:spcPct val="107000"/>
                        </a:lnSpc>
                        <a:spcAft>
                          <a:spcPts val="0"/>
                        </a:spcAft>
                      </a:pPr>
                      <a:r>
                        <a:rPr lang="en-US" sz="2000" u="sng">
                          <a:effectLst/>
                          <a:latin typeface="Times New Roman" pitchFamily="18" charset="0"/>
                          <a:cs typeface="Times New Roman" pitchFamily="18" charset="0"/>
                          <a:hlinkClick r:id="rId3"/>
                        </a:rPr>
                        <a:t>https://www.codeproject.com</a:t>
                      </a:r>
                      <a:endParaRPr lang="en-US" sz="1400" b="1">
                        <a:solidFill>
                          <a:srgbClr val="000000"/>
                        </a:solidFill>
                        <a:effectLst/>
                        <a:latin typeface="Times New Roman" pitchFamily="18" charset="0"/>
                        <a:ea typeface="Calibri"/>
                        <a:cs typeface="Times New Roman" pitchFamily="18" charset="0"/>
                      </a:endParaRPr>
                    </a:p>
                  </a:txBody>
                  <a:tcPr marL="68580" marR="68580" marT="0" marB="0"/>
                </a:tc>
              </a:tr>
              <a:tr h="0">
                <a:tc>
                  <a:txBody>
                    <a:bodyPr/>
                    <a:lstStyle/>
                    <a:p>
                      <a:pPr algn="ctr" rtl="1">
                        <a:lnSpc>
                          <a:spcPct val="107000"/>
                        </a:lnSpc>
                        <a:spcAft>
                          <a:spcPts val="0"/>
                        </a:spcAft>
                      </a:pPr>
                      <a:r>
                        <a:rPr lang="en-US" sz="2000" u="sng" dirty="0">
                          <a:effectLst/>
                          <a:latin typeface="Times New Roman" pitchFamily="18" charset="0"/>
                          <a:cs typeface="Times New Roman" pitchFamily="18" charset="0"/>
                          <a:hlinkClick r:id="rId4"/>
                        </a:rPr>
                        <a:t>https://stackoverflow.com</a:t>
                      </a:r>
                      <a:endParaRPr lang="en-US" sz="1400" b="1" dirty="0">
                        <a:solidFill>
                          <a:srgbClr val="000000"/>
                        </a:solidFill>
                        <a:effectLst/>
                        <a:latin typeface="Times New Roman" pitchFamily="18" charset="0"/>
                        <a:ea typeface="Calibri"/>
                        <a:cs typeface="Times New Roman" pitchFamily="18" charset="0"/>
                      </a:endParaRPr>
                    </a:p>
                  </a:txBody>
                  <a:tcPr marL="68580" marR="68580" marT="0" marB="0"/>
                </a:tc>
              </a:tr>
              <a:tr h="0">
                <a:tc>
                  <a:txBody>
                    <a:bodyPr/>
                    <a:lstStyle/>
                    <a:p>
                      <a:pPr algn="ctr" rtl="1">
                        <a:lnSpc>
                          <a:spcPct val="107000"/>
                        </a:lnSpc>
                        <a:spcAft>
                          <a:spcPts val="0"/>
                        </a:spcAft>
                      </a:pPr>
                      <a:r>
                        <a:rPr lang="en-US" sz="2000" u="sng">
                          <a:effectLst/>
                          <a:latin typeface="Times New Roman" pitchFamily="18" charset="0"/>
                          <a:cs typeface="Times New Roman" pitchFamily="18" charset="0"/>
                          <a:hlinkClick r:id="rId5" tooltip="https://www.kutub.info/library/category/2"/>
                        </a:rPr>
                        <a:t>https://www.kutub.info/library/category/2</a:t>
                      </a:r>
                      <a:endParaRPr lang="en-US" sz="1400" b="1">
                        <a:solidFill>
                          <a:srgbClr val="000000"/>
                        </a:solidFill>
                        <a:effectLst/>
                        <a:latin typeface="Times New Roman" pitchFamily="18" charset="0"/>
                        <a:ea typeface="Calibri"/>
                        <a:cs typeface="Times New Roman" pitchFamily="18" charset="0"/>
                      </a:endParaRPr>
                    </a:p>
                  </a:txBody>
                  <a:tcPr marL="68580" marR="68580" marT="0" marB="0"/>
                </a:tc>
              </a:tr>
              <a:tr h="0">
                <a:tc>
                  <a:txBody>
                    <a:bodyPr/>
                    <a:lstStyle/>
                    <a:p>
                      <a:pPr algn="ctr" rtl="1">
                        <a:lnSpc>
                          <a:spcPct val="107000"/>
                        </a:lnSpc>
                        <a:spcAft>
                          <a:spcPts val="0"/>
                        </a:spcAft>
                      </a:pPr>
                      <a:r>
                        <a:rPr lang="en-US" sz="2000" u="sng" dirty="0">
                          <a:effectLst/>
                          <a:latin typeface="Times New Roman" pitchFamily="18" charset="0"/>
                          <a:cs typeface="Times New Roman" pitchFamily="18" charset="0"/>
                          <a:hlinkClick r:id="rId6" tooltip="http://abdullaheid.net/"/>
                        </a:rPr>
                        <a:t>http://abdullaheid.net</a:t>
                      </a:r>
                      <a:r>
                        <a:rPr lang="ar-SA" sz="2000" u="sng" dirty="0">
                          <a:effectLst/>
                          <a:latin typeface="Times New Roman" pitchFamily="18" charset="0"/>
                          <a:cs typeface="Times New Roman" pitchFamily="18" charset="0"/>
                          <a:hlinkClick r:id="rId6" tooltip="http://abdullaheid.net/"/>
                        </a:rPr>
                        <a:t>/</a:t>
                      </a:r>
                      <a:endParaRPr lang="en-US" sz="1400" b="1" dirty="0">
                        <a:solidFill>
                          <a:srgbClr val="000000"/>
                        </a:solidFill>
                        <a:effectLst/>
                        <a:latin typeface="Times New Roman" pitchFamily="18" charset="0"/>
                        <a:ea typeface="Calibri"/>
                        <a:cs typeface="Times New Roman" pitchFamily="18" charset="0"/>
                      </a:endParaRPr>
                    </a:p>
                  </a:txBody>
                  <a:tcPr marL="68580" marR="68580" marT="0" marB="0"/>
                </a:tc>
              </a:tr>
              <a:tr h="0">
                <a:tc>
                  <a:txBody>
                    <a:bodyPr/>
                    <a:lstStyle/>
                    <a:p>
                      <a:pPr marL="228600" algn="ctr" rtl="1">
                        <a:lnSpc>
                          <a:spcPct val="107000"/>
                        </a:lnSpc>
                        <a:spcAft>
                          <a:spcPts val="0"/>
                        </a:spcAft>
                      </a:pPr>
                      <a:r>
                        <a:rPr lang="ar-SY" sz="2000" b="0" dirty="0">
                          <a:effectLst/>
                          <a:latin typeface="Times New Roman" pitchFamily="18" charset="0"/>
                          <a:cs typeface="Times New Roman" pitchFamily="18" charset="0"/>
                        </a:rPr>
                        <a:t>مُقرّر مادة هَندسِة المُتطلبّات ، الجَامِعة الافتراضيّة السوريّة ، الدكتور مُحمَّد سَعِيد الدَّسوقِي</a:t>
                      </a:r>
                      <a:r>
                        <a:rPr lang="ar-SA" sz="2000" b="0" dirty="0">
                          <a:effectLst/>
                          <a:latin typeface="Times New Roman" pitchFamily="18" charset="0"/>
                          <a:cs typeface="Times New Roman" pitchFamily="18" charset="0"/>
                        </a:rPr>
                        <a:t>.</a:t>
                      </a:r>
                      <a:endParaRPr lang="en-US" sz="1400" b="0" dirty="0">
                        <a:solidFill>
                          <a:srgbClr val="000000"/>
                        </a:solidFill>
                        <a:effectLst/>
                        <a:latin typeface="Times New Roman" pitchFamily="18" charset="0"/>
                        <a:ea typeface="Calibri"/>
                        <a:cs typeface="Times New Roman" pitchFamily="18" charset="0"/>
                      </a:endParaRPr>
                    </a:p>
                  </a:txBody>
                  <a:tcPr marL="68580" marR="68580" marT="0" marB="0"/>
                </a:tc>
              </a:tr>
              <a:tr h="0">
                <a:tc>
                  <a:txBody>
                    <a:bodyPr/>
                    <a:lstStyle/>
                    <a:p>
                      <a:pPr marL="228600" algn="ctr" rtl="1">
                        <a:lnSpc>
                          <a:spcPct val="107000"/>
                        </a:lnSpc>
                        <a:spcAft>
                          <a:spcPts val="0"/>
                        </a:spcAft>
                      </a:pPr>
                      <a:r>
                        <a:rPr lang="ar-SY" sz="2000" b="0" dirty="0">
                          <a:effectLst/>
                          <a:latin typeface="Times New Roman" pitchFamily="18" charset="0"/>
                          <a:cs typeface="Times New Roman" pitchFamily="18" charset="0"/>
                        </a:rPr>
                        <a:t>مُقرّر مادة تحليّل وتصميّم النُظم ، الجَامِعة الافتراضيّة السوريّة ، الدكتور كَادَان جَمِيل الجُمعة</a:t>
                      </a:r>
                      <a:r>
                        <a:rPr lang="ar-SA" sz="2000" b="0" dirty="0">
                          <a:effectLst/>
                          <a:latin typeface="Times New Roman" pitchFamily="18" charset="0"/>
                          <a:cs typeface="Times New Roman" pitchFamily="18" charset="0"/>
                        </a:rPr>
                        <a:t>.</a:t>
                      </a:r>
                      <a:endParaRPr lang="en-US" sz="1400" b="0" dirty="0">
                        <a:solidFill>
                          <a:srgbClr val="000000"/>
                        </a:solidFill>
                        <a:effectLst/>
                        <a:latin typeface="Times New Roman" pitchFamily="18" charset="0"/>
                        <a:ea typeface="Calibri"/>
                        <a:cs typeface="Times New Roman" pitchFamily="18" charset="0"/>
                      </a:endParaRPr>
                    </a:p>
                  </a:txBody>
                  <a:tcPr marL="68580" marR="68580" marT="0" marB="0"/>
                </a:tc>
              </a:tr>
              <a:tr h="0">
                <a:tc>
                  <a:txBody>
                    <a:bodyPr/>
                    <a:lstStyle/>
                    <a:p>
                      <a:pPr marL="228600" algn="ctr" rtl="1">
                        <a:lnSpc>
                          <a:spcPct val="107000"/>
                        </a:lnSpc>
                        <a:spcAft>
                          <a:spcPts val="0"/>
                        </a:spcAft>
                      </a:pPr>
                      <a:r>
                        <a:rPr lang="ar-SY" sz="2000" b="0" dirty="0">
                          <a:effectLst/>
                          <a:latin typeface="Times New Roman" pitchFamily="18" charset="0"/>
                          <a:cs typeface="Times New Roman" pitchFamily="18" charset="0"/>
                        </a:rPr>
                        <a:t>مُقرّر إدارة المشاريع البرمجية ، الجَامِعة الافتراضيّة السوريّة ، الدكتور أيّاد مُحمّد زوكار</a:t>
                      </a:r>
                      <a:r>
                        <a:rPr lang="ar-SA" sz="2000" b="0" dirty="0">
                          <a:effectLst/>
                          <a:latin typeface="Times New Roman" pitchFamily="18" charset="0"/>
                          <a:cs typeface="Times New Roman" pitchFamily="18" charset="0"/>
                        </a:rPr>
                        <a:t>.</a:t>
                      </a:r>
                      <a:endParaRPr lang="en-US" sz="1400" b="0" dirty="0">
                        <a:solidFill>
                          <a:srgbClr val="000000"/>
                        </a:solidFill>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916474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19</a:t>
            </a:r>
            <a:endParaRPr lang="ar-SA" sz="1400" b="1" dirty="0">
              <a:solidFill>
                <a:schemeClr val="tx1"/>
              </a:solidFill>
              <a:latin typeface="Times New Roman" pitchFamily="18" charset="0"/>
              <a:cs typeface="Times New Roman" pitchFamily="18" charset="0"/>
            </a:endParaRPr>
          </a:p>
        </p:txBody>
      </p:sp>
      <p:pic>
        <p:nvPicPr>
          <p:cNvPr id="6" name="صورة 5"/>
          <p:cNvPicPr/>
          <p:nvPr/>
        </p:nvPicPr>
        <p:blipFill>
          <a:blip r:embed="rId2">
            <a:extLst>
              <a:ext uri="{28A0092B-C50C-407E-A947-70E740481C1C}">
                <a14:useLocalDpi xmlns:a14="http://schemas.microsoft.com/office/drawing/2010/main" val="0"/>
              </a:ext>
            </a:extLst>
          </a:blip>
          <a:stretch>
            <a:fillRect/>
          </a:stretch>
        </p:blipFill>
        <p:spPr>
          <a:xfrm>
            <a:off x="3013719" y="2204864"/>
            <a:ext cx="3114675" cy="1123950"/>
          </a:xfrm>
          <a:prstGeom prst="rect">
            <a:avLst/>
          </a:prstGeom>
          <a:ln>
            <a:noFill/>
          </a:ln>
          <a:effectLst>
            <a:outerShdw blurRad="292100" dist="139700" dir="2700000" algn="tl" rotWithShape="0">
              <a:srgbClr val="333333">
                <a:alpha val="65000"/>
              </a:srgbClr>
            </a:outerShdw>
          </a:effectLst>
        </p:spPr>
      </p:pic>
      <p:sp>
        <p:nvSpPr>
          <p:cNvPr id="7" name="مربع نص 77"/>
          <p:cNvSpPr txBox="1"/>
          <p:nvPr/>
        </p:nvSpPr>
        <p:spPr>
          <a:xfrm>
            <a:off x="2493592" y="3452838"/>
            <a:ext cx="4147290" cy="421654"/>
          </a:xfrm>
          <a:prstGeom prst="rect">
            <a:avLst/>
          </a:prstGeom>
          <a:noFill/>
          <a:ln>
            <a:noFill/>
          </a:ln>
          <a:effectLst/>
        </p:spPr>
        <p:txBody>
          <a:bodyPr rot="0" spcFirstLastPara="0" vert="horz" wrap="none" lIns="91440" tIns="45720" rIns="91440" bIns="45720" numCol="1" spcCol="0" rtlCol="1" fromWordArt="0" anchor="t" anchorCtr="0" forceAA="0" compatLnSpc="1">
            <a:prstTxWarp prst="textNoShape">
              <a:avLst/>
            </a:prstTxWarp>
            <a:spAutoFit/>
          </a:bodyPr>
          <a:lstStyle/>
          <a:p>
            <a:pPr algn="ctr">
              <a:lnSpc>
                <a:spcPct val="107000"/>
              </a:lnSpc>
              <a:spcAft>
                <a:spcPts val="800"/>
              </a:spcAft>
            </a:pPr>
            <a:r>
              <a:rPr lang="ar-SY" sz="2000" b="1" dirty="0">
                <a:ln w="10541" cap="flat" cmpd="sng" algn="ctr">
                  <a:solidFill>
                    <a:srgbClr val="7D7D7D"/>
                  </a:solidFill>
                  <a:prstDash val="solid"/>
                  <a:round/>
                </a:ln>
                <a:effectLst/>
                <a:latin typeface="Times New Roman"/>
                <a:ea typeface="Calibri"/>
                <a:cs typeface="DecoType Thuluth"/>
              </a:rPr>
              <a:t>للمُشرِف علَى المشُروع : الدكّتور المُهندِس ياسِر خضَرا</a:t>
            </a:r>
            <a:endParaRPr lang="en-US" sz="1200" b="1" dirty="0">
              <a:effectLst/>
              <a:latin typeface="Calibri"/>
              <a:ea typeface="Calibri"/>
              <a:cs typeface="Arial"/>
            </a:endParaRPr>
          </a:p>
        </p:txBody>
      </p:sp>
      <p:pic>
        <p:nvPicPr>
          <p:cNvPr id="8" name="صورة 7"/>
          <p:cNvPicPr/>
          <p:nvPr/>
        </p:nvPicPr>
        <p:blipFill>
          <a:blip r:embed="rId3" cstate="print">
            <a:extLst>
              <a:ext uri="{28A0092B-C50C-407E-A947-70E740481C1C}">
                <a14:useLocalDpi xmlns:a14="http://schemas.microsoft.com/office/drawing/2010/main" val="0"/>
              </a:ext>
            </a:extLst>
          </a:blip>
          <a:stretch>
            <a:fillRect/>
          </a:stretch>
        </p:blipFill>
        <p:spPr>
          <a:xfrm>
            <a:off x="2314600" y="4562474"/>
            <a:ext cx="4914900" cy="2112963"/>
          </a:xfrm>
          <a:prstGeom prst="rect">
            <a:avLst/>
          </a:prstGeom>
          <a:ln>
            <a:noFill/>
          </a:ln>
          <a:effectLst>
            <a:softEdge rad="112500"/>
          </a:effectLst>
        </p:spPr>
      </p:pic>
    </p:spTree>
    <p:extLst>
      <p:ext uri="{BB962C8B-B14F-4D97-AF65-F5344CB8AC3E}">
        <p14:creationId xmlns:p14="http://schemas.microsoft.com/office/powerpoint/2010/main" val="40514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1" y="260648"/>
            <a:ext cx="1440160" cy="13681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عنوان 1"/>
          <p:cNvSpPr>
            <a:spLocks noGrp="1"/>
          </p:cNvSpPr>
          <p:nvPr>
            <p:ph type="title"/>
          </p:nvPr>
        </p:nvSpPr>
        <p:spPr>
          <a:xfrm>
            <a:off x="3491880" y="404664"/>
            <a:ext cx="3096344" cy="864096"/>
          </a:xfrm>
        </p:spPr>
        <p:txBody>
          <a:bodyPr>
            <a:noAutofit/>
          </a:bodyPr>
          <a:lstStyle/>
          <a:p>
            <a:r>
              <a:rPr lang="ar-SA" sz="4000" b="1" dirty="0" smtClean="0">
                <a:ln w="17780" cmpd="sng">
                  <a:solidFill>
                    <a:srgbClr val="FFFFFF"/>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rPr>
              <a:t>فهرَس العَرض :</a:t>
            </a:r>
            <a:endParaRPr lang="ar-SA" sz="4000" dirty="0">
              <a:latin typeface="Times New Roman" pitchFamily="18" charset="0"/>
              <a:cs typeface="Times New Roman" pitchFamily="18" charset="0"/>
            </a:endParaRPr>
          </a:p>
        </p:txBody>
      </p:sp>
      <p:sp>
        <p:nvSpPr>
          <p:cNvPr id="6"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2</a:t>
            </a:r>
            <a:endParaRPr lang="ar-SA" sz="1800" b="1" dirty="0">
              <a:solidFill>
                <a:schemeClr val="tx1"/>
              </a:solidFill>
              <a:latin typeface="Times New Roman" pitchFamily="18" charset="0"/>
              <a:cs typeface="Times New Roman" pitchFamily="18" charset="0"/>
            </a:endParaRPr>
          </a:p>
        </p:txBody>
      </p:sp>
      <p:graphicFrame>
        <p:nvGraphicFramePr>
          <p:cNvPr id="3" name="جدول 2"/>
          <p:cNvGraphicFramePr>
            <a:graphicFrameLocks noGrp="1"/>
          </p:cNvGraphicFramePr>
          <p:nvPr>
            <p:extLst>
              <p:ext uri="{D42A27DB-BD31-4B8C-83A1-F6EECF244321}">
                <p14:modId xmlns:p14="http://schemas.microsoft.com/office/powerpoint/2010/main" val="3556669334"/>
              </p:ext>
            </p:extLst>
          </p:nvPr>
        </p:nvGraphicFramePr>
        <p:xfrm>
          <a:off x="2483768" y="1311365"/>
          <a:ext cx="4732288" cy="5362956"/>
        </p:xfrm>
        <a:graphic>
          <a:graphicData uri="http://schemas.openxmlformats.org/drawingml/2006/table">
            <a:tbl>
              <a:tblPr rtl="1" firstRow="1" firstCol="1" bandRow="1">
                <a:tableStyleId>{3B4B98B0-60AC-42C2-AFA5-B58CD77FA1E5}</a:tableStyleId>
              </a:tblPr>
              <a:tblGrid>
                <a:gridCol w="3239636"/>
                <a:gridCol w="1492652"/>
              </a:tblGrid>
              <a:tr h="203013">
                <a:tc>
                  <a:txBody>
                    <a:bodyPr/>
                    <a:lstStyle/>
                    <a:p>
                      <a:pPr algn="ctr" rtl="1">
                        <a:lnSpc>
                          <a:spcPct val="115000"/>
                        </a:lnSpc>
                        <a:spcAft>
                          <a:spcPts val="0"/>
                        </a:spcAft>
                      </a:pPr>
                      <a:r>
                        <a:rPr lang="en-US" sz="1800" b="1" dirty="0">
                          <a:effectLst/>
                          <a:latin typeface="Times New Roman" pitchFamily="18" charset="0"/>
                          <a:cs typeface="Times New Roman" pitchFamily="18" charset="0"/>
                        </a:rPr>
                        <a:t>Slide Title</a:t>
                      </a:r>
                      <a:endParaRPr lang="en-US" sz="1100" b="1" dirty="0">
                        <a:effectLst/>
                        <a:latin typeface="Times New Roman" pitchFamily="18" charset="0"/>
                        <a:ea typeface="Calibri"/>
                        <a:cs typeface="Times New Roman" pitchFamily="18" charset="0"/>
                      </a:endParaRPr>
                    </a:p>
                  </a:txBody>
                  <a:tcPr marL="56743" marR="56743" marT="0" marB="0"/>
                </a:tc>
                <a:tc>
                  <a:txBody>
                    <a:bodyPr/>
                    <a:lstStyle/>
                    <a:p>
                      <a:pPr algn="ctr" rtl="1">
                        <a:lnSpc>
                          <a:spcPct val="115000"/>
                        </a:lnSpc>
                        <a:spcAft>
                          <a:spcPts val="0"/>
                        </a:spcAft>
                      </a:pPr>
                      <a:r>
                        <a:rPr lang="en-US" sz="1800" b="1" dirty="0">
                          <a:effectLst/>
                          <a:latin typeface="Times New Roman" pitchFamily="18" charset="0"/>
                          <a:cs typeface="Times New Roman" pitchFamily="18" charset="0"/>
                        </a:rPr>
                        <a:t>Slide Number</a:t>
                      </a:r>
                      <a:endParaRPr lang="en-US" sz="1100" b="1"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فكرة المشروع والهدف منه</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3</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dirty="0">
                          <a:effectLst/>
                          <a:latin typeface="Times New Roman" pitchFamily="18" charset="0"/>
                          <a:cs typeface="Times New Roman" pitchFamily="18" charset="0"/>
                        </a:rPr>
                        <a:t>لمحة عن تاريخ تسويّق السيارات</a:t>
                      </a:r>
                      <a:endParaRPr lang="en-US" sz="1100" b="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4</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مُبرٍّرات المشروع</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5</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dirty="0">
                          <a:effectLst/>
                          <a:latin typeface="Times New Roman" pitchFamily="18" charset="0"/>
                          <a:cs typeface="Times New Roman" pitchFamily="18" charset="0"/>
                        </a:rPr>
                        <a:t>الشرُوط والمُتطلّبات</a:t>
                      </a:r>
                      <a:endParaRPr lang="en-US" sz="1100" b="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dirty="0">
                          <a:effectLst/>
                          <a:latin typeface="Times New Roman" pitchFamily="18" charset="0"/>
                          <a:cs typeface="Times New Roman" pitchFamily="18" charset="0"/>
                        </a:rPr>
                        <a:t>6</a:t>
                      </a:r>
                      <a:endParaRPr lang="en-US" sz="1100" b="0" dirty="0">
                        <a:effectLst/>
                        <a:latin typeface="Times New Roman" pitchFamily="18" charset="0"/>
                        <a:ea typeface="Calibri"/>
                        <a:cs typeface="Times New Roman" pitchFamily="18" charset="0"/>
                      </a:endParaRPr>
                    </a:p>
                  </a:txBody>
                  <a:tcPr marL="56743" marR="56743" marT="0" marB="0"/>
                </a:tc>
              </a:tr>
              <a:tr h="252263">
                <a:tc>
                  <a:txBody>
                    <a:bodyPr/>
                    <a:lstStyle/>
                    <a:p>
                      <a:pPr algn="ctr" rtl="1">
                        <a:lnSpc>
                          <a:spcPct val="115000"/>
                        </a:lnSpc>
                        <a:spcAft>
                          <a:spcPts val="0"/>
                        </a:spcAft>
                      </a:pPr>
                      <a:r>
                        <a:rPr lang="ar-SA" sz="1800" b="0" dirty="0">
                          <a:effectLst/>
                          <a:latin typeface="Times New Roman" pitchFamily="18" charset="0"/>
                          <a:cs typeface="Times New Roman" pitchFamily="18" charset="0"/>
                        </a:rPr>
                        <a:t>التحليّل وَالتخطيّط</a:t>
                      </a:r>
                      <a:endParaRPr lang="en-US" sz="1100" b="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7</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Y" sz="1800" b="0">
                          <a:effectLst/>
                          <a:latin typeface="Times New Roman" pitchFamily="18" charset="0"/>
                          <a:cs typeface="Times New Roman" pitchFamily="18" charset="0"/>
                        </a:rPr>
                        <a:t>حالة تسجيل الدخول </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8</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مُخطّط حالات استخدام مُدير النظام</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9</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قاعدة بيانات المعرض الإلكتروني للسيارات</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10</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الموارِد البرمجيَّة</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dirty="0">
                          <a:effectLst/>
                          <a:latin typeface="Times New Roman" pitchFamily="18" charset="0"/>
                          <a:cs typeface="Times New Roman" pitchFamily="18" charset="0"/>
                        </a:rPr>
                        <a:t>11</a:t>
                      </a:r>
                      <a:endParaRPr lang="en-US" sz="1100" b="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واجهة الموقع الرئيسية</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12</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واجهة مُدير الموقع</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13</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واجهة تسجيل مُستخدم جديد</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14</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واجهة مُستخدم مُسجِّل بالموقع</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15</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a:effectLst/>
                          <a:latin typeface="Times New Roman" pitchFamily="18" charset="0"/>
                          <a:cs typeface="Times New Roman" pitchFamily="18" charset="0"/>
                        </a:rPr>
                        <a:t>الخاتِمَة</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16</a:t>
                      </a:r>
                      <a:endParaRPr lang="en-US" sz="1100" b="0">
                        <a:effectLst/>
                        <a:latin typeface="Times New Roman" pitchFamily="18" charset="0"/>
                        <a:ea typeface="Calibri"/>
                        <a:cs typeface="Times New Roman" pitchFamily="18" charset="0"/>
                      </a:endParaRPr>
                    </a:p>
                  </a:txBody>
                  <a:tcPr marL="56743" marR="56743" marT="0" marB="0"/>
                </a:tc>
              </a:tr>
              <a:tr h="227735">
                <a:tc>
                  <a:txBody>
                    <a:bodyPr/>
                    <a:lstStyle/>
                    <a:p>
                      <a:pPr algn="ctr" rtl="1">
                        <a:lnSpc>
                          <a:spcPct val="115000"/>
                        </a:lnSpc>
                        <a:spcAft>
                          <a:spcPts val="0"/>
                        </a:spcAft>
                      </a:pPr>
                      <a:r>
                        <a:rPr lang="ar-SA" sz="1800" b="0">
                          <a:effectLst/>
                          <a:latin typeface="Times New Roman" pitchFamily="18" charset="0"/>
                          <a:cs typeface="Times New Roman" pitchFamily="18" charset="0"/>
                        </a:rPr>
                        <a:t>الآفاق المُستقبلية</a:t>
                      </a:r>
                      <a:endParaRPr lang="en-US" sz="1100" b="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a:effectLst/>
                          <a:latin typeface="Times New Roman" pitchFamily="18" charset="0"/>
                          <a:cs typeface="Times New Roman" pitchFamily="18" charset="0"/>
                        </a:rPr>
                        <a:t>17</a:t>
                      </a:r>
                      <a:endParaRPr lang="en-US" sz="1100" b="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800" b="0" dirty="0">
                          <a:effectLst/>
                          <a:latin typeface="Times New Roman" pitchFamily="18" charset="0"/>
                          <a:cs typeface="Times New Roman" pitchFamily="18" charset="0"/>
                        </a:rPr>
                        <a:t>المرَاجع</a:t>
                      </a:r>
                      <a:endParaRPr lang="en-US" sz="1100" b="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800" b="0" dirty="0">
                          <a:effectLst/>
                          <a:latin typeface="Times New Roman" pitchFamily="18" charset="0"/>
                          <a:cs typeface="Times New Roman" pitchFamily="18" charset="0"/>
                        </a:rPr>
                        <a:t>18</a:t>
                      </a:r>
                      <a:endParaRPr lang="en-US" sz="1100" b="0" dirty="0">
                        <a:effectLst/>
                        <a:latin typeface="Times New Roman" pitchFamily="18" charset="0"/>
                        <a:ea typeface="Calibri"/>
                        <a:cs typeface="Times New Roman" pitchFamily="18" charset="0"/>
                      </a:endParaRPr>
                    </a:p>
                  </a:txBody>
                  <a:tcPr marL="56743" marR="56743" marT="0" marB="0"/>
                </a:tc>
              </a:tr>
            </a:tbl>
          </a:graphicData>
        </a:graphic>
      </p:graphicFrame>
    </p:spTree>
    <p:extLst>
      <p:ext uri="{BB962C8B-B14F-4D97-AF65-F5344CB8AC3E}">
        <p14:creationId xmlns:p14="http://schemas.microsoft.com/office/powerpoint/2010/main" val="369802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411760" y="548680"/>
            <a:ext cx="5112568" cy="1036704"/>
          </a:xfrm>
        </p:spPr>
        <p:txBody>
          <a:bodyPr>
            <a:normAutofit/>
          </a:bodyPr>
          <a:lstStyle/>
          <a:p>
            <a:r>
              <a:rPr lang="ar-SA" sz="4000" b="1" dirty="0" smtClean="0">
                <a:ln w="17780" cmpd="sng">
                  <a:solidFill>
                    <a:srgbClr val="FFFFFF"/>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rPr>
              <a:t>فكرة المشروع والهدف منه :</a:t>
            </a:r>
            <a:endParaRPr lang="ar-SA" sz="4000" dirty="0">
              <a:latin typeface="Times New Roman" pitchFamily="18" charset="0"/>
              <a:cs typeface="Times New Roman" pitchFamily="18" charset="0"/>
            </a:endParaRPr>
          </a:p>
        </p:txBody>
      </p:sp>
      <p:sp>
        <p:nvSpPr>
          <p:cNvPr id="6"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3</a:t>
            </a:r>
            <a:endParaRPr lang="ar-SA" sz="1800" b="1" dirty="0">
              <a:solidFill>
                <a:schemeClr val="tx1"/>
              </a:solidFill>
              <a:latin typeface="Times New Roman" pitchFamily="18" charset="0"/>
              <a:cs typeface="Times New Roman" pitchFamily="18" charset="0"/>
            </a:endParaRPr>
          </a:p>
        </p:txBody>
      </p:sp>
      <p:pic>
        <p:nvPicPr>
          <p:cNvPr id="7" name="صورة 6"/>
          <p:cNvPicPr/>
          <p:nvPr/>
        </p:nvPicPr>
        <p:blipFill>
          <a:blip r:embed="rId2">
            <a:extLst>
              <a:ext uri="{28A0092B-C50C-407E-A947-70E740481C1C}">
                <a14:useLocalDpi xmlns:a14="http://schemas.microsoft.com/office/drawing/2010/main" val="0"/>
              </a:ext>
            </a:extLst>
          </a:blip>
          <a:stretch>
            <a:fillRect/>
          </a:stretch>
        </p:blipFill>
        <p:spPr>
          <a:xfrm>
            <a:off x="252662" y="260648"/>
            <a:ext cx="1367010" cy="12961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مستطيل 3"/>
          <p:cNvSpPr/>
          <p:nvPr/>
        </p:nvSpPr>
        <p:spPr>
          <a:xfrm>
            <a:off x="1154310" y="2996952"/>
            <a:ext cx="7480211" cy="2031325"/>
          </a:xfrm>
          <a:prstGeom prst="rect">
            <a:avLst/>
          </a:prstGeom>
        </p:spPr>
        <p:txBody>
          <a:bodyPr wrap="square">
            <a:spAutoFit/>
          </a:bodyPr>
          <a:lstStyle/>
          <a:p>
            <a:pPr marL="285750" indent="-285750">
              <a:buFont typeface="Wingdings" pitchFamily="2" charset="2"/>
              <a:buChar char="Ø"/>
              <a:tabLst>
                <a:tab pos="3743960" algn="ctr"/>
              </a:tabLst>
            </a:pPr>
            <a:r>
              <a:rPr lang="ar-SA" dirty="0" smtClean="0">
                <a:latin typeface="Times New Roman" pitchFamily="18" charset="0"/>
                <a:ea typeface="Times New Roman"/>
                <a:cs typeface="Times New Roman" pitchFamily="18" charset="0"/>
              </a:rPr>
              <a:t>تقوم </a:t>
            </a:r>
            <a:r>
              <a:rPr lang="ar-SA" dirty="0">
                <a:latin typeface="Times New Roman" pitchFamily="18" charset="0"/>
                <a:ea typeface="Times New Roman"/>
                <a:cs typeface="Times New Roman" pitchFamily="18" charset="0"/>
              </a:rPr>
              <a:t>فِكرة المشروع على إنشاء موقع إلكتروني مُتخصّص بالسيارات بهدف البيع أو الشراء والإيجار أو الاستئجار، يُمكن من خلال الموقع عرض سيارات للبيع وللإيجار وتحميل صور لها ، والحديث عنها </a:t>
            </a:r>
            <a:r>
              <a:rPr lang="ar-SA" dirty="0" smtClean="0">
                <a:latin typeface="Times New Roman" pitchFamily="18" charset="0"/>
                <a:ea typeface="Times New Roman"/>
                <a:cs typeface="Times New Roman" pitchFamily="18" charset="0"/>
              </a:rPr>
              <a:t>بالتفصيل، </a:t>
            </a:r>
            <a:r>
              <a:rPr lang="ar-SA" dirty="0">
                <a:latin typeface="Times New Roman" pitchFamily="18" charset="0"/>
                <a:ea typeface="Times New Roman"/>
                <a:cs typeface="Times New Roman" pitchFamily="18" charset="0"/>
              </a:rPr>
              <a:t>ووضع اسم</a:t>
            </a:r>
            <a:r>
              <a:rPr lang="en-US" dirty="0">
                <a:latin typeface="Times New Roman" pitchFamily="18" charset="0"/>
                <a:ea typeface="Times New Roman"/>
                <a:cs typeface="Times New Roman" pitchFamily="18" charset="0"/>
              </a:rPr>
              <a:t>  </a:t>
            </a:r>
            <a:r>
              <a:rPr lang="ar-SA" dirty="0">
                <a:latin typeface="Times New Roman" pitchFamily="18" charset="0"/>
                <a:ea typeface="Times New Roman"/>
                <a:cs typeface="Times New Roman" pitchFamily="18" charset="0"/>
              </a:rPr>
              <a:t>ورقم هاتف الشخص العارِض من أجل </a:t>
            </a:r>
            <a:r>
              <a:rPr lang="ar-SA" dirty="0" smtClean="0">
                <a:latin typeface="Times New Roman" pitchFamily="18" charset="0"/>
                <a:ea typeface="Times New Roman"/>
                <a:cs typeface="Times New Roman" pitchFamily="18" charset="0"/>
              </a:rPr>
              <a:t>المُعاينة.</a:t>
            </a:r>
          </a:p>
          <a:p>
            <a:pPr>
              <a:tabLst>
                <a:tab pos="3743960" algn="ctr"/>
              </a:tabLst>
            </a:pPr>
            <a:endParaRPr lang="ar-SA" dirty="0" smtClean="0">
              <a:solidFill>
                <a:srgbClr val="000000"/>
              </a:solidFill>
              <a:latin typeface="Times New Roman"/>
              <a:ea typeface="Times New Roman"/>
              <a:cs typeface="Times New Roman"/>
            </a:endParaRPr>
          </a:p>
          <a:p>
            <a:pPr marL="342900" lvl="0" indent="-342900">
              <a:buClr>
                <a:srgbClr val="000000"/>
              </a:buClr>
              <a:buFont typeface="Wingdings" pitchFamily="2" charset="2"/>
              <a:buChar char="Ø"/>
              <a:tabLst>
                <a:tab pos="228600" algn="l"/>
              </a:tabLst>
            </a:pPr>
            <a:r>
              <a:rPr lang="ar-SY" dirty="0" smtClean="0">
                <a:solidFill>
                  <a:srgbClr val="000000"/>
                </a:solidFill>
                <a:latin typeface="Times New Roman"/>
                <a:ea typeface="Times New Roman"/>
                <a:cs typeface="Times New Roman"/>
              </a:rPr>
              <a:t>الهدف </a:t>
            </a:r>
            <a:r>
              <a:rPr lang="ar-SY" dirty="0">
                <a:solidFill>
                  <a:srgbClr val="000000"/>
                </a:solidFill>
                <a:latin typeface="Times New Roman"/>
                <a:ea typeface="Times New Roman"/>
                <a:cs typeface="Times New Roman"/>
              </a:rPr>
              <a:t>من هذا المشروع هو تصميّم </a:t>
            </a:r>
            <a:r>
              <a:rPr lang="ar-SY" dirty="0" smtClean="0">
                <a:solidFill>
                  <a:srgbClr val="000000"/>
                </a:solidFill>
                <a:latin typeface="Times New Roman"/>
                <a:ea typeface="Times New Roman"/>
                <a:cs typeface="Times New Roman"/>
              </a:rPr>
              <a:t>موقع </a:t>
            </a:r>
            <a:r>
              <a:rPr lang="ar-SY" dirty="0">
                <a:solidFill>
                  <a:srgbClr val="000000"/>
                </a:solidFill>
                <a:latin typeface="Times New Roman"/>
                <a:ea typeface="Times New Roman"/>
                <a:cs typeface="Times New Roman"/>
              </a:rPr>
              <a:t>إلكتروني متجاوب </a:t>
            </a:r>
            <a:r>
              <a:rPr lang="en-US" dirty="0">
                <a:solidFill>
                  <a:srgbClr val="000000"/>
                </a:solidFill>
                <a:latin typeface="Times New Roman"/>
                <a:ea typeface="Times New Roman"/>
                <a:cs typeface="Times New Roman"/>
              </a:rPr>
              <a:t>Responsive) </a:t>
            </a:r>
            <a:r>
              <a:rPr lang="ar-SA" dirty="0">
                <a:solidFill>
                  <a:srgbClr val="000000"/>
                </a:solidFill>
                <a:latin typeface="Times New Roman"/>
                <a:ea typeface="Times New Roman"/>
                <a:cs typeface="Times New Roman"/>
              </a:rPr>
              <a:t>) </a:t>
            </a:r>
            <a:r>
              <a:rPr lang="ar-SY" dirty="0" smtClean="0">
                <a:solidFill>
                  <a:srgbClr val="000000"/>
                </a:solidFill>
                <a:latin typeface="Times New Roman"/>
                <a:ea typeface="Times New Roman"/>
                <a:cs typeface="Times New Roman"/>
              </a:rPr>
              <a:t>يُمثِّل </a:t>
            </a:r>
            <a:r>
              <a:rPr lang="ar-SY" dirty="0">
                <a:solidFill>
                  <a:srgbClr val="000000"/>
                </a:solidFill>
                <a:latin typeface="Times New Roman"/>
                <a:ea typeface="Times New Roman"/>
                <a:cs typeface="Times New Roman"/>
              </a:rPr>
              <a:t>واجهة على الشبكة العنكبوتية لشركة مُتخصّصة بالسيارات واخترنا له الاسم الآتي : " معرض الوسيط للسيارات "،  ويمتلك هذا الموقع خصائص المواقع الإلكترونية الاحترافية بهذا المجال.</a:t>
            </a:r>
            <a:endParaRPr lang="en-US" sz="1050" dirty="0">
              <a:noFill/>
              <a:effectLst/>
              <a:latin typeface="Times New Roman"/>
              <a:ea typeface="Times New Roman"/>
            </a:endParaRPr>
          </a:p>
        </p:txBody>
      </p:sp>
    </p:spTree>
    <p:extLst>
      <p:ext uri="{BB962C8B-B14F-4D97-AF65-F5344CB8AC3E}">
        <p14:creationId xmlns:p14="http://schemas.microsoft.com/office/powerpoint/2010/main" val="277593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Freeform 3"/>
          <p:cNvSpPr>
            <a:spLocks noEditPoints="1"/>
          </p:cNvSpPr>
          <p:nvPr/>
        </p:nvSpPr>
        <p:spPr bwMode="gray">
          <a:xfrm>
            <a:off x="1066800" y="1981200"/>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2"/>
              </a:gs>
              <a:gs pos="100000">
                <a:schemeClr val="hlink"/>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dirty="0">
              <a:solidFill>
                <a:srgbClr val="000000"/>
              </a:solidFill>
            </a:endParaRPr>
          </a:p>
        </p:txBody>
      </p:sp>
      <p:sp>
        <p:nvSpPr>
          <p:cNvPr id="64547" name="Oval 35"/>
          <p:cNvSpPr>
            <a:spLocks noChangeArrowheads="1"/>
          </p:cNvSpPr>
          <p:nvPr/>
        </p:nvSpPr>
        <p:spPr bwMode="gray">
          <a:xfrm rot="-723406">
            <a:off x="3163888" y="4972050"/>
            <a:ext cx="1438275" cy="66675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endParaRPr>
          </a:p>
        </p:txBody>
      </p:sp>
      <p:sp>
        <p:nvSpPr>
          <p:cNvPr id="64548" name="Oval 36"/>
          <p:cNvSpPr>
            <a:spLocks noChangeArrowheads="1"/>
          </p:cNvSpPr>
          <p:nvPr/>
        </p:nvSpPr>
        <p:spPr bwMode="gray">
          <a:xfrm>
            <a:off x="3095625" y="3752850"/>
            <a:ext cx="1704975" cy="1706563"/>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49" name="Oval 37"/>
          <p:cNvSpPr>
            <a:spLocks noChangeArrowheads="1"/>
          </p:cNvSpPr>
          <p:nvPr/>
        </p:nvSpPr>
        <p:spPr bwMode="gray">
          <a:xfrm>
            <a:off x="3116263" y="3762375"/>
            <a:ext cx="1665287" cy="166370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50" name="Oval 38"/>
          <p:cNvSpPr>
            <a:spLocks noChangeArrowheads="1"/>
          </p:cNvSpPr>
          <p:nvPr/>
        </p:nvSpPr>
        <p:spPr bwMode="gray">
          <a:xfrm>
            <a:off x="3133725" y="3778250"/>
            <a:ext cx="1584325" cy="15557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51" name="Oval 39"/>
          <p:cNvSpPr>
            <a:spLocks noChangeArrowheads="1"/>
          </p:cNvSpPr>
          <p:nvPr/>
        </p:nvSpPr>
        <p:spPr bwMode="gray">
          <a:xfrm>
            <a:off x="3225800" y="3822700"/>
            <a:ext cx="1409700" cy="1262063"/>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52" name="Text Box 40"/>
          <p:cNvSpPr txBox="1">
            <a:spLocks noChangeArrowheads="1"/>
          </p:cNvSpPr>
          <p:nvPr/>
        </p:nvSpPr>
        <p:spPr bwMode="gray">
          <a:xfrm>
            <a:off x="3217619" y="4175106"/>
            <a:ext cx="141256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ar-SY" sz="2800" b="1" dirty="0">
                <a:solidFill>
                  <a:srgbClr val="00B050"/>
                </a:solidFill>
                <a:latin typeface="Times New Roman" pitchFamily="18" charset="0"/>
                <a:cs typeface="Times New Roman" pitchFamily="18" charset="0"/>
              </a:rPr>
              <a:t>المعارض</a:t>
            </a:r>
          </a:p>
          <a:p>
            <a:pPr algn="ctr" rtl="1"/>
            <a:r>
              <a:rPr lang="ar-SY" sz="2800" b="1" dirty="0" smtClean="0">
                <a:solidFill>
                  <a:srgbClr val="00B050"/>
                </a:solidFill>
                <a:latin typeface="Times New Roman" pitchFamily="18" charset="0"/>
                <a:cs typeface="Times New Roman" pitchFamily="18" charset="0"/>
              </a:rPr>
              <a:t>ال</a:t>
            </a:r>
            <a:r>
              <a:rPr lang="ar-SA" sz="2800" b="1" dirty="0" smtClean="0">
                <a:solidFill>
                  <a:srgbClr val="00B050"/>
                </a:solidFill>
                <a:latin typeface="Times New Roman" pitchFamily="18" charset="0"/>
                <a:cs typeface="Times New Roman" pitchFamily="18" charset="0"/>
              </a:rPr>
              <a:t>إ</a:t>
            </a:r>
            <a:r>
              <a:rPr lang="ar-SY" sz="2800" b="1" dirty="0" smtClean="0">
                <a:solidFill>
                  <a:srgbClr val="00B050"/>
                </a:solidFill>
                <a:latin typeface="Times New Roman" pitchFamily="18" charset="0"/>
                <a:cs typeface="Times New Roman" pitchFamily="18" charset="0"/>
              </a:rPr>
              <a:t>لكترونية</a:t>
            </a:r>
            <a:endParaRPr lang="en-US" b="1" dirty="0">
              <a:solidFill>
                <a:srgbClr val="00B050"/>
              </a:solidFill>
              <a:latin typeface="Times New Roman" pitchFamily="18" charset="0"/>
              <a:cs typeface="Times New Roman" pitchFamily="18" charset="0"/>
            </a:endParaRPr>
          </a:p>
        </p:txBody>
      </p:sp>
      <p:sp>
        <p:nvSpPr>
          <p:cNvPr id="64553" name="Oval 41"/>
          <p:cNvSpPr>
            <a:spLocks noChangeArrowheads="1"/>
          </p:cNvSpPr>
          <p:nvPr/>
        </p:nvSpPr>
        <p:spPr bwMode="gray">
          <a:xfrm rot="-772996">
            <a:off x="1320800" y="4362450"/>
            <a:ext cx="1133475" cy="609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endParaRPr>
          </a:p>
        </p:txBody>
      </p:sp>
      <p:grpSp>
        <p:nvGrpSpPr>
          <p:cNvPr id="64554" name="Group 42"/>
          <p:cNvGrpSpPr>
            <a:grpSpLocks/>
          </p:cNvGrpSpPr>
          <p:nvPr/>
        </p:nvGrpSpPr>
        <p:grpSpPr bwMode="auto">
          <a:xfrm>
            <a:off x="1244600" y="3371851"/>
            <a:ext cx="1371600" cy="1441450"/>
            <a:chOff x="732" y="2112"/>
            <a:chExt cx="842" cy="860"/>
          </a:xfrm>
        </p:grpSpPr>
        <p:sp>
          <p:nvSpPr>
            <p:cNvPr id="64555" name="Oval 43"/>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dirty="0">
                <a:solidFill>
                  <a:srgbClr val="000000"/>
                </a:solidFill>
              </a:endParaRPr>
            </a:p>
          </p:txBody>
        </p:sp>
        <p:sp>
          <p:nvSpPr>
            <p:cNvPr id="64556" name="Oval 44"/>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dirty="0">
                <a:solidFill>
                  <a:srgbClr val="000000"/>
                </a:solidFill>
              </a:endParaRPr>
            </a:p>
          </p:txBody>
        </p:sp>
        <p:sp>
          <p:nvSpPr>
            <p:cNvPr id="64557" name="Oval 45"/>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dirty="0">
                <a:solidFill>
                  <a:srgbClr val="000000"/>
                </a:solidFill>
              </a:endParaRPr>
            </a:p>
          </p:txBody>
        </p:sp>
        <p:sp>
          <p:nvSpPr>
            <p:cNvPr id="64558" name="Oval 46"/>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dirty="0">
                <a:solidFill>
                  <a:srgbClr val="000000"/>
                </a:solidFill>
              </a:endParaRPr>
            </a:p>
          </p:txBody>
        </p:sp>
        <p:sp>
          <p:nvSpPr>
            <p:cNvPr id="64559" name="Text Box 47"/>
            <p:cNvSpPr txBox="1">
              <a:spLocks noChangeArrowheads="1"/>
            </p:cNvSpPr>
            <p:nvPr/>
          </p:nvSpPr>
          <p:spPr bwMode="gray">
            <a:xfrm>
              <a:off x="799" y="2254"/>
              <a:ext cx="685"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rtl="1"/>
              <a:r>
                <a:rPr lang="ar-SY" sz="2400" dirty="0">
                  <a:latin typeface="Times New Roman" pitchFamily="18" charset="0"/>
                  <a:cs typeface="Times New Roman" pitchFamily="18" charset="0"/>
                </a:rPr>
                <a:t>المعارض</a:t>
              </a:r>
            </a:p>
            <a:p>
              <a:pPr algn="ctr" rtl="1"/>
              <a:r>
                <a:rPr lang="ar-SY" sz="2400" dirty="0">
                  <a:latin typeface="Times New Roman" pitchFamily="18" charset="0"/>
                  <a:cs typeface="Times New Roman" pitchFamily="18" charset="0"/>
                </a:rPr>
                <a:t>التقليدية</a:t>
              </a:r>
              <a:endParaRPr lang="en-US" dirty="0">
                <a:latin typeface="Times New Roman" pitchFamily="18" charset="0"/>
                <a:cs typeface="Times New Roman" pitchFamily="18" charset="0"/>
              </a:endParaRPr>
            </a:p>
          </p:txBody>
        </p:sp>
      </p:grpSp>
      <p:sp>
        <p:nvSpPr>
          <p:cNvPr id="64560" name="Oval 48"/>
          <p:cNvSpPr>
            <a:spLocks noChangeArrowheads="1"/>
          </p:cNvSpPr>
          <p:nvPr/>
        </p:nvSpPr>
        <p:spPr bwMode="gray">
          <a:xfrm>
            <a:off x="1204913" y="2606675"/>
            <a:ext cx="914400" cy="5334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endParaRPr>
          </a:p>
        </p:txBody>
      </p:sp>
      <p:sp>
        <p:nvSpPr>
          <p:cNvPr id="64561" name="Oval 49"/>
          <p:cNvSpPr>
            <a:spLocks noChangeArrowheads="1"/>
          </p:cNvSpPr>
          <p:nvPr/>
        </p:nvSpPr>
        <p:spPr bwMode="gray">
          <a:xfrm>
            <a:off x="1281113" y="2000250"/>
            <a:ext cx="1023937" cy="1023938"/>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62" name="Oval 50"/>
          <p:cNvSpPr>
            <a:spLocks noChangeArrowheads="1"/>
          </p:cNvSpPr>
          <p:nvPr/>
        </p:nvSpPr>
        <p:spPr bwMode="gray">
          <a:xfrm>
            <a:off x="1293813" y="2005013"/>
            <a:ext cx="1000125" cy="1000125"/>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63" name="Oval 51"/>
          <p:cNvSpPr>
            <a:spLocks noChangeArrowheads="1"/>
          </p:cNvSpPr>
          <p:nvPr/>
        </p:nvSpPr>
        <p:spPr bwMode="gray">
          <a:xfrm>
            <a:off x="1304925" y="2016125"/>
            <a:ext cx="950913" cy="9334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64" name="Oval 52"/>
          <p:cNvSpPr>
            <a:spLocks noChangeArrowheads="1"/>
          </p:cNvSpPr>
          <p:nvPr/>
        </p:nvSpPr>
        <p:spPr bwMode="gray">
          <a:xfrm>
            <a:off x="1358900" y="2041525"/>
            <a:ext cx="847725" cy="757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65" name="Text Box 53"/>
          <p:cNvSpPr txBox="1">
            <a:spLocks noChangeArrowheads="1"/>
          </p:cNvSpPr>
          <p:nvPr/>
        </p:nvSpPr>
        <p:spPr bwMode="gray">
          <a:xfrm>
            <a:off x="1279674" y="2118578"/>
            <a:ext cx="9652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r>
              <a:rPr lang="ar-SY" sz="2000" dirty="0">
                <a:latin typeface="Times New Roman" pitchFamily="18" charset="0"/>
                <a:cs typeface="Times New Roman" pitchFamily="18" charset="0"/>
              </a:rPr>
              <a:t>صالات العرض</a:t>
            </a:r>
            <a:endParaRPr lang="en-US" sz="2000" dirty="0">
              <a:latin typeface="Times New Roman" pitchFamily="18" charset="0"/>
              <a:cs typeface="Times New Roman" pitchFamily="18" charset="0"/>
            </a:endParaRPr>
          </a:p>
        </p:txBody>
      </p:sp>
      <p:sp>
        <p:nvSpPr>
          <p:cNvPr id="64566" name="Oval 54"/>
          <p:cNvSpPr>
            <a:spLocks noChangeArrowheads="1"/>
          </p:cNvSpPr>
          <p:nvPr/>
        </p:nvSpPr>
        <p:spPr bwMode="gray">
          <a:xfrm>
            <a:off x="2471738" y="2133600"/>
            <a:ext cx="685800" cy="228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endParaRPr>
          </a:p>
        </p:txBody>
      </p:sp>
      <p:sp>
        <p:nvSpPr>
          <p:cNvPr id="64567" name="Oval 55"/>
          <p:cNvSpPr>
            <a:spLocks noChangeArrowheads="1"/>
          </p:cNvSpPr>
          <p:nvPr/>
        </p:nvSpPr>
        <p:spPr bwMode="gray">
          <a:xfrm>
            <a:off x="2593975" y="1600200"/>
            <a:ext cx="682625" cy="68262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68" name="Oval 56"/>
          <p:cNvSpPr>
            <a:spLocks noChangeArrowheads="1"/>
          </p:cNvSpPr>
          <p:nvPr/>
        </p:nvSpPr>
        <p:spPr bwMode="gray">
          <a:xfrm>
            <a:off x="2603500" y="1603375"/>
            <a:ext cx="665163" cy="66675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69" name="Oval 57"/>
          <p:cNvSpPr>
            <a:spLocks noChangeArrowheads="1"/>
          </p:cNvSpPr>
          <p:nvPr/>
        </p:nvSpPr>
        <p:spPr bwMode="gray">
          <a:xfrm>
            <a:off x="2609850" y="1609725"/>
            <a:ext cx="633413" cy="62230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70" name="Oval 58"/>
          <p:cNvSpPr>
            <a:spLocks noChangeArrowheads="1"/>
          </p:cNvSpPr>
          <p:nvPr/>
        </p:nvSpPr>
        <p:spPr bwMode="gray">
          <a:xfrm>
            <a:off x="2646363" y="1628775"/>
            <a:ext cx="563562" cy="503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rgbClr val="000000"/>
              </a:solidFill>
            </a:endParaRPr>
          </a:p>
        </p:txBody>
      </p:sp>
      <p:sp>
        <p:nvSpPr>
          <p:cNvPr id="64571" name="Text Box 59"/>
          <p:cNvSpPr txBox="1">
            <a:spLocks noChangeArrowheads="1"/>
          </p:cNvSpPr>
          <p:nvPr/>
        </p:nvSpPr>
        <p:spPr bwMode="gray">
          <a:xfrm>
            <a:off x="2492734" y="1640810"/>
            <a:ext cx="8448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r>
              <a:rPr lang="ar-SY" dirty="0">
                <a:latin typeface="Times New Roman" pitchFamily="18" charset="0"/>
                <a:cs typeface="Times New Roman" pitchFamily="18" charset="0"/>
              </a:rPr>
              <a:t>الأسواق</a:t>
            </a:r>
          </a:p>
          <a:p>
            <a:pPr algn="ctr" rtl="1"/>
            <a:r>
              <a:rPr lang="ar-SY" dirty="0">
                <a:latin typeface="Times New Roman" pitchFamily="18" charset="0"/>
                <a:cs typeface="Times New Roman" pitchFamily="18" charset="0"/>
              </a:rPr>
              <a:t>الشعبية</a:t>
            </a:r>
            <a:endParaRPr lang="en-US" sz="2400" dirty="0">
              <a:latin typeface="Times New Roman" pitchFamily="18" charset="0"/>
              <a:cs typeface="Times New Roman" pitchFamily="18" charset="0"/>
            </a:endParaRPr>
          </a:p>
        </p:txBody>
      </p:sp>
      <p:sp>
        <p:nvSpPr>
          <p:cNvPr id="34" name="Rectangle 11"/>
          <p:cNvSpPr>
            <a:spLocks noChangeArrowheads="1"/>
          </p:cNvSpPr>
          <p:nvPr/>
        </p:nvSpPr>
        <p:spPr bwMode="gray">
          <a:xfrm>
            <a:off x="3699520" y="620688"/>
            <a:ext cx="220216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0000"/>
              </a:lnSpc>
              <a:spcBef>
                <a:spcPct val="0"/>
              </a:spcBef>
              <a:buFontTx/>
              <a:buNone/>
            </a:pPr>
            <a:endParaRPr lang="en-US" sz="2800" b="1" dirty="0">
              <a:solidFill>
                <a:schemeClr val="tx2"/>
              </a:solidFill>
              <a:cs typeface="Simplified Arabic" pitchFamily="18" charset="-78"/>
            </a:endParaRPr>
          </a:p>
        </p:txBody>
      </p:sp>
      <p:sp>
        <p:nvSpPr>
          <p:cNvPr id="3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4</a:t>
            </a:r>
            <a:endParaRPr lang="ar-SA" sz="1800" b="1" dirty="0">
              <a:solidFill>
                <a:schemeClr val="tx1"/>
              </a:solidFill>
              <a:latin typeface="Times New Roman" pitchFamily="18" charset="0"/>
              <a:cs typeface="Times New Roman" pitchFamily="18" charset="0"/>
            </a:endParaRPr>
          </a:p>
        </p:txBody>
      </p:sp>
      <p:sp>
        <p:nvSpPr>
          <p:cNvPr id="2" name="مستطيل 1"/>
          <p:cNvSpPr/>
          <p:nvPr/>
        </p:nvSpPr>
        <p:spPr>
          <a:xfrm>
            <a:off x="1913295" y="552565"/>
            <a:ext cx="5924823" cy="707886"/>
          </a:xfrm>
          <a:prstGeom prst="rect">
            <a:avLst/>
          </a:prstGeom>
        </p:spPr>
        <p:txBody>
          <a:bodyPr wrap="square">
            <a:spAutoFit/>
          </a:bodyPr>
          <a:lstStyle/>
          <a:p>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لمحة عن تاريخ تسويّق السيارات :</a:t>
            </a:r>
            <a:endParaRPr lang="ar-SA" dirty="0">
              <a:latin typeface="Times New Roman" pitchFamily="18" charset="0"/>
              <a:cs typeface="Times New Roman" pitchFamily="18" charset="0"/>
            </a:endParaRPr>
          </a:p>
        </p:txBody>
      </p:sp>
      <p:sp>
        <p:nvSpPr>
          <p:cNvPr id="32" name="Text Box 32"/>
          <p:cNvSpPr txBox="1">
            <a:spLocks noChangeArrowheads="1"/>
          </p:cNvSpPr>
          <p:nvPr/>
        </p:nvSpPr>
        <p:spPr bwMode="auto">
          <a:xfrm>
            <a:off x="4355976" y="2816224"/>
            <a:ext cx="42767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rtl="1">
              <a:spcAft>
                <a:spcPts val="0"/>
              </a:spcAft>
            </a:pPr>
            <a:r>
              <a:rPr lang="ar-SA" kern="1200" dirty="0">
                <a:solidFill>
                  <a:srgbClr val="000000"/>
                </a:solidFill>
                <a:effectLst/>
                <a:latin typeface="Times New Roman"/>
                <a:cs typeface="Times New Roman"/>
              </a:rPr>
              <a:t>إ</a:t>
            </a:r>
            <a:r>
              <a:rPr lang="ar-SY" kern="1200" dirty="0">
                <a:solidFill>
                  <a:srgbClr val="000000"/>
                </a:solidFill>
                <a:effectLst/>
                <a:latin typeface="Times New Roman"/>
                <a:cs typeface="Times New Roman"/>
              </a:rPr>
              <a:t>زداد ال</a:t>
            </a:r>
            <a:r>
              <a:rPr lang="ar-SA" kern="1200" dirty="0">
                <a:solidFill>
                  <a:srgbClr val="000000"/>
                </a:solidFill>
                <a:effectLst/>
                <a:latin typeface="Times New Roman"/>
                <a:cs typeface="Times New Roman"/>
              </a:rPr>
              <a:t>إ</a:t>
            </a:r>
            <a:r>
              <a:rPr lang="ar-SY" kern="1200" dirty="0">
                <a:solidFill>
                  <a:srgbClr val="000000"/>
                </a:solidFill>
                <a:effectLst/>
                <a:latin typeface="Times New Roman"/>
                <a:cs typeface="Times New Roman"/>
              </a:rPr>
              <a:t>عتماد على ال</a:t>
            </a:r>
            <a:r>
              <a:rPr lang="ar-SA" kern="1200" dirty="0">
                <a:solidFill>
                  <a:srgbClr val="000000"/>
                </a:solidFill>
                <a:effectLst/>
                <a:latin typeface="Times New Roman"/>
                <a:cs typeface="Times New Roman"/>
              </a:rPr>
              <a:t>إ</a:t>
            </a:r>
            <a:r>
              <a:rPr lang="ar-SY" kern="1200" dirty="0">
                <a:solidFill>
                  <a:srgbClr val="000000"/>
                </a:solidFill>
                <a:effectLst/>
                <a:latin typeface="Times New Roman"/>
                <a:cs typeface="Times New Roman"/>
              </a:rPr>
              <a:t>نترنت في تسو</a:t>
            </a:r>
            <a:r>
              <a:rPr lang="ar-SA" kern="1200" dirty="0">
                <a:solidFill>
                  <a:srgbClr val="000000"/>
                </a:solidFill>
                <a:effectLst/>
                <a:latin typeface="Times New Roman"/>
                <a:cs typeface="Times New Roman"/>
              </a:rPr>
              <a:t>ُّ</a:t>
            </a:r>
            <a:r>
              <a:rPr lang="ar-SY" kern="1200" dirty="0">
                <a:solidFill>
                  <a:srgbClr val="000000"/>
                </a:solidFill>
                <a:effectLst/>
                <a:latin typeface="Times New Roman"/>
                <a:cs typeface="Times New Roman"/>
              </a:rPr>
              <a:t>ق وتسويق السيارات بشكل سريع مع تطو</a:t>
            </a:r>
            <a:r>
              <a:rPr lang="ar-SA" kern="1200" dirty="0">
                <a:solidFill>
                  <a:srgbClr val="000000"/>
                </a:solidFill>
                <a:effectLst/>
                <a:latin typeface="Times New Roman"/>
                <a:cs typeface="Times New Roman"/>
              </a:rPr>
              <a:t>ُّ</a:t>
            </a:r>
            <a:r>
              <a:rPr lang="ar-SY" kern="1200" dirty="0">
                <a:solidFill>
                  <a:srgbClr val="000000"/>
                </a:solidFill>
                <a:effectLst/>
                <a:latin typeface="Times New Roman"/>
                <a:cs typeface="Times New Roman"/>
              </a:rPr>
              <a:t>ر علم ال</a:t>
            </a:r>
            <a:r>
              <a:rPr lang="ar-SA" kern="1200" dirty="0">
                <a:solidFill>
                  <a:srgbClr val="000000"/>
                </a:solidFill>
                <a:effectLst/>
                <a:latin typeface="Times New Roman"/>
                <a:cs typeface="Times New Roman"/>
              </a:rPr>
              <a:t>إ</a:t>
            </a:r>
            <a:r>
              <a:rPr lang="ar-SY" kern="1200" dirty="0" smtClean="0">
                <a:solidFill>
                  <a:srgbClr val="000000"/>
                </a:solidFill>
                <a:effectLst/>
                <a:latin typeface="Times New Roman"/>
                <a:cs typeface="Times New Roman"/>
              </a:rPr>
              <a:t>تصالات</a:t>
            </a:r>
            <a:r>
              <a:rPr lang="ar-SA" dirty="0">
                <a:solidFill>
                  <a:srgbClr val="000000"/>
                </a:solidFill>
                <a:latin typeface="Times New Roman"/>
                <a:cs typeface="Times New Roman"/>
              </a:rPr>
              <a:t> </a:t>
            </a:r>
            <a:r>
              <a:rPr lang="ar-SA" dirty="0" smtClean="0">
                <a:solidFill>
                  <a:srgbClr val="000000"/>
                </a:solidFill>
                <a:latin typeface="Times New Roman"/>
                <a:cs typeface="Times New Roman"/>
              </a:rPr>
              <a:t>وقيام الثورة المعلوماتية.</a:t>
            </a:r>
            <a:endParaRPr lang="en-US" sz="1200" dirty="0">
              <a:effectLst/>
              <a:latin typeface="Times New Roman"/>
              <a:ea typeface="Times New Roman"/>
            </a:endParaRPr>
          </a:p>
        </p:txBody>
      </p:sp>
    </p:spTree>
    <p:extLst>
      <p:ext uri="{BB962C8B-B14F-4D97-AF65-F5344CB8AC3E}">
        <p14:creationId xmlns:p14="http://schemas.microsoft.com/office/powerpoint/2010/main" val="3729740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nodePh="1">
                                  <p:stCondLst>
                                    <p:cond delay="0"/>
                                  </p:stCondLst>
                                  <p:endCondLst>
                                    <p:cond evt="begin" delay="0">
                                      <p:tn val="5"/>
                                    </p:cond>
                                  </p:end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250"/>
                                        <p:tgtEl>
                                          <p:spTgt spid="34"/>
                                        </p:tgtEl>
                                      </p:cBhvr>
                                    </p:animEffect>
                                  </p:childTnLst>
                                </p:cTn>
                              </p:par>
                            </p:childTnLst>
                          </p:cTn>
                        </p:par>
                        <p:par>
                          <p:cTn id="8" fill="hold">
                            <p:stCondLst>
                              <p:cond delay="250"/>
                            </p:stCondLst>
                            <p:childTnLst>
                              <p:par>
                                <p:cTn id="9" presetID="53" presetClass="entr" presetSubtype="16" fill="hold" grpId="0" nodeType="afterEffect">
                                  <p:stCondLst>
                                    <p:cond delay="3000"/>
                                  </p:stCondLst>
                                  <p:childTnLst>
                                    <p:set>
                                      <p:cBhvr>
                                        <p:cTn id="10" dur="1" fill="hold">
                                          <p:stCondLst>
                                            <p:cond delay="0"/>
                                          </p:stCondLst>
                                        </p:cTn>
                                        <p:tgtEl>
                                          <p:spTgt spid="64547"/>
                                        </p:tgtEl>
                                        <p:attrNameLst>
                                          <p:attrName>style.visibility</p:attrName>
                                        </p:attrNameLst>
                                      </p:cBhvr>
                                      <p:to>
                                        <p:strVal val="visible"/>
                                      </p:to>
                                    </p:set>
                                    <p:anim calcmode="lin" valueType="num">
                                      <p:cBhvr>
                                        <p:cTn id="11" dur="500" fill="hold"/>
                                        <p:tgtEl>
                                          <p:spTgt spid="64547"/>
                                        </p:tgtEl>
                                        <p:attrNameLst>
                                          <p:attrName>ppt_w</p:attrName>
                                        </p:attrNameLst>
                                      </p:cBhvr>
                                      <p:tavLst>
                                        <p:tav tm="0">
                                          <p:val>
                                            <p:fltVal val="0"/>
                                          </p:val>
                                        </p:tav>
                                        <p:tav tm="100000">
                                          <p:val>
                                            <p:strVal val="#ppt_w"/>
                                          </p:val>
                                        </p:tav>
                                      </p:tavLst>
                                    </p:anim>
                                    <p:anim calcmode="lin" valueType="num">
                                      <p:cBhvr>
                                        <p:cTn id="12" dur="500" fill="hold"/>
                                        <p:tgtEl>
                                          <p:spTgt spid="64547"/>
                                        </p:tgtEl>
                                        <p:attrNameLst>
                                          <p:attrName>ppt_h</p:attrName>
                                        </p:attrNameLst>
                                      </p:cBhvr>
                                      <p:tavLst>
                                        <p:tav tm="0">
                                          <p:val>
                                            <p:fltVal val="0"/>
                                          </p:val>
                                        </p:tav>
                                        <p:tav tm="100000">
                                          <p:val>
                                            <p:strVal val="#ppt_h"/>
                                          </p:val>
                                        </p:tav>
                                      </p:tavLst>
                                    </p:anim>
                                    <p:animEffect transition="in" filter="fade">
                                      <p:cBhvr>
                                        <p:cTn id="13" dur="500"/>
                                        <p:tgtEl>
                                          <p:spTgt spid="64547"/>
                                        </p:tgtEl>
                                      </p:cBhvr>
                                    </p:animEffect>
                                  </p:childTnLst>
                                </p:cTn>
                              </p:par>
                              <p:par>
                                <p:cTn id="14" presetID="53" presetClass="entr" presetSubtype="16" fill="hold" grpId="0" nodeType="withEffect">
                                  <p:stCondLst>
                                    <p:cond delay="3000"/>
                                  </p:stCondLst>
                                  <p:childTnLst>
                                    <p:set>
                                      <p:cBhvr>
                                        <p:cTn id="15" dur="1" fill="hold">
                                          <p:stCondLst>
                                            <p:cond delay="0"/>
                                          </p:stCondLst>
                                        </p:cTn>
                                        <p:tgtEl>
                                          <p:spTgt spid="64548"/>
                                        </p:tgtEl>
                                        <p:attrNameLst>
                                          <p:attrName>style.visibility</p:attrName>
                                        </p:attrNameLst>
                                      </p:cBhvr>
                                      <p:to>
                                        <p:strVal val="visible"/>
                                      </p:to>
                                    </p:set>
                                    <p:anim calcmode="lin" valueType="num">
                                      <p:cBhvr>
                                        <p:cTn id="16" dur="500" fill="hold"/>
                                        <p:tgtEl>
                                          <p:spTgt spid="64548"/>
                                        </p:tgtEl>
                                        <p:attrNameLst>
                                          <p:attrName>ppt_w</p:attrName>
                                        </p:attrNameLst>
                                      </p:cBhvr>
                                      <p:tavLst>
                                        <p:tav tm="0">
                                          <p:val>
                                            <p:fltVal val="0"/>
                                          </p:val>
                                        </p:tav>
                                        <p:tav tm="100000">
                                          <p:val>
                                            <p:strVal val="#ppt_w"/>
                                          </p:val>
                                        </p:tav>
                                      </p:tavLst>
                                    </p:anim>
                                    <p:anim calcmode="lin" valueType="num">
                                      <p:cBhvr>
                                        <p:cTn id="17" dur="500" fill="hold"/>
                                        <p:tgtEl>
                                          <p:spTgt spid="64548"/>
                                        </p:tgtEl>
                                        <p:attrNameLst>
                                          <p:attrName>ppt_h</p:attrName>
                                        </p:attrNameLst>
                                      </p:cBhvr>
                                      <p:tavLst>
                                        <p:tav tm="0">
                                          <p:val>
                                            <p:fltVal val="0"/>
                                          </p:val>
                                        </p:tav>
                                        <p:tav tm="100000">
                                          <p:val>
                                            <p:strVal val="#ppt_h"/>
                                          </p:val>
                                        </p:tav>
                                      </p:tavLst>
                                    </p:anim>
                                    <p:animEffect transition="in" filter="fade">
                                      <p:cBhvr>
                                        <p:cTn id="18" dur="500"/>
                                        <p:tgtEl>
                                          <p:spTgt spid="64548"/>
                                        </p:tgtEl>
                                      </p:cBhvr>
                                    </p:animEffect>
                                  </p:childTnLst>
                                </p:cTn>
                              </p:par>
                              <p:par>
                                <p:cTn id="19" presetID="53" presetClass="entr" presetSubtype="16" fill="hold" grpId="0" nodeType="withEffect">
                                  <p:stCondLst>
                                    <p:cond delay="3000"/>
                                  </p:stCondLst>
                                  <p:childTnLst>
                                    <p:set>
                                      <p:cBhvr>
                                        <p:cTn id="20" dur="1" fill="hold">
                                          <p:stCondLst>
                                            <p:cond delay="0"/>
                                          </p:stCondLst>
                                        </p:cTn>
                                        <p:tgtEl>
                                          <p:spTgt spid="64549"/>
                                        </p:tgtEl>
                                        <p:attrNameLst>
                                          <p:attrName>style.visibility</p:attrName>
                                        </p:attrNameLst>
                                      </p:cBhvr>
                                      <p:to>
                                        <p:strVal val="visible"/>
                                      </p:to>
                                    </p:set>
                                    <p:anim calcmode="lin" valueType="num">
                                      <p:cBhvr>
                                        <p:cTn id="21" dur="500" fill="hold"/>
                                        <p:tgtEl>
                                          <p:spTgt spid="64549"/>
                                        </p:tgtEl>
                                        <p:attrNameLst>
                                          <p:attrName>ppt_w</p:attrName>
                                        </p:attrNameLst>
                                      </p:cBhvr>
                                      <p:tavLst>
                                        <p:tav tm="0">
                                          <p:val>
                                            <p:fltVal val="0"/>
                                          </p:val>
                                        </p:tav>
                                        <p:tav tm="100000">
                                          <p:val>
                                            <p:strVal val="#ppt_w"/>
                                          </p:val>
                                        </p:tav>
                                      </p:tavLst>
                                    </p:anim>
                                    <p:anim calcmode="lin" valueType="num">
                                      <p:cBhvr>
                                        <p:cTn id="22" dur="500" fill="hold"/>
                                        <p:tgtEl>
                                          <p:spTgt spid="64549"/>
                                        </p:tgtEl>
                                        <p:attrNameLst>
                                          <p:attrName>ppt_h</p:attrName>
                                        </p:attrNameLst>
                                      </p:cBhvr>
                                      <p:tavLst>
                                        <p:tav tm="0">
                                          <p:val>
                                            <p:fltVal val="0"/>
                                          </p:val>
                                        </p:tav>
                                        <p:tav tm="100000">
                                          <p:val>
                                            <p:strVal val="#ppt_h"/>
                                          </p:val>
                                        </p:tav>
                                      </p:tavLst>
                                    </p:anim>
                                    <p:animEffect transition="in" filter="fade">
                                      <p:cBhvr>
                                        <p:cTn id="23" dur="500"/>
                                        <p:tgtEl>
                                          <p:spTgt spid="64549"/>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64550"/>
                                        </p:tgtEl>
                                        <p:attrNameLst>
                                          <p:attrName>style.visibility</p:attrName>
                                        </p:attrNameLst>
                                      </p:cBhvr>
                                      <p:to>
                                        <p:strVal val="visible"/>
                                      </p:to>
                                    </p:set>
                                    <p:anim calcmode="lin" valueType="num">
                                      <p:cBhvr>
                                        <p:cTn id="26" dur="500" fill="hold"/>
                                        <p:tgtEl>
                                          <p:spTgt spid="64550"/>
                                        </p:tgtEl>
                                        <p:attrNameLst>
                                          <p:attrName>ppt_w</p:attrName>
                                        </p:attrNameLst>
                                      </p:cBhvr>
                                      <p:tavLst>
                                        <p:tav tm="0">
                                          <p:val>
                                            <p:fltVal val="0"/>
                                          </p:val>
                                        </p:tav>
                                        <p:tav tm="100000">
                                          <p:val>
                                            <p:strVal val="#ppt_w"/>
                                          </p:val>
                                        </p:tav>
                                      </p:tavLst>
                                    </p:anim>
                                    <p:anim calcmode="lin" valueType="num">
                                      <p:cBhvr>
                                        <p:cTn id="27" dur="500" fill="hold"/>
                                        <p:tgtEl>
                                          <p:spTgt spid="64550"/>
                                        </p:tgtEl>
                                        <p:attrNameLst>
                                          <p:attrName>ppt_h</p:attrName>
                                        </p:attrNameLst>
                                      </p:cBhvr>
                                      <p:tavLst>
                                        <p:tav tm="0">
                                          <p:val>
                                            <p:fltVal val="0"/>
                                          </p:val>
                                        </p:tav>
                                        <p:tav tm="100000">
                                          <p:val>
                                            <p:strVal val="#ppt_h"/>
                                          </p:val>
                                        </p:tav>
                                      </p:tavLst>
                                    </p:anim>
                                    <p:animEffect transition="in" filter="fade">
                                      <p:cBhvr>
                                        <p:cTn id="28" dur="500"/>
                                        <p:tgtEl>
                                          <p:spTgt spid="64550"/>
                                        </p:tgtEl>
                                      </p:cBhvr>
                                    </p:animEffect>
                                  </p:childTnLst>
                                </p:cTn>
                              </p:par>
                              <p:par>
                                <p:cTn id="29" presetID="53" presetClass="entr" presetSubtype="16" fill="hold" grpId="0" nodeType="withEffect">
                                  <p:stCondLst>
                                    <p:cond delay="3000"/>
                                  </p:stCondLst>
                                  <p:childTnLst>
                                    <p:set>
                                      <p:cBhvr>
                                        <p:cTn id="30" dur="1" fill="hold">
                                          <p:stCondLst>
                                            <p:cond delay="0"/>
                                          </p:stCondLst>
                                        </p:cTn>
                                        <p:tgtEl>
                                          <p:spTgt spid="64551"/>
                                        </p:tgtEl>
                                        <p:attrNameLst>
                                          <p:attrName>style.visibility</p:attrName>
                                        </p:attrNameLst>
                                      </p:cBhvr>
                                      <p:to>
                                        <p:strVal val="visible"/>
                                      </p:to>
                                    </p:set>
                                    <p:anim calcmode="lin" valueType="num">
                                      <p:cBhvr>
                                        <p:cTn id="31" dur="500" fill="hold"/>
                                        <p:tgtEl>
                                          <p:spTgt spid="64551"/>
                                        </p:tgtEl>
                                        <p:attrNameLst>
                                          <p:attrName>ppt_w</p:attrName>
                                        </p:attrNameLst>
                                      </p:cBhvr>
                                      <p:tavLst>
                                        <p:tav tm="0">
                                          <p:val>
                                            <p:fltVal val="0"/>
                                          </p:val>
                                        </p:tav>
                                        <p:tav tm="100000">
                                          <p:val>
                                            <p:strVal val="#ppt_w"/>
                                          </p:val>
                                        </p:tav>
                                      </p:tavLst>
                                    </p:anim>
                                    <p:anim calcmode="lin" valueType="num">
                                      <p:cBhvr>
                                        <p:cTn id="32" dur="500" fill="hold"/>
                                        <p:tgtEl>
                                          <p:spTgt spid="64551"/>
                                        </p:tgtEl>
                                        <p:attrNameLst>
                                          <p:attrName>ppt_h</p:attrName>
                                        </p:attrNameLst>
                                      </p:cBhvr>
                                      <p:tavLst>
                                        <p:tav tm="0">
                                          <p:val>
                                            <p:fltVal val="0"/>
                                          </p:val>
                                        </p:tav>
                                        <p:tav tm="100000">
                                          <p:val>
                                            <p:strVal val="#ppt_h"/>
                                          </p:val>
                                        </p:tav>
                                      </p:tavLst>
                                    </p:anim>
                                    <p:animEffect transition="in" filter="fade">
                                      <p:cBhvr>
                                        <p:cTn id="33" dur="500"/>
                                        <p:tgtEl>
                                          <p:spTgt spid="64551"/>
                                        </p:tgtEl>
                                      </p:cBhvr>
                                    </p:animEffect>
                                  </p:childTnLst>
                                </p:cTn>
                              </p:par>
                              <p:par>
                                <p:cTn id="34" presetID="53" presetClass="entr" presetSubtype="16" fill="hold" grpId="0" nodeType="withEffect">
                                  <p:stCondLst>
                                    <p:cond delay="3000"/>
                                  </p:stCondLst>
                                  <p:childTnLst>
                                    <p:set>
                                      <p:cBhvr>
                                        <p:cTn id="35" dur="1" fill="hold">
                                          <p:stCondLst>
                                            <p:cond delay="0"/>
                                          </p:stCondLst>
                                        </p:cTn>
                                        <p:tgtEl>
                                          <p:spTgt spid="64552"/>
                                        </p:tgtEl>
                                        <p:attrNameLst>
                                          <p:attrName>style.visibility</p:attrName>
                                        </p:attrNameLst>
                                      </p:cBhvr>
                                      <p:to>
                                        <p:strVal val="visible"/>
                                      </p:to>
                                    </p:set>
                                    <p:anim calcmode="lin" valueType="num">
                                      <p:cBhvr>
                                        <p:cTn id="36" dur="500" fill="hold"/>
                                        <p:tgtEl>
                                          <p:spTgt spid="64552"/>
                                        </p:tgtEl>
                                        <p:attrNameLst>
                                          <p:attrName>ppt_w</p:attrName>
                                        </p:attrNameLst>
                                      </p:cBhvr>
                                      <p:tavLst>
                                        <p:tav tm="0">
                                          <p:val>
                                            <p:fltVal val="0"/>
                                          </p:val>
                                        </p:tav>
                                        <p:tav tm="100000">
                                          <p:val>
                                            <p:strVal val="#ppt_w"/>
                                          </p:val>
                                        </p:tav>
                                      </p:tavLst>
                                    </p:anim>
                                    <p:anim calcmode="lin" valueType="num">
                                      <p:cBhvr>
                                        <p:cTn id="37" dur="500" fill="hold"/>
                                        <p:tgtEl>
                                          <p:spTgt spid="64552"/>
                                        </p:tgtEl>
                                        <p:attrNameLst>
                                          <p:attrName>ppt_h</p:attrName>
                                        </p:attrNameLst>
                                      </p:cBhvr>
                                      <p:tavLst>
                                        <p:tav tm="0">
                                          <p:val>
                                            <p:fltVal val="0"/>
                                          </p:val>
                                        </p:tav>
                                        <p:tav tm="100000">
                                          <p:val>
                                            <p:strVal val="#ppt_h"/>
                                          </p:val>
                                        </p:tav>
                                      </p:tavLst>
                                    </p:anim>
                                    <p:animEffect transition="in" filter="fade">
                                      <p:cBhvr>
                                        <p:cTn id="38" dur="500"/>
                                        <p:tgtEl>
                                          <p:spTgt spid="64552"/>
                                        </p:tgtEl>
                                      </p:cBhvr>
                                    </p:animEffect>
                                  </p:childTnLst>
                                </p:cTn>
                              </p:par>
                            </p:childTnLst>
                          </p:cTn>
                        </p:par>
                        <p:par>
                          <p:cTn id="39" fill="hold">
                            <p:stCondLst>
                              <p:cond delay="3750"/>
                            </p:stCondLst>
                            <p:childTnLst>
                              <p:par>
                                <p:cTn id="40" presetID="53" presetClass="entr" presetSubtype="16" fill="hold" grpId="0" nodeType="afterEffect">
                                  <p:stCondLst>
                                    <p:cond delay="250"/>
                                  </p:stCondLst>
                                  <p:childTnLst>
                                    <p:set>
                                      <p:cBhvr>
                                        <p:cTn id="41" dur="1" fill="hold">
                                          <p:stCondLst>
                                            <p:cond delay="0"/>
                                          </p:stCondLst>
                                        </p:cTn>
                                        <p:tgtEl>
                                          <p:spTgt spid="64553"/>
                                        </p:tgtEl>
                                        <p:attrNameLst>
                                          <p:attrName>style.visibility</p:attrName>
                                        </p:attrNameLst>
                                      </p:cBhvr>
                                      <p:to>
                                        <p:strVal val="visible"/>
                                      </p:to>
                                    </p:set>
                                    <p:anim calcmode="lin" valueType="num">
                                      <p:cBhvr>
                                        <p:cTn id="42" dur="750" fill="hold"/>
                                        <p:tgtEl>
                                          <p:spTgt spid="64553"/>
                                        </p:tgtEl>
                                        <p:attrNameLst>
                                          <p:attrName>ppt_w</p:attrName>
                                        </p:attrNameLst>
                                      </p:cBhvr>
                                      <p:tavLst>
                                        <p:tav tm="0">
                                          <p:val>
                                            <p:fltVal val="0"/>
                                          </p:val>
                                        </p:tav>
                                        <p:tav tm="100000">
                                          <p:val>
                                            <p:strVal val="#ppt_w"/>
                                          </p:val>
                                        </p:tav>
                                      </p:tavLst>
                                    </p:anim>
                                    <p:anim calcmode="lin" valueType="num">
                                      <p:cBhvr>
                                        <p:cTn id="43" dur="750" fill="hold"/>
                                        <p:tgtEl>
                                          <p:spTgt spid="64553"/>
                                        </p:tgtEl>
                                        <p:attrNameLst>
                                          <p:attrName>ppt_h</p:attrName>
                                        </p:attrNameLst>
                                      </p:cBhvr>
                                      <p:tavLst>
                                        <p:tav tm="0">
                                          <p:val>
                                            <p:fltVal val="0"/>
                                          </p:val>
                                        </p:tav>
                                        <p:tav tm="100000">
                                          <p:val>
                                            <p:strVal val="#ppt_h"/>
                                          </p:val>
                                        </p:tav>
                                      </p:tavLst>
                                    </p:anim>
                                    <p:animEffect transition="in" filter="fade">
                                      <p:cBhvr>
                                        <p:cTn id="44" dur="750"/>
                                        <p:tgtEl>
                                          <p:spTgt spid="64553"/>
                                        </p:tgtEl>
                                      </p:cBhvr>
                                    </p:animEffect>
                                  </p:childTnLst>
                                </p:cTn>
                              </p:par>
                              <p:par>
                                <p:cTn id="45" presetID="53" presetClass="entr" presetSubtype="16" fill="hold" nodeType="withEffect">
                                  <p:stCondLst>
                                    <p:cond delay="250"/>
                                  </p:stCondLst>
                                  <p:childTnLst>
                                    <p:set>
                                      <p:cBhvr>
                                        <p:cTn id="46" dur="1" fill="hold">
                                          <p:stCondLst>
                                            <p:cond delay="0"/>
                                          </p:stCondLst>
                                        </p:cTn>
                                        <p:tgtEl>
                                          <p:spTgt spid="64554"/>
                                        </p:tgtEl>
                                        <p:attrNameLst>
                                          <p:attrName>style.visibility</p:attrName>
                                        </p:attrNameLst>
                                      </p:cBhvr>
                                      <p:to>
                                        <p:strVal val="visible"/>
                                      </p:to>
                                    </p:set>
                                    <p:anim calcmode="lin" valueType="num">
                                      <p:cBhvr>
                                        <p:cTn id="47" dur="750" fill="hold"/>
                                        <p:tgtEl>
                                          <p:spTgt spid="64554"/>
                                        </p:tgtEl>
                                        <p:attrNameLst>
                                          <p:attrName>ppt_w</p:attrName>
                                        </p:attrNameLst>
                                      </p:cBhvr>
                                      <p:tavLst>
                                        <p:tav tm="0">
                                          <p:val>
                                            <p:fltVal val="0"/>
                                          </p:val>
                                        </p:tav>
                                        <p:tav tm="100000">
                                          <p:val>
                                            <p:strVal val="#ppt_w"/>
                                          </p:val>
                                        </p:tav>
                                      </p:tavLst>
                                    </p:anim>
                                    <p:anim calcmode="lin" valueType="num">
                                      <p:cBhvr>
                                        <p:cTn id="48" dur="750" fill="hold"/>
                                        <p:tgtEl>
                                          <p:spTgt spid="64554"/>
                                        </p:tgtEl>
                                        <p:attrNameLst>
                                          <p:attrName>ppt_h</p:attrName>
                                        </p:attrNameLst>
                                      </p:cBhvr>
                                      <p:tavLst>
                                        <p:tav tm="0">
                                          <p:val>
                                            <p:fltVal val="0"/>
                                          </p:val>
                                        </p:tav>
                                        <p:tav tm="100000">
                                          <p:val>
                                            <p:strVal val="#ppt_h"/>
                                          </p:val>
                                        </p:tav>
                                      </p:tavLst>
                                    </p:anim>
                                    <p:animEffect transition="in" filter="fade">
                                      <p:cBhvr>
                                        <p:cTn id="49" dur="750"/>
                                        <p:tgtEl>
                                          <p:spTgt spid="64554"/>
                                        </p:tgtEl>
                                      </p:cBhvr>
                                    </p:animEffect>
                                  </p:childTnLst>
                                </p:cTn>
                              </p:par>
                            </p:childTnLst>
                          </p:cTn>
                        </p:par>
                        <p:par>
                          <p:cTn id="50" fill="hold">
                            <p:stCondLst>
                              <p:cond delay="4750"/>
                            </p:stCondLst>
                            <p:childTnLst>
                              <p:par>
                                <p:cTn id="51" presetID="53" presetClass="entr" presetSubtype="16" fill="hold" grpId="0" nodeType="afterEffect">
                                  <p:stCondLst>
                                    <p:cond delay="250"/>
                                  </p:stCondLst>
                                  <p:childTnLst>
                                    <p:set>
                                      <p:cBhvr>
                                        <p:cTn id="52" dur="1" fill="hold">
                                          <p:stCondLst>
                                            <p:cond delay="0"/>
                                          </p:stCondLst>
                                        </p:cTn>
                                        <p:tgtEl>
                                          <p:spTgt spid="64560"/>
                                        </p:tgtEl>
                                        <p:attrNameLst>
                                          <p:attrName>style.visibility</p:attrName>
                                        </p:attrNameLst>
                                      </p:cBhvr>
                                      <p:to>
                                        <p:strVal val="visible"/>
                                      </p:to>
                                    </p:set>
                                    <p:anim calcmode="lin" valueType="num">
                                      <p:cBhvr>
                                        <p:cTn id="53" dur="500" fill="hold"/>
                                        <p:tgtEl>
                                          <p:spTgt spid="64560"/>
                                        </p:tgtEl>
                                        <p:attrNameLst>
                                          <p:attrName>ppt_w</p:attrName>
                                        </p:attrNameLst>
                                      </p:cBhvr>
                                      <p:tavLst>
                                        <p:tav tm="0">
                                          <p:val>
                                            <p:fltVal val="0"/>
                                          </p:val>
                                        </p:tav>
                                        <p:tav tm="100000">
                                          <p:val>
                                            <p:strVal val="#ppt_w"/>
                                          </p:val>
                                        </p:tav>
                                      </p:tavLst>
                                    </p:anim>
                                    <p:anim calcmode="lin" valueType="num">
                                      <p:cBhvr>
                                        <p:cTn id="54" dur="500" fill="hold"/>
                                        <p:tgtEl>
                                          <p:spTgt spid="64560"/>
                                        </p:tgtEl>
                                        <p:attrNameLst>
                                          <p:attrName>ppt_h</p:attrName>
                                        </p:attrNameLst>
                                      </p:cBhvr>
                                      <p:tavLst>
                                        <p:tav tm="0">
                                          <p:val>
                                            <p:fltVal val="0"/>
                                          </p:val>
                                        </p:tav>
                                        <p:tav tm="100000">
                                          <p:val>
                                            <p:strVal val="#ppt_h"/>
                                          </p:val>
                                        </p:tav>
                                      </p:tavLst>
                                    </p:anim>
                                    <p:animEffect transition="in" filter="fade">
                                      <p:cBhvr>
                                        <p:cTn id="55" dur="500"/>
                                        <p:tgtEl>
                                          <p:spTgt spid="64560"/>
                                        </p:tgtEl>
                                      </p:cBhvr>
                                    </p:animEffect>
                                  </p:childTnLst>
                                </p:cTn>
                              </p:par>
                              <p:par>
                                <p:cTn id="56" presetID="53" presetClass="entr" presetSubtype="16" fill="hold" grpId="0" nodeType="withEffect">
                                  <p:stCondLst>
                                    <p:cond delay="450"/>
                                  </p:stCondLst>
                                  <p:childTnLst>
                                    <p:set>
                                      <p:cBhvr>
                                        <p:cTn id="57" dur="1" fill="hold">
                                          <p:stCondLst>
                                            <p:cond delay="0"/>
                                          </p:stCondLst>
                                        </p:cTn>
                                        <p:tgtEl>
                                          <p:spTgt spid="64561"/>
                                        </p:tgtEl>
                                        <p:attrNameLst>
                                          <p:attrName>style.visibility</p:attrName>
                                        </p:attrNameLst>
                                      </p:cBhvr>
                                      <p:to>
                                        <p:strVal val="visible"/>
                                      </p:to>
                                    </p:set>
                                    <p:anim calcmode="lin" valueType="num">
                                      <p:cBhvr>
                                        <p:cTn id="58" dur="500" fill="hold"/>
                                        <p:tgtEl>
                                          <p:spTgt spid="64561"/>
                                        </p:tgtEl>
                                        <p:attrNameLst>
                                          <p:attrName>ppt_w</p:attrName>
                                        </p:attrNameLst>
                                      </p:cBhvr>
                                      <p:tavLst>
                                        <p:tav tm="0">
                                          <p:val>
                                            <p:fltVal val="0"/>
                                          </p:val>
                                        </p:tav>
                                        <p:tav tm="100000">
                                          <p:val>
                                            <p:strVal val="#ppt_w"/>
                                          </p:val>
                                        </p:tav>
                                      </p:tavLst>
                                    </p:anim>
                                    <p:anim calcmode="lin" valueType="num">
                                      <p:cBhvr>
                                        <p:cTn id="59" dur="500" fill="hold"/>
                                        <p:tgtEl>
                                          <p:spTgt spid="64561"/>
                                        </p:tgtEl>
                                        <p:attrNameLst>
                                          <p:attrName>ppt_h</p:attrName>
                                        </p:attrNameLst>
                                      </p:cBhvr>
                                      <p:tavLst>
                                        <p:tav tm="0">
                                          <p:val>
                                            <p:fltVal val="0"/>
                                          </p:val>
                                        </p:tav>
                                        <p:tav tm="100000">
                                          <p:val>
                                            <p:strVal val="#ppt_h"/>
                                          </p:val>
                                        </p:tav>
                                      </p:tavLst>
                                    </p:anim>
                                    <p:animEffect transition="in" filter="fade">
                                      <p:cBhvr>
                                        <p:cTn id="60" dur="500"/>
                                        <p:tgtEl>
                                          <p:spTgt spid="64561"/>
                                        </p:tgtEl>
                                      </p:cBhvr>
                                    </p:animEffect>
                                  </p:childTnLst>
                                </p:cTn>
                              </p:par>
                              <p:par>
                                <p:cTn id="61" presetID="53" presetClass="entr" presetSubtype="16" fill="hold" grpId="0" nodeType="withEffect">
                                  <p:stCondLst>
                                    <p:cond delay="250"/>
                                  </p:stCondLst>
                                  <p:childTnLst>
                                    <p:set>
                                      <p:cBhvr>
                                        <p:cTn id="62" dur="1" fill="hold">
                                          <p:stCondLst>
                                            <p:cond delay="0"/>
                                          </p:stCondLst>
                                        </p:cTn>
                                        <p:tgtEl>
                                          <p:spTgt spid="64562"/>
                                        </p:tgtEl>
                                        <p:attrNameLst>
                                          <p:attrName>style.visibility</p:attrName>
                                        </p:attrNameLst>
                                      </p:cBhvr>
                                      <p:to>
                                        <p:strVal val="visible"/>
                                      </p:to>
                                    </p:set>
                                    <p:anim calcmode="lin" valueType="num">
                                      <p:cBhvr>
                                        <p:cTn id="63" dur="500" fill="hold"/>
                                        <p:tgtEl>
                                          <p:spTgt spid="64562"/>
                                        </p:tgtEl>
                                        <p:attrNameLst>
                                          <p:attrName>ppt_w</p:attrName>
                                        </p:attrNameLst>
                                      </p:cBhvr>
                                      <p:tavLst>
                                        <p:tav tm="0">
                                          <p:val>
                                            <p:fltVal val="0"/>
                                          </p:val>
                                        </p:tav>
                                        <p:tav tm="100000">
                                          <p:val>
                                            <p:strVal val="#ppt_w"/>
                                          </p:val>
                                        </p:tav>
                                      </p:tavLst>
                                    </p:anim>
                                    <p:anim calcmode="lin" valueType="num">
                                      <p:cBhvr>
                                        <p:cTn id="64" dur="500" fill="hold"/>
                                        <p:tgtEl>
                                          <p:spTgt spid="64562"/>
                                        </p:tgtEl>
                                        <p:attrNameLst>
                                          <p:attrName>ppt_h</p:attrName>
                                        </p:attrNameLst>
                                      </p:cBhvr>
                                      <p:tavLst>
                                        <p:tav tm="0">
                                          <p:val>
                                            <p:fltVal val="0"/>
                                          </p:val>
                                        </p:tav>
                                        <p:tav tm="100000">
                                          <p:val>
                                            <p:strVal val="#ppt_h"/>
                                          </p:val>
                                        </p:tav>
                                      </p:tavLst>
                                    </p:anim>
                                    <p:animEffect transition="in" filter="fade">
                                      <p:cBhvr>
                                        <p:cTn id="65" dur="500"/>
                                        <p:tgtEl>
                                          <p:spTgt spid="64562"/>
                                        </p:tgtEl>
                                      </p:cBhvr>
                                    </p:animEffect>
                                  </p:childTnLst>
                                </p:cTn>
                              </p:par>
                              <p:par>
                                <p:cTn id="66" presetID="53" presetClass="entr" presetSubtype="16" fill="hold" grpId="0" nodeType="withEffect">
                                  <p:stCondLst>
                                    <p:cond delay="250"/>
                                  </p:stCondLst>
                                  <p:childTnLst>
                                    <p:set>
                                      <p:cBhvr>
                                        <p:cTn id="67" dur="1" fill="hold">
                                          <p:stCondLst>
                                            <p:cond delay="0"/>
                                          </p:stCondLst>
                                        </p:cTn>
                                        <p:tgtEl>
                                          <p:spTgt spid="64563"/>
                                        </p:tgtEl>
                                        <p:attrNameLst>
                                          <p:attrName>style.visibility</p:attrName>
                                        </p:attrNameLst>
                                      </p:cBhvr>
                                      <p:to>
                                        <p:strVal val="visible"/>
                                      </p:to>
                                    </p:set>
                                    <p:anim calcmode="lin" valueType="num">
                                      <p:cBhvr>
                                        <p:cTn id="68" dur="500" fill="hold"/>
                                        <p:tgtEl>
                                          <p:spTgt spid="64563"/>
                                        </p:tgtEl>
                                        <p:attrNameLst>
                                          <p:attrName>ppt_w</p:attrName>
                                        </p:attrNameLst>
                                      </p:cBhvr>
                                      <p:tavLst>
                                        <p:tav tm="0">
                                          <p:val>
                                            <p:fltVal val="0"/>
                                          </p:val>
                                        </p:tav>
                                        <p:tav tm="100000">
                                          <p:val>
                                            <p:strVal val="#ppt_w"/>
                                          </p:val>
                                        </p:tav>
                                      </p:tavLst>
                                    </p:anim>
                                    <p:anim calcmode="lin" valueType="num">
                                      <p:cBhvr>
                                        <p:cTn id="69" dur="500" fill="hold"/>
                                        <p:tgtEl>
                                          <p:spTgt spid="64563"/>
                                        </p:tgtEl>
                                        <p:attrNameLst>
                                          <p:attrName>ppt_h</p:attrName>
                                        </p:attrNameLst>
                                      </p:cBhvr>
                                      <p:tavLst>
                                        <p:tav tm="0">
                                          <p:val>
                                            <p:fltVal val="0"/>
                                          </p:val>
                                        </p:tav>
                                        <p:tav tm="100000">
                                          <p:val>
                                            <p:strVal val="#ppt_h"/>
                                          </p:val>
                                        </p:tav>
                                      </p:tavLst>
                                    </p:anim>
                                    <p:animEffect transition="in" filter="fade">
                                      <p:cBhvr>
                                        <p:cTn id="70" dur="500"/>
                                        <p:tgtEl>
                                          <p:spTgt spid="64563"/>
                                        </p:tgtEl>
                                      </p:cBhvr>
                                    </p:animEffect>
                                  </p:childTnLst>
                                </p:cTn>
                              </p:par>
                              <p:par>
                                <p:cTn id="71" presetID="53" presetClass="entr" presetSubtype="16" fill="hold" grpId="0" nodeType="withEffect">
                                  <p:stCondLst>
                                    <p:cond delay="250"/>
                                  </p:stCondLst>
                                  <p:childTnLst>
                                    <p:set>
                                      <p:cBhvr>
                                        <p:cTn id="72" dur="1" fill="hold">
                                          <p:stCondLst>
                                            <p:cond delay="0"/>
                                          </p:stCondLst>
                                        </p:cTn>
                                        <p:tgtEl>
                                          <p:spTgt spid="64564"/>
                                        </p:tgtEl>
                                        <p:attrNameLst>
                                          <p:attrName>style.visibility</p:attrName>
                                        </p:attrNameLst>
                                      </p:cBhvr>
                                      <p:to>
                                        <p:strVal val="visible"/>
                                      </p:to>
                                    </p:set>
                                    <p:anim calcmode="lin" valueType="num">
                                      <p:cBhvr>
                                        <p:cTn id="73" dur="500" fill="hold"/>
                                        <p:tgtEl>
                                          <p:spTgt spid="64564"/>
                                        </p:tgtEl>
                                        <p:attrNameLst>
                                          <p:attrName>ppt_w</p:attrName>
                                        </p:attrNameLst>
                                      </p:cBhvr>
                                      <p:tavLst>
                                        <p:tav tm="0">
                                          <p:val>
                                            <p:fltVal val="0"/>
                                          </p:val>
                                        </p:tav>
                                        <p:tav tm="100000">
                                          <p:val>
                                            <p:strVal val="#ppt_w"/>
                                          </p:val>
                                        </p:tav>
                                      </p:tavLst>
                                    </p:anim>
                                    <p:anim calcmode="lin" valueType="num">
                                      <p:cBhvr>
                                        <p:cTn id="74" dur="500" fill="hold"/>
                                        <p:tgtEl>
                                          <p:spTgt spid="64564"/>
                                        </p:tgtEl>
                                        <p:attrNameLst>
                                          <p:attrName>ppt_h</p:attrName>
                                        </p:attrNameLst>
                                      </p:cBhvr>
                                      <p:tavLst>
                                        <p:tav tm="0">
                                          <p:val>
                                            <p:fltVal val="0"/>
                                          </p:val>
                                        </p:tav>
                                        <p:tav tm="100000">
                                          <p:val>
                                            <p:strVal val="#ppt_h"/>
                                          </p:val>
                                        </p:tav>
                                      </p:tavLst>
                                    </p:anim>
                                    <p:animEffect transition="in" filter="fade">
                                      <p:cBhvr>
                                        <p:cTn id="75" dur="500"/>
                                        <p:tgtEl>
                                          <p:spTgt spid="64564"/>
                                        </p:tgtEl>
                                      </p:cBhvr>
                                    </p:animEffect>
                                  </p:childTnLst>
                                </p:cTn>
                              </p:par>
                              <p:par>
                                <p:cTn id="76" presetID="53" presetClass="entr" presetSubtype="16" fill="hold" grpId="0" nodeType="withEffect">
                                  <p:stCondLst>
                                    <p:cond delay="250"/>
                                  </p:stCondLst>
                                  <p:childTnLst>
                                    <p:set>
                                      <p:cBhvr>
                                        <p:cTn id="77" dur="1" fill="hold">
                                          <p:stCondLst>
                                            <p:cond delay="0"/>
                                          </p:stCondLst>
                                        </p:cTn>
                                        <p:tgtEl>
                                          <p:spTgt spid="64565"/>
                                        </p:tgtEl>
                                        <p:attrNameLst>
                                          <p:attrName>style.visibility</p:attrName>
                                        </p:attrNameLst>
                                      </p:cBhvr>
                                      <p:to>
                                        <p:strVal val="visible"/>
                                      </p:to>
                                    </p:set>
                                    <p:anim calcmode="lin" valueType="num">
                                      <p:cBhvr>
                                        <p:cTn id="78" dur="500" fill="hold"/>
                                        <p:tgtEl>
                                          <p:spTgt spid="64565"/>
                                        </p:tgtEl>
                                        <p:attrNameLst>
                                          <p:attrName>ppt_w</p:attrName>
                                        </p:attrNameLst>
                                      </p:cBhvr>
                                      <p:tavLst>
                                        <p:tav tm="0">
                                          <p:val>
                                            <p:fltVal val="0"/>
                                          </p:val>
                                        </p:tav>
                                        <p:tav tm="100000">
                                          <p:val>
                                            <p:strVal val="#ppt_w"/>
                                          </p:val>
                                        </p:tav>
                                      </p:tavLst>
                                    </p:anim>
                                    <p:anim calcmode="lin" valueType="num">
                                      <p:cBhvr>
                                        <p:cTn id="79" dur="500" fill="hold"/>
                                        <p:tgtEl>
                                          <p:spTgt spid="64565"/>
                                        </p:tgtEl>
                                        <p:attrNameLst>
                                          <p:attrName>ppt_h</p:attrName>
                                        </p:attrNameLst>
                                      </p:cBhvr>
                                      <p:tavLst>
                                        <p:tav tm="0">
                                          <p:val>
                                            <p:fltVal val="0"/>
                                          </p:val>
                                        </p:tav>
                                        <p:tav tm="100000">
                                          <p:val>
                                            <p:strVal val="#ppt_h"/>
                                          </p:val>
                                        </p:tav>
                                      </p:tavLst>
                                    </p:anim>
                                    <p:animEffect transition="in" filter="fade">
                                      <p:cBhvr>
                                        <p:cTn id="80" dur="500"/>
                                        <p:tgtEl>
                                          <p:spTgt spid="64565"/>
                                        </p:tgtEl>
                                      </p:cBhvr>
                                    </p:animEffect>
                                  </p:childTnLst>
                                </p:cTn>
                              </p:par>
                            </p:childTnLst>
                          </p:cTn>
                        </p:par>
                        <p:par>
                          <p:cTn id="81" fill="hold">
                            <p:stCondLst>
                              <p:cond delay="5700"/>
                            </p:stCondLst>
                            <p:childTnLst>
                              <p:par>
                                <p:cTn id="82" presetID="53" presetClass="entr" presetSubtype="16" fill="hold" grpId="0" nodeType="afterEffect">
                                  <p:stCondLst>
                                    <p:cond delay="0"/>
                                  </p:stCondLst>
                                  <p:childTnLst>
                                    <p:set>
                                      <p:cBhvr>
                                        <p:cTn id="83" dur="1" fill="hold">
                                          <p:stCondLst>
                                            <p:cond delay="0"/>
                                          </p:stCondLst>
                                        </p:cTn>
                                        <p:tgtEl>
                                          <p:spTgt spid="64566"/>
                                        </p:tgtEl>
                                        <p:attrNameLst>
                                          <p:attrName>style.visibility</p:attrName>
                                        </p:attrNameLst>
                                      </p:cBhvr>
                                      <p:to>
                                        <p:strVal val="visible"/>
                                      </p:to>
                                    </p:set>
                                    <p:anim calcmode="lin" valueType="num">
                                      <p:cBhvr>
                                        <p:cTn id="84" dur="500" fill="hold"/>
                                        <p:tgtEl>
                                          <p:spTgt spid="64566"/>
                                        </p:tgtEl>
                                        <p:attrNameLst>
                                          <p:attrName>ppt_w</p:attrName>
                                        </p:attrNameLst>
                                      </p:cBhvr>
                                      <p:tavLst>
                                        <p:tav tm="0">
                                          <p:val>
                                            <p:fltVal val="0"/>
                                          </p:val>
                                        </p:tav>
                                        <p:tav tm="100000">
                                          <p:val>
                                            <p:strVal val="#ppt_w"/>
                                          </p:val>
                                        </p:tav>
                                      </p:tavLst>
                                    </p:anim>
                                    <p:anim calcmode="lin" valueType="num">
                                      <p:cBhvr>
                                        <p:cTn id="85" dur="500" fill="hold"/>
                                        <p:tgtEl>
                                          <p:spTgt spid="64566"/>
                                        </p:tgtEl>
                                        <p:attrNameLst>
                                          <p:attrName>ppt_h</p:attrName>
                                        </p:attrNameLst>
                                      </p:cBhvr>
                                      <p:tavLst>
                                        <p:tav tm="0">
                                          <p:val>
                                            <p:fltVal val="0"/>
                                          </p:val>
                                        </p:tav>
                                        <p:tav tm="100000">
                                          <p:val>
                                            <p:strVal val="#ppt_h"/>
                                          </p:val>
                                        </p:tav>
                                      </p:tavLst>
                                    </p:anim>
                                    <p:animEffect transition="in" filter="fade">
                                      <p:cBhvr>
                                        <p:cTn id="86" dur="500"/>
                                        <p:tgtEl>
                                          <p:spTgt spid="64566"/>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64567"/>
                                        </p:tgtEl>
                                        <p:attrNameLst>
                                          <p:attrName>style.visibility</p:attrName>
                                        </p:attrNameLst>
                                      </p:cBhvr>
                                      <p:to>
                                        <p:strVal val="visible"/>
                                      </p:to>
                                    </p:set>
                                    <p:anim calcmode="lin" valueType="num">
                                      <p:cBhvr>
                                        <p:cTn id="89" dur="500" fill="hold"/>
                                        <p:tgtEl>
                                          <p:spTgt spid="64567"/>
                                        </p:tgtEl>
                                        <p:attrNameLst>
                                          <p:attrName>ppt_w</p:attrName>
                                        </p:attrNameLst>
                                      </p:cBhvr>
                                      <p:tavLst>
                                        <p:tav tm="0">
                                          <p:val>
                                            <p:fltVal val="0"/>
                                          </p:val>
                                        </p:tav>
                                        <p:tav tm="100000">
                                          <p:val>
                                            <p:strVal val="#ppt_w"/>
                                          </p:val>
                                        </p:tav>
                                      </p:tavLst>
                                    </p:anim>
                                    <p:anim calcmode="lin" valueType="num">
                                      <p:cBhvr>
                                        <p:cTn id="90" dur="500" fill="hold"/>
                                        <p:tgtEl>
                                          <p:spTgt spid="64567"/>
                                        </p:tgtEl>
                                        <p:attrNameLst>
                                          <p:attrName>ppt_h</p:attrName>
                                        </p:attrNameLst>
                                      </p:cBhvr>
                                      <p:tavLst>
                                        <p:tav tm="0">
                                          <p:val>
                                            <p:fltVal val="0"/>
                                          </p:val>
                                        </p:tav>
                                        <p:tav tm="100000">
                                          <p:val>
                                            <p:strVal val="#ppt_h"/>
                                          </p:val>
                                        </p:tav>
                                      </p:tavLst>
                                    </p:anim>
                                    <p:animEffect transition="in" filter="fade">
                                      <p:cBhvr>
                                        <p:cTn id="91" dur="500"/>
                                        <p:tgtEl>
                                          <p:spTgt spid="64567"/>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64568"/>
                                        </p:tgtEl>
                                        <p:attrNameLst>
                                          <p:attrName>style.visibility</p:attrName>
                                        </p:attrNameLst>
                                      </p:cBhvr>
                                      <p:to>
                                        <p:strVal val="visible"/>
                                      </p:to>
                                    </p:set>
                                    <p:anim calcmode="lin" valueType="num">
                                      <p:cBhvr>
                                        <p:cTn id="94" dur="500" fill="hold"/>
                                        <p:tgtEl>
                                          <p:spTgt spid="64568"/>
                                        </p:tgtEl>
                                        <p:attrNameLst>
                                          <p:attrName>ppt_w</p:attrName>
                                        </p:attrNameLst>
                                      </p:cBhvr>
                                      <p:tavLst>
                                        <p:tav tm="0">
                                          <p:val>
                                            <p:fltVal val="0"/>
                                          </p:val>
                                        </p:tav>
                                        <p:tav tm="100000">
                                          <p:val>
                                            <p:strVal val="#ppt_w"/>
                                          </p:val>
                                        </p:tav>
                                      </p:tavLst>
                                    </p:anim>
                                    <p:anim calcmode="lin" valueType="num">
                                      <p:cBhvr>
                                        <p:cTn id="95" dur="500" fill="hold"/>
                                        <p:tgtEl>
                                          <p:spTgt spid="64568"/>
                                        </p:tgtEl>
                                        <p:attrNameLst>
                                          <p:attrName>ppt_h</p:attrName>
                                        </p:attrNameLst>
                                      </p:cBhvr>
                                      <p:tavLst>
                                        <p:tav tm="0">
                                          <p:val>
                                            <p:fltVal val="0"/>
                                          </p:val>
                                        </p:tav>
                                        <p:tav tm="100000">
                                          <p:val>
                                            <p:strVal val="#ppt_h"/>
                                          </p:val>
                                        </p:tav>
                                      </p:tavLst>
                                    </p:anim>
                                    <p:animEffect transition="in" filter="fade">
                                      <p:cBhvr>
                                        <p:cTn id="96" dur="500"/>
                                        <p:tgtEl>
                                          <p:spTgt spid="64568"/>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64569"/>
                                        </p:tgtEl>
                                        <p:attrNameLst>
                                          <p:attrName>style.visibility</p:attrName>
                                        </p:attrNameLst>
                                      </p:cBhvr>
                                      <p:to>
                                        <p:strVal val="visible"/>
                                      </p:to>
                                    </p:set>
                                    <p:anim calcmode="lin" valueType="num">
                                      <p:cBhvr>
                                        <p:cTn id="99" dur="500" fill="hold"/>
                                        <p:tgtEl>
                                          <p:spTgt spid="64569"/>
                                        </p:tgtEl>
                                        <p:attrNameLst>
                                          <p:attrName>ppt_w</p:attrName>
                                        </p:attrNameLst>
                                      </p:cBhvr>
                                      <p:tavLst>
                                        <p:tav tm="0">
                                          <p:val>
                                            <p:fltVal val="0"/>
                                          </p:val>
                                        </p:tav>
                                        <p:tav tm="100000">
                                          <p:val>
                                            <p:strVal val="#ppt_w"/>
                                          </p:val>
                                        </p:tav>
                                      </p:tavLst>
                                    </p:anim>
                                    <p:anim calcmode="lin" valueType="num">
                                      <p:cBhvr>
                                        <p:cTn id="100" dur="500" fill="hold"/>
                                        <p:tgtEl>
                                          <p:spTgt spid="64569"/>
                                        </p:tgtEl>
                                        <p:attrNameLst>
                                          <p:attrName>ppt_h</p:attrName>
                                        </p:attrNameLst>
                                      </p:cBhvr>
                                      <p:tavLst>
                                        <p:tav tm="0">
                                          <p:val>
                                            <p:fltVal val="0"/>
                                          </p:val>
                                        </p:tav>
                                        <p:tav tm="100000">
                                          <p:val>
                                            <p:strVal val="#ppt_h"/>
                                          </p:val>
                                        </p:tav>
                                      </p:tavLst>
                                    </p:anim>
                                    <p:animEffect transition="in" filter="fade">
                                      <p:cBhvr>
                                        <p:cTn id="101" dur="500"/>
                                        <p:tgtEl>
                                          <p:spTgt spid="64569"/>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64570"/>
                                        </p:tgtEl>
                                        <p:attrNameLst>
                                          <p:attrName>style.visibility</p:attrName>
                                        </p:attrNameLst>
                                      </p:cBhvr>
                                      <p:to>
                                        <p:strVal val="visible"/>
                                      </p:to>
                                    </p:set>
                                    <p:anim calcmode="lin" valueType="num">
                                      <p:cBhvr>
                                        <p:cTn id="104" dur="500" fill="hold"/>
                                        <p:tgtEl>
                                          <p:spTgt spid="64570"/>
                                        </p:tgtEl>
                                        <p:attrNameLst>
                                          <p:attrName>ppt_w</p:attrName>
                                        </p:attrNameLst>
                                      </p:cBhvr>
                                      <p:tavLst>
                                        <p:tav tm="0">
                                          <p:val>
                                            <p:fltVal val="0"/>
                                          </p:val>
                                        </p:tav>
                                        <p:tav tm="100000">
                                          <p:val>
                                            <p:strVal val="#ppt_w"/>
                                          </p:val>
                                        </p:tav>
                                      </p:tavLst>
                                    </p:anim>
                                    <p:anim calcmode="lin" valueType="num">
                                      <p:cBhvr>
                                        <p:cTn id="105" dur="500" fill="hold"/>
                                        <p:tgtEl>
                                          <p:spTgt spid="64570"/>
                                        </p:tgtEl>
                                        <p:attrNameLst>
                                          <p:attrName>ppt_h</p:attrName>
                                        </p:attrNameLst>
                                      </p:cBhvr>
                                      <p:tavLst>
                                        <p:tav tm="0">
                                          <p:val>
                                            <p:fltVal val="0"/>
                                          </p:val>
                                        </p:tav>
                                        <p:tav tm="100000">
                                          <p:val>
                                            <p:strVal val="#ppt_h"/>
                                          </p:val>
                                        </p:tav>
                                      </p:tavLst>
                                    </p:anim>
                                    <p:animEffect transition="in" filter="fade">
                                      <p:cBhvr>
                                        <p:cTn id="106" dur="500"/>
                                        <p:tgtEl>
                                          <p:spTgt spid="64570"/>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64571"/>
                                        </p:tgtEl>
                                        <p:attrNameLst>
                                          <p:attrName>style.visibility</p:attrName>
                                        </p:attrNameLst>
                                      </p:cBhvr>
                                      <p:to>
                                        <p:strVal val="visible"/>
                                      </p:to>
                                    </p:set>
                                    <p:anim calcmode="lin" valueType="num">
                                      <p:cBhvr>
                                        <p:cTn id="109" dur="500" fill="hold"/>
                                        <p:tgtEl>
                                          <p:spTgt spid="64571"/>
                                        </p:tgtEl>
                                        <p:attrNameLst>
                                          <p:attrName>ppt_w</p:attrName>
                                        </p:attrNameLst>
                                      </p:cBhvr>
                                      <p:tavLst>
                                        <p:tav tm="0">
                                          <p:val>
                                            <p:fltVal val="0"/>
                                          </p:val>
                                        </p:tav>
                                        <p:tav tm="100000">
                                          <p:val>
                                            <p:strVal val="#ppt_w"/>
                                          </p:val>
                                        </p:tav>
                                      </p:tavLst>
                                    </p:anim>
                                    <p:anim calcmode="lin" valueType="num">
                                      <p:cBhvr>
                                        <p:cTn id="110" dur="500" fill="hold"/>
                                        <p:tgtEl>
                                          <p:spTgt spid="64571"/>
                                        </p:tgtEl>
                                        <p:attrNameLst>
                                          <p:attrName>ppt_h</p:attrName>
                                        </p:attrNameLst>
                                      </p:cBhvr>
                                      <p:tavLst>
                                        <p:tav tm="0">
                                          <p:val>
                                            <p:fltVal val="0"/>
                                          </p:val>
                                        </p:tav>
                                        <p:tav tm="100000">
                                          <p:val>
                                            <p:strVal val="#ppt_h"/>
                                          </p:val>
                                        </p:tav>
                                      </p:tavLst>
                                    </p:anim>
                                    <p:animEffect transition="in" filter="fade">
                                      <p:cBhvr>
                                        <p:cTn id="111" dur="500"/>
                                        <p:tgtEl>
                                          <p:spTgt spid="64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7" grpId="0" animBg="1"/>
      <p:bldP spid="64548" grpId="0" animBg="1"/>
      <p:bldP spid="64549" grpId="0" animBg="1"/>
      <p:bldP spid="64550" grpId="0" animBg="1"/>
      <p:bldP spid="64551" grpId="0" animBg="1"/>
      <p:bldP spid="64552" grpId="0"/>
      <p:bldP spid="64553" grpId="0" animBg="1"/>
      <p:bldP spid="64560" grpId="0" animBg="1"/>
      <p:bldP spid="64561" grpId="0" animBg="1"/>
      <p:bldP spid="64562" grpId="0" animBg="1"/>
      <p:bldP spid="64563" grpId="0" animBg="1"/>
      <p:bldP spid="64564" grpId="0" animBg="1"/>
      <p:bldP spid="64565" grpId="0"/>
      <p:bldP spid="64566" grpId="0" animBg="1"/>
      <p:bldP spid="64567" grpId="0" animBg="1"/>
      <p:bldP spid="64568" grpId="0" animBg="1"/>
      <p:bldP spid="64569" grpId="0" animBg="1"/>
      <p:bldP spid="64570" grpId="0" animBg="1"/>
      <p:bldP spid="64571"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Freeform 8"/>
          <p:cNvSpPr>
            <a:spLocks/>
          </p:cNvSpPr>
          <p:nvPr/>
        </p:nvSpPr>
        <p:spPr bwMode="gray">
          <a:xfrm>
            <a:off x="3484351" y="1639019"/>
            <a:ext cx="986200" cy="1406203"/>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669900"/>
              </a:gs>
              <a:gs pos="100000">
                <a:srgbClr val="FFFF00"/>
              </a:gs>
            </a:gsLst>
            <a:lin ang="0" scaled="1"/>
          </a:gradFill>
          <a:ln>
            <a:noFill/>
          </a:ln>
          <a:extLst/>
        </p:spPr>
        <p:txBody>
          <a:bodyPr/>
          <a:lstStyle/>
          <a:p>
            <a:endParaRPr lang="en-US" dirty="0">
              <a:solidFill>
                <a:schemeClr val="accent5">
                  <a:lumMod val="50000"/>
                </a:schemeClr>
              </a:solidFill>
            </a:endParaRPr>
          </a:p>
        </p:txBody>
      </p:sp>
      <p:sp>
        <p:nvSpPr>
          <p:cNvPr id="43018" name="Freeform 10"/>
          <p:cNvSpPr>
            <a:spLocks/>
          </p:cNvSpPr>
          <p:nvPr/>
        </p:nvSpPr>
        <p:spPr bwMode="gray">
          <a:xfrm flipH="1">
            <a:off x="4500393" y="1639020"/>
            <a:ext cx="1155897" cy="139725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dirty="0">
              <a:solidFill>
                <a:schemeClr val="accent5">
                  <a:lumMod val="50000"/>
                </a:schemeClr>
              </a:solidFill>
            </a:endParaRPr>
          </a:p>
        </p:txBody>
      </p:sp>
      <p:sp>
        <p:nvSpPr>
          <p:cNvPr id="2" name="مستطيل مستدير الزوايا 1"/>
          <p:cNvSpPr/>
          <p:nvPr/>
        </p:nvSpPr>
        <p:spPr>
          <a:xfrm>
            <a:off x="5687370" y="1639020"/>
            <a:ext cx="3041649" cy="3757865"/>
          </a:xfrm>
          <a:prstGeom prst="roundRect">
            <a:avLst/>
          </a:prstGeom>
          <a:solidFill>
            <a:schemeClr val="bg1"/>
          </a:solidFill>
          <a:ln>
            <a:solidFill>
              <a:schemeClr val="accent1">
                <a:lumMod val="75000"/>
              </a:schemeClr>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rtl="1"/>
            <a:r>
              <a:rPr lang="ar-SY" sz="2400" b="1" dirty="0">
                <a:solidFill>
                  <a:schemeClr val="accent1">
                    <a:lumMod val="75000"/>
                  </a:schemeClr>
                </a:solidFill>
                <a:latin typeface="Times New Roman" pitchFamily="18" charset="0"/>
                <a:cs typeface="Times New Roman" pitchFamily="18" charset="0"/>
              </a:rPr>
              <a:t>يقوم </a:t>
            </a:r>
            <a:r>
              <a:rPr lang="ar-SY" sz="2400" b="1" dirty="0" smtClean="0">
                <a:solidFill>
                  <a:schemeClr val="accent1">
                    <a:lumMod val="75000"/>
                  </a:schemeClr>
                </a:solidFill>
                <a:latin typeface="Times New Roman" pitchFamily="18" charset="0"/>
                <a:cs typeface="Times New Roman" pitchFamily="18" charset="0"/>
              </a:rPr>
              <a:t>ال</a:t>
            </a:r>
            <a:r>
              <a:rPr lang="ar-SA" sz="2400" b="1" dirty="0" smtClean="0">
                <a:solidFill>
                  <a:schemeClr val="accent1">
                    <a:lumMod val="75000"/>
                  </a:schemeClr>
                </a:solidFill>
                <a:latin typeface="Times New Roman" pitchFamily="18" charset="0"/>
                <a:cs typeface="Times New Roman" pitchFamily="18" charset="0"/>
              </a:rPr>
              <a:t>مشروع</a:t>
            </a:r>
            <a:r>
              <a:rPr lang="ar-SY" sz="2400" b="1" dirty="0" smtClean="0">
                <a:solidFill>
                  <a:schemeClr val="accent1">
                    <a:lumMod val="75000"/>
                  </a:schemeClr>
                </a:solidFill>
                <a:latin typeface="Times New Roman" pitchFamily="18" charset="0"/>
                <a:cs typeface="Times New Roman" pitchFamily="18" charset="0"/>
              </a:rPr>
              <a:t> </a:t>
            </a:r>
            <a:r>
              <a:rPr lang="ar-SY" sz="2400" b="1" dirty="0">
                <a:solidFill>
                  <a:schemeClr val="accent1">
                    <a:lumMod val="75000"/>
                  </a:schemeClr>
                </a:solidFill>
                <a:latin typeface="Times New Roman" pitchFamily="18" charset="0"/>
                <a:cs typeface="Times New Roman" pitchFamily="18" charset="0"/>
              </a:rPr>
              <a:t>على دراسة واقع معارض السيارات التقليدية </a:t>
            </a:r>
            <a:r>
              <a:rPr lang="ar-SY" sz="2400" b="1" dirty="0" smtClean="0">
                <a:solidFill>
                  <a:schemeClr val="accent1">
                    <a:lumMod val="75000"/>
                  </a:schemeClr>
                </a:solidFill>
                <a:latin typeface="Times New Roman" pitchFamily="18" charset="0"/>
                <a:cs typeface="Times New Roman" pitchFamily="18" charset="0"/>
              </a:rPr>
              <a:t>والكلفة </a:t>
            </a:r>
            <a:r>
              <a:rPr lang="ar-SY" sz="2400" b="1" dirty="0">
                <a:solidFill>
                  <a:schemeClr val="accent1">
                    <a:lumMod val="75000"/>
                  </a:schemeClr>
                </a:solidFill>
                <a:latin typeface="Times New Roman" pitchFamily="18" charset="0"/>
                <a:cs typeface="Times New Roman" pitchFamily="18" charset="0"/>
              </a:rPr>
              <a:t>المادية والزمنية </a:t>
            </a:r>
            <a:r>
              <a:rPr lang="ar-SY" sz="2400" b="1" dirty="0" smtClean="0">
                <a:solidFill>
                  <a:schemeClr val="accent1">
                    <a:lumMod val="75000"/>
                  </a:schemeClr>
                </a:solidFill>
                <a:latin typeface="Times New Roman" pitchFamily="18" charset="0"/>
                <a:cs typeface="Times New Roman" pitchFamily="18" charset="0"/>
              </a:rPr>
              <a:t>الم</a:t>
            </a:r>
            <a:r>
              <a:rPr lang="ar-SA" sz="2400" b="1" dirty="0" smtClean="0">
                <a:solidFill>
                  <a:schemeClr val="accent1">
                    <a:lumMod val="75000"/>
                  </a:schemeClr>
                </a:solidFill>
                <a:latin typeface="Times New Roman" pitchFamily="18" charset="0"/>
                <a:cs typeface="Times New Roman" pitchFamily="18" charset="0"/>
              </a:rPr>
              <a:t>ُ</a:t>
            </a:r>
            <a:r>
              <a:rPr lang="ar-SY" sz="2400" b="1" dirty="0" smtClean="0">
                <a:solidFill>
                  <a:schemeClr val="accent1">
                    <a:lumMod val="75000"/>
                  </a:schemeClr>
                </a:solidFill>
                <a:latin typeface="Times New Roman" pitchFamily="18" charset="0"/>
                <a:cs typeface="Times New Roman" pitchFamily="18" charset="0"/>
              </a:rPr>
              <a:t>ترتبة </a:t>
            </a:r>
            <a:r>
              <a:rPr lang="ar-SY" sz="2400" b="1" dirty="0">
                <a:solidFill>
                  <a:schemeClr val="accent1">
                    <a:lumMod val="75000"/>
                  </a:schemeClr>
                </a:solidFill>
                <a:latin typeface="Times New Roman" pitchFamily="18" charset="0"/>
                <a:cs typeface="Times New Roman" pitchFamily="18" charset="0"/>
              </a:rPr>
              <a:t>نتيجة </a:t>
            </a:r>
            <a:r>
              <a:rPr lang="ar-SY" sz="2400" b="1" dirty="0" smtClean="0">
                <a:solidFill>
                  <a:schemeClr val="accent1">
                    <a:lumMod val="75000"/>
                  </a:schemeClr>
                </a:solidFill>
                <a:latin typeface="Times New Roman" pitchFamily="18" charset="0"/>
                <a:cs typeface="Times New Roman" pitchFamily="18" charset="0"/>
              </a:rPr>
              <a:t>ال</a:t>
            </a:r>
            <a:r>
              <a:rPr lang="ar-SA" sz="2400" b="1" dirty="0" smtClean="0">
                <a:solidFill>
                  <a:schemeClr val="accent1">
                    <a:lumMod val="75000"/>
                  </a:schemeClr>
                </a:solidFill>
                <a:latin typeface="Times New Roman" pitchFamily="18" charset="0"/>
                <a:cs typeface="Times New Roman" pitchFamily="18" charset="0"/>
              </a:rPr>
              <a:t>إ</a:t>
            </a:r>
            <a:r>
              <a:rPr lang="ar-SY" sz="2400" b="1" dirty="0" smtClean="0">
                <a:solidFill>
                  <a:schemeClr val="accent1">
                    <a:lumMod val="75000"/>
                  </a:schemeClr>
                </a:solidFill>
                <a:latin typeface="Times New Roman" pitchFamily="18" charset="0"/>
                <a:cs typeface="Times New Roman" pitchFamily="18" charset="0"/>
              </a:rPr>
              <a:t>عتماد عليها</a:t>
            </a:r>
            <a:r>
              <a:rPr lang="ar-SA" sz="2400" b="1" dirty="0" smtClean="0">
                <a:solidFill>
                  <a:schemeClr val="accent1">
                    <a:lumMod val="75000"/>
                  </a:schemeClr>
                </a:solidFill>
                <a:latin typeface="Times New Roman" pitchFamily="18" charset="0"/>
                <a:cs typeface="Times New Roman" pitchFamily="18" charset="0"/>
              </a:rPr>
              <a:t>.</a:t>
            </a:r>
            <a:endParaRPr lang="en-US" sz="2400" b="1" dirty="0">
              <a:solidFill>
                <a:schemeClr val="accent1">
                  <a:lumMod val="75000"/>
                </a:schemeClr>
              </a:solidFill>
              <a:latin typeface="Times New Roman" pitchFamily="18" charset="0"/>
              <a:cs typeface="Times New Roman" pitchFamily="18" charset="0"/>
            </a:endParaRPr>
          </a:p>
        </p:txBody>
      </p:sp>
      <p:sp>
        <p:nvSpPr>
          <p:cNvPr id="24" name="مستطيل مستدير الزوايا 23"/>
          <p:cNvSpPr/>
          <p:nvPr/>
        </p:nvSpPr>
        <p:spPr>
          <a:xfrm>
            <a:off x="330572" y="1639020"/>
            <a:ext cx="3041649" cy="3757865"/>
          </a:xfrm>
          <a:prstGeom prst="roundRect">
            <a:avLst/>
          </a:prstGeom>
          <a:solidFill>
            <a:schemeClr val="bg1"/>
          </a:solidFill>
          <a:ln>
            <a:solidFill>
              <a:srgbClr val="669900"/>
            </a:solidFill>
          </a:ln>
          <a:effectLst>
            <a:glow rad="101600">
              <a:srgbClr val="6699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rtl="1"/>
            <a:r>
              <a:rPr lang="ar-SA" sz="2400" b="1" dirty="0">
                <a:solidFill>
                  <a:srgbClr val="669900"/>
                </a:solidFill>
                <a:latin typeface="Times New Roman" pitchFamily="18" charset="0"/>
                <a:cs typeface="Times New Roman" pitchFamily="18" charset="0"/>
              </a:rPr>
              <a:t>إ</a:t>
            </a:r>
            <a:r>
              <a:rPr lang="ar-SY" sz="2400" b="1" dirty="0" smtClean="0">
                <a:solidFill>
                  <a:srgbClr val="669900"/>
                </a:solidFill>
                <a:latin typeface="Times New Roman" pitchFamily="18" charset="0"/>
                <a:cs typeface="Times New Roman" pitchFamily="18" charset="0"/>
              </a:rPr>
              <a:t>نطلاقا</a:t>
            </a:r>
            <a:r>
              <a:rPr lang="ar-SA" sz="2400" b="1" dirty="0" smtClean="0">
                <a:solidFill>
                  <a:srgbClr val="669900"/>
                </a:solidFill>
                <a:latin typeface="Times New Roman" pitchFamily="18" charset="0"/>
                <a:cs typeface="Times New Roman" pitchFamily="18" charset="0"/>
              </a:rPr>
              <a:t>ً</a:t>
            </a:r>
            <a:r>
              <a:rPr lang="ar-SY" sz="2400" b="1" dirty="0" smtClean="0">
                <a:solidFill>
                  <a:srgbClr val="669900"/>
                </a:solidFill>
                <a:latin typeface="Times New Roman" pitchFamily="18" charset="0"/>
                <a:cs typeface="Times New Roman" pitchFamily="18" charset="0"/>
              </a:rPr>
              <a:t> </a:t>
            </a:r>
            <a:r>
              <a:rPr lang="ar-SY" sz="2400" b="1" dirty="0">
                <a:solidFill>
                  <a:srgbClr val="669900"/>
                </a:solidFill>
                <a:latin typeface="Times New Roman" pitchFamily="18" charset="0"/>
                <a:cs typeface="Times New Roman" pitchFamily="18" charset="0"/>
              </a:rPr>
              <a:t>من هذا الواقع كان </a:t>
            </a:r>
            <a:r>
              <a:rPr lang="ar-SY" sz="2400" b="1" dirty="0" smtClean="0">
                <a:solidFill>
                  <a:srgbClr val="669900"/>
                </a:solidFill>
                <a:latin typeface="Times New Roman" pitchFamily="18" charset="0"/>
                <a:cs typeface="Times New Roman" pitchFamily="18" charset="0"/>
              </a:rPr>
              <a:t>لاب</a:t>
            </a:r>
            <a:r>
              <a:rPr lang="ar-SA" sz="2400" b="1" dirty="0" smtClean="0">
                <a:solidFill>
                  <a:srgbClr val="669900"/>
                </a:solidFill>
                <a:latin typeface="Times New Roman" pitchFamily="18" charset="0"/>
                <a:cs typeface="Times New Roman" pitchFamily="18" charset="0"/>
              </a:rPr>
              <a:t>ُ</a:t>
            </a:r>
            <a:r>
              <a:rPr lang="ar-SY" sz="2400" b="1" dirty="0" smtClean="0">
                <a:solidFill>
                  <a:srgbClr val="669900"/>
                </a:solidFill>
                <a:latin typeface="Times New Roman" pitchFamily="18" charset="0"/>
                <a:cs typeface="Times New Roman" pitchFamily="18" charset="0"/>
              </a:rPr>
              <a:t>د</a:t>
            </a:r>
            <a:r>
              <a:rPr lang="ar-SA" sz="2400" b="1" dirty="0" smtClean="0">
                <a:solidFill>
                  <a:srgbClr val="669900"/>
                </a:solidFill>
                <a:latin typeface="Times New Roman" pitchFamily="18" charset="0"/>
                <a:cs typeface="Times New Roman" pitchFamily="18" charset="0"/>
              </a:rPr>
              <a:t>َّ</a:t>
            </a:r>
            <a:r>
              <a:rPr lang="ar-SY" sz="2400" b="1" dirty="0" smtClean="0">
                <a:solidFill>
                  <a:srgbClr val="669900"/>
                </a:solidFill>
                <a:latin typeface="Times New Roman" pitchFamily="18" charset="0"/>
                <a:cs typeface="Times New Roman" pitchFamily="18" charset="0"/>
              </a:rPr>
              <a:t> </a:t>
            </a:r>
            <a:r>
              <a:rPr lang="ar-SY" sz="2400" b="1" dirty="0">
                <a:solidFill>
                  <a:srgbClr val="669900"/>
                </a:solidFill>
                <a:latin typeface="Times New Roman" pitchFamily="18" charset="0"/>
                <a:cs typeface="Times New Roman" pitchFamily="18" charset="0"/>
              </a:rPr>
              <a:t>من مواكبة </a:t>
            </a:r>
            <a:r>
              <a:rPr lang="ar-SY" sz="2400" b="1" dirty="0" smtClean="0">
                <a:solidFill>
                  <a:srgbClr val="669900"/>
                </a:solidFill>
                <a:latin typeface="Times New Roman" pitchFamily="18" charset="0"/>
                <a:cs typeface="Times New Roman" pitchFamily="18" charset="0"/>
              </a:rPr>
              <a:t>التطو</a:t>
            </a:r>
            <a:r>
              <a:rPr lang="ar-SA" sz="2400" b="1" dirty="0" smtClean="0">
                <a:solidFill>
                  <a:srgbClr val="669900"/>
                </a:solidFill>
                <a:latin typeface="Times New Roman" pitchFamily="18" charset="0"/>
                <a:cs typeface="Times New Roman" pitchFamily="18" charset="0"/>
              </a:rPr>
              <a:t>ُّ</a:t>
            </a:r>
            <a:r>
              <a:rPr lang="ar-SY" sz="2400" b="1" dirty="0" smtClean="0">
                <a:solidFill>
                  <a:srgbClr val="669900"/>
                </a:solidFill>
                <a:latin typeface="Times New Roman" pitchFamily="18" charset="0"/>
                <a:cs typeface="Times New Roman" pitchFamily="18" charset="0"/>
              </a:rPr>
              <a:t>ر </a:t>
            </a:r>
            <a:r>
              <a:rPr lang="ar-SY" sz="2400" b="1" dirty="0">
                <a:solidFill>
                  <a:srgbClr val="669900"/>
                </a:solidFill>
                <a:latin typeface="Times New Roman" pitchFamily="18" charset="0"/>
                <a:cs typeface="Times New Roman" pitchFamily="18" charset="0"/>
              </a:rPr>
              <a:t>الحاصل في </a:t>
            </a:r>
            <a:r>
              <a:rPr lang="ar-SY" sz="2400" b="1" dirty="0" smtClean="0">
                <a:solidFill>
                  <a:srgbClr val="669900"/>
                </a:solidFill>
                <a:latin typeface="Times New Roman" pitchFamily="18" charset="0"/>
                <a:cs typeface="Times New Roman" pitchFamily="18" charset="0"/>
              </a:rPr>
              <a:t>ال</a:t>
            </a:r>
            <a:r>
              <a:rPr lang="ar-SA" sz="2400" b="1" dirty="0" smtClean="0">
                <a:solidFill>
                  <a:srgbClr val="669900"/>
                </a:solidFill>
                <a:latin typeface="Times New Roman" pitchFamily="18" charset="0"/>
                <a:cs typeface="Times New Roman" pitchFamily="18" charset="0"/>
              </a:rPr>
              <a:t>إ</a:t>
            </a:r>
            <a:r>
              <a:rPr lang="ar-SY" sz="2400" b="1" dirty="0" smtClean="0">
                <a:solidFill>
                  <a:srgbClr val="669900"/>
                </a:solidFill>
                <a:latin typeface="Times New Roman" pitchFamily="18" charset="0"/>
                <a:cs typeface="Times New Roman" pitchFamily="18" charset="0"/>
              </a:rPr>
              <a:t>عتماد </a:t>
            </a:r>
            <a:r>
              <a:rPr lang="ar-SY" sz="2400" b="1" dirty="0">
                <a:solidFill>
                  <a:srgbClr val="669900"/>
                </a:solidFill>
                <a:latin typeface="Times New Roman" pitchFamily="18" charset="0"/>
                <a:cs typeface="Times New Roman" pitchFamily="18" charset="0"/>
              </a:rPr>
              <a:t>على </a:t>
            </a:r>
            <a:r>
              <a:rPr lang="ar-SY" sz="2400" b="1" dirty="0" smtClean="0">
                <a:solidFill>
                  <a:srgbClr val="669900"/>
                </a:solidFill>
                <a:latin typeface="Times New Roman" pitchFamily="18" charset="0"/>
                <a:cs typeface="Times New Roman" pitchFamily="18" charset="0"/>
              </a:rPr>
              <a:t>ال</a:t>
            </a:r>
            <a:r>
              <a:rPr lang="ar-SA" sz="2400" b="1" dirty="0" smtClean="0">
                <a:solidFill>
                  <a:srgbClr val="669900"/>
                </a:solidFill>
                <a:latin typeface="Times New Roman" pitchFamily="18" charset="0"/>
                <a:cs typeface="Times New Roman" pitchFamily="18" charset="0"/>
              </a:rPr>
              <a:t>إ</a:t>
            </a:r>
            <a:r>
              <a:rPr lang="ar-SY" sz="2400" b="1" dirty="0" smtClean="0">
                <a:solidFill>
                  <a:srgbClr val="669900"/>
                </a:solidFill>
                <a:latin typeface="Times New Roman" pitchFamily="18" charset="0"/>
                <a:cs typeface="Times New Roman" pitchFamily="18" charset="0"/>
              </a:rPr>
              <a:t>تصالات </a:t>
            </a:r>
            <a:r>
              <a:rPr lang="ar-SY" sz="2400" b="1" dirty="0">
                <a:solidFill>
                  <a:srgbClr val="669900"/>
                </a:solidFill>
                <a:latin typeface="Times New Roman" pitchFamily="18" charset="0"/>
                <a:cs typeface="Times New Roman" pitchFamily="18" charset="0"/>
              </a:rPr>
              <a:t>في التسويق </a:t>
            </a:r>
            <a:r>
              <a:rPr lang="ar-SY" sz="2400" b="1" dirty="0" smtClean="0">
                <a:solidFill>
                  <a:srgbClr val="669900"/>
                </a:solidFill>
                <a:latin typeface="Times New Roman" pitchFamily="18" charset="0"/>
                <a:cs typeface="Times New Roman" pitchFamily="18" charset="0"/>
              </a:rPr>
              <a:t>ال</a:t>
            </a:r>
            <a:r>
              <a:rPr lang="ar-SA" sz="2400" b="1" dirty="0" smtClean="0">
                <a:solidFill>
                  <a:srgbClr val="669900"/>
                </a:solidFill>
                <a:latin typeface="Times New Roman" pitchFamily="18" charset="0"/>
                <a:cs typeface="Times New Roman" pitchFamily="18" charset="0"/>
              </a:rPr>
              <a:t>إ</a:t>
            </a:r>
            <a:r>
              <a:rPr lang="ar-SY" sz="2400" b="1" dirty="0" smtClean="0">
                <a:solidFill>
                  <a:srgbClr val="669900"/>
                </a:solidFill>
                <a:latin typeface="Times New Roman" pitchFamily="18" charset="0"/>
                <a:cs typeface="Times New Roman" pitchFamily="18" charset="0"/>
              </a:rPr>
              <a:t>لكتروني </a:t>
            </a:r>
            <a:r>
              <a:rPr lang="ar-SY" sz="2400" b="1" dirty="0">
                <a:solidFill>
                  <a:srgbClr val="669900"/>
                </a:solidFill>
                <a:latin typeface="Times New Roman" pitchFamily="18" charset="0"/>
                <a:cs typeface="Times New Roman" pitchFamily="18" charset="0"/>
              </a:rPr>
              <a:t>وتطوير المعرض </a:t>
            </a:r>
            <a:r>
              <a:rPr lang="ar-SY" sz="2400" b="1" dirty="0" smtClean="0">
                <a:solidFill>
                  <a:srgbClr val="669900"/>
                </a:solidFill>
                <a:latin typeface="Times New Roman" pitchFamily="18" charset="0"/>
                <a:cs typeface="Times New Roman" pitchFamily="18" charset="0"/>
              </a:rPr>
              <a:t>ال</a:t>
            </a:r>
            <a:r>
              <a:rPr lang="ar-SA" sz="2400" b="1" dirty="0" smtClean="0">
                <a:solidFill>
                  <a:srgbClr val="669900"/>
                </a:solidFill>
                <a:latin typeface="Times New Roman" pitchFamily="18" charset="0"/>
                <a:cs typeface="Times New Roman" pitchFamily="18" charset="0"/>
              </a:rPr>
              <a:t>إ</a:t>
            </a:r>
            <a:r>
              <a:rPr lang="ar-SY" sz="2400" b="1" dirty="0" smtClean="0">
                <a:solidFill>
                  <a:srgbClr val="669900"/>
                </a:solidFill>
                <a:latin typeface="Times New Roman" pitchFamily="18" charset="0"/>
                <a:cs typeface="Times New Roman" pitchFamily="18" charset="0"/>
              </a:rPr>
              <a:t>لكتروني للسيار</a:t>
            </a:r>
            <a:r>
              <a:rPr lang="ar-SA" sz="2400" b="1" dirty="0" smtClean="0">
                <a:solidFill>
                  <a:srgbClr val="669900"/>
                </a:solidFill>
                <a:latin typeface="Times New Roman" pitchFamily="18" charset="0"/>
                <a:cs typeface="Times New Roman" pitchFamily="18" charset="0"/>
              </a:rPr>
              <a:t>ا</a:t>
            </a:r>
            <a:r>
              <a:rPr lang="ar-SY" sz="2400" b="1" dirty="0" smtClean="0">
                <a:solidFill>
                  <a:srgbClr val="669900"/>
                </a:solidFill>
                <a:latin typeface="Times New Roman" pitchFamily="18" charset="0"/>
                <a:cs typeface="Times New Roman" pitchFamily="18" charset="0"/>
              </a:rPr>
              <a:t>ت</a:t>
            </a:r>
            <a:r>
              <a:rPr lang="ar-SY" sz="2400" dirty="0">
                <a:solidFill>
                  <a:srgbClr val="669900"/>
                </a:solidFill>
                <a:latin typeface="Times New Roman" pitchFamily="18" charset="0"/>
                <a:cs typeface="Times New Roman" pitchFamily="18" charset="0"/>
              </a:rPr>
              <a:t>.</a:t>
            </a:r>
            <a:endParaRPr lang="en-US" sz="2400" b="1" dirty="0">
              <a:solidFill>
                <a:srgbClr val="669900"/>
              </a:solidFill>
              <a:latin typeface="Times New Roman" pitchFamily="18" charset="0"/>
              <a:cs typeface="Times New Roman" pitchFamily="18" charset="0"/>
            </a:endParaRPr>
          </a:p>
        </p:txBody>
      </p:sp>
      <p:grpSp>
        <p:nvGrpSpPr>
          <p:cNvPr id="15" name="Group 11"/>
          <p:cNvGrpSpPr>
            <a:grpSpLocks/>
          </p:cNvGrpSpPr>
          <p:nvPr/>
        </p:nvGrpSpPr>
        <p:grpSpPr bwMode="auto">
          <a:xfrm>
            <a:off x="2984651" y="344257"/>
            <a:ext cx="2998788" cy="1294763"/>
            <a:chOff x="1997" y="1314"/>
            <a:chExt cx="1889" cy="1009"/>
          </a:xfrm>
        </p:grpSpPr>
        <p:grpSp>
          <p:nvGrpSpPr>
            <p:cNvPr id="16" name="Group 12"/>
            <p:cNvGrpSpPr>
              <a:grpSpLocks/>
            </p:cNvGrpSpPr>
            <p:nvPr/>
          </p:nvGrpSpPr>
          <p:grpSpPr bwMode="auto">
            <a:xfrm>
              <a:off x="1997" y="1404"/>
              <a:ext cx="1889" cy="919"/>
              <a:chOff x="1973" y="1027"/>
              <a:chExt cx="1926" cy="937"/>
            </a:xfrm>
          </p:grpSpPr>
          <p:sp>
            <p:nvSpPr>
              <p:cNvPr id="20"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chemeClr val="accent5">
                      <a:lumMod val="50000"/>
                    </a:schemeClr>
                  </a:solidFill>
                </a:endParaRPr>
              </a:p>
            </p:txBody>
          </p:sp>
          <p:sp>
            <p:nvSpPr>
              <p:cNvPr id="21" name="Oval 14"/>
              <p:cNvSpPr>
                <a:spLocks noChangeArrowheads="1"/>
              </p:cNvSpPr>
              <p:nvPr/>
            </p:nvSpPr>
            <p:spPr bwMode="gray">
              <a:xfrm>
                <a:off x="1973" y="1027"/>
                <a:ext cx="1905" cy="907"/>
              </a:xfrm>
              <a:prstGeom prst="ellipse">
                <a:avLst/>
              </a:prstGeom>
              <a:gradFill rotWithShape="1">
                <a:gsLst>
                  <a:gs pos="0">
                    <a:schemeClr val="folHlink">
                      <a:gamma/>
                      <a:tint val="44314"/>
                      <a:invGamma/>
                    </a:schemeClr>
                  </a:gs>
                  <a:gs pos="100000">
                    <a:schemeClr val="fo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chemeClr val="accent5">
                      <a:lumMod val="50000"/>
                    </a:schemeClr>
                  </a:solidFill>
                </a:endParaRPr>
              </a:p>
            </p:txBody>
          </p:sp>
        </p:grpSp>
        <p:sp>
          <p:nvSpPr>
            <p:cNvPr id="17"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chemeClr val="accent5">
                    <a:lumMod val="50000"/>
                  </a:schemeClr>
                </a:solidFill>
              </a:endParaRPr>
            </a:p>
          </p:txBody>
        </p:sp>
        <p:sp>
          <p:nvSpPr>
            <p:cNvPr id="18"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dirty="0">
                <a:solidFill>
                  <a:schemeClr val="accent5">
                    <a:lumMod val="50000"/>
                  </a:schemeClr>
                </a:solidFill>
              </a:endParaRPr>
            </a:p>
          </p:txBody>
        </p:sp>
        <p:sp>
          <p:nvSpPr>
            <p:cNvPr id="19" name="Oval 17"/>
            <p:cNvSpPr>
              <a:spLocks noChangeArrowheads="1"/>
            </p:cNvSpPr>
            <p:nvPr/>
          </p:nvSpPr>
          <p:spPr bwMode="gray">
            <a:xfrm>
              <a:off x="2125" y="1327"/>
              <a:ext cx="1570" cy="770"/>
            </a:xfrm>
            <a:prstGeom prst="ellipse">
              <a:avLst/>
            </a:prstGeom>
            <a:gradFill>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anchor="ctr"/>
            <a:lstStyle/>
            <a:p>
              <a:pPr algn="ctr" rtl="1"/>
              <a:r>
                <a:rPr lang="ar-SA" sz="3200" b="1" dirty="0" smtClean="0">
                  <a:solidFill>
                    <a:schemeClr val="bg1"/>
                  </a:solidFill>
                  <a:latin typeface="Times New Roman" pitchFamily="18" charset="0"/>
                  <a:cs typeface="Times New Roman" pitchFamily="18" charset="0"/>
                </a:rPr>
                <a:t>مُبرِّرات المشروع</a:t>
              </a:r>
              <a:endParaRPr lang="en-US" sz="3200" b="1" dirty="0">
                <a:solidFill>
                  <a:schemeClr val="bg1"/>
                </a:solidFill>
                <a:latin typeface="Times New Roman" pitchFamily="18" charset="0"/>
                <a:cs typeface="Times New Roman" pitchFamily="18" charset="0"/>
              </a:endParaRPr>
            </a:p>
          </p:txBody>
        </p:sp>
      </p:grpSp>
      <p:sp>
        <p:nvSpPr>
          <p:cNvPr id="22"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5</a:t>
            </a:r>
            <a:endParaRPr lang="ar-SA" sz="1800" b="1" dirty="0">
              <a:solidFill>
                <a:schemeClr val="tx1"/>
              </a:solidFill>
              <a:latin typeface="Times New Roman" pitchFamily="18" charset="0"/>
              <a:cs typeface="Times New Roman" pitchFamily="18" charset="0"/>
            </a:endParaRPr>
          </a:p>
        </p:txBody>
      </p:sp>
      <p:sp>
        <p:nvSpPr>
          <p:cNvPr id="4" name="مستطيل مستدير الزوايا 3"/>
          <p:cNvSpPr/>
          <p:nvPr/>
        </p:nvSpPr>
        <p:spPr>
          <a:xfrm>
            <a:off x="2483768" y="5462112"/>
            <a:ext cx="4572000" cy="1310124"/>
          </a:xfrm>
          <a:prstGeom prst="round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ar-SY" sz="2000" dirty="0">
                <a:latin typeface="Times New Roman" pitchFamily="18" charset="0"/>
                <a:cs typeface="Times New Roman" pitchFamily="18" charset="0"/>
              </a:rPr>
              <a:t>يمكن تحديد الحاجة لهذا ال</a:t>
            </a:r>
            <a:r>
              <a:rPr lang="ar-SA" sz="2000" dirty="0">
                <a:latin typeface="Times New Roman" pitchFamily="18" charset="0"/>
                <a:cs typeface="Times New Roman" pitchFamily="18" charset="0"/>
              </a:rPr>
              <a:t>مشروع</a:t>
            </a:r>
            <a:r>
              <a:rPr lang="ar-SY" sz="2000" dirty="0">
                <a:latin typeface="Times New Roman" pitchFamily="18" charset="0"/>
                <a:cs typeface="Times New Roman" pitchFamily="18" charset="0"/>
              </a:rPr>
              <a:t> من خلال الاعتماد المُتزايد على الانترنت في التسوّق والتسويّق وإمكانية الوصول الأوسع للزبائن مع إهمال البُعدين الزماني والمكاني </a:t>
            </a:r>
            <a:r>
              <a:rPr lang="ar-SA" sz="2000" dirty="0">
                <a:latin typeface="Times New Roman" pitchFamily="18" charset="0"/>
                <a:cs typeface="Times New Roman" pitchFamily="18" charset="0"/>
              </a:rPr>
              <a:t>.</a:t>
            </a:r>
          </a:p>
        </p:txBody>
      </p:sp>
    </p:spTree>
    <p:extLst>
      <p:ext uri="{BB962C8B-B14F-4D97-AF65-F5344CB8AC3E}">
        <p14:creationId xmlns:p14="http://schemas.microsoft.com/office/powerpoint/2010/main" val="2790745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018"/>
                                        </p:tgtEl>
                                        <p:attrNameLst>
                                          <p:attrName>style.visibility</p:attrName>
                                        </p:attrNameLst>
                                      </p:cBhvr>
                                      <p:to>
                                        <p:strVal val="visible"/>
                                      </p:to>
                                    </p:set>
                                    <p:anim calcmode="lin" valueType="num">
                                      <p:cBhvr>
                                        <p:cTn id="7" dur="500" fill="hold"/>
                                        <p:tgtEl>
                                          <p:spTgt spid="43018"/>
                                        </p:tgtEl>
                                        <p:attrNameLst>
                                          <p:attrName>ppt_w</p:attrName>
                                        </p:attrNameLst>
                                      </p:cBhvr>
                                      <p:tavLst>
                                        <p:tav tm="0">
                                          <p:val>
                                            <p:fltVal val="0"/>
                                          </p:val>
                                        </p:tav>
                                        <p:tav tm="100000">
                                          <p:val>
                                            <p:strVal val="#ppt_w"/>
                                          </p:val>
                                        </p:tav>
                                      </p:tavLst>
                                    </p:anim>
                                    <p:anim calcmode="lin" valueType="num">
                                      <p:cBhvr>
                                        <p:cTn id="8" dur="500" fill="hold"/>
                                        <p:tgtEl>
                                          <p:spTgt spid="43018"/>
                                        </p:tgtEl>
                                        <p:attrNameLst>
                                          <p:attrName>ppt_h</p:attrName>
                                        </p:attrNameLst>
                                      </p:cBhvr>
                                      <p:tavLst>
                                        <p:tav tm="0">
                                          <p:val>
                                            <p:fltVal val="0"/>
                                          </p:val>
                                        </p:tav>
                                        <p:tav tm="100000">
                                          <p:val>
                                            <p:strVal val="#ppt_h"/>
                                          </p:val>
                                        </p:tav>
                                      </p:tavLst>
                                    </p:anim>
                                    <p:animEffect transition="in" filter="fade">
                                      <p:cBhvr>
                                        <p:cTn id="9" dur="500"/>
                                        <p:tgtEl>
                                          <p:spTgt spid="4301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grpId="0" nodeType="afterEffect">
                                  <p:stCondLst>
                                    <p:cond delay="9000"/>
                                  </p:stCondLst>
                                  <p:childTnLst>
                                    <p:set>
                                      <p:cBhvr>
                                        <p:cTn id="18" dur="1" fill="hold">
                                          <p:stCondLst>
                                            <p:cond delay="0"/>
                                          </p:stCondLst>
                                        </p:cTn>
                                        <p:tgtEl>
                                          <p:spTgt spid="43016"/>
                                        </p:tgtEl>
                                        <p:attrNameLst>
                                          <p:attrName>style.visibility</p:attrName>
                                        </p:attrNameLst>
                                      </p:cBhvr>
                                      <p:to>
                                        <p:strVal val="visible"/>
                                      </p:to>
                                    </p:set>
                                    <p:anim calcmode="lin" valueType="num">
                                      <p:cBhvr>
                                        <p:cTn id="19" dur="500" fill="hold"/>
                                        <p:tgtEl>
                                          <p:spTgt spid="43016"/>
                                        </p:tgtEl>
                                        <p:attrNameLst>
                                          <p:attrName>ppt_w</p:attrName>
                                        </p:attrNameLst>
                                      </p:cBhvr>
                                      <p:tavLst>
                                        <p:tav tm="0">
                                          <p:val>
                                            <p:fltVal val="0"/>
                                          </p:val>
                                        </p:tav>
                                        <p:tav tm="100000">
                                          <p:val>
                                            <p:strVal val="#ppt_w"/>
                                          </p:val>
                                        </p:tav>
                                      </p:tavLst>
                                    </p:anim>
                                    <p:anim calcmode="lin" valueType="num">
                                      <p:cBhvr>
                                        <p:cTn id="20" dur="500" fill="hold"/>
                                        <p:tgtEl>
                                          <p:spTgt spid="43016"/>
                                        </p:tgtEl>
                                        <p:attrNameLst>
                                          <p:attrName>ppt_h</p:attrName>
                                        </p:attrNameLst>
                                      </p:cBhvr>
                                      <p:tavLst>
                                        <p:tav tm="0">
                                          <p:val>
                                            <p:fltVal val="0"/>
                                          </p:val>
                                        </p:tav>
                                        <p:tav tm="100000">
                                          <p:val>
                                            <p:strVal val="#ppt_h"/>
                                          </p:val>
                                        </p:tav>
                                      </p:tavLst>
                                    </p:anim>
                                    <p:animEffect transition="in" filter="fade">
                                      <p:cBhvr>
                                        <p:cTn id="21" dur="500"/>
                                        <p:tgtEl>
                                          <p:spTgt spid="43016"/>
                                        </p:tgtEl>
                                      </p:cBhvr>
                                    </p:animEffect>
                                  </p:childTnLst>
                                </p:cTn>
                              </p:par>
                            </p:childTnLst>
                          </p:cTn>
                        </p:par>
                        <p:par>
                          <p:cTn id="22" fill="hold">
                            <p:stCondLst>
                              <p:cond delay="10500"/>
                            </p:stCondLst>
                            <p:childTnLst>
                              <p:par>
                                <p:cTn id="23" presetID="53" presetClass="entr" presetSubtype="16"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childTnLst>
                          </p:cTn>
                        </p:par>
                        <p:par>
                          <p:cTn id="28" fill="hold">
                            <p:stCondLst>
                              <p:cond delay="11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P spid="43018" grpId="0" animBg="1"/>
      <p:bldP spid="2"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6</a:t>
            </a:r>
            <a:endParaRPr lang="ar-SA" sz="1800" b="1" dirty="0">
              <a:solidFill>
                <a:schemeClr val="tx1"/>
              </a:solidFill>
              <a:latin typeface="Times New Roman" pitchFamily="18" charset="0"/>
              <a:cs typeface="Times New Roman" pitchFamily="18" charset="0"/>
            </a:endParaRPr>
          </a:p>
        </p:txBody>
      </p:sp>
      <p:sp>
        <p:nvSpPr>
          <p:cNvPr id="6" name="Content Placeholder 2">
            <a:extLst>
              <a:ext uri="{FF2B5EF4-FFF2-40B4-BE49-F238E27FC236}">
                <a16:creationId xmlns="" xmlns:a16="http://schemas.microsoft.com/office/drawing/2014/main" id="{1E82CDEE-9A9D-4BB3-B3CF-E55749C8F32D}"/>
              </a:ext>
            </a:extLst>
          </p:cNvPr>
          <p:cNvSpPr>
            <a:spLocks noGrp="1"/>
          </p:cNvSpPr>
          <p:nvPr>
            <p:ph idx="1"/>
          </p:nvPr>
        </p:nvSpPr>
        <p:spPr>
          <a:xfrm>
            <a:off x="971600" y="2852936"/>
            <a:ext cx="7408333" cy="2880320"/>
          </a:xfrm>
          <a:prstGeom prst="rect">
            <a:avLst/>
          </a:prstGeom>
        </p:spPr>
        <p:txBody>
          <a:bodyPr>
            <a:normAutofit/>
          </a:bodyPr>
          <a:lstStyle/>
          <a:p>
            <a:pPr marR="0" lvl="0" algn="r" defTabSz="914400" eaLnBrk="1" fontAlgn="auto" latinLnBrk="0" hangingPunct="1">
              <a:lnSpc>
                <a:spcPct val="100000"/>
              </a:lnSpc>
              <a:spcBef>
                <a:spcPts val="0"/>
              </a:spcBef>
              <a:spcAft>
                <a:spcPts val="0"/>
              </a:spcAft>
              <a:buClrTx/>
              <a:buSzTx/>
              <a:buFont typeface="Wingdings" pitchFamily="2" charset="2"/>
              <a:buChar char="Ø"/>
              <a:tabLst/>
              <a:defRPr/>
            </a:pP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ي</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شترط بالموقع بعد تصمي</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ّم</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ه</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بح</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ل</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ته شبه الم</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تكاملة تأمين ما</a:t>
            </a:r>
            <a:r>
              <a:rPr kumimoji="0" lang="en-US"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يلي</a:t>
            </a:r>
            <a:r>
              <a:rPr kumimoji="0" lang="en-US"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endPar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a:p>
            <a:pPr marL="0" marR="0" lvl="0" indent="0" algn="r" defTabSz="914400" eaLnBrk="1" fontAlgn="auto" latinLnBrk="0" hangingPunct="1">
              <a:lnSpc>
                <a:spcPct val="100000"/>
              </a:lnSpc>
              <a:spcBef>
                <a:spcPts val="0"/>
              </a:spcBef>
              <a:spcAft>
                <a:spcPts val="0"/>
              </a:spcAft>
              <a:buClrTx/>
              <a:buSzTx/>
              <a:buNone/>
              <a:tabLst/>
              <a:defRPr/>
            </a:pPr>
            <a:endPar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a:p>
            <a:pPr marL="457200" lvl="0" indent="-457200">
              <a:spcBef>
                <a:spcPts val="0"/>
              </a:spcBef>
              <a:buClrTx/>
              <a:buSzTx/>
              <a:buFont typeface="+mj-lt"/>
              <a:buAutoNum type="arabicPeriod"/>
            </a:pP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يوف</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ر للم</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ستخدم عرض سيار</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ة</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(جديد</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ة</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 </a:t>
            </a:r>
            <a:r>
              <a:rPr lang="ar-SY" sz="1800" kern="0" dirty="0" smtClean="0">
                <a:solidFill>
                  <a:sysClr val="windowText" lastClr="000000"/>
                </a:solidFill>
                <a:latin typeface="Times New Roman" pitchFamily="18" charset="0"/>
                <a:cs typeface="Times New Roman" pitchFamily="18" charset="0"/>
              </a:rPr>
              <a:t>م</a:t>
            </a:r>
            <a:r>
              <a:rPr lang="ar-SA" sz="1800" kern="0" dirty="0" smtClean="0">
                <a:solidFill>
                  <a:sysClr val="windowText" lastClr="000000"/>
                </a:solidFill>
                <a:latin typeface="Times New Roman" pitchFamily="18" charset="0"/>
                <a:cs typeface="Times New Roman" pitchFamily="18" charset="0"/>
              </a:rPr>
              <a:t>ُ</a:t>
            </a:r>
            <a:r>
              <a:rPr lang="ar-SY" sz="1800" kern="0" dirty="0" smtClean="0">
                <a:solidFill>
                  <a:sysClr val="windowText" lastClr="000000"/>
                </a:solidFill>
                <a:latin typeface="Times New Roman" pitchFamily="18" charset="0"/>
                <a:cs typeface="Times New Roman" pitchFamily="18" charset="0"/>
              </a:rPr>
              <a:t>ستعملة)</a:t>
            </a:r>
            <a:r>
              <a:rPr lang="ar-SA" sz="1800" kern="0" dirty="0" smtClean="0">
                <a:solidFill>
                  <a:sysClr val="windowText" lastClr="000000"/>
                </a:solidFill>
                <a:latin typeface="Times New Roman" pitchFamily="18" charset="0"/>
                <a:cs typeface="Times New Roman" pitchFamily="18" charset="0"/>
              </a:rPr>
              <a:t>.</a:t>
            </a:r>
          </a:p>
          <a:p>
            <a:pPr marL="457200" lvl="0" indent="-457200">
              <a:spcBef>
                <a:spcPts val="0"/>
              </a:spcBef>
              <a:buClrTx/>
              <a:buSzTx/>
              <a:buFont typeface="+mj-lt"/>
              <a:buAutoNum type="arabicPeriod"/>
            </a:pP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يوف</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ر للم</a:t>
            </a:r>
            <a:r>
              <a:rPr lang="ar-SA" sz="1800" kern="0" dirty="0" smtClean="0">
                <a:solidFill>
                  <a:sysClr val="windowText" lastClr="000000"/>
                </a:solidFill>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ستخدم استعراض سيارة ضمن ميزات البحث</a:t>
            </a:r>
            <a:r>
              <a:rPr kumimoji="0" lang="en-US" sz="1800" b="0" i="0" u="none" strike="noStrike" kern="0" cap="none" spc="0" normalizeH="0" noProof="0" dirty="0" smtClean="0">
                <a:ln>
                  <a:noFill/>
                </a:ln>
                <a:solidFill>
                  <a:sysClr val="windowText" lastClr="000000"/>
                </a:solidFill>
                <a:effectLst/>
                <a:uLnTx/>
                <a:uFillTx/>
                <a:latin typeface="Times New Roman" pitchFamily="18" charset="0"/>
                <a:cs typeface="Times New Roman" pitchFamily="18" charset="0"/>
              </a:rPr>
              <a:t> </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والبحث الم</a:t>
            </a:r>
            <a:r>
              <a:rPr lang="ar-SA" sz="1800" kern="0" dirty="0" smtClean="0">
                <a:solidFill>
                  <a:sysClr val="windowText" lastClr="000000"/>
                </a:solidFill>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تقد</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م</a:t>
            </a:r>
            <a:r>
              <a:rPr lang="ar-SA" sz="1800" kern="0" noProof="0" dirty="0" smtClean="0">
                <a:solidFill>
                  <a:sysClr val="windowText" lastClr="000000"/>
                </a:solidFill>
                <a:latin typeface="Times New Roman" pitchFamily="18" charset="0"/>
                <a:cs typeface="Times New Roman" pitchFamily="18" charset="0"/>
              </a:rPr>
              <a:t>.</a:t>
            </a:r>
            <a:endParaRPr lang="ar-SA" sz="1800" kern="0" dirty="0" smtClean="0">
              <a:solidFill>
                <a:sysClr val="windowText" lastClr="000000"/>
              </a:solidFill>
              <a:latin typeface="Times New Roman" pitchFamily="18" charset="0"/>
              <a:cs typeface="Times New Roman" pitchFamily="18" charset="0"/>
            </a:endParaRPr>
          </a:p>
          <a:p>
            <a:pPr marL="457200" lvl="0" indent="-457200">
              <a:spcBef>
                <a:spcPts val="0"/>
              </a:spcBef>
              <a:buClrTx/>
              <a:buSzTx/>
              <a:buFont typeface="+mj-lt"/>
              <a:buAutoNum type="arabicPeriod"/>
            </a:pPr>
            <a:r>
              <a:rPr lang="ar-SA" sz="1800" kern="0" dirty="0" smtClean="0">
                <a:solidFill>
                  <a:sysClr val="windowText" lastClr="000000"/>
                </a:solidFill>
                <a:latin typeface="Times New Roman" pitchFamily="18" charset="0"/>
                <a:cs typeface="Times New Roman" pitchFamily="18" charset="0"/>
              </a:rPr>
              <a:t>يُتيح </a:t>
            </a:r>
            <a:r>
              <a:rPr lang="ar-SY" sz="1800" kern="0" dirty="0" smtClean="0">
                <a:solidFill>
                  <a:sysClr val="windowText" lastClr="000000"/>
                </a:solidFill>
                <a:latin typeface="Times New Roman" pitchFamily="18" charset="0"/>
                <a:cs typeface="Times New Roman" pitchFamily="18" charset="0"/>
              </a:rPr>
              <a:t>إمكانية الوصول </a:t>
            </a:r>
            <a:r>
              <a:rPr lang="ar-SA" sz="1800" kern="0" dirty="0" smtClean="0">
                <a:solidFill>
                  <a:sysClr val="windowText" lastClr="000000"/>
                </a:solidFill>
                <a:latin typeface="Times New Roman" pitchFamily="18" charset="0"/>
                <a:cs typeface="Times New Roman" pitchFamily="18" charset="0"/>
              </a:rPr>
              <a:t>إ</a:t>
            </a:r>
            <a:r>
              <a:rPr lang="ar-SY" sz="1800" kern="0" dirty="0" smtClean="0">
                <a:solidFill>
                  <a:sysClr val="windowText" lastClr="000000"/>
                </a:solidFill>
                <a:latin typeface="Times New Roman" pitchFamily="18" charset="0"/>
                <a:cs typeface="Times New Roman" pitchFamily="18" charset="0"/>
              </a:rPr>
              <a:t>لى كافة الروابط الأخرى التي تتضم</a:t>
            </a:r>
            <a:r>
              <a:rPr lang="ar-SA" sz="1800" kern="0" dirty="0" smtClean="0">
                <a:solidFill>
                  <a:sysClr val="windowText" lastClr="000000"/>
                </a:solidFill>
                <a:latin typeface="Times New Roman" pitchFamily="18" charset="0"/>
                <a:cs typeface="Times New Roman" pitchFamily="18" charset="0"/>
              </a:rPr>
              <a:t>ّ</a:t>
            </a:r>
            <a:r>
              <a:rPr lang="ar-SY" sz="1800" kern="0" dirty="0" smtClean="0">
                <a:solidFill>
                  <a:sysClr val="windowText" lastClr="000000"/>
                </a:solidFill>
                <a:latin typeface="Times New Roman" pitchFamily="18" charset="0"/>
                <a:cs typeface="Times New Roman" pitchFamily="18" charset="0"/>
              </a:rPr>
              <a:t>ن الخدمات والأحداث والأخبار.</a:t>
            </a:r>
            <a:endPar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a:p>
            <a:pPr marL="457200" marR="0" lvl="0" indent="-457200" algn="r" defTabSz="914400" eaLnBrk="1" fontAlgn="auto" latinLnBrk="0" hangingPunct="1">
              <a:lnSpc>
                <a:spcPct val="100000"/>
              </a:lnSpc>
              <a:spcBef>
                <a:spcPts val="0"/>
              </a:spcBef>
              <a:spcAft>
                <a:spcPts val="0"/>
              </a:spcAft>
              <a:buClrTx/>
              <a:buSzTx/>
              <a:buFont typeface="+mj-lt"/>
              <a:buAutoNum type="arabicPeriod"/>
              <a:tabLst/>
              <a:defRPr/>
            </a:pP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يعطي لم</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دير الموقع مي</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زات الحذف والتعديل</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وللمستخدم</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المُسجَّل بالموقع </a:t>
            </a:r>
            <a:r>
              <a:rPr kumimoji="0" lang="ar-SA" sz="1800" b="0" i="0" u="sng"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حصراً</a:t>
            </a:r>
            <a:r>
              <a:rPr kumimoji="0" lang="en-US" sz="1800" b="0" i="0" u="sng" strike="noStrike" kern="0" cap="none" spc="0" normalizeH="0" noProof="0" dirty="0" smtClean="0">
                <a:ln>
                  <a:noFill/>
                </a:ln>
                <a:solidFill>
                  <a:sysClr val="windowText" lastClr="000000"/>
                </a:solidFill>
                <a:effectLst/>
                <a:uLnTx/>
                <a:uFillTx/>
                <a:latin typeface="Times New Roman" pitchFamily="18" charset="0"/>
                <a:cs typeface="Times New Roman" pitchFamily="18" charset="0"/>
              </a:rPr>
              <a:t> </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صلاحيات الوصول لبيانات الاتصال</a:t>
            </a:r>
            <a:r>
              <a:rPr lang="en-US" sz="1800" kern="0" noProof="0" dirty="0" smtClean="0">
                <a:solidFill>
                  <a:sysClr val="windowText" lastClr="000000"/>
                </a:solidFill>
                <a:latin typeface="Times New Roman" pitchFamily="18" charset="0"/>
                <a:cs typeface="Times New Roman" pitchFamily="18" charset="0"/>
              </a:rPr>
              <a:t>.</a:t>
            </a:r>
            <a:endParaRPr lang="en-US" sz="1800" kern="0" dirty="0" smtClean="0">
              <a:solidFill>
                <a:sysClr val="windowText" lastClr="000000"/>
              </a:solidFill>
              <a:latin typeface="Times New Roman" pitchFamily="18" charset="0"/>
              <a:cs typeface="Times New Roman" pitchFamily="18" charset="0"/>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a:p>
            <a:pPr marR="0" lvl="0" algn="r" defTabSz="914400" eaLnBrk="1" fontAlgn="auto" latinLnBrk="0" hangingPunct="1">
              <a:lnSpc>
                <a:spcPct val="100000"/>
              </a:lnSpc>
              <a:spcBef>
                <a:spcPts val="0"/>
              </a:spcBef>
              <a:spcAft>
                <a:spcPts val="0"/>
              </a:spcAft>
              <a:buClrTx/>
              <a:buSzTx/>
              <a:buFont typeface="Wingdings" pitchFamily="2" charset="2"/>
              <a:buChar char="Ø"/>
              <a:tabLst/>
              <a:defRPr/>
            </a:pP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بالإضافة إلى م</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مي</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زات خاصّة يمكن تطويرها بدراسة هذه المتطلبات مع الم</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ختصي</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ن والم</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ستثمرين المتوقعي</a:t>
            </a:r>
            <a:r>
              <a:rPr kumimoji="0" lang="ar-SA"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r>
              <a:rPr kumimoji="0" lang="ar-SY"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ن لمثل هذا النظام.</a:t>
            </a:r>
            <a:endParaRPr kumimoji="0" lang="ar-SY" sz="18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endParaRPr>
          </a:p>
        </p:txBody>
      </p:sp>
      <p:sp>
        <p:nvSpPr>
          <p:cNvPr id="7" name="مستطيل 6"/>
          <p:cNvSpPr/>
          <p:nvPr/>
        </p:nvSpPr>
        <p:spPr>
          <a:xfrm>
            <a:off x="2915816" y="692696"/>
            <a:ext cx="4032448"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الشرُوط والمُتطلّبات :</a:t>
            </a:r>
            <a:endParaRPr lang="ar-SA" dirty="0">
              <a:latin typeface="Times New Roman" pitchFamily="18" charset="0"/>
              <a:cs typeface="Times New Roman" pitchFamily="18" charset="0"/>
            </a:endParaRPr>
          </a:p>
        </p:txBody>
      </p:sp>
      <p:pic>
        <p:nvPicPr>
          <p:cNvPr id="10" name="صورة 9"/>
          <p:cNvPicPr/>
          <p:nvPr/>
        </p:nvPicPr>
        <p:blipFill>
          <a:blip r:embed="rId2" cstate="print">
            <a:extLst>
              <a:ext uri="{28A0092B-C50C-407E-A947-70E740481C1C}">
                <a14:useLocalDpi xmlns:a14="http://schemas.microsoft.com/office/drawing/2010/main" val="0"/>
              </a:ext>
            </a:extLst>
          </a:blip>
          <a:stretch>
            <a:fillRect/>
          </a:stretch>
        </p:blipFill>
        <p:spPr>
          <a:xfrm>
            <a:off x="251520" y="383441"/>
            <a:ext cx="1440160" cy="10171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3656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7</a:t>
            </a:r>
            <a:endParaRPr lang="ar-SA" sz="1800" b="1" dirty="0">
              <a:solidFill>
                <a:schemeClr val="tx1"/>
              </a:solidFill>
              <a:latin typeface="Times New Roman" pitchFamily="18" charset="0"/>
              <a:cs typeface="Times New Roman" pitchFamily="18" charset="0"/>
            </a:endParaRPr>
          </a:p>
        </p:txBody>
      </p:sp>
      <p:sp>
        <p:nvSpPr>
          <p:cNvPr id="6" name="مستطيل 5"/>
          <p:cNvSpPr/>
          <p:nvPr/>
        </p:nvSpPr>
        <p:spPr>
          <a:xfrm>
            <a:off x="3347864" y="692696"/>
            <a:ext cx="3384376" cy="707886"/>
          </a:xfrm>
          <a:prstGeom prst="rect">
            <a:avLst/>
          </a:prstGeom>
        </p:spPr>
        <p:txBody>
          <a:bodyPr wrap="square">
            <a:spAutoFit/>
          </a:bodyPr>
          <a:lstStyle/>
          <a:p>
            <a:pPr algn="ctr"/>
            <a:r>
              <a:rPr lang="ar-SA" sz="40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التحليّل وَالتخطيّط :</a:t>
            </a:r>
            <a:endParaRPr lang="ar-SA" dirty="0">
              <a:latin typeface="Times New Roman" pitchFamily="18" charset="0"/>
              <a:cs typeface="Times New Roman" pitchFamily="18" charset="0"/>
            </a:endParaRPr>
          </a:p>
        </p:txBody>
      </p:sp>
      <p:pic>
        <p:nvPicPr>
          <p:cNvPr id="7" name="صورة 6"/>
          <p:cNvPicPr/>
          <p:nvPr/>
        </p:nvPicPr>
        <p:blipFill>
          <a:blip r:embed="rId2">
            <a:extLst>
              <a:ext uri="{28A0092B-C50C-407E-A947-70E740481C1C}">
                <a14:useLocalDpi xmlns:a14="http://schemas.microsoft.com/office/drawing/2010/main" val="0"/>
              </a:ext>
            </a:extLst>
          </a:blip>
          <a:stretch>
            <a:fillRect/>
          </a:stretch>
        </p:blipFill>
        <p:spPr>
          <a:xfrm>
            <a:off x="251520" y="247631"/>
            <a:ext cx="2088232" cy="1352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مستطيل 3"/>
          <p:cNvSpPr/>
          <p:nvPr/>
        </p:nvSpPr>
        <p:spPr>
          <a:xfrm>
            <a:off x="1184398" y="2780928"/>
            <a:ext cx="7488832" cy="3005759"/>
          </a:xfrm>
          <a:prstGeom prst="rect">
            <a:avLst/>
          </a:prstGeom>
        </p:spPr>
        <p:txBody>
          <a:bodyPr wrap="square">
            <a:spAutoFit/>
          </a:bodyPr>
          <a:lstStyle/>
          <a:p>
            <a:pPr marL="342900" lvl="0" indent="-342900">
              <a:lnSpc>
                <a:spcPct val="115000"/>
              </a:lnSpc>
              <a:spcAft>
                <a:spcPts val="1000"/>
              </a:spcAft>
              <a:buFont typeface="Wingdings"/>
              <a:buChar char=""/>
              <a:tabLst>
                <a:tab pos="457200" algn="l"/>
              </a:tabLst>
            </a:pPr>
            <a:r>
              <a:rPr lang="ar-SY" dirty="0">
                <a:latin typeface="Times New Roman" pitchFamily="18" charset="0"/>
                <a:ea typeface="Calibri"/>
                <a:cs typeface="Times New Roman" pitchFamily="18" charset="0"/>
              </a:rPr>
              <a:t>من موجبات المشروع الناجح التخطي</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ط الجيد والإدارة الناجحة والتحليل الدقي</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ق للم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تطل</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بات </a:t>
            </a:r>
            <a:r>
              <a:rPr lang="ar-SA" dirty="0">
                <a:latin typeface="Times New Roman" pitchFamily="18" charset="0"/>
                <a:ea typeface="Calibri"/>
                <a:cs typeface="Times New Roman" pitchFamily="18" charset="0"/>
              </a:rPr>
              <a:t>، </a:t>
            </a:r>
            <a:r>
              <a:rPr lang="ar-SY" dirty="0">
                <a:latin typeface="Times New Roman" pitchFamily="18" charset="0"/>
                <a:ea typeface="Calibri"/>
                <a:cs typeface="Times New Roman" pitchFamily="18" charset="0"/>
              </a:rPr>
              <a:t>واعتماد منهجية تطوير واضحة</a:t>
            </a:r>
            <a:r>
              <a:rPr lang="ar-SA" dirty="0">
                <a:latin typeface="Times New Roman" pitchFamily="18" charset="0"/>
                <a:ea typeface="Calibri"/>
                <a:cs typeface="Times New Roman" pitchFamily="18" charset="0"/>
              </a:rPr>
              <a:t>، </a:t>
            </a:r>
            <a:r>
              <a:rPr lang="ar-SY" dirty="0">
                <a:latin typeface="Times New Roman" pitchFamily="18" charset="0"/>
                <a:ea typeface="Calibri"/>
                <a:cs typeface="Times New Roman" pitchFamily="18" charset="0"/>
              </a:rPr>
              <a:t>وبنتيجة تحليل الشروط </a:t>
            </a:r>
            <a:r>
              <a:rPr lang="ar-SA" dirty="0" smtClean="0">
                <a:latin typeface="Times New Roman" pitchFamily="18" charset="0"/>
                <a:ea typeface="Calibri"/>
                <a:cs typeface="Times New Roman" pitchFamily="18" charset="0"/>
              </a:rPr>
              <a:t> </a:t>
            </a:r>
            <a:r>
              <a:rPr lang="ar-SY" dirty="0" smtClean="0">
                <a:latin typeface="Times New Roman" pitchFamily="18" charset="0"/>
                <a:ea typeface="Calibri"/>
                <a:cs typeface="Times New Roman" pitchFamily="18" charset="0"/>
              </a:rPr>
              <a:t>تم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 تحديد الفاعلين حسب دور الم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ستخدم :</a:t>
            </a:r>
            <a:endParaRPr lang="en-US" dirty="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ar-SY" dirty="0">
                <a:latin typeface="Times New Roman" pitchFamily="18" charset="0"/>
                <a:ea typeface="Calibri"/>
                <a:cs typeface="Times New Roman" pitchFamily="18" charset="0"/>
              </a:rPr>
              <a:t>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دير النظام</a:t>
            </a:r>
            <a:r>
              <a:rPr lang="ar-SA" dirty="0">
                <a:latin typeface="Times New Roman" pitchFamily="18" charset="0"/>
                <a:ea typeface="Calibri"/>
                <a:cs typeface="Times New Roman" pitchFamily="18" charset="0"/>
              </a:rPr>
              <a:t>.</a:t>
            </a:r>
            <a:endParaRPr lang="en-US" dirty="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ar-SY" dirty="0">
                <a:latin typeface="Times New Roman" pitchFamily="18" charset="0"/>
                <a:ea typeface="Calibri"/>
                <a:cs typeface="Times New Roman" pitchFamily="18" charset="0"/>
              </a:rPr>
              <a:t>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ستخدم 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سج</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ل</a:t>
            </a:r>
            <a:r>
              <a:rPr lang="ar-SA" dirty="0">
                <a:latin typeface="Times New Roman" pitchFamily="18" charset="0"/>
                <a:ea typeface="Calibri"/>
                <a:cs typeface="Times New Roman" pitchFamily="18" charset="0"/>
              </a:rPr>
              <a:t>.</a:t>
            </a:r>
            <a:endParaRPr lang="en-US" dirty="0">
              <a:latin typeface="Times New Roman" pitchFamily="18" charset="0"/>
              <a:ea typeface="Calibri"/>
              <a:cs typeface="Times New Roman" pitchFamily="18" charset="0"/>
            </a:endParaRPr>
          </a:p>
          <a:p>
            <a:pPr marL="342900" lvl="0" indent="-342900">
              <a:lnSpc>
                <a:spcPct val="115000"/>
              </a:lnSpc>
              <a:spcAft>
                <a:spcPts val="1000"/>
              </a:spcAft>
              <a:buFont typeface="Arial"/>
              <a:buChar char="•"/>
              <a:tabLst>
                <a:tab pos="457200" algn="l"/>
              </a:tabLst>
            </a:pPr>
            <a:r>
              <a:rPr lang="ar-SY" dirty="0">
                <a:latin typeface="Times New Roman" pitchFamily="18" charset="0"/>
                <a:ea typeface="Calibri"/>
                <a:cs typeface="Times New Roman" pitchFamily="18" charset="0"/>
              </a:rPr>
              <a:t>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ستخد</a:t>
            </a:r>
            <a:r>
              <a:rPr lang="ar-SA" dirty="0">
                <a:latin typeface="Times New Roman" pitchFamily="18" charset="0"/>
                <a:ea typeface="Calibri"/>
                <a:cs typeface="Times New Roman" pitchFamily="18" charset="0"/>
              </a:rPr>
              <a:t>م</a:t>
            </a:r>
            <a:r>
              <a:rPr lang="ar-SY" dirty="0">
                <a:latin typeface="Times New Roman" pitchFamily="18" charset="0"/>
                <a:ea typeface="Calibri"/>
                <a:cs typeface="Times New Roman" pitchFamily="18" charset="0"/>
              </a:rPr>
              <a:t> غير 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سج</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ل </a:t>
            </a:r>
            <a:r>
              <a:rPr lang="ar-SA" dirty="0">
                <a:latin typeface="Times New Roman" pitchFamily="18" charset="0"/>
                <a:ea typeface="Calibri"/>
                <a:cs typeface="Times New Roman" pitchFamily="18" charset="0"/>
              </a:rPr>
              <a:t>.</a:t>
            </a:r>
            <a:endParaRPr lang="en-US" dirty="0">
              <a:latin typeface="Times New Roman" pitchFamily="18" charset="0"/>
              <a:ea typeface="Calibri"/>
              <a:cs typeface="Times New Roman" pitchFamily="18" charset="0"/>
            </a:endParaRPr>
          </a:p>
          <a:p>
            <a:pPr marL="342900" lvl="0" indent="-342900">
              <a:lnSpc>
                <a:spcPct val="115000"/>
              </a:lnSpc>
              <a:spcAft>
                <a:spcPts val="1000"/>
              </a:spcAft>
              <a:buFont typeface="Wingdings"/>
              <a:buChar char=""/>
              <a:tabLst>
                <a:tab pos="457200" algn="l"/>
              </a:tabLst>
            </a:pPr>
            <a:r>
              <a:rPr lang="ar-SY" dirty="0">
                <a:latin typeface="Times New Roman" pitchFamily="18" charset="0"/>
                <a:ea typeface="Calibri"/>
                <a:cs typeface="Times New Roman" pitchFamily="18" charset="0"/>
              </a:rPr>
              <a:t> الم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تطل</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بات الوظيفية لكل م</a:t>
            </a:r>
            <a:r>
              <a:rPr lang="ar-SA" dirty="0">
                <a:latin typeface="Times New Roman" pitchFamily="18" charset="0"/>
                <a:ea typeface="Calibri"/>
                <a:cs typeface="Times New Roman" pitchFamily="18" charset="0"/>
              </a:rPr>
              <a:t>ُ</a:t>
            </a:r>
            <a:r>
              <a:rPr lang="ar-SY" dirty="0">
                <a:latin typeface="Times New Roman" pitchFamily="18" charset="0"/>
                <a:ea typeface="Calibri"/>
                <a:cs typeface="Times New Roman" pitchFamily="18" charset="0"/>
              </a:rPr>
              <a:t>ستخدم</a:t>
            </a:r>
            <a:r>
              <a:rPr lang="ar-SA" dirty="0">
                <a:latin typeface="Times New Roman" pitchFamily="18" charset="0"/>
                <a:ea typeface="Calibri"/>
                <a:cs typeface="Times New Roman" pitchFamily="18" charset="0"/>
              </a:rPr>
              <a:t>.</a:t>
            </a:r>
            <a:endParaRPr lang="en-US" dirty="0">
              <a:latin typeface="Times New Roman" pitchFamily="18" charset="0"/>
              <a:ea typeface="Calibri"/>
              <a:cs typeface="Times New Roman" pitchFamily="18" charset="0"/>
            </a:endParaRPr>
          </a:p>
          <a:p>
            <a:pPr marL="342900" lvl="0" indent="-342900">
              <a:lnSpc>
                <a:spcPct val="115000"/>
              </a:lnSpc>
              <a:spcAft>
                <a:spcPts val="1000"/>
              </a:spcAft>
              <a:buFont typeface="Wingdings"/>
              <a:buChar char=""/>
              <a:tabLst>
                <a:tab pos="457200" algn="l"/>
              </a:tabLst>
            </a:pPr>
            <a:r>
              <a:rPr lang="ar-SA" dirty="0">
                <a:latin typeface="Times New Roman" pitchFamily="18" charset="0"/>
                <a:ea typeface="Calibri"/>
                <a:cs typeface="Times New Roman" pitchFamily="18" charset="0"/>
              </a:rPr>
              <a:t>المُتطلبّات غير الوظيفية.</a:t>
            </a:r>
            <a:endParaRPr lang="en-US" dirty="0">
              <a:effectLst/>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val="679338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8</a:t>
            </a:r>
            <a:endParaRPr lang="ar-SA" sz="1800" b="1" dirty="0">
              <a:solidFill>
                <a:schemeClr val="tx1"/>
              </a:solidFill>
              <a:latin typeface="Times New Roman" pitchFamily="18" charset="0"/>
              <a:cs typeface="Times New Roman" pitchFamily="18" charset="0"/>
            </a:endParaRPr>
          </a:p>
        </p:txBody>
      </p:sp>
      <p:graphicFrame>
        <p:nvGraphicFramePr>
          <p:cNvPr id="8" name="جدول 7"/>
          <p:cNvGraphicFramePr>
            <a:graphicFrameLocks noGrp="1"/>
          </p:cNvGraphicFramePr>
          <p:nvPr>
            <p:extLst>
              <p:ext uri="{D42A27DB-BD31-4B8C-83A1-F6EECF244321}">
                <p14:modId xmlns:p14="http://schemas.microsoft.com/office/powerpoint/2010/main" val="172569105"/>
              </p:ext>
            </p:extLst>
          </p:nvPr>
        </p:nvGraphicFramePr>
        <p:xfrm>
          <a:off x="664836" y="719272"/>
          <a:ext cx="7814327" cy="5157216"/>
        </p:xfrm>
        <a:graphic>
          <a:graphicData uri="http://schemas.openxmlformats.org/drawingml/2006/table">
            <a:tbl>
              <a:tblPr rtl="1" firstRow="1" firstCol="1" bandRow="1">
                <a:tableStyleId>{5C22544A-7EE6-4342-B048-85BDC9FD1C3A}</a:tableStyleId>
              </a:tblPr>
              <a:tblGrid>
                <a:gridCol w="1886751"/>
                <a:gridCol w="1605754"/>
                <a:gridCol w="4321822"/>
              </a:tblGrid>
              <a:tr h="305966">
                <a:tc>
                  <a:txBody>
                    <a:bodyPr/>
                    <a:lstStyle/>
                    <a:p>
                      <a:pPr algn="ctr" rtl="1">
                        <a:lnSpc>
                          <a:spcPct val="150000"/>
                        </a:lnSpc>
                        <a:spcAft>
                          <a:spcPts val="0"/>
                        </a:spcAft>
                      </a:pPr>
                      <a:r>
                        <a:rPr lang="ar-SY" sz="2000" b="1" dirty="0">
                          <a:effectLst/>
                          <a:latin typeface="Times New Roman" pitchFamily="18" charset="0"/>
                          <a:cs typeface="Times New Roman" pitchFamily="18" charset="0"/>
                        </a:rPr>
                        <a:t>اسم الحالة :</a:t>
                      </a:r>
                      <a:endParaRPr lang="en-US" sz="1800" b="1" dirty="0">
                        <a:solidFill>
                          <a:srgbClr val="C45911"/>
                        </a:solidFill>
                        <a:effectLst/>
                        <a:latin typeface="Times New Roman" pitchFamily="18" charset="0"/>
                        <a:ea typeface="Calibri"/>
                        <a:cs typeface="Times New Roman" pitchFamily="18" charset="0"/>
                      </a:endParaRPr>
                    </a:p>
                  </a:txBody>
                  <a:tcPr marL="65564" marR="65564" marT="0" marB="0"/>
                </a:tc>
                <a:tc gridSpan="2">
                  <a:txBody>
                    <a:bodyPr/>
                    <a:lstStyle/>
                    <a:p>
                      <a:pPr algn="ctr" rtl="1">
                        <a:lnSpc>
                          <a:spcPct val="150000"/>
                        </a:lnSpc>
                        <a:spcAft>
                          <a:spcPts val="0"/>
                        </a:spcAft>
                      </a:pPr>
                      <a:r>
                        <a:rPr lang="ar-SY" sz="2000" dirty="0">
                          <a:effectLst/>
                          <a:latin typeface="Times New Roman" pitchFamily="18" charset="0"/>
                          <a:cs typeface="Times New Roman" pitchFamily="18" charset="0"/>
                        </a:rPr>
                        <a:t>تسجيل الدخول </a:t>
                      </a:r>
                      <a:r>
                        <a:rPr lang="en-US" sz="2000" dirty="0">
                          <a:effectLst/>
                          <a:latin typeface="Times New Roman" pitchFamily="18" charset="0"/>
                          <a:cs typeface="Times New Roman" pitchFamily="18" charset="0"/>
                        </a:rPr>
                        <a:t>Log in</a:t>
                      </a:r>
                      <a:endParaRPr lang="en-US" sz="1800" dirty="0">
                        <a:solidFill>
                          <a:srgbClr val="C45911"/>
                        </a:solidFill>
                        <a:effectLst/>
                        <a:latin typeface="Times New Roman" pitchFamily="18" charset="0"/>
                        <a:ea typeface="Calibri"/>
                        <a:cs typeface="Times New Roman" pitchFamily="18" charset="0"/>
                      </a:endParaRPr>
                    </a:p>
                  </a:txBody>
                  <a:tcPr marL="65564" marR="65564" marT="0" marB="0"/>
                </a:tc>
                <a:tc hMerge="1">
                  <a:txBody>
                    <a:bodyPr/>
                    <a:lstStyle/>
                    <a:p>
                      <a:pPr rtl="1"/>
                      <a:endParaRPr lang="ar-SA"/>
                    </a:p>
                  </a:txBody>
                  <a:tcPr/>
                </a:tc>
              </a:tr>
              <a:tr h="305966">
                <a:tc>
                  <a:txBody>
                    <a:bodyPr/>
                    <a:lstStyle/>
                    <a:p>
                      <a:pPr algn="ctr" rtl="1">
                        <a:lnSpc>
                          <a:spcPct val="150000"/>
                        </a:lnSpc>
                        <a:spcAft>
                          <a:spcPts val="0"/>
                        </a:spcAft>
                      </a:pPr>
                      <a:r>
                        <a:rPr lang="ar-SY" sz="2000" b="1" dirty="0">
                          <a:effectLst/>
                          <a:latin typeface="Times New Roman" pitchFamily="18" charset="0"/>
                          <a:cs typeface="Times New Roman" pitchFamily="18" charset="0"/>
                        </a:rPr>
                        <a:t>الفاعلين :</a:t>
                      </a:r>
                      <a:endParaRPr lang="en-US" sz="1800" b="1" dirty="0">
                        <a:solidFill>
                          <a:srgbClr val="C45911"/>
                        </a:solidFill>
                        <a:effectLst/>
                        <a:latin typeface="Times New Roman" pitchFamily="18" charset="0"/>
                        <a:ea typeface="Calibri"/>
                        <a:cs typeface="Times New Roman" pitchFamily="18" charset="0"/>
                      </a:endParaRPr>
                    </a:p>
                  </a:txBody>
                  <a:tcPr marL="65564" marR="65564" marT="0" marB="0"/>
                </a:tc>
                <a:tc gridSpan="2">
                  <a:txBody>
                    <a:bodyPr/>
                    <a:lstStyle/>
                    <a:p>
                      <a:pPr algn="ctr" rtl="1">
                        <a:lnSpc>
                          <a:spcPct val="150000"/>
                        </a:lnSpc>
                        <a:spcAft>
                          <a:spcPts val="0"/>
                        </a:spcAft>
                      </a:pPr>
                      <a:r>
                        <a:rPr lang="ar-SY" sz="2000" dirty="0">
                          <a:effectLst/>
                          <a:latin typeface="Times New Roman" pitchFamily="18" charset="0"/>
                          <a:cs typeface="Times New Roman" pitchFamily="18" charset="0"/>
                        </a:rPr>
                        <a:t>الآدمن – مُستخدم مسجّل</a:t>
                      </a:r>
                      <a:endParaRPr lang="en-US" sz="1800" dirty="0">
                        <a:solidFill>
                          <a:srgbClr val="C45911"/>
                        </a:solidFill>
                        <a:effectLst/>
                        <a:latin typeface="Times New Roman" pitchFamily="18" charset="0"/>
                        <a:ea typeface="Calibri"/>
                        <a:cs typeface="Times New Roman" pitchFamily="18" charset="0"/>
                      </a:endParaRPr>
                    </a:p>
                  </a:txBody>
                  <a:tcPr marL="65564" marR="65564" marT="0" marB="0"/>
                </a:tc>
                <a:tc hMerge="1">
                  <a:txBody>
                    <a:bodyPr/>
                    <a:lstStyle/>
                    <a:p>
                      <a:pPr rtl="1"/>
                      <a:endParaRPr lang="ar-SA"/>
                    </a:p>
                  </a:txBody>
                  <a:tcPr/>
                </a:tc>
              </a:tr>
              <a:tr h="305966">
                <a:tc>
                  <a:txBody>
                    <a:bodyPr/>
                    <a:lstStyle/>
                    <a:p>
                      <a:pPr algn="ctr" rtl="1">
                        <a:lnSpc>
                          <a:spcPct val="150000"/>
                        </a:lnSpc>
                        <a:spcAft>
                          <a:spcPts val="0"/>
                        </a:spcAft>
                      </a:pPr>
                      <a:r>
                        <a:rPr lang="ar-SY" sz="2000" b="1" dirty="0">
                          <a:effectLst/>
                          <a:latin typeface="Times New Roman" pitchFamily="18" charset="0"/>
                          <a:cs typeface="Times New Roman" pitchFamily="18" charset="0"/>
                        </a:rPr>
                        <a:t>الحالة المُسبقة :</a:t>
                      </a:r>
                      <a:endParaRPr lang="en-US" sz="1800" b="1" dirty="0">
                        <a:solidFill>
                          <a:srgbClr val="C45911"/>
                        </a:solidFill>
                        <a:effectLst/>
                        <a:latin typeface="Times New Roman" pitchFamily="18" charset="0"/>
                        <a:ea typeface="Calibri"/>
                        <a:cs typeface="Times New Roman" pitchFamily="18" charset="0"/>
                      </a:endParaRPr>
                    </a:p>
                  </a:txBody>
                  <a:tcPr marL="65564" marR="65564" marT="0" marB="0"/>
                </a:tc>
                <a:tc gridSpan="2">
                  <a:txBody>
                    <a:bodyPr/>
                    <a:lstStyle/>
                    <a:p>
                      <a:pPr algn="ctr" rtl="1">
                        <a:lnSpc>
                          <a:spcPct val="150000"/>
                        </a:lnSpc>
                        <a:spcAft>
                          <a:spcPts val="0"/>
                        </a:spcAft>
                      </a:pPr>
                      <a:r>
                        <a:rPr lang="ar-SY" sz="2000" dirty="0">
                          <a:effectLst/>
                          <a:latin typeface="Times New Roman" pitchFamily="18" charset="0"/>
                          <a:cs typeface="Times New Roman" pitchFamily="18" charset="0"/>
                        </a:rPr>
                        <a:t>لا يوجد</a:t>
                      </a:r>
                      <a:endParaRPr lang="en-US" sz="1800" dirty="0">
                        <a:solidFill>
                          <a:srgbClr val="C45911"/>
                        </a:solidFill>
                        <a:effectLst/>
                        <a:latin typeface="Times New Roman" pitchFamily="18" charset="0"/>
                        <a:ea typeface="Calibri"/>
                        <a:cs typeface="Times New Roman" pitchFamily="18" charset="0"/>
                      </a:endParaRPr>
                    </a:p>
                  </a:txBody>
                  <a:tcPr marL="65564" marR="65564" marT="0" marB="0"/>
                </a:tc>
                <a:tc hMerge="1">
                  <a:txBody>
                    <a:bodyPr/>
                    <a:lstStyle/>
                    <a:p>
                      <a:pPr rtl="1"/>
                      <a:endParaRPr lang="ar-SA"/>
                    </a:p>
                  </a:txBody>
                  <a:tcPr/>
                </a:tc>
              </a:tr>
              <a:tr h="611932">
                <a:tc>
                  <a:txBody>
                    <a:bodyPr/>
                    <a:lstStyle/>
                    <a:p>
                      <a:pPr algn="ctr" rtl="1">
                        <a:lnSpc>
                          <a:spcPct val="150000"/>
                        </a:lnSpc>
                        <a:spcAft>
                          <a:spcPts val="0"/>
                        </a:spcAft>
                      </a:pPr>
                      <a:r>
                        <a:rPr lang="ar-SY" sz="2000" b="1" dirty="0">
                          <a:effectLst/>
                          <a:latin typeface="Times New Roman" pitchFamily="18" charset="0"/>
                          <a:cs typeface="Times New Roman" pitchFamily="18" charset="0"/>
                        </a:rPr>
                        <a:t>الوصف :</a:t>
                      </a:r>
                      <a:endParaRPr lang="en-US" sz="1800" b="1" dirty="0">
                        <a:solidFill>
                          <a:srgbClr val="C45911"/>
                        </a:solidFill>
                        <a:effectLst/>
                        <a:latin typeface="Times New Roman" pitchFamily="18" charset="0"/>
                        <a:ea typeface="Calibri"/>
                        <a:cs typeface="Times New Roman" pitchFamily="18" charset="0"/>
                      </a:endParaRPr>
                    </a:p>
                  </a:txBody>
                  <a:tcPr marL="65564" marR="65564" marT="0" marB="0"/>
                </a:tc>
                <a:tc gridSpan="2">
                  <a:txBody>
                    <a:bodyPr/>
                    <a:lstStyle/>
                    <a:p>
                      <a:pPr algn="ctr" rtl="1">
                        <a:lnSpc>
                          <a:spcPct val="150000"/>
                        </a:lnSpc>
                        <a:spcAft>
                          <a:spcPts val="0"/>
                        </a:spcAft>
                      </a:pPr>
                      <a:r>
                        <a:rPr lang="ar-SY" sz="2000" dirty="0">
                          <a:effectLst/>
                          <a:latin typeface="Times New Roman" pitchFamily="18" charset="0"/>
                          <a:cs typeface="Times New Roman" pitchFamily="18" charset="0"/>
                        </a:rPr>
                        <a:t>تصف حالة الاستخدام حالة عملية تسجيل الدخول ويتم بشكل آلي معرفة أي نوع من الفاعلين.</a:t>
                      </a:r>
                      <a:endParaRPr lang="en-US" sz="1800" dirty="0">
                        <a:solidFill>
                          <a:srgbClr val="C45911"/>
                        </a:solidFill>
                        <a:effectLst/>
                        <a:latin typeface="Times New Roman" pitchFamily="18" charset="0"/>
                        <a:ea typeface="Calibri"/>
                        <a:cs typeface="Times New Roman" pitchFamily="18" charset="0"/>
                      </a:endParaRPr>
                    </a:p>
                  </a:txBody>
                  <a:tcPr marL="65564" marR="65564" marT="0" marB="0"/>
                </a:tc>
                <a:tc hMerge="1">
                  <a:txBody>
                    <a:bodyPr/>
                    <a:lstStyle/>
                    <a:p>
                      <a:pPr rtl="1"/>
                      <a:endParaRPr lang="ar-SA"/>
                    </a:p>
                  </a:txBody>
                  <a:tcPr/>
                </a:tc>
              </a:tr>
              <a:tr h="305966">
                <a:tc>
                  <a:txBody>
                    <a:bodyPr/>
                    <a:lstStyle/>
                    <a:p>
                      <a:pPr algn="ctr" rtl="1">
                        <a:lnSpc>
                          <a:spcPct val="150000"/>
                        </a:lnSpc>
                        <a:spcAft>
                          <a:spcPts val="0"/>
                        </a:spcAft>
                      </a:pPr>
                      <a:r>
                        <a:rPr lang="ar-SY" sz="2000" b="1">
                          <a:effectLst/>
                          <a:latin typeface="Times New Roman" pitchFamily="18" charset="0"/>
                          <a:cs typeface="Times New Roman" pitchFamily="18" charset="0"/>
                        </a:rPr>
                        <a:t>السيناريو الرئيسي :</a:t>
                      </a:r>
                      <a:endParaRPr lang="en-US" sz="1800" b="1">
                        <a:solidFill>
                          <a:srgbClr val="C45911"/>
                        </a:solidFill>
                        <a:effectLst/>
                        <a:latin typeface="Times New Roman" pitchFamily="18" charset="0"/>
                        <a:ea typeface="Calibri"/>
                        <a:cs typeface="Times New Roman" pitchFamily="18" charset="0"/>
                      </a:endParaRPr>
                    </a:p>
                  </a:txBody>
                  <a:tcPr marL="65564" marR="65564" marT="0" marB="0"/>
                </a:tc>
                <a:tc>
                  <a:txBody>
                    <a:bodyPr/>
                    <a:lstStyle/>
                    <a:p>
                      <a:pPr algn="ctr" rtl="1">
                        <a:lnSpc>
                          <a:spcPct val="150000"/>
                        </a:lnSpc>
                        <a:spcAft>
                          <a:spcPts val="0"/>
                        </a:spcAft>
                      </a:pPr>
                      <a:r>
                        <a:rPr lang="ar-SY" sz="2000" b="1">
                          <a:effectLst/>
                          <a:latin typeface="Times New Roman" pitchFamily="18" charset="0"/>
                          <a:cs typeface="Times New Roman" pitchFamily="18" charset="0"/>
                        </a:rPr>
                        <a:t>الفعل (</a:t>
                      </a:r>
                      <a:r>
                        <a:rPr lang="en-US" sz="2000" b="1">
                          <a:effectLst/>
                          <a:latin typeface="Times New Roman" pitchFamily="18" charset="0"/>
                          <a:cs typeface="Times New Roman" pitchFamily="18" charset="0"/>
                        </a:rPr>
                        <a:t>Action</a:t>
                      </a:r>
                      <a:r>
                        <a:rPr lang="ar-SY" sz="2000" b="1">
                          <a:effectLst/>
                          <a:latin typeface="Times New Roman" pitchFamily="18" charset="0"/>
                          <a:cs typeface="Times New Roman" pitchFamily="18" charset="0"/>
                        </a:rPr>
                        <a:t>)</a:t>
                      </a:r>
                      <a:endParaRPr lang="en-US" sz="1800" b="1">
                        <a:solidFill>
                          <a:srgbClr val="C45911"/>
                        </a:solidFill>
                        <a:effectLst/>
                        <a:latin typeface="Times New Roman" pitchFamily="18" charset="0"/>
                        <a:ea typeface="Calibri"/>
                        <a:cs typeface="Times New Roman" pitchFamily="18" charset="0"/>
                      </a:endParaRPr>
                    </a:p>
                  </a:txBody>
                  <a:tcPr marL="65564" marR="65564" marT="0" marB="0"/>
                </a:tc>
                <a:tc>
                  <a:txBody>
                    <a:bodyPr/>
                    <a:lstStyle/>
                    <a:p>
                      <a:pPr algn="ctr" rtl="1">
                        <a:lnSpc>
                          <a:spcPct val="150000"/>
                        </a:lnSpc>
                        <a:spcAft>
                          <a:spcPts val="0"/>
                        </a:spcAft>
                      </a:pPr>
                      <a:r>
                        <a:rPr lang="ar-SY" sz="2000" b="1" dirty="0">
                          <a:effectLst/>
                          <a:latin typeface="Times New Roman" pitchFamily="18" charset="0"/>
                          <a:cs typeface="Times New Roman" pitchFamily="18" charset="0"/>
                        </a:rPr>
                        <a:t>رد الفعل </a:t>
                      </a:r>
                      <a:r>
                        <a:rPr lang="en-US" sz="2000" b="1" dirty="0">
                          <a:effectLst/>
                          <a:latin typeface="Times New Roman" pitchFamily="18" charset="0"/>
                          <a:cs typeface="Times New Roman" pitchFamily="18" charset="0"/>
                        </a:rPr>
                        <a:t>Reaction)</a:t>
                      </a:r>
                      <a:r>
                        <a:rPr lang="ar-SA" sz="2000" b="1" dirty="0">
                          <a:effectLst/>
                          <a:latin typeface="Times New Roman" pitchFamily="18" charset="0"/>
                          <a:cs typeface="Times New Roman" pitchFamily="18" charset="0"/>
                        </a:rPr>
                        <a:t>)</a:t>
                      </a:r>
                      <a:endParaRPr lang="en-US" sz="1800" b="1" dirty="0">
                        <a:solidFill>
                          <a:srgbClr val="C45911"/>
                        </a:solidFill>
                        <a:effectLst/>
                        <a:latin typeface="Times New Roman" pitchFamily="18" charset="0"/>
                        <a:ea typeface="Calibri"/>
                        <a:cs typeface="Times New Roman" pitchFamily="18" charset="0"/>
                      </a:endParaRPr>
                    </a:p>
                  </a:txBody>
                  <a:tcPr marL="65564" marR="65564" marT="0" marB="0"/>
                </a:tc>
              </a:tr>
              <a:tr h="1615428">
                <a:tc>
                  <a:txBody>
                    <a:bodyPr/>
                    <a:lstStyle/>
                    <a:p>
                      <a:pPr algn="ctr" rtl="1">
                        <a:lnSpc>
                          <a:spcPct val="150000"/>
                        </a:lnSpc>
                        <a:spcAft>
                          <a:spcPts val="0"/>
                        </a:spcAft>
                      </a:pPr>
                      <a:r>
                        <a:rPr lang="ar-SY" sz="2000" dirty="0">
                          <a:effectLst/>
                          <a:latin typeface="Times New Roman" pitchFamily="18" charset="0"/>
                          <a:cs typeface="Times New Roman" pitchFamily="18" charset="0"/>
                        </a:rPr>
                        <a:t> </a:t>
                      </a:r>
                      <a:endParaRPr lang="en-US" sz="1800" dirty="0">
                        <a:solidFill>
                          <a:srgbClr val="C45911"/>
                        </a:solidFill>
                        <a:effectLst/>
                        <a:latin typeface="Times New Roman" pitchFamily="18" charset="0"/>
                        <a:ea typeface="Calibri"/>
                        <a:cs typeface="Times New Roman" pitchFamily="18" charset="0"/>
                      </a:endParaRPr>
                    </a:p>
                  </a:txBody>
                  <a:tcPr marL="65564" marR="65564" marT="0" marB="0"/>
                </a:tc>
                <a:tc>
                  <a:txBody>
                    <a:bodyPr/>
                    <a:lstStyle/>
                    <a:p>
                      <a:pPr algn="ctr" rtl="1">
                        <a:lnSpc>
                          <a:spcPct val="107000"/>
                        </a:lnSpc>
                        <a:spcAft>
                          <a:spcPts val="0"/>
                        </a:spcAft>
                      </a:pPr>
                      <a:r>
                        <a:rPr lang="ar-SY" sz="2000" dirty="0">
                          <a:effectLst/>
                          <a:latin typeface="Times New Roman" pitchFamily="18" charset="0"/>
                          <a:cs typeface="Times New Roman" pitchFamily="18" charset="0"/>
                        </a:rPr>
                        <a:t>يدخل المُستخدم اسم المُستخدم</a:t>
                      </a:r>
                      <a:endParaRPr lang="en-US" sz="1800" dirty="0">
                        <a:effectLst/>
                        <a:latin typeface="Times New Roman" pitchFamily="18" charset="0"/>
                        <a:cs typeface="Times New Roman" pitchFamily="18" charset="0"/>
                      </a:endParaRPr>
                    </a:p>
                    <a:p>
                      <a:pPr algn="ctr" rtl="1">
                        <a:lnSpc>
                          <a:spcPct val="150000"/>
                        </a:lnSpc>
                        <a:spcAft>
                          <a:spcPts val="0"/>
                        </a:spcAft>
                      </a:pPr>
                      <a:r>
                        <a:rPr lang="ar-SY" sz="2000" dirty="0">
                          <a:effectLst/>
                          <a:latin typeface="Times New Roman" pitchFamily="18" charset="0"/>
                          <a:cs typeface="Times New Roman" pitchFamily="18" charset="0"/>
                        </a:rPr>
                        <a:t>و كلمة السر الخاصة به</a:t>
                      </a:r>
                      <a:r>
                        <a:rPr lang="en-US" sz="2000" dirty="0">
                          <a:effectLst/>
                          <a:latin typeface="Times New Roman" pitchFamily="18" charset="0"/>
                          <a:cs typeface="Times New Roman" pitchFamily="18" charset="0"/>
                        </a:rPr>
                        <a:t>.</a:t>
                      </a:r>
                      <a:endParaRPr lang="en-US" sz="1800" dirty="0">
                        <a:solidFill>
                          <a:srgbClr val="C45911"/>
                        </a:solidFill>
                        <a:effectLst/>
                        <a:latin typeface="Times New Roman" pitchFamily="18" charset="0"/>
                        <a:ea typeface="Calibri"/>
                        <a:cs typeface="Times New Roman" pitchFamily="18" charset="0"/>
                      </a:endParaRPr>
                    </a:p>
                  </a:txBody>
                  <a:tcPr marL="65564" marR="65564" marT="0" marB="0"/>
                </a:tc>
                <a:tc>
                  <a:txBody>
                    <a:bodyPr/>
                    <a:lstStyle/>
                    <a:p>
                      <a:pPr algn="ctr" rtl="1">
                        <a:lnSpc>
                          <a:spcPct val="107000"/>
                        </a:lnSpc>
                        <a:spcAft>
                          <a:spcPts val="0"/>
                        </a:spcAft>
                      </a:pPr>
                      <a:r>
                        <a:rPr lang="ar-SY" sz="2000" dirty="0">
                          <a:effectLst/>
                          <a:latin typeface="Times New Roman" pitchFamily="18" charset="0"/>
                          <a:cs typeface="Times New Roman" pitchFamily="18" charset="0"/>
                        </a:rPr>
                        <a:t>يتأكد المخدّم من صلاحية</a:t>
                      </a:r>
                      <a:endParaRPr lang="en-US" sz="1800" dirty="0">
                        <a:effectLst/>
                        <a:latin typeface="Times New Roman" pitchFamily="18" charset="0"/>
                        <a:cs typeface="Times New Roman" pitchFamily="18" charset="0"/>
                      </a:endParaRPr>
                    </a:p>
                    <a:p>
                      <a:pPr algn="ctr" rtl="1">
                        <a:lnSpc>
                          <a:spcPct val="107000"/>
                        </a:lnSpc>
                        <a:spcAft>
                          <a:spcPts val="0"/>
                        </a:spcAft>
                      </a:pPr>
                      <a:r>
                        <a:rPr lang="ar-SY" sz="2000" dirty="0">
                          <a:effectLst/>
                          <a:latin typeface="Times New Roman" pitchFamily="18" charset="0"/>
                          <a:cs typeface="Times New Roman" pitchFamily="18" charset="0"/>
                        </a:rPr>
                        <a:t>البيانات المدخلة، إذا كانت</a:t>
                      </a:r>
                      <a:endParaRPr lang="en-US" sz="1800" dirty="0">
                        <a:effectLst/>
                        <a:latin typeface="Times New Roman" pitchFamily="18" charset="0"/>
                        <a:cs typeface="Times New Roman" pitchFamily="18" charset="0"/>
                      </a:endParaRPr>
                    </a:p>
                    <a:p>
                      <a:pPr algn="ctr" rtl="1">
                        <a:lnSpc>
                          <a:spcPct val="107000"/>
                        </a:lnSpc>
                        <a:spcAft>
                          <a:spcPts val="0"/>
                        </a:spcAft>
                      </a:pPr>
                      <a:r>
                        <a:rPr lang="ar-SY" sz="2000" dirty="0">
                          <a:effectLst/>
                          <a:latin typeface="Times New Roman" pitchFamily="18" charset="0"/>
                          <a:cs typeface="Times New Roman" pitchFamily="18" charset="0"/>
                        </a:rPr>
                        <a:t>خاطئة تظهر رسالة " كلمة السر أو اسم المستخدم خطأ </a:t>
                      </a:r>
                      <a:r>
                        <a:rPr lang="en-US" sz="2000" dirty="0">
                          <a:effectLst/>
                          <a:latin typeface="Times New Roman" pitchFamily="18" charset="0"/>
                          <a:cs typeface="Times New Roman" pitchFamily="18" charset="0"/>
                        </a:rPr>
                        <a:t>"</a:t>
                      </a:r>
                      <a:endParaRPr lang="en-US" sz="1800" dirty="0">
                        <a:effectLst/>
                        <a:latin typeface="Times New Roman" pitchFamily="18" charset="0"/>
                        <a:cs typeface="Times New Roman" pitchFamily="18" charset="0"/>
                      </a:endParaRPr>
                    </a:p>
                    <a:p>
                      <a:pPr algn="ctr" rtl="1">
                        <a:lnSpc>
                          <a:spcPct val="107000"/>
                        </a:lnSpc>
                        <a:spcAft>
                          <a:spcPts val="0"/>
                        </a:spcAft>
                      </a:pPr>
                      <a:r>
                        <a:rPr lang="ar-SY" sz="2000" dirty="0">
                          <a:effectLst/>
                          <a:latin typeface="Times New Roman" pitchFamily="18" charset="0"/>
                          <a:cs typeface="Times New Roman" pitchFamily="18" charset="0"/>
                        </a:rPr>
                        <a:t>وإذا كانت صحيحة فإن</a:t>
                      </a:r>
                      <a:endParaRPr lang="en-US" sz="1800" dirty="0">
                        <a:effectLst/>
                        <a:latin typeface="Times New Roman" pitchFamily="18" charset="0"/>
                        <a:cs typeface="Times New Roman" pitchFamily="18" charset="0"/>
                      </a:endParaRPr>
                    </a:p>
                    <a:p>
                      <a:pPr algn="ctr" rtl="1">
                        <a:lnSpc>
                          <a:spcPct val="107000"/>
                        </a:lnSpc>
                        <a:spcAft>
                          <a:spcPts val="0"/>
                        </a:spcAft>
                      </a:pPr>
                      <a:r>
                        <a:rPr lang="ar-SY" sz="2000" dirty="0">
                          <a:effectLst/>
                          <a:latin typeface="Times New Roman" pitchFamily="18" charset="0"/>
                          <a:cs typeface="Times New Roman" pitchFamily="18" charset="0"/>
                        </a:rPr>
                        <a:t>المخدّم يقوم بتحويل المستخدم</a:t>
                      </a:r>
                      <a:endParaRPr lang="en-US" sz="1800" dirty="0">
                        <a:effectLst/>
                        <a:latin typeface="Times New Roman" pitchFamily="18" charset="0"/>
                        <a:cs typeface="Times New Roman" pitchFamily="18" charset="0"/>
                      </a:endParaRPr>
                    </a:p>
                    <a:p>
                      <a:pPr algn="ctr" rtl="1">
                        <a:lnSpc>
                          <a:spcPct val="150000"/>
                        </a:lnSpc>
                        <a:spcAft>
                          <a:spcPts val="0"/>
                        </a:spcAft>
                      </a:pPr>
                      <a:r>
                        <a:rPr lang="ar-SY" sz="2000" dirty="0">
                          <a:effectLst/>
                          <a:latin typeface="Times New Roman" pitchFamily="18" charset="0"/>
                          <a:cs typeface="Times New Roman" pitchFamily="18" charset="0"/>
                        </a:rPr>
                        <a:t>لواجهة الحساب الخاص به</a:t>
                      </a:r>
                      <a:r>
                        <a:rPr lang="en-US" sz="2000" dirty="0">
                          <a:effectLst/>
                          <a:latin typeface="Times New Roman" pitchFamily="18" charset="0"/>
                          <a:cs typeface="Times New Roman" pitchFamily="18" charset="0"/>
                        </a:rPr>
                        <a:t>.</a:t>
                      </a:r>
                      <a:endParaRPr lang="en-US" sz="1800" dirty="0">
                        <a:solidFill>
                          <a:srgbClr val="C45911"/>
                        </a:solidFill>
                        <a:effectLst/>
                        <a:latin typeface="Times New Roman" pitchFamily="18" charset="0"/>
                        <a:ea typeface="Calibri"/>
                        <a:cs typeface="Times New Roman" pitchFamily="18" charset="0"/>
                      </a:endParaRPr>
                    </a:p>
                  </a:txBody>
                  <a:tcPr marL="65564" marR="65564" marT="0" marB="0"/>
                </a:tc>
              </a:tr>
            </a:tbl>
          </a:graphicData>
        </a:graphic>
      </p:graphicFrame>
      <p:sp>
        <p:nvSpPr>
          <p:cNvPr id="9" name="Rectangle 2"/>
          <p:cNvSpPr>
            <a:spLocks noChangeArrowheads="1"/>
          </p:cNvSpPr>
          <p:nvPr/>
        </p:nvSpPr>
        <p:spPr bwMode="auto">
          <a:xfrm>
            <a:off x="3491880" y="5876488"/>
            <a:ext cx="2160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_</a:t>
            </a:r>
            <a:r>
              <a:rPr kumimoji="0" lang="ar-SY"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الجدول </a:t>
            </a:r>
            <a:r>
              <a:rPr kumimoji="0" lang="en-US"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_4</a:t>
            </a:r>
            <a:endParaRPr kumimoji="0" lang="ar-SY"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ar-SY"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حالة تسجيل الدخول</a:t>
            </a:r>
            <a:r>
              <a:rPr kumimoji="0" lang="en-US" sz="100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24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5055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b="1" dirty="0" smtClean="0">
                <a:solidFill>
                  <a:schemeClr val="tx1"/>
                </a:solidFill>
                <a:latin typeface="Times New Roman" pitchFamily="18" charset="0"/>
                <a:cs typeface="Times New Roman" pitchFamily="18" charset="0"/>
              </a:rPr>
              <a:t>9</a:t>
            </a:r>
            <a:endParaRPr lang="ar-SA" sz="1800" b="1" dirty="0">
              <a:solidFill>
                <a:schemeClr val="tx1"/>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ar-SA"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5"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8600"/>
            <a:ext cx="8784976" cy="49834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3239852" y="5167646"/>
            <a:ext cx="26642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ar-SA"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_</a:t>
            </a:r>
            <a:r>
              <a:rPr kumimoji="0" lang="ar-SA"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المُخطّطّ</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a:t>
            </a:r>
            <a:r>
              <a:rPr kumimoji="0" lang="ar-SA"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_</a:t>
            </a:r>
            <a:endParaRPr kumimoji="0" lang="en-US" sz="10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مُخطّط حالات استخدام مُدير النظام</a:t>
            </a:r>
            <a:endParaRPr kumimoji="0" lang="ar-SA" sz="24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960944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شكل موجة">
  <a:themeElements>
    <a:clrScheme name="شكل موجة">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شكل موجة">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شكل موجة">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TM02455519[[fn=الشتاء]]</Template>
  <TotalTime>412</TotalTime>
  <Words>931</Words>
  <Application>Microsoft Office PowerPoint</Application>
  <PresentationFormat>عرض على الشاشة (3:4)‏</PresentationFormat>
  <Paragraphs>155</Paragraphs>
  <Slides>19</Slides>
  <Notes>0</Notes>
  <HiddenSlides>0</HiddenSlides>
  <MMClips>0</MMClips>
  <ScaleCrop>false</ScaleCrop>
  <HeadingPairs>
    <vt:vector size="4" baseType="variant">
      <vt:variant>
        <vt:lpstr>نسق</vt:lpstr>
      </vt:variant>
      <vt:variant>
        <vt:i4>1</vt:i4>
      </vt:variant>
      <vt:variant>
        <vt:lpstr>عناوين الشرائح</vt:lpstr>
      </vt:variant>
      <vt:variant>
        <vt:i4>19</vt:i4>
      </vt:variant>
    </vt:vector>
  </HeadingPairs>
  <TitlesOfParts>
    <vt:vector size="20" baseType="lpstr">
      <vt:lpstr>شكل موجة</vt:lpstr>
      <vt:lpstr>عرض تقديمي في PowerPoint</vt:lpstr>
      <vt:lpstr>فهرَس العَرض :</vt:lpstr>
      <vt:lpstr>فكرة المشروع والهدف منه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DELL-PC</dc:creator>
  <cp:lastModifiedBy>sham-tc</cp:lastModifiedBy>
  <cp:revision>124</cp:revision>
  <dcterms:created xsi:type="dcterms:W3CDTF">2018-05-07T07:24:11Z</dcterms:created>
  <dcterms:modified xsi:type="dcterms:W3CDTF">2018-05-10T17:49:26Z</dcterms:modified>
</cp:coreProperties>
</file>