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2336B3-949C-428D-9064-B4CC7EE79936}"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D3831-6ADD-41E0-9651-FA517F3040BE}" type="slidenum">
              <a:rPr lang="en-US" smtClean="0"/>
              <a:t>‹#›</a:t>
            </a:fld>
            <a:endParaRPr lang="en-US"/>
          </a:p>
        </p:txBody>
      </p:sp>
    </p:spTree>
    <p:extLst>
      <p:ext uri="{BB962C8B-B14F-4D97-AF65-F5344CB8AC3E}">
        <p14:creationId xmlns:p14="http://schemas.microsoft.com/office/powerpoint/2010/main" val="203343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336B3-949C-428D-9064-B4CC7EE79936}"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D3831-6ADD-41E0-9651-FA517F3040BE}" type="slidenum">
              <a:rPr lang="en-US" smtClean="0"/>
              <a:t>‹#›</a:t>
            </a:fld>
            <a:endParaRPr lang="en-US"/>
          </a:p>
        </p:txBody>
      </p:sp>
    </p:spTree>
    <p:extLst>
      <p:ext uri="{BB962C8B-B14F-4D97-AF65-F5344CB8AC3E}">
        <p14:creationId xmlns:p14="http://schemas.microsoft.com/office/powerpoint/2010/main" val="364791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336B3-949C-428D-9064-B4CC7EE79936}"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D3831-6ADD-41E0-9651-FA517F3040BE}" type="slidenum">
              <a:rPr lang="en-US" smtClean="0"/>
              <a:t>‹#›</a:t>
            </a:fld>
            <a:endParaRPr lang="en-US"/>
          </a:p>
        </p:txBody>
      </p:sp>
    </p:spTree>
    <p:extLst>
      <p:ext uri="{BB962C8B-B14F-4D97-AF65-F5344CB8AC3E}">
        <p14:creationId xmlns:p14="http://schemas.microsoft.com/office/powerpoint/2010/main" val="53072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336B3-949C-428D-9064-B4CC7EE79936}"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D3831-6ADD-41E0-9651-FA517F3040BE}" type="slidenum">
              <a:rPr lang="en-US" smtClean="0"/>
              <a:t>‹#›</a:t>
            </a:fld>
            <a:endParaRPr lang="en-US"/>
          </a:p>
        </p:txBody>
      </p:sp>
    </p:spTree>
    <p:extLst>
      <p:ext uri="{BB962C8B-B14F-4D97-AF65-F5344CB8AC3E}">
        <p14:creationId xmlns:p14="http://schemas.microsoft.com/office/powerpoint/2010/main" val="113986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2336B3-949C-428D-9064-B4CC7EE79936}"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D3831-6ADD-41E0-9651-FA517F3040BE}" type="slidenum">
              <a:rPr lang="en-US" smtClean="0"/>
              <a:t>‹#›</a:t>
            </a:fld>
            <a:endParaRPr lang="en-US"/>
          </a:p>
        </p:txBody>
      </p:sp>
    </p:spTree>
    <p:extLst>
      <p:ext uri="{BB962C8B-B14F-4D97-AF65-F5344CB8AC3E}">
        <p14:creationId xmlns:p14="http://schemas.microsoft.com/office/powerpoint/2010/main" val="421835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2336B3-949C-428D-9064-B4CC7EE79936}"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D3831-6ADD-41E0-9651-FA517F3040BE}" type="slidenum">
              <a:rPr lang="en-US" smtClean="0"/>
              <a:t>‹#›</a:t>
            </a:fld>
            <a:endParaRPr lang="en-US"/>
          </a:p>
        </p:txBody>
      </p:sp>
    </p:spTree>
    <p:extLst>
      <p:ext uri="{BB962C8B-B14F-4D97-AF65-F5344CB8AC3E}">
        <p14:creationId xmlns:p14="http://schemas.microsoft.com/office/powerpoint/2010/main" val="137978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2336B3-949C-428D-9064-B4CC7EE79936}" type="datetimeFigureOut">
              <a:rPr lang="en-US" smtClean="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D3831-6ADD-41E0-9651-FA517F3040BE}" type="slidenum">
              <a:rPr lang="en-US" smtClean="0"/>
              <a:t>‹#›</a:t>
            </a:fld>
            <a:endParaRPr lang="en-US"/>
          </a:p>
        </p:txBody>
      </p:sp>
    </p:spTree>
    <p:extLst>
      <p:ext uri="{BB962C8B-B14F-4D97-AF65-F5344CB8AC3E}">
        <p14:creationId xmlns:p14="http://schemas.microsoft.com/office/powerpoint/2010/main" val="350769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2336B3-949C-428D-9064-B4CC7EE79936}" type="datetimeFigureOut">
              <a:rPr lang="en-US" smtClean="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D3831-6ADD-41E0-9651-FA517F3040BE}" type="slidenum">
              <a:rPr lang="en-US" smtClean="0"/>
              <a:t>‹#›</a:t>
            </a:fld>
            <a:endParaRPr lang="en-US"/>
          </a:p>
        </p:txBody>
      </p:sp>
    </p:spTree>
    <p:extLst>
      <p:ext uri="{BB962C8B-B14F-4D97-AF65-F5344CB8AC3E}">
        <p14:creationId xmlns:p14="http://schemas.microsoft.com/office/powerpoint/2010/main" val="187873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336B3-949C-428D-9064-B4CC7EE79936}" type="datetimeFigureOut">
              <a:rPr lang="en-US" smtClean="0"/>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D3831-6ADD-41E0-9651-FA517F3040BE}" type="slidenum">
              <a:rPr lang="en-US" smtClean="0"/>
              <a:t>‹#›</a:t>
            </a:fld>
            <a:endParaRPr lang="en-US"/>
          </a:p>
        </p:txBody>
      </p:sp>
    </p:spTree>
    <p:extLst>
      <p:ext uri="{BB962C8B-B14F-4D97-AF65-F5344CB8AC3E}">
        <p14:creationId xmlns:p14="http://schemas.microsoft.com/office/powerpoint/2010/main" val="341222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2336B3-949C-428D-9064-B4CC7EE79936}"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D3831-6ADD-41E0-9651-FA517F3040BE}" type="slidenum">
              <a:rPr lang="en-US" smtClean="0"/>
              <a:t>‹#›</a:t>
            </a:fld>
            <a:endParaRPr lang="en-US"/>
          </a:p>
        </p:txBody>
      </p:sp>
    </p:spTree>
    <p:extLst>
      <p:ext uri="{BB962C8B-B14F-4D97-AF65-F5344CB8AC3E}">
        <p14:creationId xmlns:p14="http://schemas.microsoft.com/office/powerpoint/2010/main" val="3411051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2336B3-949C-428D-9064-B4CC7EE79936}"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D3831-6ADD-41E0-9651-FA517F3040BE}" type="slidenum">
              <a:rPr lang="en-US" smtClean="0"/>
              <a:t>‹#›</a:t>
            </a:fld>
            <a:endParaRPr lang="en-US"/>
          </a:p>
        </p:txBody>
      </p:sp>
    </p:spTree>
    <p:extLst>
      <p:ext uri="{BB962C8B-B14F-4D97-AF65-F5344CB8AC3E}">
        <p14:creationId xmlns:p14="http://schemas.microsoft.com/office/powerpoint/2010/main" val="1134761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336B3-949C-428D-9064-B4CC7EE79936}" type="datetimeFigureOut">
              <a:rPr lang="en-US" smtClean="0"/>
              <a:t>10/22/2023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D3831-6ADD-41E0-9651-FA517F3040BE}" type="slidenum">
              <a:rPr lang="en-US" smtClean="0"/>
              <a:t>‹#›</a:t>
            </a:fld>
            <a:endParaRPr lang="en-US"/>
          </a:p>
        </p:txBody>
      </p:sp>
    </p:spTree>
    <p:extLst>
      <p:ext uri="{BB962C8B-B14F-4D97-AF65-F5344CB8AC3E}">
        <p14:creationId xmlns:p14="http://schemas.microsoft.com/office/powerpoint/2010/main" val="1118545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 Vectorization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22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7" y="861514"/>
            <a:ext cx="10515600" cy="1325563"/>
          </a:xfrm>
        </p:spPr>
        <p:txBody>
          <a:bodyPr>
            <a:noAutofit/>
          </a:bodyPr>
          <a:lstStyle/>
          <a:p>
            <a:r>
              <a:rPr lang="en-US" sz="3200" dirty="0"/>
              <a:t>Inside </a:t>
            </a:r>
            <a:r>
              <a:rPr lang="en-US" sz="3200" dirty="0" err="1"/>
              <a:t>CountVectorizer</a:t>
            </a:r>
            <a:r>
              <a:rPr lang="en-US" sz="3200" dirty="0"/>
              <a:t>, these words are not stored as strings. Rather, they are given a particular index value. In this case, ‘at’ would have index 0, ‘each’ would have index 1, ‘four’ would have index 2 and so on. </a:t>
            </a:r>
            <a:r>
              <a:rPr lang="en-US" sz="3200" dirty="0" smtClean="0"/>
              <a:t/>
            </a:r>
            <a:br>
              <a:rPr lang="en-US" sz="3200" dirty="0" smtClean="0"/>
            </a:br>
            <a:r>
              <a:rPr lang="en-US" sz="3600" dirty="0">
                <a:solidFill>
                  <a:srgbClr val="FF0000"/>
                </a:solidFill>
              </a:rPr>
              <a:t>This way of representation is known as a </a:t>
            </a:r>
            <a:r>
              <a:rPr lang="en-US" sz="3600" b="1" dirty="0">
                <a:solidFill>
                  <a:srgbClr val="FF0000"/>
                </a:solidFill>
              </a:rPr>
              <a:t>Sparse Matrix</a:t>
            </a:r>
            <a:endParaRPr lang="en-US" sz="2400" dirty="0">
              <a:solidFill>
                <a:srgbClr val="FF0000"/>
              </a:solidFill>
            </a:endParaRPr>
          </a:p>
        </p:txBody>
      </p:sp>
      <p:pic>
        <p:nvPicPr>
          <p:cNvPr id="4" name="Picture 3"/>
          <p:cNvPicPr>
            <a:picLocks noChangeAspect="1"/>
          </p:cNvPicPr>
          <p:nvPr/>
        </p:nvPicPr>
        <p:blipFill>
          <a:blip r:embed="rId2"/>
          <a:stretch>
            <a:fillRect/>
          </a:stretch>
        </p:blipFill>
        <p:spPr>
          <a:xfrm>
            <a:off x="2341517" y="3567250"/>
            <a:ext cx="6324600" cy="2057400"/>
          </a:xfrm>
          <a:prstGeom prst="rect">
            <a:avLst/>
          </a:prstGeom>
        </p:spPr>
      </p:pic>
    </p:spTree>
    <p:extLst>
      <p:ext uri="{BB962C8B-B14F-4D97-AF65-F5344CB8AC3E}">
        <p14:creationId xmlns:p14="http://schemas.microsoft.com/office/powerpoint/2010/main" val="339846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327" y="97271"/>
            <a:ext cx="10515600" cy="1325563"/>
          </a:xfrm>
        </p:spPr>
        <p:txBody>
          <a:bodyPr/>
          <a:lstStyle/>
          <a:p>
            <a:r>
              <a:rPr lang="en-US" dirty="0" smtClean="0"/>
              <a:t>What is it?</a:t>
            </a:r>
            <a:endParaRPr lang="en-US" dirty="0"/>
          </a:p>
        </p:txBody>
      </p:sp>
      <p:sp>
        <p:nvSpPr>
          <p:cNvPr id="3" name="Content Placeholder 2"/>
          <p:cNvSpPr>
            <a:spLocks noGrp="1"/>
          </p:cNvSpPr>
          <p:nvPr>
            <p:ph idx="1"/>
          </p:nvPr>
        </p:nvSpPr>
        <p:spPr>
          <a:xfrm>
            <a:off x="286327" y="1357744"/>
            <a:ext cx="11067473" cy="5200073"/>
          </a:xfrm>
        </p:spPr>
        <p:txBody>
          <a:bodyPr>
            <a:normAutofit fontScale="85000" lnSpcReduction="20000"/>
          </a:bodyPr>
          <a:lstStyle/>
          <a:p>
            <a:r>
              <a:rPr lang="en-US" dirty="0"/>
              <a:t>Machine learning algorithms most often take </a:t>
            </a:r>
            <a:r>
              <a:rPr lang="en-US" i="1" dirty="0"/>
              <a:t>numeric feature vectors</a:t>
            </a:r>
            <a:r>
              <a:rPr lang="en-US" dirty="0"/>
              <a:t> as input. Thus, when working with text documents, we need a way to convert each document into a numeric vector. </a:t>
            </a:r>
            <a:endParaRPr lang="en-US" dirty="0" smtClean="0"/>
          </a:p>
          <a:p>
            <a:r>
              <a:rPr lang="en-US" dirty="0" smtClean="0"/>
              <a:t>This </a:t>
            </a:r>
            <a:r>
              <a:rPr lang="en-US" dirty="0"/>
              <a:t>process is known as </a:t>
            </a:r>
            <a:r>
              <a:rPr lang="en-US" b="1" dirty="0"/>
              <a:t>text vectorization</a:t>
            </a:r>
            <a:r>
              <a:rPr lang="en-US" dirty="0"/>
              <a:t>.</a:t>
            </a:r>
          </a:p>
          <a:p>
            <a:r>
              <a:rPr lang="en-US" dirty="0"/>
              <a:t>One common vectorization approach is to represent each document as a vector of word counts. For example, in the following sentence</a:t>
            </a:r>
          </a:p>
          <a:p>
            <a:r>
              <a:rPr lang="en-US" i="1" dirty="0">
                <a:solidFill>
                  <a:srgbClr val="FF0000"/>
                </a:solidFill>
              </a:rPr>
              <a:t>the brown fox jumped over the brown dog</a:t>
            </a:r>
            <a:endParaRPr lang="en-US" dirty="0">
              <a:solidFill>
                <a:srgbClr val="FF0000"/>
              </a:solidFill>
            </a:endParaRPr>
          </a:p>
          <a:p>
            <a:r>
              <a:rPr lang="en-US" dirty="0"/>
              <a:t>We might assign words the following ids</a:t>
            </a:r>
          </a:p>
          <a:p>
            <a:pPr lvl="1"/>
            <a:r>
              <a:rPr lang="en-US" dirty="0"/>
              <a:t>the - 0</a:t>
            </a:r>
          </a:p>
          <a:p>
            <a:pPr lvl="1"/>
            <a:r>
              <a:rPr lang="en-US" dirty="0"/>
              <a:t>brown - 1</a:t>
            </a:r>
          </a:p>
          <a:p>
            <a:pPr lvl="1"/>
            <a:r>
              <a:rPr lang="en-US" dirty="0"/>
              <a:t>fox - 2</a:t>
            </a:r>
          </a:p>
          <a:p>
            <a:pPr lvl="1"/>
            <a:r>
              <a:rPr lang="en-US" dirty="0"/>
              <a:t>jumped - 3</a:t>
            </a:r>
          </a:p>
          <a:p>
            <a:pPr lvl="1"/>
            <a:r>
              <a:rPr lang="en-US" dirty="0"/>
              <a:t>over - 4</a:t>
            </a:r>
          </a:p>
          <a:p>
            <a:pPr lvl="1"/>
            <a:r>
              <a:rPr lang="en-US" dirty="0"/>
              <a:t>dog - 5</a:t>
            </a:r>
          </a:p>
          <a:p>
            <a:r>
              <a:rPr lang="en-US" dirty="0" smtClean="0"/>
              <a:t>the </a:t>
            </a:r>
            <a:r>
              <a:rPr lang="en-US" dirty="0"/>
              <a:t>sentence would be represented as</a:t>
            </a:r>
          </a:p>
          <a:p>
            <a:pPr lvl="1"/>
            <a:r>
              <a:rPr lang="en-US" dirty="0"/>
              <a:t>&lt;2, 2, 1, 1, 1, 1&gt;</a:t>
            </a:r>
          </a:p>
          <a:p>
            <a:endParaRPr lang="en-US" dirty="0"/>
          </a:p>
        </p:txBody>
      </p:sp>
    </p:spTree>
    <p:extLst>
      <p:ext uri="{BB962C8B-B14F-4D97-AF65-F5344CB8AC3E}">
        <p14:creationId xmlns:p14="http://schemas.microsoft.com/office/powerpoint/2010/main" val="382185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a:t>
            </a:r>
            <a:r>
              <a:rPr lang="en-US" dirty="0" err="1" smtClean="0"/>
              <a:t>vitorization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are many different ways to </a:t>
            </a:r>
            <a:r>
              <a:rPr lang="en-US" dirty="0" err="1"/>
              <a:t>vectorize</a:t>
            </a:r>
            <a:r>
              <a:rPr lang="en-US" dirty="0"/>
              <a:t> a piece of text, and the method used can often be very important. For example:</a:t>
            </a:r>
          </a:p>
          <a:p>
            <a:r>
              <a:rPr lang="en-US" dirty="0"/>
              <a:t>Instead of creating a vector of word counts, we can create a binary vector where each index denotes the presence or absence of a word. We can also weight each word by some form of importance score </a:t>
            </a:r>
            <a:r>
              <a:rPr lang="en-US" dirty="0" smtClean="0"/>
              <a:t>.</a:t>
            </a:r>
            <a:endParaRPr lang="en-US" dirty="0"/>
          </a:p>
          <a:p>
            <a:r>
              <a:rPr lang="en-US" dirty="0"/>
              <a:t>The method of tokenizing and normalizing the text into individual words is also important. (For example, how do we split the sentence into words? Do we care about </a:t>
            </a:r>
            <a:r>
              <a:rPr lang="en-US" dirty="0">
                <a:solidFill>
                  <a:srgbClr val="FF0000"/>
                </a:solidFill>
              </a:rPr>
              <a:t>capitalization</a:t>
            </a:r>
            <a:r>
              <a:rPr lang="en-US" dirty="0"/>
              <a:t> and </a:t>
            </a:r>
            <a:r>
              <a:rPr lang="en-US" dirty="0">
                <a:solidFill>
                  <a:srgbClr val="FF0000"/>
                </a:solidFill>
              </a:rPr>
              <a:t>punctuation</a:t>
            </a:r>
            <a:r>
              <a:rPr lang="en-US" dirty="0"/>
              <a:t>?)</a:t>
            </a:r>
          </a:p>
          <a:p>
            <a:r>
              <a:rPr lang="en-US" dirty="0"/>
              <a:t>It’s also </a:t>
            </a:r>
            <a:r>
              <a:rPr lang="en-US" dirty="0">
                <a:solidFill>
                  <a:srgbClr val="FF0000"/>
                </a:solidFill>
              </a:rPr>
              <a:t>useful</a:t>
            </a:r>
            <a:r>
              <a:rPr lang="en-US" dirty="0"/>
              <a:t> to remove common stop words. For example, stop words like “the” and “of” often don’t provide useful information, so we can remove them from the feature vector entirely.</a:t>
            </a:r>
          </a:p>
          <a:p>
            <a:endParaRPr lang="en-US" dirty="0"/>
          </a:p>
        </p:txBody>
      </p:sp>
    </p:spTree>
    <p:extLst>
      <p:ext uri="{BB962C8B-B14F-4D97-AF65-F5344CB8AC3E}">
        <p14:creationId xmlns:p14="http://schemas.microsoft.com/office/powerpoint/2010/main" val="363698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sklearn</a:t>
            </a:r>
            <a:r>
              <a:rPr lang="en-US" dirty="0" smtClean="0"/>
              <a:t> library</a:t>
            </a:r>
            <a:endParaRPr lang="en-US" dirty="0"/>
          </a:p>
        </p:txBody>
      </p:sp>
      <p:sp>
        <p:nvSpPr>
          <p:cNvPr id="3" name="Content Placeholder 2"/>
          <p:cNvSpPr>
            <a:spLocks noGrp="1"/>
          </p:cNvSpPr>
          <p:nvPr>
            <p:ph idx="1"/>
          </p:nvPr>
        </p:nvSpPr>
        <p:spPr/>
        <p:txBody>
          <a:bodyPr/>
          <a:lstStyle/>
          <a:p>
            <a:r>
              <a:rPr lang="en-US" dirty="0" smtClean="0"/>
              <a:t>Pip </a:t>
            </a:r>
            <a:r>
              <a:rPr lang="en-US" smtClean="0"/>
              <a:t>install </a:t>
            </a:r>
            <a:r>
              <a:rPr lang="en-US" smtClean="0"/>
              <a:t> </a:t>
            </a:r>
            <a:r>
              <a:rPr lang="en-US" dirty="0" err="1"/>
              <a:t>scikit</a:t>
            </a:r>
            <a:r>
              <a:rPr lang="en-US" dirty="0"/>
              <a:t>-learn</a:t>
            </a:r>
            <a:endParaRPr lang="en-US" dirty="0" smtClean="0"/>
          </a:p>
          <a:p>
            <a:r>
              <a:rPr lang="en-US" dirty="0" smtClean="0"/>
              <a:t>pip3 </a:t>
            </a:r>
            <a:r>
              <a:rPr lang="en-US" dirty="0"/>
              <a:t>install -U </a:t>
            </a:r>
            <a:r>
              <a:rPr lang="en-US" dirty="0" err="1" smtClean="0"/>
              <a:t>scikit</a:t>
            </a:r>
            <a:r>
              <a:rPr lang="en-US" dirty="0" smtClean="0"/>
              <a:t>-learn </a:t>
            </a:r>
            <a:r>
              <a:rPr lang="en-US" dirty="0" err="1"/>
              <a:t>scipy</a:t>
            </a:r>
            <a:r>
              <a:rPr lang="en-US" dirty="0"/>
              <a:t> </a:t>
            </a:r>
            <a:r>
              <a:rPr lang="en-US" dirty="0" err="1"/>
              <a:t>matplotlib</a:t>
            </a:r>
            <a:endParaRPr lang="en-US" dirty="0"/>
          </a:p>
        </p:txBody>
      </p:sp>
    </p:spTree>
    <p:extLst>
      <p:ext uri="{BB962C8B-B14F-4D97-AF65-F5344CB8AC3E}">
        <p14:creationId xmlns:p14="http://schemas.microsoft.com/office/powerpoint/2010/main" val="405196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vector steps</a:t>
            </a:r>
            <a:endParaRPr lang="en-US" dirty="0"/>
          </a:p>
        </p:txBody>
      </p:sp>
      <p:sp>
        <p:nvSpPr>
          <p:cNvPr id="3" name="Content Placeholder 2"/>
          <p:cNvSpPr>
            <a:spLocks noGrp="1"/>
          </p:cNvSpPr>
          <p:nvPr>
            <p:ph idx="1"/>
          </p:nvPr>
        </p:nvSpPr>
        <p:spPr/>
        <p:txBody>
          <a:bodyPr/>
          <a:lstStyle/>
          <a:p>
            <a:pPr marL="0" indent="0">
              <a:buNone/>
            </a:pPr>
            <a:r>
              <a:rPr lang="en-US" dirty="0" smtClean="0"/>
              <a:t>1- generate vocabulary</a:t>
            </a:r>
          </a:p>
          <a:p>
            <a:pPr marL="0" indent="0">
              <a:buNone/>
            </a:pPr>
            <a:r>
              <a:rPr lang="en-US" dirty="0" smtClean="0"/>
              <a:t>2- assigns index to each word</a:t>
            </a:r>
          </a:p>
          <a:p>
            <a:pPr marL="0" indent="0">
              <a:buNone/>
            </a:pPr>
            <a:r>
              <a:rPr lang="en-US" dirty="0" smtClean="0"/>
              <a:t>3- show word count for each sentence </a:t>
            </a:r>
          </a:p>
          <a:p>
            <a:pPr marL="0" indent="0">
              <a:buNone/>
            </a:pPr>
            <a:endParaRPr lang="en-US" dirty="0"/>
          </a:p>
        </p:txBody>
      </p:sp>
    </p:spTree>
    <p:extLst>
      <p:ext uri="{BB962C8B-B14F-4D97-AF65-F5344CB8AC3E}">
        <p14:creationId xmlns:p14="http://schemas.microsoft.com/office/powerpoint/2010/main" val="193682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CountVectorizer</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dirty="0"/>
              <a:t>great tool provided by the </a:t>
            </a:r>
            <a:r>
              <a:rPr lang="en-US" dirty="0" err="1"/>
              <a:t>scikit</a:t>
            </a:r>
            <a:r>
              <a:rPr lang="en-US" dirty="0"/>
              <a:t>-learn library in Python. It is used to transform a given text into a vector on the basis of the frequency (count) of each word that occurs in the entire text. This is helpful when we have multiple such texts, and we wish to convert each word in each text into vectors</a:t>
            </a:r>
          </a:p>
        </p:txBody>
      </p:sp>
    </p:spTree>
    <p:extLst>
      <p:ext uri="{BB962C8B-B14F-4D97-AF65-F5344CB8AC3E}">
        <p14:creationId xmlns:p14="http://schemas.microsoft.com/office/powerpoint/2010/main" val="233822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vector</a:t>
            </a:r>
            <a:endParaRPr lang="en-US" dirty="0"/>
          </a:p>
        </p:txBody>
      </p:sp>
      <p:sp>
        <p:nvSpPr>
          <p:cNvPr id="3" name="Content Placeholder 2"/>
          <p:cNvSpPr>
            <a:spLocks noGrp="1"/>
          </p:cNvSpPr>
          <p:nvPr>
            <p:ph idx="1"/>
          </p:nvPr>
        </p:nvSpPr>
        <p:spPr/>
        <p:txBody>
          <a:bodyPr/>
          <a:lstStyle/>
          <a:p>
            <a:pPr marL="0" indent="0">
              <a:buNone/>
            </a:pPr>
            <a:r>
              <a:rPr lang="en-US" dirty="0" err="1"/>
              <a:t>CountVectorizer</a:t>
            </a:r>
            <a:r>
              <a:rPr lang="en-US" dirty="0"/>
              <a:t> creates a matrix in which each unique word is represented by a column of the matrix, and each text sample from the document is a row in the matrix. The value of each cell is nothing but the count of the word in that particular text sample.  This can be visualized as follows –</a:t>
            </a:r>
          </a:p>
        </p:txBody>
      </p:sp>
    </p:spTree>
    <p:extLst>
      <p:ext uri="{BB962C8B-B14F-4D97-AF65-F5344CB8AC3E}">
        <p14:creationId xmlns:p14="http://schemas.microsoft.com/office/powerpoint/2010/main" val="426830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 we have the following text</a:t>
            </a:r>
            <a:endParaRPr lang="en-US" dirty="0"/>
          </a:p>
        </p:txBody>
      </p:sp>
      <p:pic>
        <p:nvPicPr>
          <p:cNvPr id="4" name="Content Placeholder 3"/>
          <p:cNvPicPr>
            <a:picLocks noGrp="1" noChangeAspect="1"/>
          </p:cNvPicPr>
          <p:nvPr>
            <p:ph idx="1"/>
          </p:nvPr>
        </p:nvPicPr>
        <p:blipFill>
          <a:blip r:embed="rId2"/>
          <a:stretch>
            <a:fillRect/>
          </a:stretch>
        </p:blipFill>
        <p:spPr>
          <a:xfrm>
            <a:off x="1215935" y="2200525"/>
            <a:ext cx="8610600" cy="971550"/>
          </a:xfrm>
          <a:prstGeom prst="rect">
            <a:avLst/>
          </a:prstGeom>
        </p:spPr>
      </p:pic>
    </p:spTree>
    <p:extLst>
      <p:ext uri="{BB962C8B-B14F-4D97-AF65-F5344CB8AC3E}">
        <p14:creationId xmlns:p14="http://schemas.microsoft.com/office/powerpoint/2010/main" val="49532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332" y="1131480"/>
            <a:ext cx="10515600" cy="1325563"/>
          </a:xfrm>
        </p:spPr>
        <p:txBody>
          <a:bodyPr>
            <a:noAutofit/>
          </a:bodyPr>
          <a:lstStyle/>
          <a:p>
            <a:r>
              <a:rPr lang="en-US" sz="2800" dirty="0" err="1"/>
              <a:t>CountVectorizer</a:t>
            </a:r>
            <a:r>
              <a:rPr lang="en-US" sz="2800" dirty="0"/>
              <a:t> creates a matrix in which each unique word is represented by a column of the matrix, and each text sample from the document is a row in the matrix. The value of each cell is nothing but the count of the word in that particular text sample.  </a:t>
            </a:r>
          </a:p>
        </p:txBody>
      </p:sp>
      <p:pic>
        <p:nvPicPr>
          <p:cNvPr id="4" name="Content Placeholder 3"/>
          <p:cNvPicPr>
            <a:picLocks noGrp="1" noChangeAspect="1"/>
          </p:cNvPicPr>
          <p:nvPr>
            <p:ph idx="1"/>
          </p:nvPr>
        </p:nvPicPr>
        <p:blipFill>
          <a:blip r:embed="rId2"/>
          <a:stretch>
            <a:fillRect/>
          </a:stretch>
        </p:blipFill>
        <p:spPr>
          <a:xfrm>
            <a:off x="655926" y="2928505"/>
            <a:ext cx="10636308" cy="2740773"/>
          </a:xfrm>
          <a:prstGeom prst="rect">
            <a:avLst/>
          </a:prstGeom>
        </p:spPr>
      </p:pic>
    </p:spTree>
    <p:extLst>
      <p:ext uri="{BB962C8B-B14F-4D97-AF65-F5344CB8AC3E}">
        <p14:creationId xmlns:p14="http://schemas.microsoft.com/office/powerpoint/2010/main" val="1129029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416</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Text Vectorization</vt:lpstr>
      <vt:lpstr>What is it?</vt:lpstr>
      <vt:lpstr>Importance of vitorization</vt:lpstr>
      <vt:lpstr>Installing sklearn library</vt:lpstr>
      <vt:lpstr>Generating vector steps</vt:lpstr>
      <vt:lpstr>CountVectorizer</vt:lpstr>
      <vt:lpstr>How to create a vector</vt:lpstr>
      <vt:lpstr>Assume we have the following text</vt:lpstr>
      <vt:lpstr>CountVectorizer creates a matrix in which each unique word is represented by a column of the matrix, and each text sample from the document is a row in the matrix. The value of each cell is nothing but the count of the word in that particular text sample.  </vt:lpstr>
      <vt:lpstr>Inside CountVectorizer, these words are not stored as strings. Rather, they are given a particular index value. In this case, ‘at’ would have index 0, ‘each’ would have index 1, ‘four’ would have index 2 and so on.  This way of representation is known as a Sparse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Vectorization</dc:title>
  <dc:creator>CRIZMA MEGA STORE</dc:creator>
  <cp:lastModifiedBy>CRIZMA MEGA STORE</cp:lastModifiedBy>
  <cp:revision>18</cp:revision>
  <dcterms:created xsi:type="dcterms:W3CDTF">2023-10-22T00:56:44Z</dcterms:created>
  <dcterms:modified xsi:type="dcterms:W3CDTF">2023-10-22T04:38:37Z</dcterms:modified>
</cp:coreProperties>
</file>