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y="5143500" cx="9144000"/>
  <p:notesSz cx="6858000" cy="9144000"/>
  <p:embeddedFontLst>
    <p:embeddedFont>
      <p:font typeface="Roboto"/>
      <p:regular r:id="rId78"/>
      <p:bold r:id="rId79"/>
      <p:italic r:id="rId80"/>
      <p:boldItalic r:id="rId81"/>
    </p:embeddedFont>
    <p:embeddedFont>
      <p:font typeface="Montserrat"/>
      <p:regular r:id="rId82"/>
      <p:bold r:id="rId83"/>
      <p:italic r:id="rId84"/>
      <p:boldItalic r:id="rId85"/>
    </p:embeddedFont>
    <p:embeddedFont>
      <p:font typeface="Comfortaa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Montserrat-italic.fntdata"/><Relationship Id="rId83" Type="http://schemas.openxmlformats.org/officeDocument/2006/relationships/font" Target="fonts/Montserrat-bold.fntdata"/><Relationship Id="rId42" Type="http://schemas.openxmlformats.org/officeDocument/2006/relationships/slide" Target="slides/slide35.xml"/><Relationship Id="rId86" Type="http://schemas.openxmlformats.org/officeDocument/2006/relationships/font" Target="fonts/Comfortaa-regular.fntdata"/><Relationship Id="rId41" Type="http://schemas.openxmlformats.org/officeDocument/2006/relationships/slide" Target="slides/slide34.xml"/><Relationship Id="rId85" Type="http://schemas.openxmlformats.org/officeDocument/2006/relationships/font" Target="fonts/Montserrat-boldItalic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87" Type="http://schemas.openxmlformats.org/officeDocument/2006/relationships/font" Target="fonts/Comfortaa-bold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Roboto-italic.fntdata"/><Relationship Id="rId82" Type="http://schemas.openxmlformats.org/officeDocument/2006/relationships/font" Target="fonts/Montserrat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Roboto-bold.fntdata"/><Relationship Id="rId34" Type="http://schemas.openxmlformats.org/officeDocument/2006/relationships/slide" Target="slides/slide27.xml"/><Relationship Id="rId78" Type="http://schemas.openxmlformats.org/officeDocument/2006/relationships/font" Target="fonts/Roboto-regular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68b4ed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68b4ed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068b4ed5a_5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068b4ed5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068b4ed5a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068b4ed5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68b4ed5a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68b4ed5a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068b4ed5a_9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068b4ed5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68b4ed5a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68b4ed5a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68b4ed5a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068b4ed5a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68b4ed5a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68b4ed5a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068b4ed5a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068b4ed5a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068b4ed5a_13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068b4ed5a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68b4ed5a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68b4ed5a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068b4ed5a_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068b4ed5a_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68b4ed5a_18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68b4ed5a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068b4ed5a_1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068b4ed5a_1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068b4ed5a_1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068b4ed5a_1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068b4ed5a_1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068b4ed5a_1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68b4ed5a_1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68b4ed5a_1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068b4ed5a_18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068b4ed5a_18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068b4ed5a_18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068b4ed5a_18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068b4ed5a_18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068b4ed5a_18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068b4ed5a_18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068b4ed5a_18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e6fb2a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e6fb2a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068b4ed5a_18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068b4ed5a_18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068b4ed5a_18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068b4ed5a_18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068b4ed5a_18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068b4ed5a_18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068b4ed5a_18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068b4ed5a_18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068b4ed5a_18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068b4ed5a_18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068b4ed5a_18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068b4ed5a_18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068b4ed5a_18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068b4ed5a_18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068b4ed5a_18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068b4ed5a_18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068b4ed5a_2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068b4ed5a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068b4ed5a_2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068b4ed5a_2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68b4ed5a_2_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68b4ed5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068b4ed5a_2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068b4ed5a_2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068b4ed5a_2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068b4ed5a_2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068b4ed5a_26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068b4ed5a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068b4ed5a_2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068b4ed5a_2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068b4ed5a_2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068b4ed5a_2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068b4ed5a_2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068b4ed5a_2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068b4ed5a_30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068b4ed5a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068b4ed5a_3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068b4ed5a_3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068b4ed5a_3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068b4ed5a_3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068b4ed5a_3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068b4ed5a_3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68b4ed5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68b4ed5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068b4ed5a_3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068b4ed5a_3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068b4ed5a_34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068b4ed5a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068b4ed5a_3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068b4ed5a_3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068b4ed5a_3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068b4ed5a_3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068b4ed5a_3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068b4ed5a_3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068b4ed5a_3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068b4ed5a_3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068b4ed5a_4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068b4ed5a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068b4ed5a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068b4ed5a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068b4ed5a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068b4ed5a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068b4ed5a_4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068b4ed5a_4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68b4ed5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068b4ed5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068b4ed5a_4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5068b4ed5a_4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068b4ed5a_46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068b4ed5a_4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068b4ed5a_4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068b4ed5a_4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068b4ed5a_4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068b4ed5a_4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068b4ed5a_4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068b4ed5a_4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068b4ed5a_4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5068b4ed5a_4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068b4ed5a_46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068b4ed5a_4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068b4ed5a_4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068b4ed5a_4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068b4ed5a_50_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068b4ed5a_5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068b4ed5a_5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068b4ed5a_5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68b4ed5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68b4ed5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068b4ed5a_5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068b4ed5a_5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68b4ed5a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068b4ed5a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068b4ed5a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068b4ed5a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pypi.org/" TargetMode="External"/><Relationship Id="rId4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ctrTitle"/>
          </p:nvPr>
        </p:nvSpPr>
        <p:spPr>
          <a:xfrm>
            <a:off x="390525" y="1514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Learn python for Django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37"/>
          <p:cNvSpPr txBox="1"/>
          <p:nvPr>
            <p:ph idx="1" type="subTitle"/>
          </p:nvPr>
        </p:nvSpPr>
        <p:spPr>
          <a:xfrm>
            <a:off x="390525" y="2713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Just Enough python to get into web development!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139425"/>
            <a:ext cx="903750" cy="83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7"/>
          <p:cNvCxnSpPr/>
          <p:nvPr/>
        </p:nvCxnSpPr>
        <p:spPr>
          <a:xfrm>
            <a:off x="504075" y="2542625"/>
            <a:ext cx="7982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Built-in Functions &amp; Methods</a:t>
            </a:r>
            <a:endParaRPr/>
          </a:p>
        </p:txBody>
      </p:sp>
      <p:sp>
        <p:nvSpPr>
          <p:cNvPr id="249" name="Google Shape;249;p46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250" name="Google Shape;250;p46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Built-in Functions</a:t>
            </a:r>
            <a:endParaRPr sz="2400"/>
          </a:p>
        </p:txBody>
      </p:sp>
      <p:sp>
        <p:nvSpPr>
          <p:cNvPr id="256" name="Google Shape;256;p47"/>
          <p:cNvSpPr txBox="1"/>
          <p:nvPr/>
        </p:nvSpPr>
        <p:spPr>
          <a:xfrm>
            <a:off x="349750" y="2804400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Special Functionality in python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Syntax is like name()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Already defined in python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57" name="Google Shape;2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175" y="1358300"/>
            <a:ext cx="28765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Built-in Methods</a:t>
            </a:r>
            <a:endParaRPr sz="2400"/>
          </a:p>
        </p:txBody>
      </p:sp>
      <p:sp>
        <p:nvSpPr>
          <p:cNvPr id="263" name="Google Shape;263;p48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Associated to end of specific data types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Syntax : value.method()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Does something to that value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Strings, Lists, Dictionaries all have their own methods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0E0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0E0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9FBFF"/>
                </a:solidFill>
              </a:rPr>
              <a:t>* They will be discussed on seperate videos on more detail.</a:t>
            </a:r>
            <a:endParaRPr>
              <a:solidFill>
                <a:srgbClr val="E9FB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600" y="2571750"/>
            <a:ext cx="34956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 IN PYTHON</a:t>
            </a:r>
            <a:endParaRPr/>
          </a:p>
        </p:txBody>
      </p:sp>
      <p:sp>
        <p:nvSpPr>
          <p:cNvPr id="270" name="Google Shape;270;p49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271" name="Google Shape;271;p49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Adding Strings by Concatenation</a:t>
            </a:r>
            <a:endParaRPr sz="2400"/>
          </a:p>
        </p:txBody>
      </p:sp>
      <p:sp>
        <p:nvSpPr>
          <p:cNvPr id="277" name="Google Shape;277;p50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78" name="Google Shape;2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200" y="1829025"/>
            <a:ext cx="4305300" cy="12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 txBox="1"/>
          <p:nvPr/>
        </p:nvSpPr>
        <p:spPr>
          <a:xfrm>
            <a:off x="1882525" y="3474950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EAD3"/>
                </a:solidFill>
              </a:rPr>
              <a:t>* Note that python is case-sensitive</a:t>
            </a:r>
            <a:endParaRPr sz="18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EAD3"/>
                </a:solidFill>
              </a:rPr>
              <a:t>   name is not equal to Name in python. </a:t>
            </a:r>
            <a:endParaRPr sz="1800">
              <a:solidFill>
                <a:srgbClr val="D9EAD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String Interpolation</a:t>
            </a:r>
            <a:endParaRPr sz="2400"/>
          </a:p>
        </p:txBody>
      </p:sp>
      <p:sp>
        <p:nvSpPr>
          <p:cNvPr id="285" name="Google Shape;285;p51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6" name="Google Shape;286;p51"/>
          <p:cNvSpPr txBox="1"/>
          <p:nvPr/>
        </p:nvSpPr>
        <p:spPr>
          <a:xfrm>
            <a:off x="1882525" y="3474950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EAD3"/>
                </a:solidFill>
              </a:rPr>
              <a:t>* Note that variables must be inside { } and ‘ f ’ should be at beginning. </a:t>
            </a:r>
            <a:endParaRPr sz="1800">
              <a:solidFill>
                <a:srgbClr val="D9EAD3"/>
              </a:solidFill>
            </a:endParaRPr>
          </a:p>
        </p:txBody>
      </p:sp>
      <p:pic>
        <p:nvPicPr>
          <p:cNvPr id="287" name="Google Shape;2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313" y="1967100"/>
            <a:ext cx="44862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String Options:</a:t>
            </a:r>
            <a:endParaRPr sz="2400"/>
          </a:p>
        </p:txBody>
      </p:sp>
      <p:sp>
        <p:nvSpPr>
          <p:cNvPr id="293" name="Google Shape;293;p52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4" name="Google Shape;294;p52"/>
          <p:cNvSpPr txBox="1"/>
          <p:nvPr/>
        </p:nvSpPr>
        <p:spPr>
          <a:xfrm>
            <a:off x="1882525" y="3474950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EAD3"/>
                </a:solidFill>
              </a:rPr>
              <a:t>* You can find more about escape characters in     course reference guide too. </a:t>
            </a:r>
            <a:endParaRPr sz="1800">
              <a:solidFill>
                <a:srgbClr val="D9EAD3"/>
              </a:solidFill>
            </a:endParaRPr>
          </a:p>
        </p:txBody>
      </p:sp>
      <p:pic>
        <p:nvPicPr>
          <p:cNvPr id="295" name="Google Shape;2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8" y="2038350"/>
            <a:ext cx="42005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String Built-in Methods:</a:t>
            </a:r>
            <a:endParaRPr sz="2400"/>
          </a:p>
        </p:txBody>
      </p:sp>
      <p:sp>
        <p:nvSpPr>
          <p:cNvPr id="301" name="Google Shape;301;p53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302" name="Google Shape;3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1409700"/>
            <a:ext cx="50863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 IN PYTHON</a:t>
            </a:r>
            <a:endParaRPr/>
          </a:p>
        </p:txBody>
      </p:sp>
      <p:sp>
        <p:nvSpPr>
          <p:cNvPr id="308" name="Google Shape;308;p54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309" name="Google Shape;309;p54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Methods related to numbers</a:t>
            </a:r>
            <a:endParaRPr sz="2400"/>
          </a:p>
        </p:txBody>
      </p:sp>
      <p:sp>
        <p:nvSpPr>
          <p:cNvPr id="315" name="Google Shape;315;p55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300" y="1501338"/>
            <a:ext cx="31337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in Python</a:t>
            </a:r>
            <a:endParaRPr/>
          </a:p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193" name="Google Shape;193;p38"/>
          <p:cNvCxnSpPr/>
          <p:nvPr/>
        </p:nvCxnSpPr>
        <p:spPr>
          <a:xfrm>
            <a:off x="504075" y="2847425"/>
            <a:ext cx="6542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Number type conversion</a:t>
            </a:r>
            <a:endParaRPr sz="2400"/>
          </a:p>
        </p:txBody>
      </p:sp>
      <p:sp>
        <p:nvSpPr>
          <p:cNvPr id="322" name="Google Shape;322;p56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3" name="Google Shape;323;p56"/>
          <p:cNvSpPr txBox="1"/>
          <p:nvPr/>
        </p:nvSpPr>
        <p:spPr>
          <a:xfrm>
            <a:off x="1882525" y="3474950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EAD3"/>
              </a:solidFill>
            </a:endParaRPr>
          </a:p>
        </p:txBody>
      </p:sp>
      <p:pic>
        <p:nvPicPr>
          <p:cNvPr id="324" name="Google Shape;3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875" y="1818713"/>
            <a:ext cx="23145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IN PYTHON</a:t>
            </a:r>
            <a:endParaRPr/>
          </a:p>
        </p:txBody>
      </p:sp>
      <p:sp>
        <p:nvSpPr>
          <p:cNvPr id="330" name="Google Shape;330;p57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331" name="Google Shape;331;p57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list and why use it?</a:t>
            </a:r>
            <a:endParaRPr sz="2400"/>
          </a:p>
        </p:txBody>
      </p:sp>
      <p:sp>
        <p:nvSpPr>
          <p:cNvPr id="337" name="Google Shape;337;p58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Collection of values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Each value separated by comma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Simplifies data handling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Can do large computation without more hassle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8" name="Google Shape;338;p58"/>
          <p:cNvSpPr txBox="1"/>
          <p:nvPr/>
        </p:nvSpPr>
        <p:spPr>
          <a:xfrm>
            <a:off x="1882525" y="3474950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EAD3"/>
              </a:solidFill>
            </a:endParaRPr>
          </a:p>
        </p:txBody>
      </p:sp>
      <p:pic>
        <p:nvPicPr>
          <p:cNvPr id="339" name="Google Shape;3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125" y="2666813"/>
            <a:ext cx="3648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513" y="3995750"/>
            <a:ext cx="26829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List Functions </a:t>
            </a:r>
            <a:endParaRPr sz="2400"/>
          </a:p>
        </p:txBody>
      </p:sp>
      <p:sp>
        <p:nvSpPr>
          <p:cNvPr id="346" name="Google Shape;346;p59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2736325" y="2950050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EAD3"/>
                </a:solidFill>
              </a:rPr>
              <a:t>Check whether item is in list</a:t>
            </a:r>
            <a:endParaRPr sz="2400">
              <a:solidFill>
                <a:srgbClr val="D9EAD3"/>
              </a:solidFill>
            </a:endParaRPr>
          </a:p>
        </p:txBody>
      </p:sp>
      <p:pic>
        <p:nvPicPr>
          <p:cNvPr id="348" name="Google Shape;34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25" y="1458850"/>
            <a:ext cx="27527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575" y="3647113"/>
            <a:ext cx="36766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How to access list values ?</a:t>
            </a:r>
            <a:endParaRPr sz="2400"/>
          </a:p>
        </p:txBody>
      </p:sp>
      <p:sp>
        <p:nvSpPr>
          <p:cNvPr id="355" name="Google Shape;355;p60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2165725" y="2544025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EAD3"/>
                </a:solidFill>
              </a:rPr>
              <a:t>Two ways of accessing list values:</a:t>
            </a:r>
            <a:endParaRPr sz="24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EAD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-GB" sz="1800">
                <a:solidFill>
                  <a:srgbClr val="D9EAD3"/>
                </a:solidFill>
              </a:rPr>
              <a:t>Forward Indexing</a:t>
            </a:r>
            <a:endParaRPr sz="1800">
              <a:solidFill>
                <a:srgbClr val="D9EAD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-GB" sz="1800">
                <a:solidFill>
                  <a:srgbClr val="D9EAD3"/>
                </a:solidFill>
              </a:rPr>
              <a:t>Backward Indexing</a:t>
            </a:r>
            <a:endParaRPr sz="1800">
              <a:solidFill>
                <a:srgbClr val="D9EAD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EAD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D966"/>
                </a:solidFill>
              </a:rPr>
              <a:t>List[ index ]</a:t>
            </a:r>
            <a:endParaRPr sz="1800">
              <a:solidFill>
                <a:srgbClr val="FFD966"/>
              </a:solidFill>
            </a:endParaRPr>
          </a:p>
        </p:txBody>
      </p:sp>
      <p:sp>
        <p:nvSpPr>
          <p:cNvPr id="357" name="Google Shape;357;p60"/>
          <p:cNvSpPr txBox="1"/>
          <p:nvPr/>
        </p:nvSpPr>
        <p:spPr>
          <a:xfrm>
            <a:off x="925825" y="1252950"/>
            <a:ext cx="77571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lt1"/>
                </a:solidFill>
              </a:rPr>
              <a:t>List indexes every values gradually and we can access those values by referring to their index number </a:t>
            </a:r>
            <a:endParaRPr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/>
          <p:nvPr>
            <p:ph type="title"/>
          </p:nvPr>
        </p:nvSpPr>
        <p:spPr>
          <a:xfrm>
            <a:off x="193475" y="-6699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FORWARD</a:t>
            </a:r>
            <a:endParaRPr sz="3000"/>
          </a:p>
        </p:txBody>
      </p:sp>
      <p:sp>
        <p:nvSpPr>
          <p:cNvPr id="363" name="Google Shape;363;p61"/>
          <p:cNvSpPr txBox="1"/>
          <p:nvPr>
            <p:ph idx="1" type="subTitle"/>
          </p:nvPr>
        </p:nvSpPr>
        <p:spPr>
          <a:xfrm>
            <a:off x="316925" y="9586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 “python” ,12 , 2.0 , “movie” 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1"/>
          <p:cNvSpPr txBox="1"/>
          <p:nvPr>
            <p:ph idx="2" type="body"/>
          </p:nvPr>
        </p:nvSpPr>
        <p:spPr>
          <a:xfrm>
            <a:off x="5114375" y="-1240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/>
              <a:t>BACKWARD</a:t>
            </a:r>
            <a:endParaRPr sz="3000"/>
          </a:p>
        </p:txBody>
      </p:sp>
      <p:cxnSp>
        <p:nvCxnSpPr>
          <p:cNvPr id="365" name="Google Shape;365;p61"/>
          <p:cNvCxnSpPr/>
          <p:nvPr/>
        </p:nvCxnSpPr>
        <p:spPr>
          <a:xfrm flipH="1" rot="10800000">
            <a:off x="1727075" y="1364300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61"/>
          <p:cNvCxnSpPr/>
          <p:nvPr/>
        </p:nvCxnSpPr>
        <p:spPr>
          <a:xfrm flipH="1" rot="10800000">
            <a:off x="2917700" y="1427925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61"/>
          <p:cNvCxnSpPr/>
          <p:nvPr/>
        </p:nvCxnSpPr>
        <p:spPr>
          <a:xfrm flipH="1" rot="10800000">
            <a:off x="2288275" y="1364300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61"/>
          <p:cNvSpPr/>
          <p:nvPr/>
        </p:nvSpPr>
        <p:spPr>
          <a:xfrm>
            <a:off x="792100" y="2012300"/>
            <a:ext cx="432000" cy="33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1"/>
          <p:cNvSpPr/>
          <p:nvPr/>
        </p:nvSpPr>
        <p:spPr>
          <a:xfrm>
            <a:off x="1469188" y="2012300"/>
            <a:ext cx="432000" cy="33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1"/>
          <p:cNvSpPr/>
          <p:nvPr/>
        </p:nvSpPr>
        <p:spPr>
          <a:xfrm>
            <a:off x="2063875" y="2012300"/>
            <a:ext cx="432000" cy="33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1"/>
          <p:cNvSpPr/>
          <p:nvPr/>
        </p:nvSpPr>
        <p:spPr>
          <a:xfrm>
            <a:off x="2699775" y="2075925"/>
            <a:ext cx="432000" cy="33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1"/>
          <p:cNvSpPr txBox="1"/>
          <p:nvPr/>
        </p:nvSpPr>
        <p:spPr>
          <a:xfrm>
            <a:off x="874450" y="1956800"/>
            <a:ext cx="493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3" name="Google Shape;373;p61"/>
          <p:cNvSpPr txBox="1"/>
          <p:nvPr/>
        </p:nvSpPr>
        <p:spPr>
          <a:xfrm>
            <a:off x="2803450" y="2020425"/>
            <a:ext cx="493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4" name="Google Shape;374;p61"/>
          <p:cNvSpPr txBox="1"/>
          <p:nvPr/>
        </p:nvSpPr>
        <p:spPr>
          <a:xfrm>
            <a:off x="2105425" y="1956800"/>
            <a:ext cx="493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5" name="Google Shape;375;p61"/>
          <p:cNvSpPr txBox="1"/>
          <p:nvPr/>
        </p:nvSpPr>
        <p:spPr>
          <a:xfrm>
            <a:off x="1550475" y="1956800"/>
            <a:ext cx="493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6" name="Google Shape;376;p61"/>
          <p:cNvSpPr txBox="1"/>
          <p:nvPr/>
        </p:nvSpPr>
        <p:spPr>
          <a:xfrm>
            <a:off x="4876600" y="-329200"/>
            <a:ext cx="372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“python” ,12 , 2.0 , “movie” ]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61"/>
          <p:cNvCxnSpPr/>
          <p:nvPr/>
        </p:nvCxnSpPr>
        <p:spPr>
          <a:xfrm flipH="1" rot="10800000">
            <a:off x="1028700" y="1364300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61"/>
          <p:cNvCxnSpPr/>
          <p:nvPr/>
        </p:nvCxnSpPr>
        <p:spPr>
          <a:xfrm flipH="1" rot="10800000">
            <a:off x="5522225" y="1308800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61"/>
          <p:cNvCxnSpPr/>
          <p:nvPr/>
        </p:nvCxnSpPr>
        <p:spPr>
          <a:xfrm flipH="1" rot="10800000">
            <a:off x="6178675" y="1308800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61"/>
          <p:cNvCxnSpPr/>
          <p:nvPr/>
        </p:nvCxnSpPr>
        <p:spPr>
          <a:xfrm flipH="1" rot="10800000">
            <a:off x="6742575" y="1308800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61"/>
          <p:cNvCxnSpPr/>
          <p:nvPr/>
        </p:nvCxnSpPr>
        <p:spPr>
          <a:xfrm flipH="1" rot="10800000">
            <a:off x="7409325" y="1308800"/>
            <a:ext cx="277800" cy="648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61"/>
          <p:cNvSpPr/>
          <p:nvPr/>
        </p:nvSpPr>
        <p:spPr>
          <a:xfrm>
            <a:off x="5314425" y="1956800"/>
            <a:ext cx="339600" cy="28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61"/>
          <p:cNvSpPr/>
          <p:nvPr/>
        </p:nvSpPr>
        <p:spPr>
          <a:xfrm>
            <a:off x="5993625" y="1905775"/>
            <a:ext cx="339600" cy="28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4" name="Google Shape;384;p61"/>
          <p:cNvSpPr/>
          <p:nvPr/>
        </p:nvSpPr>
        <p:spPr>
          <a:xfrm>
            <a:off x="6606325" y="1905775"/>
            <a:ext cx="339600" cy="28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61"/>
          <p:cNvSpPr/>
          <p:nvPr/>
        </p:nvSpPr>
        <p:spPr>
          <a:xfrm>
            <a:off x="7219025" y="1956800"/>
            <a:ext cx="339600" cy="28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7219025" y="1906400"/>
            <a:ext cx="432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-</a:t>
            </a:r>
            <a:r>
              <a:rPr lang="en-GB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7" name="Google Shape;387;p61"/>
          <p:cNvSpPr txBox="1"/>
          <p:nvPr/>
        </p:nvSpPr>
        <p:spPr>
          <a:xfrm>
            <a:off x="5991275" y="1855375"/>
            <a:ext cx="432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-3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8" name="Google Shape;388;p61"/>
          <p:cNvSpPr txBox="1"/>
          <p:nvPr/>
        </p:nvSpPr>
        <p:spPr>
          <a:xfrm>
            <a:off x="6621750" y="1828675"/>
            <a:ext cx="432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-2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9" name="Google Shape;389;p61"/>
          <p:cNvSpPr txBox="1"/>
          <p:nvPr/>
        </p:nvSpPr>
        <p:spPr>
          <a:xfrm>
            <a:off x="5269125" y="1906400"/>
            <a:ext cx="432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-4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90" name="Google Shape;390;p61"/>
          <p:cNvSpPr txBox="1"/>
          <p:nvPr/>
        </p:nvSpPr>
        <p:spPr>
          <a:xfrm>
            <a:off x="1224100" y="26211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Starts with 0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91" name="Google Shape;391;p61"/>
          <p:cNvSpPr txBox="1"/>
          <p:nvPr/>
        </p:nvSpPr>
        <p:spPr>
          <a:xfrm>
            <a:off x="5269125" y="26211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Starts with - ve sign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92" name="Google Shape;3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63" y="3312325"/>
            <a:ext cx="37433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1"/>
          <p:cNvSpPr txBox="1"/>
          <p:nvPr/>
        </p:nvSpPr>
        <p:spPr>
          <a:xfrm>
            <a:off x="1944250" y="2744575"/>
            <a:ext cx="17487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375" y="3312325"/>
            <a:ext cx="36766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1561650" y="594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Slicing to get sublist</a:t>
            </a:r>
            <a:endParaRPr/>
          </a:p>
        </p:txBody>
      </p:sp>
      <p:sp>
        <p:nvSpPr>
          <p:cNvPr id="400" name="Google Shape;400;p62"/>
          <p:cNvSpPr txBox="1"/>
          <p:nvPr/>
        </p:nvSpPr>
        <p:spPr>
          <a:xfrm>
            <a:off x="2952400" y="123237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D966"/>
                </a:solidFill>
              </a:rPr>
              <a:t>[ start : end ]</a:t>
            </a:r>
            <a:endParaRPr sz="3000">
              <a:solidFill>
                <a:srgbClr val="FFD966"/>
              </a:solidFill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1687050" y="2042600"/>
            <a:ext cx="6655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Slices list including value of start index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Slices Upto end index but does not include end index value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Returns the sliced </a:t>
            </a:r>
            <a:r>
              <a:rPr b="1" lang="en-GB" sz="1800">
                <a:solidFill>
                  <a:schemeClr val="lt1"/>
                </a:solidFill>
              </a:rPr>
              <a:t>list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402" name="Google Shape;4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75" y="3297675"/>
            <a:ext cx="36766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1561650" y="594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 Slicing Parameter</a:t>
            </a:r>
            <a:endParaRPr/>
          </a:p>
        </p:txBody>
      </p:sp>
      <p:sp>
        <p:nvSpPr>
          <p:cNvPr id="408" name="Google Shape;408;p63"/>
          <p:cNvSpPr txBox="1"/>
          <p:nvPr/>
        </p:nvSpPr>
        <p:spPr>
          <a:xfrm>
            <a:off x="2952400" y="123237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D966"/>
                </a:solidFill>
              </a:rPr>
              <a:t>[ start : end : </a:t>
            </a:r>
            <a:r>
              <a:rPr b="1" lang="en-GB" sz="3000">
                <a:solidFill>
                  <a:srgbClr val="FFD966"/>
                </a:solidFill>
              </a:rPr>
              <a:t>step</a:t>
            </a:r>
            <a:r>
              <a:rPr lang="en-GB" sz="3000">
                <a:solidFill>
                  <a:srgbClr val="FFD966"/>
                </a:solidFill>
              </a:rPr>
              <a:t> ]</a:t>
            </a:r>
            <a:endParaRPr sz="3000">
              <a:solidFill>
                <a:srgbClr val="FFD966"/>
              </a:solidFill>
            </a:endParaRPr>
          </a:p>
        </p:txBody>
      </p:sp>
      <p:sp>
        <p:nvSpPr>
          <p:cNvPr id="409" name="Google Shape;409;p63"/>
          <p:cNvSpPr txBox="1"/>
          <p:nvPr/>
        </p:nvSpPr>
        <p:spPr>
          <a:xfrm>
            <a:off x="1687050" y="2042600"/>
            <a:ext cx="71907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Skips specific steps while slicing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Default step value is 1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Includes beginning index and skips the number of index in step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410" name="Google Shape;4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675" y="3359400"/>
            <a:ext cx="43243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/>
          <p:nvPr>
            <p:ph type="title"/>
          </p:nvPr>
        </p:nvSpPr>
        <p:spPr>
          <a:xfrm>
            <a:off x="1181050" y="1005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Methods</a:t>
            </a:r>
            <a:endParaRPr/>
          </a:p>
        </p:txBody>
      </p:sp>
      <p:sp>
        <p:nvSpPr>
          <p:cNvPr id="416" name="Google Shape;416;p64"/>
          <p:cNvSpPr txBox="1"/>
          <p:nvPr/>
        </p:nvSpPr>
        <p:spPr>
          <a:xfrm>
            <a:off x="1285875" y="1113350"/>
            <a:ext cx="71907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append( object 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count( object 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extend( list 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index( object 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insert( index , object 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pop( object 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remove( object 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reverse()</a:t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-GB" sz="1800">
                <a:solidFill>
                  <a:srgbClr val="FFD966"/>
                </a:solidFill>
              </a:rPr>
              <a:t>sort()</a:t>
            </a:r>
            <a:endParaRPr sz="18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</a:t>
            </a:r>
            <a:endParaRPr/>
          </a:p>
        </p:txBody>
      </p:sp>
      <p:sp>
        <p:nvSpPr>
          <p:cNvPr id="422" name="Google Shape;422;p65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Adds an element to the end of the list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23" name="Google Shape;4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975" y="2045975"/>
            <a:ext cx="43434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each data types and structures in python</a:t>
            </a:r>
            <a:endParaRPr/>
          </a:p>
        </p:txBody>
      </p:sp>
      <p:sp>
        <p:nvSpPr>
          <p:cNvPr id="199" name="Google Shape;199;p39"/>
          <p:cNvSpPr txBox="1"/>
          <p:nvPr/>
        </p:nvSpPr>
        <p:spPr>
          <a:xfrm>
            <a:off x="288050" y="892900"/>
            <a:ext cx="71496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STRINGS : </a:t>
            </a:r>
            <a:r>
              <a:rPr lang="en-GB" sz="1200">
                <a:solidFill>
                  <a:srgbClr val="666666"/>
                </a:solidFill>
              </a:rPr>
              <a:t>‘</a:t>
            </a:r>
            <a:r>
              <a:rPr lang="en-GB" sz="1200">
                <a:solidFill>
                  <a:srgbClr val="666666"/>
                </a:solidFill>
              </a:rPr>
              <a:t>Hello pythonista ‘ , “Earth is green”, ‘computers’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INTEGERS:  </a:t>
            </a:r>
            <a:r>
              <a:rPr lang="en-GB" sz="1200">
                <a:solidFill>
                  <a:srgbClr val="666666"/>
                </a:solidFill>
              </a:rPr>
              <a:t>100, 365, 786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FLOATS: </a:t>
            </a:r>
            <a:r>
              <a:rPr lang="en-GB" sz="1200">
                <a:solidFill>
                  <a:srgbClr val="666666"/>
                </a:solidFill>
              </a:rPr>
              <a:t>12.6, 10.0, 3790.12 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LISTS: </a:t>
            </a:r>
            <a:r>
              <a:rPr lang="en-GB" sz="1200">
                <a:solidFill>
                  <a:srgbClr val="666666"/>
                </a:solidFill>
              </a:rPr>
              <a:t>[ 100, ”computers”, 12.6, ”Earth is green” ]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DICTIONARIES: </a:t>
            </a:r>
            <a:r>
              <a:rPr lang="en-GB" sz="1200">
                <a:solidFill>
                  <a:srgbClr val="666666"/>
                </a:solidFill>
              </a:rPr>
              <a:t>{ “name”:”pythonista”, “number”:1, “height”:”5.5 ft” }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TUPLES: </a:t>
            </a:r>
            <a:r>
              <a:rPr lang="en-GB" sz="1200">
                <a:solidFill>
                  <a:srgbClr val="666666"/>
                </a:solidFill>
              </a:rPr>
              <a:t>(100, ”computers”, 12.6, “Earth is green” )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SETS: </a:t>
            </a:r>
            <a:r>
              <a:rPr lang="en-GB" sz="1200">
                <a:solidFill>
                  <a:srgbClr val="666666"/>
                </a:solidFill>
              </a:rPr>
              <a:t>{ “python”, “C”, “Java”, “JavaScript” }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1933950" y="4493350"/>
            <a:ext cx="7067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434343"/>
                </a:solidFill>
              </a:rPr>
              <a:t>NOTE:- I will show you each data types in more detail on using it in coming slides..</a:t>
            </a:r>
            <a:endParaRPr i="1" sz="12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</a:t>
            </a:r>
            <a:endParaRPr/>
          </a:p>
        </p:txBody>
      </p:sp>
      <p:sp>
        <p:nvSpPr>
          <p:cNvPr id="429" name="Google Shape;429;p66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Returns the number of time a element is in the list.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30" name="Google Shape;4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050" y="2038350"/>
            <a:ext cx="31908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</a:t>
            </a:r>
            <a:endParaRPr/>
          </a:p>
        </p:txBody>
      </p:sp>
      <p:sp>
        <p:nvSpPr>
          <p:cNvPr id="436" name="Google Shape;436;p67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Appends all the elements in the list to the original list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37" name="Google Shape;43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2115100"/>
            <a:ext cx="40576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443" name="Google Shape;443;p68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Returns the index number of the </a:t>
            </a:r>
            <a:r>
              <a:rPr b="1" lang="en-GB" sz="1800">
                <a:solidFill>
                  <a:schemeClr val="lt1"/>
                </a:solidFill>
              </a:rPr>
              <a:t>first occurence</a:t>
            </a:r>
            <a:r>
              <a:rPr lang="en-GB" sz="1800">
                <a:solidFill>
                  <a:schemeClr val="lt1"/>
                </a:solidFill>
              </a:rPr>
              <a:t> of element in the list.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44" name="Google Shape;4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700" y="2104800"/>
            <a:ext cx="46196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9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</a:t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Removes the element at given index number and returns it.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If no parameter is passed then it removes last value of list and returns it.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51" name="Google Shape;45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13" y="2361975"/>
            <a:ext cx="45815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</a:t>
            </a:r>
            <a:endParaRPr/>
          </a:p>
        </p:txBody>
      </p:sp>
      <p:sp>
        <p:nvSpPr>
          <p:cNvPr id="457" name="Google Shape;457;p70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Removes the </a:t>
            </a:r>
            <a:r>
              <a:rPr b="1" lang="en-GB" sz="1800">
                <a:solidFill>
                  <a:schemeClr val="lt1"/>
                </a:solidFill>
              </a:rPr>
              <a:t>first occurence</a:t>
            </a:r>
            <a:r>
              <a:rPr lang="en-GB" sz="1800">
                <a:solidFill>
                  <a:schemeClr val="lt1"/>
                </a:solidFill>
              </a:rPr>
              <a:t> of the </a:t>
            </a:r>
            <a:r>
              <a:rPr b="1" lang="en-GB" sz="1800">
                <a:solidFill>
                  <a:schemeClr val="lt1"/>
                </a:solidFill>
              </a:rPr>
              <a:t>passed element </a:t>
            </a:r>
            <a:r>
              <a:rPr lang="en-GB" sz="1800">
                <a:solidFill>
                  <a:schemeClr val="lt1"/>
                </a:solidFill>
              </a:rPr>
              <a:t>from the list.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58" name="Google Shape;45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75" y="2135650"/>
            <a:ext cx="46672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</a:t>
            </a:r>
            <a:endParaRPr/>
          </a:p>
        </p:txBody>
      </p:sp>
      <p:sp>
        <p:nvSpPr>
          <p:cNvPr id="464" name="Google Shape;464;p71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Takes two parameters (x,object)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Inserts object at index  x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65" name="Google Shape;46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400" y="2372275"/>
            <a:ext cx="59055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1"/>
          <p:cNvSpPr txBox="1"/>
          <p:nvPr/>
        </p:nvSpPr>
        <p:spPr>
          <a:xfrm>
            <a:off x="6048775" y="4566850"/>
            <a:ext cx="3857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</a:rPr>
              <a:t>Hold on! Still 2 more methods left!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2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REVERSE</a:t>
            </a:r>
            <a:endParaRPr/>
          </a:p>
        </p:txBody>
      </p:sp>
      <p:sp>
        <p:nvSpPr>
          <p:cNvPr id="472" name="Google Shape;472;p72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Reverses the elements in the list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73" name="Google Shape;4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900" y="2022525"/>
            <a:ext cx="37433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72"/>
          <p:cNvSpPr txBox="1"/>
          <p:nvPr/>
        </p:nvSpPr>
        <p:spPr>
          <a:xfrm>
            <a:off x="1769350" y="3505800"/>
            <a:ext cx="67893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Remember you can also use list slicing technique to reverse a list using [ : : -1]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3"/>
          <p:cNvSpPr txBox="1"/>
          <p:nvPr>
            <p:ph type="title"/>
          </p:nvPr>
        </p:nvSpPr>
        <p:spPr>
          <a:xfrm>
            <a:off x="553525" y="1167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</a:t>
            </a:r>
            <a:endParaRPr/>
          </a:p>
        </p:txBody>
      </p:sp>
      <p:sp>
        <p:nvSpPr>
          <p:cNvPr id="480" name="Google Shape;480;p73"/>
          <p:cNvSpPr txBox="1"/>
          <p:nvPr/>
        </p:nvSpPr>
        <p:spPr>
          <a:xfrm>
            <a:off x="833250" y="1252975"/>
            <a:ext cx="799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Sorts</a:t>
            </a:r>
            <a:r>
              <a:rPr lang="en-GB" sz="1800">
                <a:solidFill>
                  <a:schemeClr val="lt1"/>
                </a:solidFill>
              </a:rPr>
              <a:t> the elements in the list in ascending order.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1" name="Google Shape;481;p73"/>
          <p:cNvSpPr txBox="1"/>
          <p:nvPr/>
        </p:nvSpPr>
        <p:spPr>
          <a:xfrm>
            <a:off x="1769350" y="3505800"/>
            <a:ext cx="67893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Remember you can also use list slicing technique to reverse a list using [ : : -1]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82" name="Google Shape;48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013" y="1940225"/>
            <a:ext cx="41433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DICTIONARIES</a:t>
            </a:r>
            <a:endParaRPr/>
          </a:p>
        </p:txBody>
      </p:sp>
      <p:sp>
        <p:nvSpPr>
          <p:cNvPr id="488" name="Google Shape;488;p74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489" name="Google Shape;489;p74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5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dictionary and why even use it ?</a:t>
            </a:r>
            <a:endParaRPr sz="2400"/>
          </a:p>
        </p:txBody>
      </p:sp>
      <p:sp>
        <p:nvSpPr>
          <p:cNvPr id="495" name="Google Shape;495;p75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Dictionary is a collection of variable and value or key and values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It helps to store detail information with informative </a:t>
            </a:r>
            <a:r>
              <a:rPr b="1" lang="en-GB" sz="1800">
                <a:solidFill>
                  <a:schemeClr val="lt1"/>
                </a:solidFill>
              </a:rPr>
              <a:t>key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You can </a:t>
            </a:r>
            <a:r>
              <a:rPr b="1" lang="en-GB" sz="1800">
                <a:solidFill>
                  <a:schemeClr val="lt1"/>
                </a:solidFill>
              </a:rPr>
              <a:t>GET , EDIT and DELETE values using the key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96" name="Google Shape;49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75" y="2478800"/>
            <a:ext cx="48958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Variables, Operators &amp; Inputs</a:t>
            </a:r>
            <a:r>
              <a:rPr lang="en-GB"/>
              <a:t> 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207" name="Google Shape;207;p40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DICTIONARY OPERATIONS</a:t>
            </a:r>
            <a:endParaRPr b="1" sz="2400"/>
          </a:p>
        </p:txBody>
      </p:sp>
      <p:sp>
        <p:nvSpPr>
          <p:cNvPr id="502" name="Google Shape;502;p76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ADDING VALUES</a:t>
            </a:r>
            <a:r>
              <a:rPr lang="en-GB" sz="1800">
                <a:solidFill>
                  <a:schemeClr val="lt1"/>
                </a:solidFill>
              </a:rPr>
              <a:t>:  </a:t>
            </a:r>
            <a:r>
              <a:rPr i="1" lang="en-GB">
                <a:solidFill>
                  <a:schemeClr val="lt1"/>
                </a:solidFill>
              </a:rPr>
              <a:t>dictionary_name[ new_key ] = value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EDITING VALUES</a:t>
            </a:r>
            <a:r>
              <a:rPr lang="en-GB" sz="1800">
                <a:solidFill>
                  <a:schemeClr val="lt1"/>
                </a:solidFill>
              </a:rPr>
              <a:t>:  </a:t>
            </a:r>
            <a:r>
              <a:rPr i="1" lang="en-GB">
                <a:solidFill>
                  <a:schemeClr val="lt1"/>
                </a:solidFill>
              </a:rPr>
              <a:t>dictionary_name[ key_to_change_value ] = value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DELETING VALUES</a:t>
            </a:r>
            <a:r>
              <a:rPr lang="en-GB" sz="1800">
                <a:solidFill>
                  <a:schemeClr val="lt1"/>
                </a:solidFill>
              </a:rPr>
              <a:t>:   </a:t>
            </a:r>
            <a:r>
              <a:rPr i="1" lang="en-GB">
                <a:solidFill>
                  <a:schemeClr val="lt1"/>
                </a:solidFill>
              </a:rPr>
              <a:t>del dictionary_name[ key ] 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503" name="Google Shape;503;p76"/>
          <p:cNvSpPr txBox="1"/>
          <p:nvPr/>
        </p:nvSpPr>
        <p:spPr>
          <a:xfrm>
            <a:off x="1882525" y="3474950"/>
            <a:ext cx="5277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3F3F3"/>
                </a:solidFill>
              </a:rPr>
              <a:t>Is Key in a DICTIONARY?</a:t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3F3F3"/>
                </a:solidFill>
              </a:rPr>
              <a:t>“key” in dictionary_name</a:t>
            </a:r>
            <a:endParaRPr i="1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3F3F3"/>
                </a:solidFill>
              </a:rPr>
              <a:t># returns True or False whether key is in the dictionary or not !</a:t>
            </a:r>
            <a:endParaRPr i="1">
              <a:solidFill>
                <a:srgbClr val="F3F3F3"/>
              </a:solidFill>
            </a:endParaRPr>
          </a:p>
        </p:txBody>
      </p:sp>
      <p:sp>
        <p:nvSpPr>
          <p:cNvPr id="504" name="Google Shape;504;p76"/>
          <p:cNvSpPr txBox="1"/>
          <p:nvPr/>
        </p:nvSpPr>
        <p:spPr>
          <a:xfrm>
            <a:off x="7602100" y="131467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7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DICTIONARY METHODS</a:t>
            </a:r>
            <a:endParaRPr b="1" sz="2400"/>
          </a:p>
        </p:txBody>
      </p:sp>
      <p:sp>
        <p:nvSpPr>
          <p:cNvPr id="510" name="Google Shape;510;p77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KEYS() </a:t>
            </a:r>
            <a:r>
              <a:rPr lang="en-GB" sz="1800">
                <a:solidFill>
                  <a:schemeClr val="lt1"/>
                </a:solidFill>
              </a:rPr>
              <a:t>:  </a:t>
            </a:r>
            <a:r>
              <a:rPr i="1" lang="en-GB">
                <a:solidFill>
                  <a:schemeClr val="lt1"/>
                </a:solidFill>
              </a:rPr>
              <a:t>returns sequence of dictionary keys in tuple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values() </a:t>
            </a:r>
            <a:r>
              <a:rPr lang="en-GB" sz="1800">
                <a:solidFill>
                  <a:schemeClr val="lt1"/>
                </a:solidFill>
              </a:rPr>
              <a:t>:  </a:t>
            </a:r>
            <a:r>
              <a:rPr i="1" lang="en-GB">
                <a:solidFill>
                  <a:schemeClr val="lt1"/>
                </a:solidFill>
              </a:rPr>
              <a:t>returns sequence of dictionary values in tuple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items()</a:t>
            </a:r>
            <a:r>
              <a:rPr lang="en-GB" sz="1800">
                <a:solidFill>
                  <a:schemeClr val="lt1"/>
                </a:solidFill>
              </a:rPr>
              <a:t>:   </a:t>
            </a:r>
            <a:r>
              <a:rPr i="1" lang="en-GB">
                <a:solidFill>
                  <a:schemeClr val="lt1"/>
                </a:solidFill>
              </a:rPr>
              <a:t>returns sequence of ( keys , values )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clear()</a:t>
            </a:r>
            <a:r>
              <a:rPr lang="en-GB" sz="1800">
                <a:solidFill>
                  <a:schemeClr val="lt1"/>
                </a:solidFill>
              </a:rPr>
              <a:t>:   </a:t>
            </a:r>
            <a:r>
              <a:rPr i="1" lang="en-GB">
                <a:solidFill>
                  <a:schemeClr val="lt1"/>
                </a:solidFill>
              </a:rPr>
              <a:t>deletes all entries in dictionary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get( key )</a:t>
            </a:r>
            <a:r>
              <a:rPr lang="en-GB" sz="1800">
                <a:solidFill>
                  <a:schemeClr val="lt1"/>
                </a:solidFill>
              </a:rPr>
              <a:t>:   </a:t>
            </a:r>
            <a:r>
              <a:rPr i="1" lang="en-GB">
                <a:solidFill>
                  <a:schemeClr val="lt1"/>
                </a:solidFill>
              </a:rPr>
              <a:t>returns the value for the </a:t>
            </a:r>
            <a:r>
              <a:rPr b="1" i="1" lang="en-GB">
                <a:solidFill>
                  <a:schemeClr val="lt1"/>
                </a:solidFill>
              </a:rPr>
              <a:t>KEY</a:t>
            </a:r>
            <a:endParaRPr b="1"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511" name="Google Shape;511;p77"/>
          <p:cNvSpPr txBox="1"/>
          <p:nvPr/>
        </p:nvSpPr>
        <p:spPr>
          <a:xfrm>
            <a:off x="7602100" y="131467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Tuples &amp; Sets</a:t>
            </a:r>
            <a:endParaRPr/>
          </a:p>
        </p:txBody>
      </p:sp>
      <p:sp>
        <p:nvSpPr>
          <p:cNvPr id="517" name="Google Shape;517;p78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518" name="Google Shape;518;p78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9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tuple and why even use it ?</a:t>
            </a:r>
            <a:endParaRPr sz="2400"/>
          </a:p>
        </p:txBody>
      </p:sp>
      <p:sp>
        <p:nvSpPr>
          <p:cNvPr id="524" name="Google Shape;524;p79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Tuple are like lists but their elements are fixed.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You can’t</a:t>
            </a:r>
            <a:r>
              <a:rPr lang="en-GB" sz="1800">
                <a:solidFill>
                  <a:schemeClr val="lt1"/>
                </a:solidFill>
              </a:rPr>
              <a:t> </a:t>
            </a:r>
            <a:r>
              <a:rPr b="1" lang="en-GB" sz="1800">
                <a:solidFill>
                  <a:schemeClr val="lt1"/>
                </a:solidFill>
              </a:rPr>
              <a:t>ADD ,</a:t>
            </a:r>
            <a:r>
              <a:rPr b="1" lang="en-GB" sz="1800">
                <a:solidFill>
                  <a:schemeClr val="lt1"/>
                </a:solidFill>
              </a:rPr>
              <a:t> EDIT , REPLACE , REORDER or DELETE  elements in it.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You can use it to prevent some data from being changed.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Syntax of tuple is like: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tuple_name = ( 1,2,3,4 )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25" name="Google Shape;525;p79"/>
          <p:cNvCxnSpPr/>
          <p:nvPr/>
        </p:nvCxnSpPr>
        <p:spPr>
          <a:xfrm flipH="1" rot="10800000">
            <a:off x="4572000" y="3382425"/>
            <a:ext cx="534900" cy="64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79"/>
          <p:cNvSpPr txBox="1"/>
          <p:nvPr/>
        </p:nvSpPr>
        <p:spPr>
          <a:xfrm>
            <a:off x="72000" y="4030425"/>
            <a:ext cx="90222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Tuple uses small brackets not square brackets.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You can use len() , max(), min(), sum() functions in tuples also.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You can also slice tuples as same as in list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0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are sets and why even use them ?</a:t>
            </a:r>
            <a:endParaRPr sz="2400"/>
          </a:p>
        </p:txBody>
      </p:sp>
      <p:sp>
        <p:nvSpPr>
          <p:cNvPr id="532" name="Google Shape;532;p80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Sets are also like lists but their elements are not ordered in sequence.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If your application does not care about the order of data, then sets are helpful.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Syntax of set is like: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set_name = { 1,2,3,4 }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33" name="Google Shape;533;p80"/>
          <p:cNvCxnSpPr/>
          <p:nvPr/>
        </p:nvCxnSpPr>
        <p:spPr>
          <a:xfrm flipH="1" rot="10800000">
            <a:off x="4572000" y="3145725"/>
            <a:ext cx="478800" cy="884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80"/>
          <p:cNvSpPr txBox="1"/>
          <p:nvPr/>
        </p:nvSpPr>
        <p:spPr>
          <a:xfrm>
            <a:off x="72000" y="4030425"/>
            <a:ext cx="90222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Set</a:t>
            </a:r>
            <a:r>
              <a:rPr i="1" lang="en-GB">
                <a:solidFill>
                  <a:schemeClr val="lt1"/>
                </a:solidFill>
              </a:rPr>
              <a:t> uses curly brackets not square brackets.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You can use len() , max(), min(), sum() functions in sets also.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You can’t have duplicate item in tuple.</a:t>
            </a:r>
            <a:endParaRPr i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1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Set Operations</a:t>
            </a:r>
            <a:endParaRPr b="1" sz="2400"/>
          </a:p>
        </p:txBody>
      </p:sp>
      <p:sp>
        <p:nvSpPr>
          <p:cNvPr id="540" name="Google Shape;540;p81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UNION : union() or  ‘ | ‘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Intersection : intersection() or  ‘ &amp; ‘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Difference : difference() or  ‘ - ‘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41" name="Google Shape;54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750" y="2524713"/>
            <a:ext cx="37814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Conditionals - if with else</a:t>
            </a:r>
            <a:endParaRPr/>
          </a:p>
        </p:txBody>
      </p:sp>
      <p:sp>
        <p:nvSpPr>
          <p:cNvPr id="547" name="Google Shape;547;p82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548" name="Google Shape;548;p82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3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Adding Logic to the code</a:t>
            </a:r>
            <a:endParaRPr sz="2400"/>
          </a:p>
        </p:txBody>
      </p:sp>
      <p:sp>
        <p:nvSpPr>
          <p:cNvPr id="554" name="Google Shape;554;p83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5" name="Google Shape;555;p83"/>
          <p:cNvSpPr txBox="1"/>
          <p:nvPr/>
        </p:nvSpPr>
        <p:spPr>
          <a:xfrm>
            <a:off x="2088275" y="1273525"/>
            <a:ext cx="61209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What to do if something happens?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Runs specific code for specific condition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Condition may be True or False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556" name="Google Shape;556;p83"/>
          <p:cNvSpPr txBox="1"/>
          <p:nvPr/>
        </p:nvSpPr>
        <p:spPr>
          <a:xfrm>
            <a:off x="2335150" y="2610850"/>
            <a:ext cx="4793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FEFEF"/>
                </a:solidFill>
              </a:rPr>
              <a:t>SYNTAX</a:t>
            </a:r>
            <a:endParaRPr sz="30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4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SYNTAX</a:t>
            </a:r>
            <a:endParaRPr sz="2400"/>
          </a:p>
        </p:txBody>
      </p:sp>
      <p:sp>
        <p:nvSpPr>
          <p:cNvPr id="562" name="Google Shape;562;p84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63" name="Google Shape;56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38" y="1418075"/>
            <a:ext cx="28933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84"/>
          <p:cNvSpPr txBox="1"/>
          <p:nvPr/>
        </p:nvSpPr>
        <p:spPr>
          <a:xfrm>
            <a:off x="1347600" y="3423525"/>
            <a:ext cx="69129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If condition in </a:t>
            </a:r>
            <a:r>
              <a:rPr i="1" lang="en-GB">
                <a:solidFill>
                  <a:srgbClr val="EFEFEF"/>
                </a:solidFill>
              </a:rPr>
              <a:t>if</a:t>
            </a:r>
            <a:r>
              <a:rPr lang="en-GB">
                <a:solidFill>
                  <a:srgbClr val="EFEFEF"/>
                </a:solidFill>
              </a:rPr>
              <a:t> </a:t>
            </a:r>
            <a:r>
              <a:rPr b="1" lang="en-GB">
                <a:solidFill>
                  <a:srgbClr val="EFEFEF"/>
                </a:solidFill>
              </a:rPr>
              <a:t> statement does not matches then it checks in </a:t>
            </a:r>
            <a:r>
              <a:rPr i="1" lang="en-GB">
                <a:solidFill>
                  <a:srgbClr val="EFEFEF"/>
                </a:solidFill>
              </a:rPr>
              <a:t>elif</a:t>
            </a:r>
            <a:r>
              <a:rPr lang="en-GB">
                <a:solidFill>
                  <a:srgbClr val="EFEFEF"/>
                </a:solidFill>
              </a:rPr>
              <a:t> </a:t>
            </a:r>
            <a:r>
              <a:rPr b="1" lang="en-GB">
                <a:solidFill>
                  <a:srgbClr val="EFEFEF"/>
                </a:solidFill>
              </a:rPr>
              <a:t>statement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And if nothing matches in </a:t>
            </a:r>
            <a:r>
              <a:rPr b="1" i="1" lang="en-GB">
                <a:solidFill>
                  <a:srgbClr val="EFEFEF"/>
                </a:solidFill>
              </a:rPr>
              <a:t>elif</a:t>
            </a:r>
            <a:r>
              <a:rPr b="1" lang="en-GB">
                <a:solidFill>
                  <a:srgbClr val="EFEFEF"/>
                </a:solidFill>
              </a:rPr>
              <a:t> too then code in </a:t>
            </a:r>
            <a:r>
              <a:rPr i="1" lang="en-GB">
                <a:solidFill>
                  <a:srgbClr val="EFEFEF"/>
                </a:solidFill>
              </a:rPr>
              <a:t>else</a:t>
            </a:r>
            <a:r>
              <a:rPr b="1" lang="en-GB">
                <a:solidFill>
                  <a:srgbClr val="EFEFEF"/>
                </a:solidFill>
              </a:rPr>
              <a:t> will run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* </a:t>
            </a:r>
            <a:r>
              <a:rPr b="1" lang="en-GB">
                <a:solidFill>
                  <a:srgbClr val="EFEFEF"/>
                </a:solidFill>
              </a:rPr>
              <a:t>e</a:t>
            </a:r>
            <a:r>
              <a:rPr b="1" lang="en-GB">
                <a:solidFill>
                  <a:srgbClr val="EFEFEF"/>
                </a:solidFill>
              </a:rPr>
              <a:t>l</a:t>
            </a:r>
            <a:r>
              <a:rPr b="1" lang="en-GB">
                <a:solidFill>
                  <a:srgbClr val="EFEFEF"/>
                </a:solidFill>
              </a:rPr>
              <a:t>if is optional</a:t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HOW TO KNOW TRUE or FALSE?</a:t>
            </a:r>
            <a:endParaRPr sz="2400"/>
          </a:p>
        </p:txBody>
      </p:sp>
      <p:sp>
        <p:nvSpPr>
          <p:cNvPr id="570" name="Google Shape;570;p85"/>
          <p:cNvSpPr txBox="1"/>
          <p:nvPr/>
        </p:nvSpPr>
        <p:spPr>
          <a:xfrm>
            <a:off x="349750" y="1057525"/>
            <a:ext cx="85794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71" name="Google Shape;571;p85"/>
          <p:cNvSpPr txBox="1"/>
          <p:nvPr/>
        </p:nvSpPr>
        <p:spPr>
          <a:xfrm>
            <a:off x="1630450" y="1651200"/>
            <a:ext cx="61209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Assignment operators =, +=, -=, *=, //=, %=, **=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Using  ‘ or ’ , ‘ and ’ , ‘ not ’  together 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Combine True or False for complex logic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572" name="Google Shape;572;p85"/>
          <p:cNvSpPr txBox="1"/>
          <p:nvPr/>
        </p:nvSpPr>
        <p:spPr>
          <a:xfrm>
            <a:off x="1872250" y="2178875"/>
            <a:ext cx="60795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What is a variable?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Stores data or value   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Needs to be assigned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store anything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be called only after assigning it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E.g:-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name = “Pythonista”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‘ = ‘ Tells python to assign Pythonista string to name </a:t>
            </a:r>
            <a:endParaRPr sz="1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* Here name is a variable and pythonista is a stored string value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13" name="Google Shape;213;p41"/>
          <p:cNvCxnSpPr/>
          <p:nvPr/>
        </p:nvCxnSpPr>
        <p:spPr>
          <a:xfrm flipH="1" rot="10800000">
            <a:off x="4155950" y="3053250"/>
            <a:ext cx="72000" cy="750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6"/>
          <p:cNvSpPr txBox="1"/>
          <p:nvPr>
            <p:ph type="title"/>
          </p:nvPr>
        </p:nvSpPr>
        <p:spPr>
          <a:xfrm>
            <a:off x="635825" y="1828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Combining True with False</a:t>
            </a:r>
            <a:endParaRPr sz="2400"/>
          </a:p>
        </p:txBody>
      </p:sp>
      <p:sp>
        <p:nvSpPr>
          <p:cNvPr id="578" name="Google Shape;578;p86"/>
          <p:cNvSpPr txBox="1"/>
          <p:nvPr/>
        </p:nvSpPr>
        <p:spPr>
          <a:xfrm>
            <a:off x="1584225" y="1314750"/>
            <a:ext cx="60795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2400">
                <a:solidFill>
                  <a:srgbClr val="EFEFEF"/>
                </a:solidFill>
              </a:rPr>
              <a:t> True or True =&gt; True</a:t>
            </a:r>
            <a:endParaRPr b="1" i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2400">
                <a:solidFill>
                  <a:srgbClr val="EFEFEF"/>
                </a:solidFill>
              </a:rPr>
              <a:t> True or False =&gt; False</a:t>
            </a:r>
            <a:endParaRPr b="1" i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2400">
                <a:solidFill>
                  <a:srgbClr val="EFEFEF"/>
                </a:solidFill>
              </a:rPr>
              <a:t> True and True =&gt; True</a:t>
            </a:r>
            <a:endParaRPr b="1" i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2400">
                <a:solidFill>
                  <a:srgbClr val="EFEFEF"/>
                </a:solidFill>
              </a:rPr>
              <a:t> True and False =&gt; False</a:t>
            </a:r>
            <a:endParaRPr b="1" i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2400">
                <a:solidFill>
                  <a:srgbClr val="EFEFEF"/>
                </a:solidFill>
              </a:rPr>
              <a:t>  not True =&gt; False</a:t>
            </a:r>
            <a:endParaRPr b="1" i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2400">
                <a:solidFill>
                  <a:srgbClr val="EFEFEF"/>
                </a:solidFill>
              </a:rPr>
              <a:t>  not False =&gt; True  </a:t>
            </a:r>
            <a:endParaRPr b="1" i="1"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 - while &amp; for</a:t>
            </a:r>
            <a:endParaRPr/>
          </a:p>
        </p:txBody>
      </p:sp>
      <p:sp>
        <p:nvSpPr>
          <p:cNvPr id="584" name="Google Shape;584;p87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585" name="Google Shape;585;p87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8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Why Loops?</a:t>
            </a:r>
            <a:endParaRPr sz="2400"/>
          </a:p>
        </p:txBody>
      </p:sp>
      <p:sp>
        <p:nvSpPr>
          <p:cNvPr id="591" name="Google Shape;591;p88"/>
          <p:cNvSpPr txBox="1"/>
          <p:nvPr/>
        </p:nvSpPr>
        <p:spPr>
          <a:xfrm>
            <a:off x="349750" y="10575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92" name="Google Shape;592;p88"/>
          <p:cNvSpPr txBox="1"/>
          <p:nvPr/>
        </p:nvSpPr>
        <p:spPr>
          <a:xfrm>
            <a:off x="2088275" y="1273525"/>
            <a:ext cx="61209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Helps to run specific code repeatedly 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Runs until certain condition is met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Versatile - for and while loop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593" name="Google Shape;593;p88"/>
          <p:cNvSpPr txBox="1"/>
          <p:nvPr/>
        </p:nvSpPr>
        <p:spPr>
          <a:xfrm>
            <a:off x="2335138" y="2425825"/>
            <a:ext cx="4793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FEFEF"/>
                </a:solidFill>
              </a:rPr>
              <a:t>SYNTAX</a:t>
            </a:r>
            <a:endParaRPr sz="3000">
              <a:solidFill>
                <a:srgbClr val="EFEFEF"/>
              </a:solidFill>
            </a:endParaRPr>
          </a:p>
        </p:txBody>
      </p:sp>
      <p:pic>
        <p:nvPicPr>
          <p:cNvPr id="594" name="Google Shape;59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838" y="3958738"/>
            <a:ext cx="33623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825" y="3115050"/>
            <a:ext cx="33623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9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For Loop</a:t>
            </a:r>
            <a:endParaRPr sz="2400"/>
          </a:p>
        </p:txBody>
      </p:sp>
      <p:sp>
        <p:nvSpPr>
          <p:cNvPr id="601" name="Google Shape;601;p89"/>
          <p:cNvSpPr txBox="1"/>
          <p:nvPr/>
        </p:nvSpPr>
        <p:spPr>
          <a:xfrm>
            <a:off x="460950" y="10678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2" name="Google Shape;602;p89"/>
          <p:cNvSpPr txBox="1"/>
          <p:nvPr/>
        </p:nvSpPr>
        <p:spPr>
          <a:xfrm>
            <a:off x="2231100" y="3372100"/>
            <a:ext cx="69129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Goes through each number in nums list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For each time num variable is assigned to that number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Next time that num variable is assigned to the next number in the list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We can add our code to do specific operation for each loop</a:t>
            </a:r>
            <a:endParaRPr b="1">
              <a:solidFill>
                <a:srgbClr val="EFEFEF"/>
              </a:solidFill>
            </a:endParaRPr>
          </a:p>
        </p:txBody>
      </p:sp>
      <p:pic>
        <p:nvPicPr>
          <p:cNvPr id="603" name="Google Shape;60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1280088"/>
            <a:ext cx="34766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0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While Loop </a:t>
            </a:r>
            <a:endParaRPr sz="2400"/>
          </a:p>
        </p:txBody>
      </p:sp>
      <p:sp>
        <p:nvSpPr>
          <p:cNvPr id="609" name="Google Shape;609;p90"/>
          <p:cNvSpPr txBox="1"/>
          <p:nvPr/>
        </p:nvSpPr>
        <p:spPr>
          <a:xfrm>
            <a:off x="349750" y="1057525"/>
            <a:ext cx="85794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10" name="Google Shape;61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613" y="1261425"/>
            <a:ext cx="50196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90"/>
          <p:cNvSpPr txBox="1"/>
          <p:nvPr/>
        </p:nvSpPr>
        <p:spPr>
          <a:xfrm>
            <a:off x="2149975" y="3516100"/>
            <a:ext cx="63162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Takes Given condition and if it is True then,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It will run its code else it will not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Remember if the condition is True always then,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EFEFEF"/>
                </a:solidFill>
              </a:rPr>
              <a:t>Code will run forever so we here incremented num by 1 every time 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1"/>
          <p:cNvSpPr txBox="1"/>
          <p:nvPr>
            <p:ph type="title"/>
          </p:nvPr>
        </p:nvSpPr>
        <p:spPr>
          <a:xfrm>
            <a:off x="635825" y="182800"/>
            <a:ext cx="8222100" cy="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Adding Logic with Loops</a:t>
            </a:r>
            <a:endParaRPr sz="2400"/>
          </a:p>
        </p:txBody>
      </p:sp>
      <p:pic>
        <p:nvPicPr>
          <p:cNvPr id="617" name="Google Shape;61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304925"/>
            <a:ext cx="49530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91"/>
          <p:cNvSpPr txBox="1"/>
          <p:nvPr/>
        </p:nvSpPr>
        <p:spPr>
          <a:xfrm>
            <a:off x="1543050" y="2888600"/>
            <a:ext cx="69336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Above code will return ‘Finally found 4’ when num is 4 in loop then ,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Exits from doing next loop because of break keyword 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FEFEF"/>
                </a:solidFill>
              </a:rPr>
              <a:t>Use </a:t>
            </a:r>
            <a:r>
              <a:rPr b="1" lang="en-GB" sz="1800">
                <a:solidFill>
                  <a:srgbClr val="EFEFEF"/>
                </a:solidFill>
              </a:rPr>
              <a:t>break</a:t>
            </a:r>
            <a:r>
              <a:rPr b="1" lang="en-GB">
                <a:solidFill>
                  <a:srgbClr val="EFEFEF"/>
                </a:solidFill>
              </a:rPr>
              <a:t> keyword to prevent infinite loop or to terminate loop.</a:t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624" name="Google Shape;624;p92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625" name="Google Shape;625;p92"/>
          <p:cNvCxnSpPr/>
          <p:nvPr/>
        </p:nvCxnSpPr>
        <p:spPr>
          <a:xfrm>
            <a:off x="504075" y="2847425"/>
            <a:ext cx="801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3"/>
          <p:cNvSpPr txBox="1"/>
          <p:nvPr>
            <p:ph type="title"/>
          </p:nvPr>
        </p:nvSpPr>
        <p:spPr>
          <a:xfrm>
            <a:off x="460950" y="-172725"/>
            <a:ext cx="8222100" cy="11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What is it &amp; Why ?</a:t>
            </a:r>
            <a:endParaRPr sz="2400"/>
          </a:p>
        </p:txBody>
      </p:sp>
      <p:sp>
        <p:nvSpPr>
          <p:cNvPr id="631" name="Google Shape;631;p93"/>
          <p:cNvSpPr txBox="1"/>
          <p:nvPr/>
        </p:nvSpPr>
        <p:spPr>
          <a:xfrm>
            <a:off x="-262900" y="1469025"/>
            <a:ext cx="85794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32" name="Google Shape;632;p93"/>
          <p:cNvSpPr txBox="1"/>
          <p:nvPr/>
        </p:nvSpPr>
        <p:spPr>
          <a:xfrm>
            <a:off x="2446975" y="2201400"/>
            <a:ext cx="61209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Starts with def keyword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Can take input as parameter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Block of reusable code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Needs to be defined before using it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Can return the value based on parameters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Can be used many time by calling it</a:t>
            </a:r>
            <a:endParaRPr sz="1800">
              <a:solidFill>
                <a:srgbClr val="EFEFEF"/>
              </a:solidFill>
            </a:endParaRPr>
          </a:p>
        </p:txBody>
      </p:sp>
      <p:pic>
        <p:nvPicPr>
          <p:cNvPr id="633" name="Google Shape;6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975" y="753250"/>
            <a:ext cx="43529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4"/>
          <p:cNvSpPr txBox="1"/>
          <p:nvPr>
            <p:ph type="title"/>
          </p:nvPr>
        </p:nvSpPr>
        <p:spPr>
          <a:xfrm>
            <a:off x="460950" y="59375"/>
            <a:ext cx="82221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Calling the function</a:t>
            </a:r>
            <a:endParaRPr sz="2400"/>
          </a:p>
        </p:txBody>
      </p:sp>
      <p:pic>
        <p:nvPicPr>
          <p:cNvPr id="639" name="Google Shape;639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500" y="1755588"/>
            <a:ext cx="3924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94"/>
          <p:cNvPicPr preferRelativeResize="0"/>
          <p:nvPr/>
        </p:nvPicPr>
        <p:blipFill rotWithShape="1">
          <a:blip r:embed="rId4">
            <a:alphaModFix/>
          </a:blip>
          <a:srcRect b="13074" l="0" r="0" t="29404"/>
          <a:stretch/>
        </p:blipFill>
        <p:spPr>
          <a:xfrm>
            <a:off x="2701488" y="3153175"/>
            <a:ext cx="3924300" cy="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94"/>
          <p:cNvPicPr preferRelativeResize="0"/>
          <p:nvPr/>
        </p:nvPicPr>
        <p:blipFill rotWithShape="1">
          <a:blip r:embed="rId5">
            <a:alphaModFix/>
          </a:blip>
          <a:srcRect b="15247" l="0" r="0" t="32571"/>
          <a:stretch/>
        </p:blipFill>
        <p:spPr>
          <a:xfrm>
            <a:off x="2701512" y="3781175"/>
            <a:ext cx="3924300" cy="4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94"/>
          <p:cNvPicPr preferRelativeResize="0"/>
          <p:nvPr/>
        </p:nvPicPr>
        <p:blipFill rotWithShape="1">
          <a:blip r:embed="rId6">
            <a:alphaModFix/>
          </a:blip>
          <a:srcRect b="7444" l="0" r="8684" t="53062"/>
          <a:stretch/>
        </p:blipFill>
        <p:spPr>
          <a:xfrm>
            <a:off x="2651000" y="866450"/>
            <a:ext cx="3974800" cy="50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3" name="Google Shape;643;p94"/>
          <p:cNvCxnSpPr/>
          <p:nvPr/>
        </p:nvCxnSpPr>
        <p:spPr>
          <a:xfrm rot="10800000">
            <a:off x="3816575" y="1096850"/>
            <a:ext cx="154200" cy="401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94"/>
          <p:cNvCxnSpPr/>
          <p:nvPr/>
        </p:nvCxnSpPr>
        <p:spPr>
          <a:xfrm rot="10800000">
            <a:off x="4231050" y="1096850"/>
            <a:ext cx="154200" cy="401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94"/>
          <p:cNvSpPr txBox="1"/>
          <p:nvPr/>
        </p:nvSpPr>
        <p:spPr>
          <a:xfrm>
            <a:off x="3789288" y="1436600"/>
            <a:ext cx="1748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FEFEF"/>
                </a:solidFill>
              </a:rPr>
              <a:t>Parameters</a:t>
            </a:r>
            <a:endParaRPr b="1" sz="1200">
              <a:solidFill>
                <a:srgbClr val="EFEFEF"/>
              </a:solidFill>
            </a:endParaRPr>
          </a:p>
        </p:txBody>
      </p:sp>
      <p:cxnSp>
        <p:nvCxnSpPr>
          <p:cNvPr id="646" name="Google Shape;646;p94"/>
          <p:cNvCxnSpPr/>
          <p:nvPr/>
        </p:nvCxnSpPr>
        <p:spPr>
          <a:xfrm rot="10800000">
            <a:off x="4599275" y="2329913"/>
            <a:ext cx="154200" cy="401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94"/>
          <p:cNvCxnSpPr/>
          <p:nvPr/>
        </p:nvCxnSpPr>
        <p:spPr>
          <a:xfrm rot="10800000">
            <a:off x="5013750" y="2329913"/>
            <a:ext cx="154200" cy="401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94"/>
          <p:cNvSpPr txBox="1"/>
          <p:nvPr/>
        </p:nvSpPr>
        <p:spPr>
          <a:xfrm>
            <a:off x="4571988" y="2669663"/>
            <a:ext cx="1748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FEFEF"/>
                </a:solidFill>
              </a:rPr>
              <a:t>Arguments</a:t>
            </a:r>
            <a:endParaRPr b="1" sz="1200">
              <a:solidFill>
                <a:srgbClr val="EFEFEF"/>
              </a:solidFill>
            </a:endParaRPr>
          </a:p>
        </p:txBody>
      </p:sp>
      <p:cxnSp>
        <p:nvCxnSpPr>
          <p:cNvPr id="649" name="Google Shape;649;p94"/>
          <p:cNvCxnSpPr/>
          <p:nvPr/>
        </p:nvCxnSpPr>
        <p:spPr>
          <a:xfrm rot="10800000">
            <a:off x="4475825" y="4028038"/>
            <a:ext cx="154200" cy="401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94"/>
          <p:cNvCxnSpPr/>
          <p:nvPr/>
        </p:nvCxnSpPr>
        <p:spPr>
          <a:xfrm rot="10800000">
            <a:off x="5816125" y="4028038"/>
            <a:ext cx="154200" cy="401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94"/>
          <p:cNvSpPr txBox="1"/>
          <p:nvPr/>
        </p:nvSpPr>
        <p:spPr>
          <a:xfrm>
            <a:off x="4475825" y="4347450"/>
            <a:ext cx="228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EFEFEF"/>
                </a:solidFill>
              </a:rPr>
              <a:t>Positional </a:t>
            </a:r>
            <a:r>
              <a:rPr b="1" lang="en-GB" sz="1200">
                <a:solidFill>
                  <a:srgbClr val="EFEFEF"/>
                </a:solidFill>
              </a:rPr>
              <a:t>Arguments</a:t>
            </a:r>
            <a:endParaRPr b="1"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5"/>
          <p:cNvSpPr txBox="1"/>
          <p:nvPr>
            <p:ph type="title"/>
          </p:nvPr>
        </p:nvSpPr>
        <p:spPr>
          <a:xfrm>
            <a:off x="1492700" y="-123500"/>
            <a:ext cx="8641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Passing default value in parameter</a:t>
            </a:r>
            <a:endParaRPr sz="3000"/>
          </a:p>
        </p:txBody>
      </p:sp>
      <p:pic>
        <p:nvPicPr>
          <p:cNvPr id="657" name="Google Shape;65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889300"/>
            <a:ext cx="52101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925" y="1868075"/>
            <a:ext cx="52673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95"/>
          <p:cNvPicPr preferRelativeResize="0"/>
          <p:nvPr/>
        </p:nvPicPr>
        <p:blipFill rotWithShape="1">
          <a:blip r:embed="rId5">
            <a:alphaModFix/>
          </a:blip>
          <a:srcRect b="0" l="0" r="1777" t="0"/>
          <a:stretch/>
        </p:blipFill>
        <p:spPr>
          <a:xfrm>
            <a:off x="1966925" y="2646825"/>
            <a:ext cx="52673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95"/>
          <p:cNvPicPr preferRelativeResize="0"/>
          <p:nvPr/>
        </p:nvPicPr>
        <p:blipFill rotWithShape="1">
          <a:blip r:embed="rId6">
            <a:alphaModFix/>
          </a:blip>
          <a:srcRect b="18360" l="0" r="4816" t="0"/>
          <a:stretch/>
        </p:blipFill>
        <p:spPr>
          <a:xfrm>
            <a:off x="1966925" y="3709425"/>
            <a:ext cx="5267326" cy="5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434850" y="69950"/>
            <a:ext cx="8274300" cy="14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Conventions of naming variables</a:t>
            </a:r>
            <a:endParaRPr sz="3600"/>
          </a:p>
        </p:txBody>
      </p:sp>
      <p:sp>
        <p:nvSpPr>
          <p:cNvPr id="219" name="Google Shape;219;p42"/>
          <p:cNvSpPr txBox="1"/>
          <p:nvPr/>
        </p:nvSpPr>
        <p:spPr>
          <a:xfrm>
            <a:off x="2098550" y="1643875"/>
            <a:ext cx="51846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Make it descriptive / easy to read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Constant values can be uppercase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Should not begin with numbers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Words can be separated by underscore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Don’t use python reserved keywords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1450475" y="3804125"/>
            <a:ext cx="66351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* I will give you example of it throughout the series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6"/>
          <p:cNvSpPr txBox="1"/>
          <p:nvPr>
            <p:ph type="title"/>
          </p:nvPr>
        </p:nvSpPr>
        <p:spPr>
          <a:xfrm>
            <a:off x="460950" y="193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Working with Functions </a:t>
            </a:r>
            <a:endParaRPr sz="2400"/>
          </a:p>
        </p:txBody>
      </p:sp>
      <p:sp>
        <p:nvSpPr>
          <p:cNvPr id="666" name="Google Shape;666;p96"/>
          <p:cNvSpPr txBox="1"/>
          <p:nvPr/>
        </p:nvSpPr>
        <p:spPr>
          <a:xfrm>
            <a:off x="349750" y="1057525"/>
            <a:ext cx="85794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7" name="Google Shape;667;p96"/>
          <p:cNvSpPr txBox="1"/>
          <p:nvPr/>
        </p:nvSpPr>
        <p:spPr>
          <a:xfrm>
            <a:off x="1512200" y="1180950"/>
            <a:ext cx="69642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Needs to return something to save output in a variable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Can have not any parameters too 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Functions with parameters need to be called with arguments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Arguments can be passed with parameter name for readability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Can combine complex logic in the function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Use it to run</a:t>
            </a:r>
            <a:r>
              <a:rPr lang="en-GB" sz="1800">
                <a:solidFill>
                  <a:srgbClr val="EFEFEF"/>
                </a:solidFill>
              </a:rPr>
              <a:t> repetitive</a:t>
            </a:r>
            <a:r>
              <a:rPr lang="en-GB" sz="1800">
                <a:solidFill>
                  <a:srgbClr val="EFEFEF"/>
                </a:solidFill>
              </a:rPr>
              <a:t> programming task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7"/>
          <p:cNvSpPr txBox="1"/>
          <p:nvPr>
            <p:ph type="ctrTitle"/>
          </p:nvPr>
        </p:nvSpPr>
        <p:spPr>
          <a:xfrm>
            <a:off x="390525" y="1819275"/>
            <a:ext cx="8343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Oriented Programming</a:t>
            </a:r>
            <a:endParaRPr/>
          </a:p>
        </p:txBody>
      </p:sp>
      <p:sp>
        <p:nvSpPr>
          <p:cNvPr id="673" name="Google Shape;673;p97"/>
          <p:cNvSpPr txBox="1"/>
          <p:nvPr>
            <p:ph idx="1" type="subTitle"/>
          </p:nvPr>
        </p:nvSpPr>
        <p:spPr>
          <a:xfrm>
            <a:off x="0" y="471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 SP /&gt;</a:t>
            </a:r>
            <a:endParaRPr/>
          </a:p>
        </p:txBody>
      </p:sp>
      <p:cxnSp>
        <p:nvCxnSpPr>
          <p:cNvPr id="674" name="Google Shape;674;p97"/>
          <p:cNvCxnSpPr/>
          <p:nvPr/>
        </p:nvCxnSpPr>
        <p:spPr>
          <a:xfrm>
            <a:off x="504075" y="2847425"/>
            <a:ext cx="8363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8"/>
          <p:cNvSpPr txBox="1"/>
          <p:nvPr>
            <p:ph type="title"/>
          </p:nvPr>
        </p:nvSpPr>
        <p:spPr>
          <a:xfrm>
            <a:off x="460950" y="-172725"/>
            <a:ext cx="8222100" cy="11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OOP exactly?</a:t>
            </a:r>
            <a:endParaRPr sz="2400"/>
          </a:p>
        </p:txBody>
      </p:sp>
      <p:sp>
        <p:nvSpPr>
          <p:cNvPr id="680" name="Google Shape;680;p98"/>
          <p:cNvSpPr txBox="1"/>
          <p:nvPr/>
        </p:nvSpPr>
        <p:spPr>
          <a:xfrm>
            <a:off x="1825575" y="2185400"/>
            <a:ext cx="6585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Object can be referred to anything - book,movie,toy etc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sz="1800">
                <a:solidFill>
                  <a:srgbClr val="EFEFEF"/>
                </a:solidFill>
              </a:rPr>
              <a:t>Helps to assign specific functions,qualities,attributes in base class to create many objects from it effectively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681" name="Google Shape;681;p98"/>
          <p:cNvSpPr txBox="1"/>
          <p:nvPr/>
        </p:nvSpPr>
        <p:spPr>
          <a:xfrm>
            <a:off x="1537550" y="1276100"/>
            <a:ext cx="8023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FEFEF"/>
                </a:solidFill>
              </a:rPr>
              <a:t>OOP is the use of objects to create the program</a:t>
            </a:r>
            <a:endParaRPr b="1"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9"/>
          <p:cNvSpPr/>
          <p:nvPr/>
        </p:nvSpPr>
        <p:spPr>
          <a:xfrm>
            <a:off x="3979825" y="904588"/>
            <a:ext cx="1080000" cy="127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99"/>
          <p:cNvSpPr txBox="1"/>
          <p:nvPr/>
        </p:nvSpPr>
        <p:spPr>
          <a:xfrm>
            <a:off x="3979825" y="904588"/>
            <a:ext cx="1080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fortaa"/>
                <a:ea typeface="Comfortaa"/>
                <a:cs typeface="Comfortaa"/>
                <a:sym typeface="Comfortaa"/>
              </a:rPr>
              <a:t>Base Book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8" name="Google Shape;688;p99"/>
          <p:cNvSpPr txBox="1"/>
          <p:nvPr/>
        </p:nvSpPr>
        <p:spPr>
          <a:xfrm>
            <a:off x="4166875" y="1244088"/>
            <a:ext cx="759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Title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Author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9" name="Google Shape;689;p99"/>
          <p:cNvSpPr txBox="1"/>
          <p:nvPr/>
        </p:nvSpPr>
        <p:spPr>
          <a:xfrm>
            <a:off x="3946725" y="2147013"/>
            <a:ext cx="11523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Book Class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90" name="Google Shape;690;p99"/>
          <p:cNvSpPr/>
          <p:nvPr/>
        </p:nvSpPr>
        <p:spPr>
          <a:xfrm>
            <a:off x="1952600" y="3311200"/>
            <a:ext cx="1080000" cy="127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99"/>
          <p:cNvSpPr txBox="1"/>
          <p:nvPr/>
        </p:nvSpPr>
        <p:spPr>
          <a:xfrm>
            <a:off x="1952600" y="3311200"/>
            <a:ext cx="1080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fortaa"/>
                <a:ea typeface="Comfortaa"/>
                <a:cs typeface="Comfortaa"/>
                <a:sym typeface="Comfortaa"/>
              </a:rPr>
              <a:t>Book 1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2" name="Google Shape;692;p99"/>
          <p:cNvSpPr txBox="1"/>
          <p:nvPr/>
        </p:nvSpPr>
        <p:spPr>
          <a:xfrm>
            <a:off x="1952600" y="3685513"/>
            <a:ext cx="1370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The Alchemist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Paulo Coelho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3" name="Google Shape;693;p99"/>
          <p:cNvSpPr txBox="1"/>
          <p:nvPr/>
        </p:nvSpPr>
        <p:spPr>
          <a:xfrm>
            <a:off x="1919500" y="4553625"/>
            <a:ext cx="11523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Book Object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94" name="Google Shape;694;p99"/>
          <p:cNvSpPr/>
          <p:nvPr/>
        </p:nvSpPr>
        <p:spPr>
          <a:xfrm>
            <a:off x="3982875" y="3240325"/>
            <a:ext cx="1080000" cy="127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99"/>
          <p:cNvSpPr txBox="1"/>
          <p:nvPr/>
        </p:nvSpPr>
        <p:spPr>
          <a:xfrm>
            <a:off x="3982875" y="3240325"/>
            <a:ext cx="1080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fortaa"/>
                <a:ea typeface="Comfortaa"/>
                <a:cs typeface="Comfortaa"/>
                <a:sym typeface="Comfortaa"/>
              </a:rPr>
              <a:t>Book 2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6" name="Google Shape;696;p99"/>
          <p:cNvSpPr txBox="1"/>
          <p:nvPr/>
        </p:nvSpPr>
        <p:spPr>
          <a:xfrm>
            <a:off x="3949775" y="3614650"/>
            <a:ext cx="1370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Harry Potter 1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J.K Rowling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Google Shape;697;p99"/>
          <p:cNvSpPr txBox="1"/>
          <p:nvPr/>
        </p:nvSpPr>
        <p:spPr>
          <a:xfrm>
            <a:off x="3949775" y="4482750"/>
            <a:ext cx="11523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Book Object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98" name="Google Shape;698;p99"/>
          <p:cNvSpPr/>
          <p:nvPr/>
        </p:nvSpPr>
        <p:spPr>
          <a:xfrm>
            <a:off x="5999425" y="3240338"/>
            <a:ext cx="1080000" cy="127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99"/>
          <p:cNvSpPr txBox="1"/>
          <p:nvPr/>
        </p:nvSpPr>
        <p:spPr>
          <a:xfrm>
            <a:off x="5999425" y="3240338"/>
            <a:ext cx="10800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omfortaa"/>
                <a:ea typeface="Comfortaa"/>
                <a:cs typeface="Comfortaa"/>
                <a:sym typeface="Comfortaa"/>
              </a:rPr>
              <a:t>Book 3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0" name="Google Shape;700;p99"/>
          <p:cNvSpPr txBox="1"/>
          <p:nvPr/>
        </p:nvSpPr>
        <p:spPr>
          <a:xfrm>
            <a:off x="5854375" y="3614638"/>
            <a:ext cx="1370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Odyssey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Homer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99"/>
          <p:cNvSpPr txBox="1"/>
          <p:nvPr/>
        </p:nvSpPr>
        <p:spPr>
          <a:xfrm>
            <a:off x="5966325" y="4482763"/>
            <a:ext cx="11523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Book Object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02" name="Google Shape;702;p99"/>
          <p:cNvSpPr txBox="1"/>
          <p:nvPr/>
        </p:nvSpPr>
        <p:spPr>
          <a:xfrm>
            <a:off x="2988925" y="121375"/>
            <a:ext cx="5441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FEFEF"/>
                </a:solidFill>
              </a:rPr>
              <a:t>How class and objects work?</a:t>
            </a:r>
            <a:endParaRPr sz="1800">
              <a:solidFill>
                <a:srgbClr val="EFEFEF"/>
              </a:solidFill>
            </a:endParaRPr>
          </a:p>
        </p:txBody>
      </p:sp>
      <p:cxnSp>
        <p:nvCxnSpPr>
          <p:cNvPr id="703" name="Google Shape;703;p99"/>
          <p:cNvCxnSpPr>
            <a:stCxn id="686" idx="1"/>
            <a:endCxn id="691" idx="0"/>
          </p:cNvCxnSpPr>
          <p:nvPr/>
        </p:nvCxnSpPr>
        <p:spPr>
          <a:xfrm flipH="1">
            <a:off x="2492725" y="1542388"/>
            <a:ext cx="1487100" cy="1768800"/>
          </a:xfrm>
          <a:prstGeom prst="bentConnector2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99"/>
          <p:cNvCxnSpPr>
            <a:stCxn id="686" idx="3"/>
          </p:cNvCxnSpPr>
          <p:nvPr/>
        </p:nvCxnSpPr>
        <p:spPr>
          <a:xfrm>
            <a:off x="5059825" y="1542388"/>
            <a:ext cx="1443000" cy="1698000"/>
          </a:xfrm>
          <a:prstGeom prst="bentConnector2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99"/>
          <p:cNvCxnSpPr>
            <a:endCxn id="695" idx="0"/>
          </p:cNvCxnSpPr>
          <p:nvPr/>
        </p:nvCxnSpPr>
        <p:spPr>
          <a:xfrm>
            <a:off x="4522875" y="2440525"/>
            <a:ext cx="0" cy="799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0"/>
          <p:cNvSpPr txBox="1"/>
          <p:nvPr>
            <p:ph type="title"/>
          </p:nvPr>
        </p:nvSpPr>
        <p:spPr>
          <a:xfrm>
            <a:off x="460950" y="-48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    SYNTAX</a:t>
            </a:r>
            <a:endParaRPr b="1" sz="3000"/>
          </a:p>
        </p:txBody>
      </p:sp>
      <p:sp>
        <p:nvSpPr>
          <p:cNvPr id="711" name="Google Shape;711;p100"/>
          <p:cNvSpPr txBox="1"/>
          <p:nvPr/>
        </p:nvSpPr>
        <p:spPr>
          <a:xfrm>
            <a:off x="349750" y="1057525"/>
            <a:ext cx="85794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12" name="Google Shape;712;p100"/>
          <p:cNvSpPr txBox="1"/>
          <p:nvPr/>
        </p:nvSpPr>
        <p:spPr>
          <a:xfrm>
            <a:off x="2149975" y="943975"/>
            <a:ext cx="52257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FEFEF"/>
                </a:solidFill>
              </a:rPr>
              <a:t>Creating class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FEFEF"/>
                </a:solidFill>
              </a:rPr>
              <a:t>c</a:t>
            </a:r>
            <a:r>
              <a:rPr b="1" lang="en-GB" sz="1800">
                <a:solidFill>
                  <a:srgbClr val="EFEFEF"/>
                </a:solidFill>
              </a:rPr>
              <a:t>lass</a:t>
            </a:r>
            <a:r>
              <a:rPr lang="en-GB" sz="1800">
                <a:solidFill>
                  <a:srgbClr val="EFEFEF"/>
                </a:solidFill>
              </a:rPr>
              <a:t> ClassName: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EFEFEF"/>
                </a:solidFill>
              </a:rPr>
              <a:t>initializer</a:t>
            </a:r>
            <a:endParaRPr i="1"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EFEFEF"/>
                </a:solidFill>
              </a:rPr>
              <a:t>methods</a:t>
            </a:r>
            <a:endParaRPr i="1" sz="1800">
              <a:solidFill>
                <a:srgbClr val="EFEFEF"/>
              </a:solidFill>
            </a:endParaRPr>
          </a:p>
        </p:txBody>
      </p:sp>
      <p:sp>
        <p:nvSpPr>
          <p:cNvPr id="713" name="Google Shape;713;p100"/>
          <p:cNvSpPr txBox="1"/>
          <p:nvPr/>
        </p:nvSpPr>
        <p:spPr>
          <a:xfrm>
            <a:off x="2302375" y="2620375"/>
            <a:ext cx="5225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FEFEF"/>
                </a:solidFill>
              </a:rPr>
              <a:t>Creating objects from class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FEFEF"/>
                </a:solidFill>
              </a:rPr>
              <a:t>object = </a:t>
            </a:r>
            <a:r>
              <a:rPr b="1" lang="en-GB" sz="1800">
                <a:solidFill>
                  <a:srgbClr val="EFEFEF"/>
                </a:solidFill>
              </a:rPr>
              <a:t>ClassName()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</p:txBody>
      </p:sp>
      <p:sp>
        <p:nvSpPr>
          <p:cNvPr id="714" name="Google Shape;714;p100"/>
          <p:cNvSpPr txBox="1"/>
          <p:nvPr/>
        </p:nvSpPr>
        <p:spPr>
          <a:xfrm>
            <a:off x="1985400" y="3763375"/>
            <a:ext cx="6038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FEFEF"/>
                </a:solidFill>
              </a:rPr>
              <a:t>Accessing object properties &amp; methods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FEFEF"/>
                </a:solidFill>
              </a:rPr>
              <a:t>o</a:t>
            </a:r>
            <a:r>
              <a:rPr b="1" lang="en-GB" sz="1800">
                <a:solidFill>
                  <a:srgbClr val="EFEFEF"/>
                </a:solidFill>
              </a:rPr>
              <a:t>bject.property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FEFEF"/>
                </a:solidFill>
              </a:rPr>
              <a:t>object.method()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1"/>
          <p:cNvSpPr txBox="1"/>
          <p:nvPr>
            <p:ph type="title"/>
          </p:nvPr>
        </p:nvSpPr>
        <p:spPr>
          <a:xfrm>
            <a:off x="460950" y="2237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Important Term</a:t>
            </a:r>
            <a:endParaRPr b="1" sz="3000"/>
          </a:p>
        </p:txBody>
      </p:sp>
      <p:sp>
        <p:nvSpPr>
          <p:cNvPr id="720" name="Google Shape;720;p101"/>
          <p:cNvSpPr txBox="1"/>
          <p:nvPr/>
        </p:nvSpPr>
        <p:spPr>
          <a:xfrm>
            <a:off x="349750" y="1057525"/>
            <a:ext cx="85794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21" name="Google Shape;721;p101"/>
          <p:cNvSpPr txBox="1"/>
          <p:nvPr/>
        </p:nvSpPr>
        <p:spPr>
          <a:xfrm>
            <a:off x="2149975" y="1324975"/>
            <a:ext cx="52257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FEFEF"/>
                </a:solidFill>
              </a:rPr>
              <a:t>Initializer : </a:t>
            </a:r>
            <a:r>
              <a:rPr b="1" lang="en-GB">
                <a:solidFill>
                  <a:srgbClr val="EFEFEF"/>
                </a:solidFill>
              </a:rPr>
              <a:t>special __init__ function to set variables     or attributes to the object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EFEFEF"/>
                </a:solidFill>
              </a:rPr>
              <a:t>Methods : </a:t>
            </a:r>
            <a:r>
              <a:rPr b="1" lang="en-GB">
                <a:solidFill>
                  <a:srgbClr val="EFEFEF"/>
                </a:solidFill>
              </a:rPr>
              <a:t>functions defined in the class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722" name="Google Shape;722;p101"/>
          <p:cNvSpPr txBox="1"/>
          <p:nvPr/>
        </p:nvSpPr>
        <p:spPr>
          <a:xfrm>
            <a:off x="2333250" y="3229875"/>
            <a:ext cx="5225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FEFEF"/>
                </a:solidFill>
              </a:rPr>
              <a:t>What does __init__ do ?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FEFEF"/>
                </a:solidFill>
              </a:rPr>
              <a:t>It is a special function that gets called automatically when new object is created from given data values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2"/>
          <p:cNvSpPr txBox="1"/>
          <p:nvPr>
            <p:ph type="title"/>
          </p:nvPr>
        </p:nvSpPr>
        <p:spPr>
          <a:xfrm>
            <a:off x="2213550" y="7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NOTE</a:t>
            </a:r>
            <a:endParaRPr/>
          </a:p>
        </p:txBody>
      </p:sp>
      <p:sp>
        <p:nvSpPr>
          <p:cNvPr id="728" name="Google Shape;728;p102"/>
          <p:cNvSpPr txBox="1"/>
          <p:nvPr/>
        </p:nvSpPr>
        <p:spPr>
          <a:xfrm>
            <a:off x="1235200" y="1499850"/>
            <a:ext cx="78285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Every functions should have ‘ </a:t>
            </a:r>
            <a:r>
              <a:rPr b="1" i="1" lang="en-GB" sz="3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self </a:t>
            </a:r>
            <a:r>
              <a:rPr b="1" i="1" lang="en-GB" sz="3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’ parameter in the class.</a:t>
            </a:r>
            <a:endParaRPr b="1" i="1" sz="30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Every variable should also be accessed through ‘ self.variable ’</a:t>
            </a:r>
            <a:endParaRPr b="1" i="1" sz="30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3"/>
          <p:cNvSpPr txBox="1"/>
          <p:nvPr>
            <p:ph type="title"/>
          </p:nvPr>
        </p:nvSpPr>
        <p:spPr>
          <a:xfrm>
            <a:off x="460950" y="-871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Creating book object from base class</a:t>
            </a:r>
            <a:endParaRPr b="1" sz="3000"/>
          </a:p>
        </p:txBody>
      </p:sp>
      <p:sp>
        <p:nvSpPr>
          <p:cNvPr id="734" name="Google Shape;734;p103"/>
          <p:cNvSpPr txBox="1"/>
          <p:nvPr/>
        </p:nvSpPr>
        <p:spPr>
          <a:xfrm>
            <a:off x="349750" y="1057525"/>
            <a:ext cx="85794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735" name="Google Shape;73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63" y="925675"/>
            <a:ext cx="6600275" cy="37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03"/>
          <p:cNvSpPr txBox="1"/>
          <p:nvPr/>
        </p:nvSpPr>
        <p:spPr>
          <a:xfrm>
            <a:off x="2664325" y="47505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EFEFEF"/>
                </a:solidFill>
              </a:rPr>
              <a:t>You can also edit object properties like : book2.title = “Harry Potter 2”</a:t>
            </a:r>
            <a:endParaRPr i="1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04"/>
          <p:cNvSpPr txBox="1"/>
          <p:nvPr>
            <p:ph type="ctrTitle"/>
          </p:nvPr>
        </p:nvSpPr>
        <p:spPr>
          <a:xfrm>
            <a:off x="390525" y="1819275"/>
            <a:ext cx="8514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Python Package Manager - PIP</a:t>
            </a:r>
            <a:endParaRPr sz="4000"/>
          </a:p>
        </p:txBody>
      </p:sp>
      <p:cxnSp>
        <p:nvCxnSpPr>
          <p:cNvPr id="742" name="Google Shape;742;p104"/>
          <p:cNvCxnSpPr/>
          <p:nvPr/>
        </p:nvCxnSpPr>
        <p:spPr>
          <a:xfrm flipH="1" rot="10800000">
            <a:off x="504075" y="2847125"/>
            <a:ext cx="7497000" cy="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5"/>
          <p:cNvSpPr txBox="1"/>
          <p:nvPr>
            <p:ph type="title"/>
          </p:nvPr>
        </p:nvSpPr>
        <p:spPr>
          <a:xfrm>
            <a:off x="604425" y="-568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What is PIP ?</a:t>
            </a:r>
            <a:endParaRPr b="1" sz="2400"/>
          </a:p>
        </p:txBody>
      </p:sp>
      <p:sp>
        <p:nvSpPr>
          <p:cNvPr id="748" name="Google Shape;748;p105"/>
          <p:cNvSpPr txBox="1"/>
          <p:nvPr/>
        </p:nvSpPr>
        <p:spPr>
          <a:xfrm>
            <a:off x="1949213" y="717488"/>
            <a:ext cx="53451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solidFill>
                  <a:srgbClr val="FFD966"/>
                </a:solidFill>
                <a:hlinkClick r:id="rId3"/>
              </a:rPr>
              <a:t>https://pypi.org/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49" name="Google Shape;749;p105"/>
          <p:cNvSpPr/>
          <p:nvPr/>
        </p:nvSpPr>
        <p:spPr>
          <a:xfrm>
            <a:off x="924811" y="1366879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05"/>
          <p:cNvSpPr/>
          <p:nvPr/>
        </p:nvSpPr>
        <p:spPr>
          <a:xfrm>
            <a:off x="1775888" y="2157635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05"/>
          <p:cNvSpPr/>
          <p:nvPr/>
        </p:nvSpPr>
        <p:spPr>
          <a:xfrm>
            <a:off x="924811" y="2193473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05"/>
          <p:cNvSpPr/>
          <p:nvPr/>
        </p:nvSpPr>
        <p:spPr>
          <a:xfrm>
            <a:off x="1775888" y="1373661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05"/>
          <p:cNvSpPr/>
          <p:nvPr/>
        </p:nvSpPr>
        <p:spPr>
          <a:xfrm>
            <a:off x="2700830" y="2193473"/>
            <a:ext cx="709200" cy="702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05"/>
          <p:cNvSpPr/>
          <p:nvPr/>
        </p:nvSpPr>
        <p:spPr>
          <a:xfrm>
            <a:off x="2700830" y="1366879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05"/>
          <p:cNvSpPr/>
          <p:nvPr/>
        </p:nvSpPr>
        <p:spPr>
          <a:xfrm>
            <a:off x="1775877" y="3020068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05"/>
          <p:cNvSpPr/>
          <p:nvPr/>
        </p:nvSpPr>
        <p:spPr>
          <a:xfrm>
            <a:off x="924800" y="3055906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05"/>
          <p:cNvSpPr/>
          <p:nvPr/>
        </p:nvSpPr>
        <p:spPr>
          <a:xfrm>
            <a:off x="2700819" y="3055906"/>
            <a:ext cx="709200" cy="7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05"/>
          <p:cNvSpPr txBox="1"/>
          <p:nvPr/>
        </p:nvSpPr>
        <p:spPr>
          <a:xfrm>
            <a:off x="971600" y="1506675"/>
            <a:ext cx="662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Scrapy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105"/>
          <p:cNvSpPr txBox="1"/>
          <p:nvPr/>
        </p:nvSpPr>
        <p:spPr>
          <a:xfrm>
            <a:off x="1836200" y="2325463"/>
            <a:ext cx="662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Flask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105"/>
          <p:cNvSpPr txBox="1"/>
          <p:nvPr/>
        </p:nvSpPr>
        <p:spPr>
          <a:xfrm>
            <a:off x="924775" y="2325475"/>
            <a:ext cx="709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NumPy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105"/>
          <p:cNvSpPr txBox="1"/>
          <p:nvPr/>
        </p:nvSpPr>
        <p:spPr>
          <a:xfrm>
            <a:off x="888950" y="3159875"/>
            <a:ext cx="827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Pygame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105"/>
          <p:cNvSpPr txBox="1"/>
          <p:nvPr/>
        </p:nvSpPr>
        <p:spPr>
          <a:xfrm>
            <a:off x="2724225" y="2351175"/>
            <a:ext cx="662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Django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105"/>
          <p:cNvSpPr txBox="1"/>
          <p:nvPr/>
        </p:nvSpPr>
        <p:spPr>
          <a:xfrm>
            <a:off x="1897263" y="1534988"/>
            <a:ext cx="662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Kivy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105"/>
          <p:cNvSpPr txBox="1"/>
          <p:nvPr/>
        </p:nvSpPr>
        <p:spPr>
          <a:xfrm>
            <a:off x="1785363" y="3145300"/>
            <a:ext cx="7641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Pyramid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105"/>
          <p:cNvSpPr txBox="1"/>
          <p:nvPr/>
        </p:nvSpPr>
        <p:spPr>
          <a:xfrm>
            <a:off x="2724225" y="1547825"/>
            <a:ext cx="912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OpenCV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105"/>
          <p:cNvSpPr txBox="1"/>
          <p:nvPr/>
        </p:nvSpPr>
        <p:spPr>
          <a:xfrm>
            <a:off x="2766650" y="3154525"/>
            <a:ext cx="709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Sci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7" name="Google Shape;767;p105"/>
          <p:cNvCxnSpPr/>
          <p:nvPr/>
        </p:nvCxnSpPr>
        <p:spPr>
          <a:xfrm flipH="1" rot="10800000">
            <a:off x="3441450" y="2608075"/>
            <a:ext cx="1930800" cy="27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105"/>
          <p:cNvSpPr/>
          <p:nvPr/>
        </p:nvSpPr>
        <p:spPr>
          <a:xfrm>
            <a:off x="5413675" y="1199725"/>
            <a:ext cx="2899200" cy="26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05"/>
          <p:cNvSpPr txBox="1"/>
          <p:nvPr>
            <p:ph type="title"/>
          </p:nvPr>
        </p:nvSpPr>
        <p:spPr>
          <a:xfrm>
            <a:off x="822675" y="3643975"/>
            <a:ext cx="26895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Python Packages</a:t>
            </a:r>
            <a:endParaRPr b="1" sz="1800"/>
          </a:p>
        </p:txBody>
      </p:sp>
      <p:sp>
        <p:nvSpPr>
          <p:cNvPr id="770" name="Google Shape;770;p105"/>
          <p:cNvSpPr txBox="1"/>
          <p:nvPr>
            <p:ph type="title"/>
          </p:nvPr>
        </p:nvSpPr>
        <p:spPr>
          <a:xfrm>
            <a:off x="5518525" y="3643975"/>
            <a:ext cx="26895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Computer</a:t>
            </a:r>
            <a:endParaRPr b="1" sz="1800"/>
          </a:p>
        </p:txBody>
      </p:sp>
      <p:sp>
        <p:nvSpPr>
          <p:cNvPr id="771" name="Google Shape;771;p105"/>
          <p:cNvSpPr txBox="1"/>
          <p:nvPr>
            <p:ph type="title"/>
          </p:nvPr>
        </p:nvSpPr>
        <p:spPr>
          <a:xfrm>
            <a:off x="2985000" y="2126325"/>
            <a:ext cx="26895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PIP</a:t>
            </a:r>
            <a:endParaRPr b="1" sz="1800"/>
          </a:p>
        </p:txBody>
      </p:sp>
      <p:sp>
        <p:nvSpPr>
          <p:cNvPr id="772" name="Google Shape;772;p105"/>
          <p:cNvSpPr/>
          <p:nvPr/>
        </p:nvSpPr>
        <p:spPr>
          <a:xfrm>
            <a:off x="5674500" y="1566225"/>
            <a:ext cx="2394900" cy="189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3" name="Google Shape;77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400" y="2089588"/>
            <a:ext cx="903750" cy="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105"/>
          <p:cNvSpPr txBox="1"/>
          <p:nvPr/>
        </p:nvSpPr>
        <p:spPr>
          <a:xfrm>
            <a:off x="3486250" y="2774175"/>
            <a:ext cx="2088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ip install django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ip uninstall django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105"/>
          <p:cNvCxnSpPr/>
          <p:nvPr/>
        </p:nvCxnSpPr>
        <p:spPr>
          <a:xfrm flipH="1">
            <a:off x="3403800" y="2611388"/>
            <a:ext cx="1851900" cy="1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588800" y="-1137100"/>
            <a:ext cx="83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OPERATORS</a:t>
            </a:r>
            <a:endParaRPr sz="4800"/>
          </a:p>
        </p:txBody>
      </p:sp>
      <p:sp>
        <p:nvSpPr>
          <p:cNvPr id="226" name="Google Shape;226;p43"/>
          <p:cNvSpPr txBox="1"/>
          <p:nvPr/>
        </p:nvSpPr>
        <p:spPr>
          <a:xfrm>
            <a:off x="2715775" y="21479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3"/>
          <p:cNvSpPr txBox="1"/>
          <p:nvPr/>
        </p:nvSpPr>
        <p:spPr>
          <a:xfrm>
            <a:off x="1450475" y="1541000"/>
            <a:ext cx="6779100" cy="30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Arithmetic operators +, -, *, /,% , //, **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Comparison operators &gt;, &lt;, ==, !=, &lt;=, &gt;=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Assignment operators =, +=, -=, *=, //=, %=, **=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Membership &amp; Identity operators (and,is,not,or,in)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6"/>
          <p:cNvSpPr txBox="1"/>
          <p:nvPr>
            <p:ph type="title"/>
          </p:nvPr>
        </p:nvSpPr>
        <p:spPr>
          <a:xfrm>
            <a:off x="224350" y="-8192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Useful standard library</a:t>
            </a:r>
            <a:endParaRPr b="1" sz="2400"/>
          </a:p>
        </p:txBody>
      </p:sp>
      <p:sp>
        <p:nvSpPr>
          <p:cNvPr id="781" name="Google Shape;781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Pipenv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BeautifulSoup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Django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Tensorflow</a:t>
            </a:r>
            <a:endParaRPr/>
          </a:p>
        </p:txBody>
      </p:sp>
      <p:sp>
        <p:nvSpPr>
          <p:cNvPr id="782" name="Google Shape;782;p106"/>
          <p:cNvSpPr txBox="1"/>
          <p:nvPr>
            <p:ph type="title"/>
          </p:nvPr>
        </p:nvSpPr>
        <p:spPr>
          <a:xfrm>
            <a:off x="4796350" y="-8192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FEFEF"/>
                </a:solidFill>
              </a:rPr>
              <a:t>Useful</a:t>
            </a:r>
            <a:r>
              <a:rPr b="1" lang="en-GB" sz="2400">
                <a:solidFill>
                  <a:srgbClr val="EFEFEF"/>
                </a:solidFill>
              </a:rPr>
              <a:t> pip packages</a:t>
            </a:r>
            <a:endParaRPr b="1" sz="2400">
              <a:solidFill>
                <a:srgbClr val="EFEFEF"/>
              </a:solidFill>
            </a:endParaRPr>
          </a:p>
        </p:txBody>
      </p:sp>
      <p:sp>
        <p:nvSpPr>
          <p:cNvPr id="783" name="Google Shape;783;p106"/>
          <p:cNvSpPr txBox="1"/>
          <p:nvPr>
            <p:ph idx="2" type="body"/>
          </p:nvPr>
        </p:nvSpPr>
        <p:spPr>
          <a:xfrm>
            <a:off x="367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RE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Random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Datetime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OS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Tkinter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Math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CSV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2715775" y="-1137100"/>
            <a:ext cx="83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  INPUT</a:t>
            </a:r>
            <a:endParaRPr sz="4800"/>
          </a:p>
        </p:txBody>
      </p:sp>
      <p:sp>
        <p:nvSpPr>
          <p:cNvPr id="233" name="Google Shape;233;p44"/>
          <p:cNvSpPr txBox="1"/>
          <p:nvPr/>
        </p:nvSpPr>
        <p:spPr>
          <a:xfrm>
            <a:off x="2715775" y="21479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/>
        </p:nvSpPr>
        <p:spPr>
          <a:xfrm>
            <a:off x="1861975" y="2744550"/>
            <a:ext cx="6779100" cy="30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Uses input()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Can be stored in variable:  name = input(“Enter Name: ”)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Takes string values by default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Integer input by:  age = int(input(“Enter Age: ”))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Throws errors when user give unexpected input data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525" y="1678913"/>
            <a:ext cx="54864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2088500" y="-1378800"/>
            <a:ext cx="83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  COMMENTS</a:t>
            </a:r>
            <a:endParaRPr sz="4800"/>
          </a:p>
        </p:txBody>
      </p:sp>
      <p:sp>
        <p:nvSpPr>
          <p:cNvPr id="241" name="Google Shape;241;p45"/>
          <p:cNvSpPr txBox="1"/>
          <p:nvPr/>
        </p:nvSpPr>
        <p:spPr>
          <a:xfrm>
            <a:off x="2715775" y="214792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/>
        </p:nvSpPr>
        <p:spPr>
          <a:xfrm>
            <a:off x="1124600" y="1919150"/>
            <a:ext cx="7281000" cy="30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Here, anything after # will not be executed but it explains what that line of code is doing by writing a comment.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Starts with #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Whatever comes after # is ignored by computer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Use to explain what your code is doing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25" y="1352363"/>
            <a:ext cx="55816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