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75" r:id="rId15"/>
    <p:sldId id="265" r:id="rId16"/>
    <p:sldId id="266" r:id="rId17"/>
    <p:sldId id="267" r:id="rId18"/>
    <p:sldId id="268" r:id="rId19"/>
    <p:sldId id="269" r:id="rId20"/>
    <p:sldId id="270" r:id="rId21"/>
    <p:sldId id="277"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449148"/>
            <a:ext cx="7929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07501" y="5280847"/>
            <a:ext cx="7929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4800600"/>
            <a:ext cx="7921064"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607500" y="5367338"/>
            <a:ext cx="7921064"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1081456"/>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1238502"/>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39893" y="4443681"/>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680982" y="1081457"/>
            <a:ext cx="28575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2435958"/>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7000" y="2286001"/>
            <a:ext cx="3660225"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586171"/>
            <a:ext cx="1871093"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7501" y="446089"/>
            <a:ext cx="4958655"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447188"/>
            <a:ext cx="7928999"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14034" y="2222287"/>
            <a:ext cx="7915931"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951396"/>
            <a:ext cx="7921064"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07500" y="5281202"/>
            <a:ext cx="7921064"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14034" y="2222288"/>
            <a:ext cx="3889405"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62" y="2222287"/>
            <a:ext cx="3895937"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1046" y="2174875"/>
            <a:ext cx="389239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11047" y="2751139"/>
            <a:ext cx="3892392"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62" y="2174875"/>
            <a:ext cx="389593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62" y="2751139"/>
            <a:ext cx="3895937"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446088"/>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5" y="446089"/>
            <a:ext cx="468947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4" y="2260739"/>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727523"/>
            <a:ext cx="3639741"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611046" y="2344684"/>
            <a:ext cx="3639741"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2914358" y="6041363"/>
            <a:ext cx="732659" cy="365125"/>
          </a:xfrm>
        </p:spPr>
        <p:txBody>
          <a:bodyPr/>
          <a:lstStyle/>
          <a:p>
            <a:fld id="{18C79C5D-2A6F-F04D-97DA-BEF2467B64E4}" type="datetimeFigureOut">
              <a:rPr lang="en-US" dirty="0"/>
              <a:pPr/>
              <a:t>9/28/2020</a:t>
            </a:fld>
            <a:endParaRPr lang="en-US" dirty="0"/>
          </a:p>
        </p:txBody>
      </p:sp>
      <p:sp>
        <p:nvSpPr>
          <p:cNvPr id="6" name="Footer Placeholder 5"/>
          <p:cNvSpPr>
            <a:spLocks noGrp="1"/>
          </p:cNvSpPr>
          <p:nvPr>
            <p:ph type="ftr" sz="quarter" idx="11"/>
          </p:nvPr>
        </p:nvSpPr>
        <p:spPr>
          <a:xfrm>
            <a:off x="442797" y="6041363"/>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9"/>
            <a:ext cx="796616"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447188"/>
            <a:ext cx="7928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7500" y="2184402"/>
            <a:ext cx="792246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38636" y="6041363"/>
            <a:ext cx="648324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7000969" y="6041363"/>
            <a:ext cx="1007780"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9/28/2020</a:t>
            </a:fld>
            <a:endParaRPr lang="en-US" dirty="0"/>
          </a:p>
        </p:txBody>
      </p:sp>
      <p:sp>
        <p:nvSpPr>
          <p:cNvPr id="6" name="Slide Number Placeholder 5"/>
          <p:cNvSpPr>
            <a:spLocks noGrp="1"/>
          </p:cNvSpPr>
          <p:nvPr>
            <p:ph type="sldNum" sz="quarter" idx="4"/>
          </p:nvPr>
        </p:nvSpPr>
        <p:spPr>
          <a:xfrm>
            <a:off x="8008749" y="5915889"/>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hipmap.org/" TargetMode="External"/><Relationship Id="rId2" Type="http://schemas.openxmlformats.org/officeDocument/2006/relationships/hyperlink" Target="https://earth.nullschool.net/" TargetMode="External"/><Relationship Id="rId1" Type="http://schemas.openxmlformats.org/officeDocument/2006/relationships/slideLayout" Target="../slideLayouts/slideLayout2.xml"/><Relationship Id="rId5" Type="http://schemas.openxmlformats.org/officeDocument/2006/relationships/hyperlink" Target="http://stuffin.space/" TargetMode="External"/><Relationship Id="rId4" Type="http://schemas.openxmlformats.org/officeDocument/2006/relationships/hyperlink" Target="https://zola.planning.nyc.gov/"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hipmap.org/" TargetMode="External"/><Relationship Id="rId2" Type="http://schemas.openxmlformats.org/officeDocument/2006/relationships/hyperlink" Target="https://earth.nullschool.net/" TargetMode="External"/><Relationship Id="rId1" Type="http://schemas.openxmlformats.org/officeDocument/2006/relationships/slideLayout" Target="../slideLayouts/slideLayout2.xml"/><Relationship Id="rId5" Type="http://schemas.openxmlformats.org/officeDocument/2006/relationships/hyperlink" Target="http://stuffin.space/" TargetMode="External"/><Relationship Id="rId4" Type="http://schemas.openxmlformats.org/officeDocument/2006/relationships/hyperlink" Target="https://zola.planning.nyc.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Mapping</a:t>
            </a:r>
            <a:endParaRPr lang="en-US" dirty="0"/>
          </a:p>
        </p:txBody>
      </p:sp>
      <p:sp>
        <p:nvSpPr>
          <p:cNvPr id="3" name="Subtitle 2"/>
          <p:cNvSpPr>
            <a:spLocks noGrp="1"/>
          </p:cNvSpPr>
          <p:nvPr>
            <p:ph type="subTitle" idx="1"/>
          </p:nvPr>
        </p:nvSpPr>
        <p:spPr/>
        <p:txBody>
          <a:bodyPr/>
          <a:lstStyle/>
          <a:p>
            <a:r>
              <a:rPr lang="en-US" dirty="0" smtClean="0"/>
              <a:t>Geocode.sa</a:t>
            </a:r>
            <a:endParaRPr lang="en-US" dirty="0"/>
          </a:p>
        </p:txBody>
      </p:sp>
    </p:spTree>
    <p:extLst>
      <p:ext uri="{BB962C8B-B14F-4D97-AF65-F5344CB8AC3E}">
        <p14:creationId xmlns:p14="http://schemas.microsoft.com/office/powerpoint/2010/main" val="376737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US" dirty="0"/>
          </a:p>
        </p:txBody>
      </p:sp>
      <p:sp>
        <p:nvSpPr>
          <p:cNvPr id="3" name="Content Placeholder 2"/>
          <p:cNvSpPr>
            <a:spLocks noGrp="1"/>
          </p:cNvSpPr>
          <p:nvPr>
            <p:ph idx="1"/>
          </p:nvPr>
        </p:nvSpPr>
        <p:spPr/>
        <p:txBody>
          <a:bodyPr anchor="t">
            <a:normAutofit/>
          </a:bodyPr>
          <a:lstStyle/>
          <a:p>
            <a:pPr algn="just"/>
            <a:r>
              <a:rPr lang="en-US" dirty="0"/>
              <a:t>The term web server can refer to hardware or software, or both of them working together, for serving content over the internet. On the hardware side, a web server is a computer that stores a website’s component files, such </a:t>
            </a:r>
            <a:r>
              <a:rPr lang="en-US" dirty="0" smtClean="0"/>
              <a:t>as:</a:t>
            </a:r>
          </a:p>
          <a:p>
            <a:pPr lvl="1" algn="just"/>
            <a:r>
              <a:rPr lang="en-US" dirty="0" smtClean="0"/>
              <a:t>HTML documents</a:t>
            </a:r>
          </a:p>
          <a:p>
            <a:pPr lvl="1" algn="just"/>
            <a:r>
              <a:rPr lang="en-US" dirty="0" smtClean="0"/>
              <a:t>CSS stylesheets</a:t>
            </a:r>
          </a:p>
          <a:p>
            <a:pPr lvl="1" algn="just"/>
            <a:r>
              <a:rPr lang="en-US" dirty="0" smtClean="0"/>
              <a:t>JavaScript files</a:t>
            </a:r>
          </a:p>
          <a:p>
            <a:pPr lvl="1" algn="just"/>
            <a:r>
              <a:rPr lang="en-US" dirty="0" smtClean="0"/>
              <a:t>Other </a:t>
            </a:r>
            <a:r>
              <a:rPr lang="en-US" dirty="0"/>
              <a:t>types of files, such as images</a:t>
            </a:r>
          </a:p>
        </p:txBody>
      </p:sp>
    </p:spTree>
    <p:extLst>
      <p:ext uri="{BB962C8B-B14F-4D97-AF65-F5344CB8AC3E}">
        <p14:creationId xmlns:p14="http://schemas.microsoft.com/office/powerpoint/2010/main" val="408542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US" dirty="0"/>
          </a:p>
        </p:txBody>
      </p:sp>
      <p:sp>
        <p:nvSpPr>
          <p:cNvPr id="3" name="Content Placeholder 2"/>
          <p:cNvSpPr>
            <a:spLocks noGrp="1"/>
          </p:cNvSpPr>
          <p:nvPr>
            <p:ph idx="1"/>
          </p:nvPr>
        </p:nvSpPr>
        <p:spPr/>
        <p:txBody>
          <a:bodyPr anchor="t">
            <a:normAutofit lnSpcReduction="10000"/>
          </a:bodyPr>
          <a:lstStyle/>
          <a:p>
            <a:pPr algn="just"/>
            <a:r>
              <a:rPr lang="en-US" dirty="0"/>
              <a:t>The server delivers these files to the client’s device. It is connected to the internet and can be accessed through a URL such as </a:t>
            </a:r>
            <a:r>
              <a:rPr lang="en-US" dirty="0">
                <a:hlinkClick r:id="rId2"/>
              </a:rPr>
              <a:t>https://www.google.com</a:t>
            </a:r>
            <a:r>
              <a:rPr lang="en-US" dirty="0" smtClean="0">
                <a:hlinkClick r:id="rId2"/>
              </a:rPr>
              <a:t>/</a:t>
            </a:r>
            <a:r>
              <a:rPr lang="en-US" dirty="0" smtClean="0"/>
              <a:t>.</a:t>
            </a:r>
          </a:p>
          <a:p>
            <a:pPr algn="just"/>
            <a:r>
              <a:rPr lang="en-US" dirty="0"/>
              <a:t>On the software side, a web server includes several parts that control how web users access the hosted files. </a:t>
            </a:r>
            <a:endParaRPr lang="en-US" dirty="0" smtClean="0"/>
          </a:p>
          <a:p>
            <a:pPr algn="just"/>
            <a:r>
              <a:rPr lang="en-US" dirty="0" smtClean="0"/>
              <a:t>The </a:t>
            </a:r>
            <a:r>
              <a:rPr lang="en-US" dirty="0"/>
              <a:t>minimal required software component is an HTTP server. An HTTP server is a software component that understands URLs (web addresses) and Hypertext Transfer Protocol (HTTP</a:t>
            </a:r>
            <a:r>
              <a:rPr lang="en-US" dirty="0" smtClean="0"/>
              <a:t>)—</a:t>
            </a:r>
            <a:r>
              <a:rPr lang="en-US" dirty="0"/>
              <a:t>the protocol used by the browser to communicate with the </a:t>
            </a:r>
            <a:r>
              <a:rPr lang="en-US" dirty="0" smtClean="0"/>
              <a:t>serve. A </a:t>
            </a:r>
            <a:r>
              <a:rPr lang="en-US" dirty="0"/>
              <a:t>server with just the HTTP server component is referred to as a static server (Section 5.4.2), as opposed to a dynamic </a:t>
            </a:r>
            <a:r>
              <a:rPr lang="en-US" dirty="0" smtClean="0"/>
              <a:t>server, which </a:t>
            </a:r>
            <a:r>
              <a:rPr lang="en-US" dirty="0"/>
              <a:t>has several additional components. </a:t>
            </a:r>
          </a:p>
        </p:txBody>
      </p:sp>
    </p:spTree>
    <p:extLst>
      <p:ext uri="{BB962C8B-B14F-4D97-AF65-F5344CB8AC3E}">
        <p14:creationId xmlns:p14="http://schemas.microsoft.com/office/powerpoint/2010/main" val="1695997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Client-server communication through HTTP</a:t>
            </a:r>
          </a:p>
        </p:txBody>
      </p:sp>
      <p:pic>
        <p:nvPicPr>
          <p:cNvPr id="4" name="Content Placeholder 3"/>
          <p:cNvPicPr>
            <a:picLocks noGrp="1" noChangeAspect="1"/>
          </p:cNvPicPr>
          <p:nvPr>
            <p:ph idx="1"/>
          </p:nvPr>
        </p:nvPicPr>
        <p:blipFill>
          <a:blip r:embed="rId2"/>
          <a:stretch>
            <a:fillRect/>
          </a:stretch>
        </p:blipFill>
        <p:spPr>
          <a:xfrm>
            <a:off x="607500" y="2419282"/>
            <a:ext cx="7928999" cy="3119370"/>
          </a:xfrm>
          <a:prstGeom prst="rect">
            <a:avLst/>
          </a:prstGeom>
        </p:spPr>
      </p:pic>
    </p:spTree>
    <p:extLst>
      <p:ext uri="{BB962C8B-B14F-4D97-AF65-F5344CB8AC3E}">
        <p14:creationId xmlns:p14="http://schemas.microsoft.com/office/powerpoint/2010/main" val="2722200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Client-server communication through HTTP</a:t>
            </a:r>
          </a:p>
        </p:txBody>
      </p:sp>
      <p:pic>
        <p:nvPicPr>
          <p:cNvPr id="5" name="Content Placeholder 4"/>
          <p:cNvPicPr>
            <a:picLocks noGrp="1" noChangeAspect="1"/>
          </p:cNvPicPr>
          <p:nvPr>
            <p:ph idx="1"/>
          </p:nvPr>
        </p:nvPicPr>
        <p:blipFill>
          <a:blip r:embed="rId2"/>
          <a:stretch>
            <a:fillRect/>
          </a:stretch>
        </p:blipFill>
        <p:spPr>
          <a:xfrm>
            <a:off x="614363" y="2858633"/>
            <a:ext cx="7915275" cy="2364697"/>
          </a:xfrm>
          <a:prstGeom prst="rect">
            <a:avLst/>
          </a:prstGeom>
        </p:spPr>
      </p:pic>
    </p:spTree>
    <p:extLst>
      <p:ext uri="{BB962C8B-B14F-4D97-AF65-F5344CB8AC3E}">
        <p14:creationId xmlns:p14="http://schemas.microsoft.com/office/powerpoint/2010/main" val="3111908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Client-server communication through HTTP</a:t>
            </a:r>
          </a:p>
        </p:txBody>
      </p:sp>
      <p:pic>
        <p:nvPicPr>
          <p:cNvPr id="4" name="Content Placeholder 3"/>
          <p:cNvPicPr>
            <a:picLocks noGrp="1" noChangeAspect="1"/>
          </p:cNvPicPr>
          <p:nvPr>
            <p:ph idx="1"/>
          </p:nvPr>
        </p:nvPicPr>
        <p:blipFill>
          <a:blip r:embed="rId2"/>
          <a:stretch>
            <a:fillRect/>
          </a:stretch>
        </p:blipFill>
        <p:spPr>
          <a:xfrm>
            <a:off x="614363" y="2521463"/>
            <a:ext cx="7915275" cy="3039036"/>
          </a:xfrm>
          <a:prstGeom prst="rect">
            <a:avLst/>
          </a:prstGeom>
        </p:spPr>
      </p:pic>
    </p:spTree>
    <p:extLst>
      <p:ext uri="{BB962C8B-B14F-4D97-AF65-F5344CB8AC3E}">
        <p14:creationId xmlns:p14="http://schemas.microsoft.com/office/powerpoint/2010/main" val="1642269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Pages</a:t>
            </a:r>
            <a:endParaRPr lang="en-US" dirty="0"/>
          </a:p>
        </p:txBody>
      </p:sp>
      <p:sp>
        <p:nvSpPr>
          <p:cNvPr id="3" name="Content Placeholder 2"/>
          <p:cNvSpPr>
            <a:spLocks noGrp="1"/>
          </p:cNvSpPr>
          <p:nvPr>
            <p:ph idx="1"/>
          </p:nvPr>
        </p:nvSpPr>
        <p:spPr/>
        <p:txBody>
          <a:bodyPr anchor="t">
            <a:normAutofit/>
          </a:bodyPr>
          <a:lstStyle/>
          <a:p>
            <a:pPr algn="just"/>
            <a:r>
              <a:rPr lang="en-US" dirty="0"/>
              <a:t>At the most basic level, a web page is a plain text document containing HTML code</a:t>
            </a:r>
          </a:p>
        </p:txBody>
      </p:sp>
    </p:spTree>
    <p:extLst>
      <p:ext uri="{BB962C8B-B14F-4D97-AF65-F5344CB8AC3E}">
        <p14:creationId xmlns:p14="http://schemas.microsoft.com/office/powerpoint/2010/main" val="3600753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Web page</a:t>
            </a:r>
            <a:endParaRPr lang="en-US" dirty="0"/>
          </a:p>
        </p:txBody>
      </p:sp>
      <p:pic>
        <p:nvPicPr>
          <p:cNvPr id="4" name="Content Placeholder 3"/>
          <p:cNvPicPr>
            <a:picLocks noGrp="1" noChangeAspect="1"/>
          </p:cNvPicPr>
          <p:nvPr>
            <p:ph idx="1"/>
          </p:nvPr>
        </p:nvPicPr>
        <p:blipFill>
          <a:blip r:embed="rId2"/>
          <a:stretch>
            <a:fillRect/>
          </a:stretch>
        </p:blipFill>
        <p:spPr>
          <a:xfrm>
            <a:off x="629442" y="2222500"/>
            <a:ext cx="7885116" cy="3636963"/>
          </a:xfrm>
          <a:prstGeom prst="rect">
            <a:avLst/>
          </a:prstGeom>
        </p:spPr>
      </p:pic>
    </p:spTree>
    <p:extLst>
      <p:ext uri="{BB962C8B-B14F-4D97-AF65-F5344CB8AC3E}">
        <p14:creationId xmlns:p14="http://schemas.microsoft.com/office/powerpoint/2010/main" val="3079936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Source code</a:t>
            </a:r>
            <a:endParaRPr lang="en-US" dirty="0"/>
          </a:p>
        </p:txBody>
      </p:sp>
      <p:pic>
        <p:nvPicPr>
          <p:cNvPr id="6" name="Content Placeholder 5"/>
          <p:cNvPicPr>
            <a:picLocks noGrp="1" noChangeAspect="1"/>
          </p:cNvPicPr>
          <p:nvPr>
            <p:ph idx="1"/>
          </p:nvPr>
        </p:nvPicPr>
        <p:blipFill>
          <a:blip r:embed="rId2"/>
          <a:stretch>
            <a:fillRect/>
          </a:stretch>
        </p:blipFill>
        <p:spPr>
          <a:xfrm>
            <a:off x="676275" y="2374106"/>
            <a:ext cx="7791450" cy="3333750"/>
          </a:xfrm>
          <a:prstGeom prst="rect">
            <a:avLst/>
          </a:prstGeom>
        </p:spPr>
      </p:pic>
    </p:spTree>
    <p:extLst>
      <p:ext uri="{BB962C8B-B14F-4D97-AF65-F5344CB8AC3E}">
        <p14:creationId xmlns:p14="http://schemas.microsoft.com/office/powerpoint/2010/main" val="3224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 ?</a:t>
            </a:r>
            <a:endParaRPr lang="en-US" dirty="0"/>
          </a:p>
        </p:txBody>
      </p:sp>
      <p:sp>
        <p:nvSpPr>
          <p:cNvPr id="3" name="Content Placeholder 2"/>
          <p:cNvSpPr>
            <a:spLocks noGrp="1"/>
          </p:cNvSpPr>
          <p:nvPr>
            <p:ph idx="1"/>
          </p:nvPr>
        </p:nvSpPr>
        <p:spPr/>
        <p:txBody>
          <a:bodyPr anchor="t"/>
          <a:lstStyle/>
          <a:p>
            <a:pPr algn="just"/>
            <a:r>
              <a:rPr lang="en-US" dirty="0"/>
              <a:t>Hypertext Markup Language (</a:t>
            </a:r>
            <a:r>
              <a:rPr lang="en-US" dirty="0" smtClean="0"/>
              <a:t>HTML) is </a:t>
            </a:r>
            <a:r>
              <a:rPr lang="en-US" dirty="0"/>
              <a:t>the language </a:t>
            </a:r>
            <a:r>
              <a:rPr lang="en-US" dirty="0" smtClean="0"/>
              <a:t>that describes </a:t>
            </a:r>
            <a:r>
              <a:rPr lang="en-US" dirty="0"/>
              <a:t>the contents and structure of web pages. </a:t>
            </a:r>
            <a:endParaRPr lang="en-US" dirty="0" smtClean="0"/>
          </a:p>
          <a:p>
            <a:pPr algn="just"/>
            <a:r>
              <a:rPr lang="en-US" dirty="0"/>
              <a:t>HTML code consists of HTML </a:t>
            </a:r>
            <a:r>
              <a:rPr lang="en-US" dirty="0" smtClean="0"/>
              <a:t>elements. </a:t>
            </a:r>
            <a:r>
              <a:rPr lang="en-US" dirty="0"/>
              <a:t>An HTML element contains text and/or other elements</a:t>
            </a:r>
            <a:r>
              <a:rPr lang="en-US" dirty="0" smtClean="0"/>
              <a:t>.</a:t>
            </a:r>
          </a:p>
          <a:p>
            <a:pPr algn="just"/>
            <a:r>
              <a:rPr lang="en-US" dirty="0"/>
              <a:t>This makes HTML code hierarchical. An HTML element consists of a start tag, followed by the element content, followed by an end tag. A start tag is of the form and an end tag is of the form . The start and end tags contain the element name (</a:t>
            </a:r>
            <a:r>
              <a:rPr lang="en-US" dirty="0" err="1"/>
              <a:t>elementName</a:t>
            </a:r>
            <a:r>
              <a:rPr lang="en-US" dirty="0" smtClean="0"/>
              <a:t>).</a:t>
            </a:r>
          </a:p>
          <a:p>
            <a:pPr algn="just"/>
            <a:endParaRPr lang="en-US" dirty="0"/>
          </a:p>
        </p:txBody>
      </p:sp>
      <p:pic>
        <p:nvPicPr>
          <p:cNvPr id="4" name="Picture 3"/>
          <p:cNvPicPr>
            <a:picLocks noChangeAspect="1"/>
          </p:cNvPicPr>
          <p:nvPr/>
        </p:nvPicPr>
        <p:blipFill>
          <a:blip r:embed="rId2"/>
          <a:stretch>
            <a:fillRect/>
          </a:stretch>
        </p:blipFill>
        <p:spPr>
          <a:xfrm>
            <a:off x="1523834" y="4926737"/>
            <a:ext cx="6096329" cy="932061"/>
          </a:xfrm>
          <a:prstGeom prst="rect">
            <a:avLst/>
          </a:prstGeom>
        </p:spPr>
      </p:pic>
    </p:spTree>
    <p:extLst>
      <p:ext uri="{BB962C8B-B14F-4D97-AF65-F5344CB8AC3E}">
        <p14:creationId xmlns:p14="http://schemas.microsoft.com/office/powerpoint/2010/main" val="425890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Tags</a:t>
            </a:r>
            <a:endParaRPr lang="en-US" dirty="0"/>
          </a:p>
        </p:txBody>
      </p:sp>
      <p:sp>
        <p:nvSpPr>
          <p:cNvPr id="3" name="Content Placeholder 2"/>
          <p:cNvSpPr>
            <a:spLocks noGrp="1"/>
          </p:cNvSpPr>
          <p:nvPr>
            <p:ph idx="1"/>
          </p:nvPr>
        </p:nvSpPr>
        <p:spPr/>
        <p:txBody>
          <a:bodyPr anchor="t"/>
          <a:lstStyle/>
          <a:p>
            <a:pPr algn="just"/>
            <a:r>
              <a:rPr lang="en-US" dirty="0"/>
              <a:t>Some HTML elements are empty, which means that they consist of only a start tag, with no contents and no end tag.</a:t>
            </a:r>
          </a:p>
        </p:txBody>
      </p:sp>
      <p:pic>
        <p:nvPicPr>
          <p:cNvPr id="5" name="Picture 4"/>
          <p:cNvPicPr>
            <a:picLocks noChangeAspect="1"/>
          </p:cNvPicPr>
          <p:nvPr/>
        </p:nvPicPr>
        <p:blipFill>
          <a:blip r:embed="rId2"/>
          <a:stretch>
            <a:fillRect/>
          </a:stretch>
        </p:blipFill>
        <p:spPr>
          <a:xfrm>
            <a:off x="607500" y="3916716"/>
            <a:ext cx="7922465" cy="1569683"/>
          </a:xfrm>
          <a:prstGeom prst="rect">
            <a:avLst/>
          </a:prstGeom>
        </p:spPr>
      </p:pic>
    </p:spTree>
    <p:extLst>
      <p:ext uri="{BB962C8B-B14F-4D97-AF65-F5344CB8AC3E}">
        <p14:creationId xmlns:p14="http://schemas.microsoft.com/office/powerpoint/2010/main" val="1831002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mapping?</a:t>
            </a:r>
            <a:endParaRPr lang="en-US" dirty="0"/>
          </a:p>
        </p:txBody>
      </p:sp>
      <p:sp>
        <p:nvSpPr>
          <p:cNvPr id="3" name="Content Placeholder 2"/>
          <p:cNvSpPr>
            <a:spLocks noGrp="1"/>
          </p:cNvSpPr>
          <p:nvPr>
            <p:ph idx="1"/>
          </p:nvPr>
        </p:nvSpPr>
        <p:spPr/>
        <p:txBody>
          <a:bodyPr anchor="t"/>
          <a:lstStyle/>
          <a:p>
            <a:pPr algn="just"/>
            <a:r>
              <a:rPr lang="en-US" dirty="0"/>
              <a:t>A web </a:t>
            </a:r>
            <a:r>
              <a:rPr lang="en-US" dirty="0" smtClean="0"/>
              <a:t>map is </a:t>
            </a:r>
            <a:r>
              <a:rPr lang="en-US" dirty="0"/>
              <a:t>an interactive display of geographic information, in the form of a web </a:t>
            </a:r>
            <a:r>
              <a:rPr lang="en-US" dirty="0" smtClean="0"/>
              <a:t>page, that </a:t>
            </a:r>
            <a:r>
              <a:rPr lang="en-US" dirty="0"/>
              <a:t>you can use to tell stories and answer questions. </a:t>
            </a:r>
            <a:endParaRPr lang="en-US" dirty="0" smtClean="0"/>
          </a:p>
          <a:p>
            <a:pPr algn="just"/>
            <a:r>
              <a:rPr lang="en-US" dirty="0"/>
              <a:t>In the past, most digital geographic information was confined </a:t>
            </a:r>
            <a:r>
              <a:rPr lang="en-US" dirty="0" smtClean="0"/>
              <a:t>to specialized </a:t>
            </a:r>
            <a:r>
              <a:rPr lang="en-US" dirty="0"/>
              <a:t>software on desktop PCs and could not be </a:t>
            </a:r>
            <a:r>
              <a:rPr lang="en-US" dirty="0" smtClean="0"/>
              <a:t>easily shared.</a:t>
            </a:r>
          </a:p>
          <a:p>
            <a:pPr algn="just"/>
            <a:r>
              <a:rPr lang="en-US" dirty="0"/>
              <a:t>With the advent of web mapping, geographical information can be shared, visualized, and edited in the browser. The most important advantage to this is accessibility: a web map, just like any website, can be reached by anyone from any device that has an internet browser and an internet connection.</a:t>
            </a:r>
          </a:p>
        </p:txBody>
      </p:sp>
    </p:spTree>
    <p:extLst>
      <p:ext uri="{BB962C8B-B14F-4D97-AF65-F5344CB8AC3E}">
        <p14:creationId xmlns:p14="http://schemas.microsoft.com/office/powerpoint/2010/main" val="2175343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Tags</a:t>
            </a:r>
            <a:endParaRPr lang="en-US" dirty="0"/>
          </a:p>
        </p:txBody>
      </p:sp>
      <p:sp>
        <p:nvSpPr>
          <p:cNvPr id="3" name="Content Placeholder 2"/>
          <p:cNvSpPr>
            <a:spLocks noGrp="1"/>
          </p:cNvSpPr>
          <p:nvPr>
            <p:ph idx="1"/>
          </p:nvPr>
        </p:nvSpPr>
        <p:spPr/>
        <p:txBody>
          <a:bodyPr anchor="t"/>
          <a:lstStyle/>
          <a:p>
            <a:pPr algn="just"/>
            <a:r>
              <a:rPr lang="en-US" dirty="0"/>
              <a:t>An element may have one or more attributes11. Attributes appear inside the start tag and are of the </a:t>
            </a:r>
            <a:r>
              <a:rPr lang="en-US" dirty="0" smtClean="0"/>
              <a:t>form </a:t>
            </a:r>
            <a:r>
              <a:rPr lang="en-US" dirty="0" err="1" smtClean="0"/>
              <a:t>attributeName</a:t>
            </a:r>
            <a:r>
              <a:rPr lang="en-US" dirty="0"/>
              <a:t>="</a:t>
            </a:r>
            <a:r>
              <a:rPr lang="en-US" dirty="0" err="1"/>
              <a:t>attributeValue</a:t>
            </a:r>
            <a:r>
              <a:rPr lang="en-US" dirty="0"/>
              <a:t>". </a:t>
            </a:r>
            <a:endParaRPr lang="en-US" dirty="0" smtClean="0"/>
          </a:p>
          <a:p>
            <a:pPr algn="just"/>
            <a:r>
              <a:rPr lang="en-US" dirty="0"/>
              <a:t>The following code section shows an example of an &lt;</a:t>
            </a:r>
            <a:r>
              <a:rPr lang="en-US" dirty="0" err="1"/>
              <a:t>img</a:t>
            </a:r>
            <a:r>
              <a:rPr lang="en-US" dirty="0"/>
              <a:t>&gt; element, with an attribute called </a:t>
            </a:r>
            <a:r>
              <a:rPr lang="en-US" dirty="0" err="1"/>
              <a:t>src</a:t>
            </a:r>
            <a:r>
              <a:rPr lang="en-US" dirty="0"/>
              <a:t>.</a:t>
            </a:r>
          </a:p>
        </p:txBody>
      </p:sp>
      <p:pic>
        <p:nvPicPr>
          <p:cNvPr id="4" name="Picture 3"/>
          <p:cNvPicPr>
            <a:picLocks noChangeAspect="1"/>
          </p:cNvPicPr>
          <p:nvPr/>
        </p:nvPicPr>
        <p:blipFill>
          <a:blip r:embed="rId2"/>
          <a:stretch>
            <a:fillRect/>
          </a:stretch>
        </p:blipFill>
        <p:spPr>
          <a:xfrm>
            <a:off x="620568" y="4699469"/>
            <a:ext cx="7915931" cy="1159329"/>
          </a:xfrm>
          <a:prstGeom prst="rect">
            <a:avLst/>
          </a:prstGeom>
        </p:spPr>
      </p:pic>
    </p:spTree>
    <p:extLst>
      <p:ext uri="{BB962C8B-B14F-4D97-AF65-F5344CB8AC3E}">
        <p14:creationId xmlns:p14="http://schemas.microsoft.com/office/powerpoint/2010/main" val="3461732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chor="t">
            <a:normAutofit lnSpcReduction="10000"/>
          </a:bodyPr>
          <a:lstStyle/>
          <a:p>
            <a:pPr algn="just"/>
            <a:r>
              <a:rPr lang="en-US" dirty="0"/>
              <a:t>Edit the minimal HTML document example-01-01.html to experiment with the HTML element types we learned in this chapter: </a:t>
            </a:r>
          </a:p>
          <a:p>
            <a:pPr lvl="1" algn="just"/>
            <a:r>
              <a:rPr lang="en-US" dirty="0" smtClean="0"/>
              <a:t>Modify </a:t>
            </a:r>
            <a:r>
              <a:rPr lang="en-US" dirty="0"/>
              <a:t>the title of the page and the first-level heading. </a:t>
            </a:r>
          </a:p>
          <a:p>
            <a:pPr lvl="1" algn="just"/>
            <a:r>
              <a:rPr lang="en-US" dirty="0" smtClean="0"/>
              <a:t>Delete </a:t>
            </a:r>
            <a:r>
              <a:rPr lang="en-US" dirty="0"/>
              <a:t>the existing paragraph and add a new paragraph with two to three sentences about a subject you are interested in. </a:t>
            </a:r>
          </a:p>
          <a:p>
            <a:pPr lvl="1" algn="just"/>
            <a:r>
              <a:rPr lang="en-US" dirty="0" smtClean="0"/>
              <a:t>Use </a:t>
            </a:r>
            <a:r>
              <a:rPr lang="en-US" dirty="0"/>
              <a:t>the appropriate tags to format some of the words in italic or bold font. </a:t>
            </a:r>
          </a:p>
          <a:p>
            <a:pPr lvl="1" algn="just"/>
            <a:r>
              <a:rPr lang="en-US" dirty="0" smtClean="0"/>
              <a:t>Use </a:t>
            </a:r>
            <a:r>
              <a:rPr lang="en-US" dirty="0"/>
              <a:t>the tag to add a link to another web page. </a:t>
            </a:r>
          </a:p>
          <a:p>
            <a:pPr lvl="1" algn="just"/>
            <a:r>
              <a:rPr lang="en-US" dirty="0" smtClean="0"/>
              <a:t>Add </a:t>
            </a:r>
            <a:r>
              <a:rPr lang="en-US" dirty="0"/>
              <a:t>a list with two levels, i.e., a list where each list item is also a </a:t>
            </a:r>
            <a:r>
              <a:rPr lang="en-US" dirty="0" smtClean="0"/>
              <a:t>list.</a:t>
            </a:r>
          </a:p>
          <a:p>
            <a:pPr lvl="1" algn="just"/>
            <a:r>
              <a:rPr lang="en-US" dirty="0" smtClean="0"/>
              <a:t>Add </a:t>
            </a:r>
            <a:r>
              <a:rPr lang="en-US" dirty="0"/>
              <a:t>images which are loaded from another location on the internet, such as from Flickr</a:t>
            </a:r>
          </a:p>
        </p:txBody>
      </p:sp>
    </p:spTree>
    <p:extLst>
      <p:ext uri="{BB962C8B-B14F-4D97-AF65-F5344CB8AC3E}">
        <p14:creationId xmlns:p14="http://schemas.microsoft.com/office/powerpoint/2010/main" val="292309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chor="t"/>
          <a:lstStyle/>
          <a:p>
            <a:pPr algn="just"/>
            <a:r>
              <a:rPr lang="en-US" dirty="0"/>
              <a:t>Introduction to Web Mapping by Michael </a:t>
            </a:r>
            <a:r>
              <a:rPr lang="en-US" dirty="0" smtClean="0"/>
              <a:t>Dorman</a:t>
            </a:r>
          </a:p>
          <a:p>
            <a:pPr algn="just"/>
            <a:r>
              <a:rPr lang="en-US" dirty="0"/>
              <a:t>Getting to Know Web </a:t>
            </a:r>
            <a:r>
              <a:rPr lang="en-US" dirty="0" smtClean="0"/>
              <a:t>GIS </a:t>
            </a:r>
            <a:r>
              <a:rPr lang="en-US" dirty="0"/>
              <a:t>by </a:t>
            </a:r>
            <a:r>
              <a:rPr lang="en-US" dirty="0" err="1" smtClean="0"/>
              <a:t>Pinde</a:t>
            </a:r>
            <a:endParaRPr lang="en-US" dirty="0"/>
          </a:p>
        </p:txBody>
      </p:sp>
    </p:spTree>
    <p:extLst>
      <p:ext uri="{BB962C8B-B14F-4D97-AF65-F5344CB8AC3E}">
        <p14:creationId xmlns:p14="http://schemas.microsoft.com/office/powerpoint/2010/main" val="454242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mapping?</a:t>
            </a:r>
            <a:endParaRPr lang="en-US" dirty="0"/>
          </a:p>
        </p:txBody>
      </p:sp>
      <p:sp>
        <p:nvSpPr>
          <p:cNvPr id="3" name="Content Placeholder 2"/>
          <p:cNvSpPr>
            <a:spLocks noGrp="1"/>
          </p:cNvSpPr>
          <p:nvPr>
            <p:ph idx="1"/>
          </p:nvPr>
        </p:nvSpPr>
        <p:spPr/>
        <p:txBody>
          <a:bodyPr anchor="t"/>
          <a:lstStyle/>
          <a:p>
            <a:pPr algn="just"/>
            <a:r>
              <a:rPr lang="en-US" dirty="0"/>
              <a:t>Web maps are interactive. The term interactive implies that the viewer can interact with the map</a:t>
            </a:r>
            <a:r>
              <a:rPr lang="en-US" dirty="0" smtClean="0"/>
              <a:t>.</a:t>
            </a:r>
          </a:p>
          <a:p>
            <a:pPr algn="just"/>
            <a:r>
              <a:rPr lang="en-US" dirty="0"/>
              <a:t>Web maps are useful for various purposes, such as data visualization in journalism (and elsewhere), displaying real-time spatial data, powering spatial queries in online catalogs and search tools, providing computational tools, reporting, and collaborative mapping.</a:t>
            </a:r>
          </a:p>
        </p:txBody>
      </p:sp>
    </p:spTree>
    <p:extLst>
      <p:ext uri="{BB962C8B-B14F-4D97-AF65-F5344CB8AC3E}">
        <p14:creationId xmlns:p14="http://schemas.microsoft.com/office/powerpoint/2010/main" val="123055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Web maps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0874195"/>
              </p:ext>
            </p:extLst>
          </p:nvPr>
        </p:nvGraphicFramePr>
        <p:xfrm>
          <a:off x="614363" y="2222500"/>
          <a:ext cx="7915276" cy="4277360"/>
        </p:xfrm>
        <a:graphic>
          <a:graphicData uri="http://schemas.openxmlformats.org/drawingml/2006/table">
            <a:tbl>
              <a:tblPr firstRow="1" bandRow="1">
                <a:tableStyleId>{5C22544A-7EE6-4342-B048-85BDC9FD1C3A}</a:tableStyleId>
              </a:tblPr>
              <a:tblGrid>
                <a:gridCol w="3957638">
                  <a:extLst>
                    <a:ext uri="{9D8B030D-6E8A-4147-A177-3AD203B41FA5}">
                      <a16:colId xmlns:a16="http://schemas.microsoft.com/office/drawing/2014/main" val="3573224763"/>
                    </a:ext>
                  </a:extLst>
                </a:gridCol>
                <a:gridCol w="3957638">
                  <a:extLst>
                    <a:ext uri="{9D8B030D-6E8A-4147-A177-3AD203B41FA5}">
                      <a16:colId xmlns:a16="http://schemas.microsoft.com/office/drawing/2014/main" val="4172357680"/>
                    </a:ext>
                  </a:extLst>
                </a:gridCol>
              </a:tblGrid>
              <a:tr h="370840">
                <a:tc>
                  <a:txBody>
                    <a:bodyPr/>
                    <a:lstStyle/>
                    <a:p>
                      <a:r>
                        <a:rPr lang="en-US" sz="1600" b="1" dirty="0" smtClean="0"/>
                        <a:t>Purpose</a:t>
                      </a:r>
                      <a:endParaRPr lang="en-US" sz="1600" b="1" dirty="0"/>
                    </a:p>
                  </a:txBody>
                  <a:tcPr/>
                </a:tc>
                <a:tc>
                  <a:txBody>
                    <a:bodyPr/>
                    <a:lstStyle/>
                    <a:p>
                      <a:r>
                        <a:rPr lang="en-US" sz="1600" dirty="0" smtClean="0"/>
                        <a:t>Example</a:t>
                      </a:r>
                      <a:endParaRPr lang="en-US" sz="1600" dirty="0"/>
                    </a:p>
                  </a:txBody>
                  <a:tcPr/>
                </a:tc>
                <a:extLst>
                  <a:ext uri="{0D108BD9-81ED-4DB2-BD59-A6C34878D82A}">
                    <a16:rowId xmlns:a16="http://schemas.microsoft.com/office/drawing/2014/main" val="2250636396"/>
                  </a:ext>
                </a:extLst>
              </a:tr>
              <a:tr h="370840">
                <a:tc>
                  <a:txBody>
                    <a:bodyPr/>
                    <a:lstStyle/>
                    <a:p>
                      <a:r>
                        <a:rPr lang="en-US" sz="1600" b="1" dirty="0" smtClean="0"/>
                        <a:t>Visualization and journalism</a:t>
                      </a:r>
                      <a:endParaRPr lang="en-US" sz="1600" b="1" dirty="0"/>
                    </a:p>
                  </a:txBody>
                  <a:tcPr/>
                </a:tc>
                <a:tc>
                  <a:txBody>
                    <a:bodyPr/>
                    <a:lstStyle/>
                    <a:p>
                      <a:r>
                        <a:rPr lang="en-US" sz="1600" dirty="0" smtClean="0"/>
                        <a:t>Global Migration</a:t>
                      </a:r>
                    </a:p>
                    <a:p>
                      <a:r>
                        <a:rPr lang="en-US" sz="1600" dirty="0" smtClean="0"/>
                        <a:t>Ship Traffic</a:t>
                      </a:r>
                    </a:p>
                  </a:txBody>
                  <a:tcPr/>
                </a:tc>
                <a:extLst>
                  <a:ext uri="{0D108BD9-81ED-4DB2-BD59-A6C34878D82A}">
                    <a16:rowId xmlns:a16="http://schemas.microsoft.com/office/drawing/2014/main" val="3963348252"/>
                  </a:ext>
                </a:extLst>
              </a:tr>
              <a:tr h="370840">
                <a:tc>
                  <a:txBody>
                    <a:bodyPr/>
                    <a:lstStyle/>
                    <a:p>
                      <a:r>
                        <a:rPr lang="en-US" sz="1600" b="1" dirty="0" smtClean="0"/>
                        <a:t>Real-time information</a:t>
                      </a:r>
                      <a:endParaRPr lang="en-US" sz="1600" b="1" dirty="0"/>
                    </a:p>
                  </a:txBody>
                  <a:tcPr/>
                </a:tc>
                <a:tc>
                  <a:txBody>
                    <a:bodyPr/>
                    <a:lstStyle/>
                    <a:p>
                      <a:r>
                        <a:rPr lang="en-US" sz="1600" dirty="0" smtClean="0"/>
                        <a:t>Earth Weather</a:t>
                      </a:r>
                    </a:p>
                    <a:p>
                      <a:r>
                        <a:rPr lang="en-US" sz="1600" dirty="0" smtClean="0"/>
                        <a:t>Real-Time Transport Location</a:t>
                      </a:r>
                    </a:p>
                    <a:p>
                      <a:r>
                        <a:rPr lang="en-US" sz="1600" dirty="0" smtClean="0"/>
                        <a:t>Real-Time Flight Locations</a:t>
                      </a:r>
                    </a:p>
                    <a:p>
                      <a:r>
                        <a:rPr lang="en-US" sz="1600" dirty="0" smtClean="0"/>
                        <a:t>Stuff in Space</a:t>
                      </a:r>
                    </a:p>
                  </a:txBody>
                  <a:tcPr/>
                </a:tc>
                <a:extLst>
                  <a:ext uri="{0D108BD9-81ED-4DB2-BD59-A6C34878D82A}">
                    <a16:rowId xmlns:a16="http://schemas.microsoft.com/office/drawing/2014/main" val="3637651563"/>
                  </a:ext>
                </a:extLst>
              </a:tr>
              <a:tr h="370840">
                <a:tc>
                  <a:txBody>
                    <a:bodyPr/>
                    <a:lstStyle/>
                    <a:p>
                      <a:r>
                        <a:rPr lang="en-US" sz="1600" b="1" dirty="0" smtClean="0"/>
                        <a:t>Catalog and search</a:t>
                      </a:r>
                      <a:endParaRPr lang="en-US" sz="1600" b="1" dirty="0"/>
                    </a:p>
                  </a:txBody>
                  <a:tcPr/>
                </a:tc>
                <a:tc>
                  <a:txBody>
                    <a:bodyPr/>
                    <a:lstStyle/>
                    <a:p>
                      <a:r>
                        <a:rPr lang="en-US" sz="1600" dirty="0" smtClean="0"/>
                        <a:t>Earth Data Search</a:t>
                      </a:r>
                      <a:endParaRPr lang="en-US" sz="1600" dirty="0"/>
                    </a:p>
                  </a:txBody>
                  <a:tcPr/>
                </a:tc>
                <a:extLst>
                  <a:ext uri="{0D108BD9-81ED-4DB2-BD59-A6C34878D82A}">
                    <a16:rowId xmlns:a16="http://schemas.microsoft.com/office/drawing/2014/main" val="1857761783"/>
                  </a:ext>
                </a:extLst>
              </a:tr>
              <a:tr h="370840">
                <a:tc>
                  <a:txBody>
                    <a:bodyPr/>
                    <a:lstStyle/>
                    <a:p>
                      <a:r>
                        <a:rPr lang="en-US" sz="1600" b="1" dirty="0" smtClean="0"/>
                        <a:t>Computational tools</a:t>
                      </a:r>
                      <a:endParaRPr lang="en-US" sz="1600" b="1" dirty="0"/>
                    </a:p>
                  </a:txBody>
                  <a:tcPr/>
                </a:tc>
                <a:tc>
                  <a:txBody>
                    <a:bodyPr/>
                    <a:lstStyle/>
                    <a:p>
                      <a:r>
                        <a:rPr lang="en-US" sz="1600" dirty="0" smtClean="0"/>
                        <a:t>Google Maps</a:t>
                      </a:r>
                    </a:p>
                    <a:p>
                      <a:r>
                        <a:rPr lang="en-US" sz="1600" dirty="0" smtClean="0"/>
                        <a:t>Sun </a:t>
                      </a:r>
                      <a:r>
                        <a:rPr lang="en-US" sz="1600" dirty="0" err="1" smtClean="0"/>
                        <a:t>Calc</a:t>
                      </a:r>
                      <a:endParaRPr lang="en-US" sz="1600" dirty="0" smtClean="0"/>
                    </a:p>
                    <a:p>
                      <a:r>
                        <a:rPr lang="en-US" sz="1600" dirty="0" smtClean="0"/>
                        <a:t>geojson.io</a:t>
                      </a:r>
                    </a:p>
                    <a:p>
                      <a:r>
                        <a:rPr lang="en-US" sz="1600" dirty="0" err="1" smtClean="0"/>
                        <a:t>Mapshaper</a:t>
                      </a:r>
                      <a:endParaRPr lang="en-US" sz="1600" dirty="0" smtClean="0"/>
                    </a:p>
                    <a:p>
                      <a:r>
                        <a:rPr lang="en-US" sz="1600" dirty="0" smtClean="0"/>
                        <a:t>Route Planner</a:t>
                      </a:r>
                      <a:endParaRPr lang="en-US" sz="1600" dirty="0"/>
                    </a:p>
                  </a:txBody>
                  <a:tcPr/>
                </a:tc>
                <a:extLst>
                  <a:ext uri="{0D108BD9-81ED-4DB2-BD59-A6C34878D82A}">
                    <a16:rowId xmlns:a16="http://schemas.microsoft.com/office/drawing/2014/main" val="1462582363"/>
                  </a:ext>
                </a:extLst>
              </a:tr>
              <a:tr h="370840">
                <a:tc>
                  <a:txBody>
                    <a:bodyPr/>
                    <a:lstStyle/>
                    <a:p>
                      <a:r>
                        <a:rPr lang="en-US" sz="1600" b="1" dirty="0" smtClean="0"/>
                        <a:t>Reporting and collaboration</a:t>
                      </a:r>
                      <a:endParaRPr lang="en-US" sz="1600" b="1" dirty="0"/>
                    </a:p>
                  </a:txBody>
                  <a:tcPr/>
                </a:tc>
                <a:tc>
                  <a:txBody>
                    <a:bodyPr/>
                    <a:lstStyle/>
                    <a:p>
                      <a:r>
                        <a:rPr lang="en-US" sz="1600" dirty="0" err="1" smtClean="0"/>
                        <a:t>OpenStreetMap</a:t>
                      </a:r>
                      <a:endParaRPr lang="en-US" sz="1600" dirty="0" smtClean="0"/>
                    </a:p>
                    <a:p>
                      <a:r>
                        <a:rPr lang="en-US" sz="1600" dirty="0" smtClean="0"/>
                        <a:t>Falling Fruit</a:t>
                      </a:r>
                      <a:endParaRPr lang="en-US" sz="1600" dirty="0"/>
                    </a:p>
                  </a:txBody>
                  <a:tcPr/>
                </a:tc>
                <a:extLst>
                  <a:ext uri="{0D108BD9-81ED-4DB2-BD59-A6C34878D82A}">
                    <a16:rowId xmlns:a16="http://schemas.microsoft.com/office/drawing/2014/main" val="1397163841"/>
                  </a:ext>
                </a:extLst>
              </a:tr>
            </a:tbl>
          </a:graphicData>
        </a:graphic>
      </p:graphicFrame>
    </p:spTree>
    <p:extLst>
      <p:ext uri="{BB962C8B-B14F-4D97-AF65-F5344CB8AC3E}">
        <p14:creationId xmlns:p14="http://schemas.microsoft.com/office/powerpoint/2010/main" val="416957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Web maps</a:t>
            </a:r>
            <a:endParaRPr lang="en-US" dirty="0"/>
          </a:p>
        </p:txBody>
      </p:sp>
      <p:sp>
        <p:nvSpPr>
          <p:cNvPr id="3" name="Content Placeholder 2"/>
          <p:cNvSpPr>
            <a:spLocks noGrp="1"/>
          </p:cNvSpPr>
          <p:nvPr>
            <p:ph idx="1"/>
          </p:nvPr>
        </p:nvSpPr>
        <p:spPr/>
        <p:txBody>
          <a:bodyPr anchor="t"/>
          <a:lstStyle/>
          <a:p>
            <a:pPr algn="just"/>
            <a:r>
              <a:rPr lang="en-US" dirty="0">
                <a:hlinkClick r:id="rId2"/>
              </a:rPr>
              <a:t>https://earth.nullschool.net/</a:t>
            </a:r>
            <a:endParaRPr lang="en-US" dirty="0" smtClean="0">
              <a:hlinkClick r:id="rId3"/>
            </a:endParaRPr>
          </a:p>
          <a:p>
            <a:pPr algn="just"/>
            <a:r>
              <a:rPr lang="en-US" dirty="0" smtClean="0">
                <a:hlinkClick r:id="rId3"/>
              </a:rPr>
              <a:t>https</a:t>
            </a:r>
            <a:r>
              <a:rPr lang="en-US" dirty="0">
                <a:hlinkClick r:id="rId3"/>
              </a:rPr>
              <a:t>://www.shipmap.org</a:t>
            </a:r>
            <a:r>
              <a:rPr lang="en-US" dirty="0" smtClean="0">
                <a:hlinkClick r:id="rId3"/>
              </a:rPr>
              <a:t>/</a:t>
            </a:r>
            <a:endParaRPr lang="en-US" dirty="0" smtClean="0"/>
          </a:p>
          <a:p>
            <a:pPr algn="just"/>
            <a:r>
              <a:rPr lang="en-US" dirty="0">
                <a:hlinkClick r:id="rId4"/>
              </a:rPr>
              <a:t>https://zola.planning.nyc.gov</a:t>
            </a:r>
            <a:r>
              <a:rPr lang="en-US" dirty="0" smtClean="0">
                <a:hlinkClick r:id="rId4"/>
              </a:rPr>
              <a:t>/</a:t>
            </a:r>
            <a:endParaRPr lang="en-US" dirty="0" smtClean="0"/>
          </a:p>
          <a:p>
            <a:pPr algn="just"/>
            <a:r>
              <a:rPr lang="en-US" dirty="0">
                <a:hlinkClick r:id="rId5"/>
              </a:rPr>
              <a:t>http://stuffin.space/</a:t>
            </a:r>
            <a:endParaRPr lang="en-US" dirty="0"/>
          </a:p>
        </p:txBody>
      </p:sp>
    </p:spTree>
    <p:extLst>
      <p:ext uri="{BB962C8B-B14F-4D97-AF65-F5344CB8AC3E}">
        <p14:creationId xmlns:p14="http://schemas.microsoft.com/office/powerpoint/2010/main" val="1224137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3953" y="685800"/>
            <a:ext cx="7929155" cy="5486400"/>
          </a:xfrm>
          <a:prstGeom prst="rect">
            <a:avLst/>
          </a:prstGeom>
        </p:spPr>
      </p:pic>
    </p:spTree>
    <p:extLst>
      <p:ext uri="{BB962C8B-B14F-4D97-AF65-F5344CB8AC3E}">
        <p14:creationId xmlns:p14="http://schemas.microsoft.com/office/powerpoint/2010/main" val="500593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Web maps</a:t>
            </a:r>
            <a:endParaRPr lang="en-US" dirty="0"/>
          </a:p>
        </p:txBody>
      </p:sp>
      <p:sp>
        <p:nvSpPr>
          <p:cNvPr id="3" name="Content Placeholder 2"/>
          <p:cNvSpPr>
            <a:spLocks noGrp="1"/>
          </p:cNvSpPr>
          <p:nvPr>
            <p:ph idx="1"/>
          </p:nvPr>
        </p:nvSpPr>
        <p:spPr/>
        <p:txBody>
          <a:bodyPr anchor="t"/>
          <a:lstStyle/>
          <a:p>
            <a:pPr algn="just"/>
            <a:r>
              <a:rPr lang="en-US" dirty="0">
                <a:hlinkClick r:id="rId2"/>
              </a:rPr>
              <a:t>https://earth.nullschool.net/</a:t>
            </a:r>
            <a:endParaRPr lang="en-US" dirty="0" smtClean="0">
              <a:hlinkClick r:id="rId3"/>
            </a:endParaRPr>
          </a:p>
          <a:p>
            <a:pPr algn="just"/>
            <a:r>
              <a:rPr lang="en-US" dirty="0" smtClean="0">
                <a:hlinkClick r:id="rId3"/>
              </a:rPr>
              <a:t>https</a:t>
            </a:r>
            <a:r>
              <a:rPr lang="en-US" dirty="0">
                <a:hlinkClick r:id="rId3"/>
              </a:rPr>
              <a:t>://www.shipmap.org</a:t>
            </a:r>
            <a:r>
              <a:rPr lang="en-US" dirty="0" smtClean="0">
                <a:hlinkClick r:id="rId3"/>
              </a:rPr>
              <a:t>/</a:t>
            </a:r>
            <a:endParaRPr lang="en-US" dirty="0" smtClean="0"/>
          </a:p>
          <a:p>
            <a:pPr algn="just"/>
            <a:r>
              <a:rPr lang="en-US" dirty="0">
                <a:hlinkClick r:id="rId4"/>
              </a:rPr>
              <a:t>https://zola.planning.nyc.gov</a:t>
            </a:r>
            <a:r>
              <a:rPr lang="en-US" dirty="0" smtClean="0">
                <a:hlinkClick r:id="rId4"/>
              </a:rPr>
              <a:t>/</a:t>
            </a:r>
            <a:endParaRPr lang="en-US" dirty="0" smtClean="0"/>
          </a:p>
          <a:p>
            <a:pPr algn="just"/>
            <a:r>
              <a:rPr lang="en-US" dirty="0">
                <a:hlinkClick r:id="rId5"/>
              </a:rPr>
              <a:t>http://stuffin.space/</a:t>
            </a:r>
            <a:endParaRPr lang="en-US" dirty="0"/>
          </a:p>
        </p:txBody>
      </p:sp>
    </p:spTree>
    <p:extLst>
      <p:ext uri="{BB962C8B-B14F-4D97-AF65-F5344CB8AC3E}">
        <p14:creationId xmlns:p14="http://schemas.microsoft.com/office/powerpoint/2010/main" val="1678134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sp>
        <p:nvSpPr>
          <p:cNvPr id="3" name="Content Placeholder 2"/>
          <p:cNvSpPr>
            <a:spLocks noGrp="1"/>
          </p:cNvSpPr>
          <p:nvPr>
            <p:ph idx="1"/>
          </p:nvPr>
        </p:nvSpPr>
        <p:spPr/>
        <p:txBody>
          <a:bodyPr anchor="t"/>
          <a:lstStyle/>
          <a:p>
            <a:pPr algn="just"/>
            <a:r>
              <a:rPr lang="en-US" dirty="0" smtClean="0"/>
              <a:t>People </a:t>
            </a:r>
            <a:r>
              <a:rPr lang="en-US" dirty="0"/>
              <a:t>access the web using software known as a web </a:t>
            </a:r>
            <a:r>
              <a:rPr lang="en-US" dirty="0" smtClean="0"/>
              <a:t>browser. Popular </a:t>
            </a:r>
            <a:r>
              <a:rPr lang="en-US" dirty="0"/>
              <a:t>examples of web browsers </a:t>
            </a:r>
            <a:r>
              <a:rPr lang="en-US" dirty="0" smtClean="0"/>
              <a:t>are Chrome, Firefox, Edge, Internet Explorer, </a:t>
            </a:r>
            <a:endParaRPr lang="en-US" dirty="0"/>
          </a:p>
        </p:txBody>
      </p:sp>
    </p:spTree>
    <p:extLst>
      <p:ext uri="{BB962C8B-B14F-4D97-AF65-F5344CB8AC3E}">
        <p14:creationId xmlns:p14="http://schemas.microsoft.com/office/powerpoint/2010/main" val="2278481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US" dirty="0"/>
          </a:p>
        </p:txBody>
      </p:sp>
      <p:sp>
        <p:nvSpPr>
          <p:cNvPr id="3" name="Content Placeholder 2"/>
          <p:cNvSpPr>
            <a:spLocks noGrp="1"/>
          </p:cNvSpPr>
          <p:nvPr>
            <p:ph idx="1"/>
          </p:nvPr>
        </p:nvSpPr>
        <p:spPr/>
        <p:txBody>
          <a:bodyPr anchor="t">
            <a:normAutofit fontScale="92500" lnSpcReduction="10000"/>
          </a:bodyPr>
          <a:lstStyle/>
          <a:p>
            <a:pPr algn="just"/>
            <a:r>
              <a:rPr lang="en-US" dirty="0"/>
              <a:t>When you ask your browser for a web page, typing a </a:t>
            </a:r>
            <a:r>
              <a:rPr lang="en-US" dirty="0" smtClean="0"/>
              <a:t>URL such </a:t>
            </a:r>
            <a:r>
              <a:rPr lang="en-US" dirty="0"/>
              <a:t>as </a:t>
            </a:r>
            <a:r>
              <a:rPr lang="en-US" dirty="0">
                <a:hlinkClick r:id="rId2"/>
              </a:rPr>
              <a:t>https://</a:t>
            </a:r>
            <a:r>
              <a:rPr lang="en-US" dirty="0" smtClean="0">
                <a:hlinkClick r:id="rId2"/>
              </a:rPr>
              <a:t>www.google.com</a:t>
            </a:r>
            <a:r>
              <a:rPr lang="en-US" dirty="0" smtClean="0"/>
              <a:t> in </a:t>
            </a:r>
            <a:r>
              <a:rPr lang="en-US" dirty="0"/>
              <a:t>the address bar, the request is sent across the internet to a special computer known as a web server which hosts the website. </a:t>
            </a:r>
            <a:endParaRPr lang="en-US" dirty="0" smtClean="0"/>
          </a:p>
          <a:p>
            <a:pPr algn="just"/>
            <a:r>
              <a:rPr lang="en-US" dirty="0"/>
              <a:t>Web servers are special computers that are constantly connected to the internet, and are optimized to send web pages out to people who request them. </a:t>
            </a:r>
            <a:endParaRPr lang="en-US" dirty="0" smtClean="0"/>
          </a:p>
          <a:p>
            <a:pPr algn="just"/>
            <a:r>
              <a:rPr lang="en-US" dirty="0"/>
              <a:t>Your computer, the client, receives the file and renders the web page you ultimately see on screen</a:t>
            </a:r>
            <a:r>
              <a:rPr lang="en-US" dirty="0" smtClean="0"/>
              <a:t>.</a:t>
            </a:r>
          </a:p>
          <a:p>
            <a:pPr algn="just"/>
            <a:r>
              <a:rPr lang="en-US" dirty="0"/>
              <a:t>When you are looking at a website, it is most likely that your browser will be receiving HTML and CSS documents from the web server that hosts the site. The web browser interprets the HTML and CSS code to create the page that you see.</a:t>
            </a:r>
          </a:p>
        </p:txBody>
      </p:sp>
    </p:spTree>
    <p:extLst>
      <p:ext uri="{BB962C8B-B14F-4D97-AF65-F5344CB8AC3E}">
        <p14:creationId xmlns:p14="http://schemas.microsoft.com/office/powerpoint/2010/main" val="230948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96</TotalTime>
  <Words>971</Words>
  <Application>Microsoft Office PowerPoint</Application>
  <PresentationFormat>On-screen Show (4:3)</PresentationFormat>
  <Paragraphs>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2</vt:lpstr>
      <vt:lpstr>Quotable</vt:lpstr>
      <vt:lpstr>Introduction to Web Mapping</vt:lpstr>
      <vt:lpstr>What is web mapping?</vt:lpstr>
      <vt:lpstr>What is web mapping?</vt:lpstr>
      <vt:lpstr>Examples of Web maps</vt:lpstr>
      <vt:lpstr>Examples of Web maps</vt:lpstr>
      <vt:lpstr>PowerPoint Presentation</vt:lpstr>
      <vt:lpstr>Examples of Web maps</vt:lpstr>
      <vt:lpstr>Web Browser</vt:lpstr>
      <vt:lpstr>Web Server</vt:lpstr>
      <vt:lpstr>Web Server</vt:lpstr>
      <vt:lpstr>Web Server</vt:lpstr>
      <vt:lpstr>Client-server communication through HTTP</vt:lpstr>
      <vt:lpstr>Client-server communication through HTTP</vt:lpstr>
      <vt:lpstr>Client-server communication through HTTP</vt:lpstr>
      <vt:lpstr>Web Pages</vt:lpstr>
      <vt:lpstr>Example of Web page</vt:lpstr>
      <vt:lpstr>Web Page Source code</vt:lpstr>
      <vt:lpstr>What is HTML ?</vt:lpstr>
      <vt:lpstr>Empty Tags</vt:lpstr>
      <vt:lpstr>Empty Tags</vt:lpstr>
      <vt:lpstr>Exercise</vt:lpstr>
      <vt:lpstr>References</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Mapping</dc:title>
  <dc:creator>Maher Fattouh</dc:creator>
  <cp:lastModifiedBy>Maher Fattouh</cp:lastModifiedBy>
  <cp:revision>11</cp:revision>
  <dcterms:created xsi:type="dcterms:W3CDTF">2020-09-28T06:42:54Z</dcterms:created>
  <dcterms:modified xsi:type="dcterms:W3CDTF">2020-09-28T08:19:47Z</dcterms:modified>
</cp:coreProperties>
</file>