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82" r:id="rId4"/>
    <p:sldId id="267" r:id="rId5"/>
    <p:sldId id="275" r:id="rId6"/>
    <p:sldId id="260" r:id="rId7"/>
    <p:sldId id="287" r:id="rId8"/>
    <p:sldId id="261" r:id="rId9"/>
    <p:sldId id="276" r:id="rId10"/>
    <p:sldId id="268" r:id="rId11"/>
    <p:sldId id="263" r:id="rId12"/>
    <p:sldId id="279" r:id="rId13"/>
    <p:sldId id="280" r:id="rId14"/>
    <p:sldId id="281"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92" autoAdjust="0"/>
  </p:normalViewPr>
  <p:slideViewPr>
    <p:cSldViewPr snapToGrid="0">
      <p:cViewPr varScale="1">
        <p:scale>
          <a:sx n="84" d="100"/>
          <a:sy n="84" d="100"/>
        </p:scale>
        <p:origin x="1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253F14-D745-4C22-B73E-40BFF692E9A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59BC2E9-0041-4B4E-AF8F-C6A2B4BA027B}">
      <dgm:prSet/>
      <dgm:spPr/>
      <dgm:t>
        <a:bodyPr/>
        <a:lstStyle/>
        <a:p>
          <a:r>
            <a:rPr lang="en-US" b="0" i="0" dirty="0">
              <a:latin typeface="Arial" panose="020B0604020202020204" pitchFamily="34" charset="0"/>
              <a:cs typeface="Arial" panose="020B0604020202020204" pitchFamily="34" charset="0"/>
            </a:rPr>
            <a:t>Introduction</a:t>
          </a:r>
          <a:endParaRPr lang="en-US" dirty="0">
            <a:latin typeface="Arial" panose="020B0604020202020204" pitchFamily="34" charset="0"/>
            <a:cs typeface="Arial" panose="020B0604020202020204" pitchFamily="34" charset="0"/>
          </a:endParaRPr>
        </a:p>
      </dgm:t>
    </dgm:pt>
    <dgm:pt modelId="{F236534B-86AA-4FD8-BF44-5FDBFFF61B42}" type="parTrans" cxnId="{63588CEC-B21B-47AD-9674-6349B39FAC29}">
      <dgm:prSet/>
      <dgm:spPr/>
      <dgm:t>
        <a:bodyPr/>
        <a:lstStyle/>
        <a:p>
          <a:endParaRPr lang="en-US"/>
        </a:p>
      </dgm:t>
    </dgm:pt>
    <dgm:pt modelId="{914F2FEC-65FB-42F8-8FCF-2987ED07BE6B}" type="sibTrans" cxnId="{63588CEC-B21B-47AD-9674-6349B39FAC29}">
      <dgm:prSet/>
      <dgm:spPr/>
      <dgm:t>
        <a:bodyPr/>
        <a:lstStyle/>
        <a:p>
          <a:endParaRPr lang="en-US"/>
        </a:p>
      </dgm:t>
    </dgm:pt>
    <dgm:pt modelId="{4F59E580-6D5B-4C19-91B3-12F71F39CDF3}">
      <dgm:prSet/>
      <dgm:spPr/>
      <dgm:t>
        <a:bodyPr/>
        <a:lstStyle/>
        <a:p>
          <a:r>
            <a:rPr lang="en-US" b="0" i="0" dirty="0">
              <a:latin typeface="Arial" panose="020B0604020202020204" pitchFamily="34" charset="0"/>
              <a:cs typeface="Arial" panose="020B0604020202020204" pitchFamily="34" charset="0"/>
            </a:rPr>
            <a:t>Data Processing</a:t>
          </a:r>
          <a:endParaRPr lang="en-US" dirty="0">
            <a:latin typeface="Arial" panose="020B0604020202020204" pitchFamily="34" charset="0"/>
            <a:cs typeface="Arial" panose="020B0604020202020204" pitchFamily="34" charset="0"/>
          </a:endParaRPr>
        </a:p>
      </dgm:t>
    </dgm:pt>
    <dgm:pt modelId="{96FF634B-D565-48B6-BAAE-520F3638BD50}" type="parTrans" cxnId="{E16C5B88-DC28-44DF-A3EA-890FC68628B0}">
      <dgm:prSet/>
      <dgm:spPr/>
      <dgm:t>
        <a:bodyPr/>
        <a:lstStyle/>
        <a:p>
          <a:endParaRPr lang="en-US"/>
        </a:p>
      </dgm:t>
    </dgm:pt>
    <dgm:pt modelId="{188D63ED-AA8A-4879-B8EF-881DE5BC2BA3}" type="sibTrans" cxnId="{E16C5B88-DC28-44DF-A3EA-890FC68628B0}">
      <dgm:prSet/>
      <dgm:spPr/>
      <dgm:t>
        <a:bodyPr/>
        <a:lstStyle/>
        <a:p>
          <a:endParaRPr lang="en-US"/>
        </a:p>
      </dgm:t>
    </dgm:pt>
    <dgm:pt modelId="{E025ECE5-201F-4F19-949C-D6F02C03B7F5}">
      <dgm:prSet/>
      <dgm:spPr/>
      <dgm:t>
        <a:bodyPr/>
        <a:lstStyle/>
        <a:p>
          <a:r>
            <a:rPr lang="en-US" b="0" i="0">
              <a:latin typeface="Arial" panose="020B0604020202020204" pitchFamily="34" charset="0"/>
              <a:cs typeface="Arial" panose="020B0604020202020204" pitchFamily="34" charset="0"/>
            </a:rPr>
            <a:t>Sequence Creation for LSTM </a:t>
          </a:r>
          <a:endParaRPr lang="en-US">
            <a:latin typeface="Arial" panose="020B0604020202020204" pitchFamily="34" charset="0"/>
            <a:cs typeface="Arial" panose="020B0604020202020204" pitchFamily="34" charset="0"/>
          </a:endParaRPr>
        </a:p>
      </dgm:t>
    </dgm:pt>
    <dgm:pt modelId="{C0718DE0-FD70-4647-AB1F-D71C5E1EEE43}" type="parTrans" cxnId="{27E14F8F-3B31-465E-91D8-5D9A920EE2C2}">
      <dgm:prSet/>
      <dgm:spPr/>
      <dgm:t>
        <a:bodyPr/>
        <a:lstStyle/>
        <a:p>
          <a:endParaRPr lang="en-US"/>
        </a:p>
      </dgm:t>
    </dgm:pt>
    <dgm:pt modelId="{8EA7A28A-D68C-43E4-9633-2C22B359CE35}" type="sibTrans" cxnId="{27E14F8F-3B31-465E-91D8-5D9A920EE2C2}">
      <dgm:prSet/>
      <dgm:spPr/>
      <dgm:t>
        <a:bodyPr/>
        <a:lstStyle/>
        <a:p>
          <a:endParaRPr lang="en-US"/>
        </a:p>
      </dgm:t>
    </dgm:pt>
    <dgm:pt modelId="{DA3A609F-6019-4F38-8A15-A0D5F967FD01}">
      <dgm:prSet/>
      <dgm:spPr/>
      <dgm:t>
        <a:bodyPr/>
        <a:lstStyle/>
        <a:p>
          <a:r>
            <a:rPr lang="en-US" b="0" i="0" dirty="0">
              <a:latin typeface="Arial" panose="020B0604020202020204" pitchFamily="34" charset="0"/>
              <a:cs typeface="Arial" panose="020B0604020202020204" pitchFamily="34" charset="0"/>
            </a:rPr>
            <a:t>Model Architecture</a:t>
          </a:r>
          <a:endParaRPr lang="en-US" dirty="0">
            <a:latin typeface="Arial" panose="020B0604020202020204" pitchFamily="34" charset="0"/>
            <a:cs typeface="Arial" panose="020B0604020202020204" pitchFamily="34" charset="0"/>
          </a:endParaRPr>
        </a:p>
      </dgm:t>
    </dgm:pt>
    <dgm:pt modelId="{05224553-6A5B-4C29-A738-C86CB4B81B00}" type="parTrans" cxnId="{63F1B7EF-0A07-4C4E-85F7-1B0152B1390F}">
      <dgm:prSet/>
      <dgm:spPr/>
      <dgm:t>
        <a:bodyPr/>
        <a:lstStyle/>
        <a:p>
          <a:endParaRPr lang="en-US"/>
        </a:p>
      </dgm:t>
    </dgm:pt>
    <dgm:pt modelId="{6ECF82CF-4D2A-403B-8FC0-68485987EE64}" type="sibTrans" cxnId="{63F1B7EF-0A07-4C4E-85F7-1B0152B1390F}">
      <dgm:prSet/>
      <dgm:spPr/>
      <dgm:t>
        <a:bodyPr/>
        <a:lstStyle/>
        <a:p>
          <a:endParaRPr lang="en-US"/>
        </a:p>
      </dgm:t>
    </dgm:pt>
    <dgm:pt modelId="{44DE1483-5286-42A6-BBB1-636F69D4B778}">
      <dgm:prSet/>
      <dgm:spPr/>
      <dgm:t>
        <a:bodyPr/>
        <a:lstStyle/>
        <a:p>
          <a:r>
            <a:rPr lang="en-US" b="0" i="0" dirty="0">
              <a:latin typeface="Arial" panose="020B0604020202020204" pitchFamily="34" charset="0"/>
              <a:cs typeface="Arial" panose="020B0604020202020204" pitchFamily="34" charset="0"/>
            </a:rPr>
            <a:t>Training Methodology</a:t>
          </a:r>
          <a:endParaRPr lang="en-US" dirty="0">
            <a:latin typeface="Arial" panose="020B0604020202020204" pitchFamily="34" charset="0"/>
            <a:cs typeface="Arial" panose="020B0604020202020204" pitchFamily="34" charset="0"/>
          </a:endParaRPr>
        </a:p>
      </dgm:t>
    </dgm:pt>
    <dgm:pt modelId="{7C7F8706-7A7A-45FB-AC52-FE811E755C1B}" type="parTrans" cxnId="{BFDBB37B-A055-4563-93DD-45122E3F4838}">
      <dgm:prSet/>
      <dgm:spPr/>
      <dgm:t>
        <a:bodyPr/>
        <a:lstStyle/>
        <a:p>
          <a:endParaRPr lang="en-US"/>
        </a:p>
      </dgm:t>
    </dgm:pt>
    <dgm:pt modelId="{51CBBE55-8093-4ACF-A5B0-203E86FE06F4}" type="sibTrans" cxnId="{BFDBB37B-A055-4563-93DD-45122E3F4838}">
      <dgm:prSet/>
      <dgm:spPr/>
      <dgm:t>
        <a:bodyPr/>
        <a:lstStyle/>
        <a:p>
          <a:endParaRPr lang="en-US"/>
        </a:p>
      </dgm:t>
    </dgm:pt>
    <dgm:pt modelId="{587B1E19-DC71-4717-90FF-B960F4B40356}">
      <dgm:prSet/>
      <dgm:spPr/>
      <dgm:t>
        <a:bodyPr/>
        <a:lstStyle/>
        <a:p>
          <a:r>
            <a:rPr lang="en-US" b="0" i="0" dirty="0">
              <a:latin typeface="Arial" panose="020B0604020202020204" pitchFamily="34" charset="0"/>
              <a:cs typeface="Arial" panose="020B0604020202020204" pitchFamily="34" charset="0"/>
            </a:rPr>
            <a:t>Training &amp; Validation Loss</a:t>
          </a:r>
          <a:endParaRPr lang="en-US" dirty="0">
            <a:latin typeface="Arial" panose="020B0604020202020204" pitchFamily="34" charset="0"/>
            <a:cs typeface="Arial" panose="020B0604020202020204" pitchFamily="34" charset="0"/>
          </a:endParaRPr>
        </a:p>
      </dgm:t>
    </dgm:pt>
    <dgm:pt modelId="{FF8D4C7D-D97F-4564-8EB4-18675131182D}" type="parTrans" cxnId="{191757F4-CCB6-4D52-B222-B148DFD124C9}">
      <dgm:prSet/>
      <dgm:spPr/>
      <dgm:t>
        <a:bodyPr/>
        <a:lstStyle/>
        <a:p>
          <a:endParaRPr lang="en-US"/>
        </a:p>
      </dgm:t>
    </dgm:pt>
    <dgm:pt modelId="{488AA61C-943C-4968-96C1-D74B458E313D}" type="sibTrans" cxnId="{191757F4-CCB6-4D52-B222-B148DFD124C9}">
      <dgm:prSet/>
      <dgm:spPr/>
      <dgm:t>
        <a:bodyPr/>
        <a:lstStyle/>
        <a:p>
          <a:endParaRPr lang="en-US"/>
        </a:p>
      </dgm:t>
    </dgm:pt>
    <dgm:pt modelId="{BD7058B3-A9FB-4DC0-A178-91816E640226}">
      <dgm:prSet/>
      <dgm:spPr/>
      <dgm:t>
        <a:bodyPr/>
        <a:lstStyle/>
        <a:p>
          <a:r>
            <a:rPr lang="en-US" b="0" i="0" dirty="0">
              <a:latin typeface="Arial" panose="020B0604020202020204" pitchFamily="34" charset="0"/>
              <a:cs typeface="Arial" panose="020B0604020202020204" pitchFamily="34" charset="0"/>
            </a:rPr>
            <a:t>Results</a:t>
          </a:r>
          <a:endParaRPr lang="en-US" dirty="0">
            <a:latin typeface="Arial" panose="020B0604020202020204" pitchFamily="34" charset="0"/>
            <a:cs typeface="Arial" panose="020B0604020202020204" pitchFamily="34" charset="0"/>
          </a:endParaRPr>
        </a:p>
      </dgm:t>
    </dgm:pt>
    <dgm:pt modelId="{E16E9026-58E8-42E8-BA88-FB651B8D6FFF}" type="parTrans" cxnId="{51F62579-79F2-4DF9-89B8-AA0BF3A5667C}">
      <dgm:prSet/>
      <dgm:spPr/>
      <dgm:t>
        <a:bodyPr/>
        <a:lstStyle/>
        <a:p>
          <a:endParaRPr lang="en-US"/>
        </a:p>
      </dgm:t>
    </dgm:pt>
    <dgm:pt modelId="{00647F33-0F12-4A96-95EB-1510A2E169EF}" type="sibTrans" cxnId="{51F62579-79F2-4DF9-89B8-AA0BF3A5667C}">
      <dgm:prSet/>
      <dgm:spPr/>
      <dgm:t>
        <a:bodyPr/>
        <a:lstStyle/>
        <a:p>
          <a:endParaRPr lang="en-US"/>
        </a:p>
      </dgm:t>
    </dgm:pt>
    <dgm:pt modelId="{F20BE07C-9BF1-49E0-A18E-474A83CD1CE9}">
      <dgm:prSet/>
      <dgm:spPr/>
      <dgm:t>
        <a:bodyPr/>
        <a:lstStyle/>
        <a:p>
          <a:r>
            <a:rPr lang="en-US" b="0" i="0" dirty="0">
              <a:latin typeface="Arial" panose="020B0604020202020204" pitchFamily="34" charset="0"/>
              <a:cs typeface="Arial" panose="020B0604020202020204" pitchFamily="34" charset="0"/>
            </a:rPr>
            <a:t>Conclusion</a:t>
          </a:r>
          <a:endParaRPr lang="en-US" dirty="0">
            <a:latin typeface="Arial" panose="020B0604020202020204" pitchFamily="34" charset="0"/>
            <a:cs typeface="Arial" panose="020B0604020202020204" pitchFamily="34" charset="0"/>
          </a:endParaRPr>
        </a:p>
      </dgm:t>
    </dgm:pt>
    <dgm:pt modelId="{9245AFA9-0F0B-4062-BF20-BBBEA9282E30}" type="parTrans" cxnId="{962B5107-BBBB-4046-9DF4-7D101F1FB25F}">
      <dgm:prSet/>
      <dgm:spPr/>
      <dgm:t>
        <a:bodyPr/>
        <a:lstStyle/>
        <a:p>
          <a:endParaRPr lang="en-US"/>
        </a:p>
      </dgm:t>
    </dgm:pt>
    <dgm:pt modelId="{446E1612-6B89-4187-9528-E1663DDB0D5D}" type="sibTrans" cxnId="{962B5107-BBBB-4046-9DF4-7D101F1FB25F}">
      <dgm:prSet/>
      <dgm:spPr/>
      <dgm:t>
        <a:bodyPr/>
        <a:lstStyle/>
        <a:p>
          <a:endParaRPr lang="en-US"/>
        </a:p>
      </dgm:t>
    </dgm:pt>
    <dgm:pt modelId="{CC953DC8-2F0E-4E62-A5F7-1B1438137BF3}">
      <dgm:prSet/>
      <dgm:spPr/>
      <dgm:t>
        <a:bodyPr/>
        <a:lstStyle/>
        <a:p>
          <a:r>
            <a:rPr lang="en-US" b="0" i="0" dirty="0">
              <a:effectLst/>
              <a:latin typeface="Arial" panose="020B0604020202020204" pitchFamily="34" charset="0"/>
              <a:cs typeface="Arial" panose="020B0604020202020204" pitchFamily="34" charset="0"/>
            </a:rPr>
            <a:t>Testing</a:t>
          </a:r>
          <a:endParaRPr lang="en-US" dirty="0">
            <a:latin typeface="Arial" panose="020B0604020202020204" pitchFamily="34" charset="0"/>
            <a:cs typeface="Arial" panose="020B0604020202020204" pitchFamily="34" charset="0"/>
          </a:endParaRPr>
        </a:p>
      </dgm:t>
    </dgm:pt>
    <dgm:pt modelId="{36EDF06E-C827-47EC-9E2D-1A3277BB23B8}" type="parTrans" cxnId="{F56C894B-7448-428F-8C9F-A0996543081E}">
      <dgm:prSet/>
      <dgm:spPr/>
      <dgm:t>
        <a:bodyPr/>
        <a:lstStyle/>
        <a:p>
          <a:endParaRPr lang="en-US"/>
        </a:p>
      </dgm:t>
    </dgm:pt>
    <dgm:pt modelId="{5A95EDFB-5B23-47F3-B1F3-DD29448B3654}" type="sibTrans" cxnId="{F56C894B-7448-428F-8C9F-A0996543081E}">
      <dgm:prSet/>
      <dgm:spPr/>
      <dgm:t>
        <a:bodyPr/>
        <a:lstStyle/>
        <a:p>
          <a:endParaRPr lang="en-US"/>
        </a:p>
      </dgm:t>
    </dgm:pt>
    <dgm:pt modelId="{DF893B20-A742-424A-9B05-B3C7B6ABBB5D}" type="pres">
      <dgm:prSet presAssocID="{60253F14-D745-4C22-B73E-40BFF692E9AE}" presName="vert0" presStyleCnt="0">
        <dgm:presLayoutVars>
          <dgm:dir/>
          <dgm:animOne val="branch"/>
          <dgm:animLvl val="lvl"/>
        </dgm:presLayoutVars>
      </dgm:prSet>
      <dgm:spPr/>
    </dgm:pt>
    <dgm:pt modelId="{F8F4AE22-8319-4D0D-B72D-42781AE407FD}" type="pres">
      <dgm:prSet presAssocID="{759BC2E9-0041-4B4E-AF8F-C6A2B4BA027B}" presName="thickLine" presStyleLbl="alignNode1" presStyleIdx="0" presStyleCnt="9"/>
      <dgm:spPr/>
    </dgm:pt>
    <dgm:pt modelId="{BA316B7B-F7EE-4AF6-B1E4-D89A99B4EA23}" type="pres">
      <dgm:prSet presAssocID="{759BC2E9-0041-4B4E-AF8F-C6A2B4BA027B}" presName="horz1" presStyleCnt="0"/>
      <dgm:spPr/>
    </dgm:pt>
    <dgm:pt modelId="{90FF770A-9388-40C4-A568-70F6F6F7F5BB}" type="pres">
      <dgm:prSet presAssocID="{759BC2E9-0041-4B4E-AF8F-C6A2B4BA027B}" presName="tx1" presStyleLbl="revTx" presStyleIdx="0" presStyleCnt="9"/>
      <dgm:spPr/>
    </dgm:pt>
    <dgm:pt modelId="{DFF5924F-86D5-4F2C-B3ED-54CBEB8868C3}" type="pres">
      <dgm:prSet presAssocID="{759BC2E9-0041-4B4E-AF8F-C6A2B4BA027B}" presName="vert1" presStyleCnt="0"/>
      <dgm:spPr/>
    </dgm:pt>
    <dgm:pt modelId="{520EBE1A-0E08-4B96-81F4-B9EE75CC92DC}" type="pres">
      <dgm:prSet presAssocID="{4F59E580-6D5B-4C19-91B3-12F71F39CDF3}" presName="thickLine" presStyleLbl="alignNode1" presStyleIdx="1" presStyleCnt="9"/>
      <dgm:spPr/>
    </dgm:pt>
    <dgm:pt modelId="{98FF1F82-BB6C-4ED8-8434-B383ECC46E3F}" type="pres">
      <dgm:prSet presAssocID="{4F59E580-6D5B-4C19-91B3-12F71F39CDF3}" presName="horz1" presStyleCnt="0"/>
      <dgm:spPr/>
    </dgm:pt>
    <dgm:pt modelId="{16B1086D-4E9B-4715-9FA6-7962D58D123F}" type="pres">
      <dgm:prSet presAssocID="{4F59E580-6D5B-4C19-91B3-12F71F39CDF3}" presName="tx1" presStyleLbl="revTx" presStyleIdx="1" presStyleCnt="9"/>
      <dgm:spPr/>
    </dgm:pt>
    <dgm:pt modelId="{E8F4FA9D-FCAB-4B23-AD48-17B8B33E71C7}" type="pres">
      <dgm:prSet presAssocID="{4F59E580-6D5B-4C19-91B3-12F71F39CDF3}" presName="vert1" presStyleCnt="0"/>
      <dgm:spPr/>
    </dgm:pt>
    <dgm:pt modelId="{DBC31824-C395-4B4A-B040-FA62D5907774}" type="pres">
      <dgm:prSet presAssocID="{E025ECE5-201F-4F19-949C-D6F02C03B7F5}" presName="thickLine" presStyleLbl="alignNode1" presStyleIdx="2" presStyleCnt="9"/>
      <dgm:spPr/>
    </dgm:pt>
    <dgm:pt modelId="{DCA07DF8-1B8B-4D46-BB27-6695D0721438}" type="pres">
      <dgm:prSet presAssocID="{E025ECE5-201F-4F19-949C-D6F02C03B7F5}" presName="horz1" presStyleCnt="0"/>
      <dgm:spPr/>
    </dgm:pt>
    <dgm:pt modelId="{CF69ED3A-1C9B-40D4-A551-0E0EF2B1F3AC}" type="pres">
      <dgm:prSet presAssocID="{E025ECE5-201F-4F19-949C-D6F02C03B7F5}" presName="tx1" presStyleLbl="revTx" presStyleIdx="2" presStyleCnt="9"/>
      <dgm:spPr/>
    </dgm:pt>
    <dgm:pt modelId="{57201FE6-C13C-409E-AF86-0771BC784EE1}" type="pres">
      <dgm:prSet presAssocID="{E025ECE5-201F-4F19-949C-D6F02C03B7F5}" presName="vert1" presStyleCnt="0"/>
      <dgm:spPr/>
    </dgm:pt>
    <dgm:pt modelId="{3FE738F2-350A-4688-B376-57E8F4D222C8}" type="pres">
      <dgm:prSet presAssocID="{DA3A609F-6019-4F38-8A15-A0D5F967FD01}" presName="thickLine" presStyleLbl="alignNode1" presStyleIdx="3" presStyleCnt="9"/>
      <dgm:spPr/>
    </dgm:pt>
    <dgm:pt modelId="{13101926-4CE6-46BA-9B93-201CBCA9B4C9}" type="pres">
      <dgm:prSet presAssocID="{DA3A609F-6019-4F38-8A15-A0D5F967FD01}" presName="horz1" presStyleCnt="0"/>
      <dgm:spPr/>
    </dgm:pt>
    <dgm:pt modelId="{6302B1E0-FC4F-4E46-BE56-72F72E1873C6}" type="pres">
      <dgm:prSet presAssocID="{DA3A609F-6019-4F38-8A15-A0D5F967FD01}" presName="tx1" presStyleLbl="revTx" presStyleIdx="3" presStyleCnt="9"/>
      <dgm:spPr/>
    </dgm:pt>
    <dgm:pt modelId="{048A77B3-ABA9-4735-AB28-9B4603FBA1B1}" type="pres">
      <dgm:prSet presAssocID="{DA3A609F-6019-4F38-8A15-A0D5F967FD01}" presName="vert1" presStyleCnt="0"/>
      <dgm:spPr/>
    </dgm:pt>
    <dgm:pt modelId="{AB9E107D-DD3D-4E3C-9567-DD3C46DE5DCC}" type="pres">
      <dgm:prSet presAssocID="{44DE1483-5286-42A6-BBB1-636F69D4B778}" presName="thickLine" presStyleLbl="alignNode1" presStyleIdx="4" presStyleCnt="9"/>
      <dgm:spPr/>
    </dgm:pt>
    <dgm:pt modelId="{0E403935-BF1B-410C-8457-E8A943F16315}" type="pres">
      <dgm:prSet presAssocID="{44DE1483-5286-42A6-BBB1-636F69D4B778}" presName="horz1" presStyleCnt="0"/>
      <dgm:spPr/>
    </dgm:pt>
    <dgm:pt modelId="{81864732-205D-4BE8-86AC-0FA941717388}" type="pres">
      <dgm:prSet presAssocID="{44DE1483-5286-42A6-BBB1-636F69D4B778}" presName="tx1" presStyleLbl="revTx" presStyleIdx="4" presStyleCnt="9"/>
      <dgm:spPr/>
    </dgm:pt>
    <dgm:pt modelId="{DBA43F72-78AA-4C54-886A-3EA597B75825}" type="pres">
      <dgm:prSet presAssocID="{44DE1483-5286-42A6-BBB1-636F69D4B778}" presName="vert1" presStyleCnt="0"/>
      <dgm:spPr/>
    </dgm:pt>
    <dgm:pt modelId="{FFE316BA-E85A-40BE-B27E-E6085ECA0DF6}" type="pres">
      <dgm:prSet presAssocID="{587B1E19-DC71-4717-90FF-B960F4B40356}" presName="thickLine" presStyleLbl="alignNode1" presStyleIdx="5" presStyleCnt="9"/>
      <dgm:spPr/>
    </dgm:pt>
    <dgm:pt modelId="{6338B302-1D17-46ED-8312-19CE5D734CA6}" type="pres">
      <dgm:prSet presAssocID="{587B1E19-DC71-4717-90FF-B960F4B40356}" presName="horz1" presStyleCnt="0"/>
      <dgm:spPr/>
    </dgm:pt>
    <dgm:pt modelId="{16CCF776-84BD-4A4F-9523-6F28C61B8D43}" type="pres">
      <dgm:prSet presAssocID="{587B1E19-DC71-4717-90FF-B960F4B40356}" presName="tx1" presStyleLbl="revTx" presStyleIdx="5" presStyleCnt="9"/>
      <dgm:spPr/>
    </dgm:pt>
    <dgm:pt modelId="{953E63B0-9044-4117-AC42-8AE3E3EC8001}" type="pres">
      <dgm:prSet presAssocID="{587B1E19-DC71-4717-90FF-B960F4B40356}" presName="vert1" presStyleCnt="0"/>
      <dgm:spPr/>
    </dgm:pt>
    <dgm:pt modelId="{D5B08FA5-572E-4AE7-B070-ADB7CFE1E560}" type="pres">
      <dgm:prSet presAssocID="{CC953DC8-2F0E-4E62-A5F7-1B1438137BF3}" presName="thickLine" presStyleLbl="alignNode1" presStyleIdx="6" presStyleCnt="9"/>
      <dgm:spPr/>
    </dgm:pt>
    <dgm:pt modelId="{060D0F4B-B6EB-43AE-B351-37A1CA65F310}" type="pres">
      <dgm:prSet presAssocID="{CC953DC8-2F0E-4E62-A5F7-1B1438137BF3}" presName="horz1" presStyleCnt="0"/>
      <dgm:spPr/>
    </dgm:pt>
    <dgm:pt modelId="{941767A8-6AF0-4C4A-86AF-E89328E7B733}" type="pres">
      <dgm:prSet presAssocID="{CC953DC8-2F0E-4E62-A5F7-1B1438137BF3}" presName="tx1" presStyleLbl="revTx" presStyleIdx="6" presStyleCnt="9"/>
      <dgm:spPr/>
    </dgm:pt>
    <dgm:pt modelId="{5F870926-476D-414A-9833-21859C4A614E}" type="pres">
      <dgm:prSet presAssocID="{CC953DC8-2F0E-4E62-A5F7-1B1438137BF3}" presName="vert1" presStyleCnt="0"/>
      <dgm:spPr/>
    </dgm:pt>
    <dgm:pt modelId="{1BD0349F-F00F-4188-8759-D116CF893B13}" type="pres">
      <dgm:prSet presAssocID="{BD7058B3-A9FB-4DC0-A178-91816E640226}" presName="thickLine" presStyleLbl="alignNode1" presStyleIdx="7" presStyleCnt="9"/>
      <dgm:spPr/>
    </dgm:pt>
    <dgm:pt modelId="{2550A809-E223-4C4B-9563-3C9C1EA192FD}" type="pres">
      <dgm:prSet presAssocID="{BD7058B3-A9FB-4DC0-A178-91816E640226}" presName="horz1" presStyleCnt="0"/>
      <dgm:spPr/>
    </dgm:pt>
    <dgm:pt modelId="{B4532F06-45AD-4C1C-8ABA-F3E2755DBB97}" type="pres">
      <dgm:prSet presAssocID="{BD7058B3-A9FB-4DC0-A178-91816E640226}" presName="tx1" presStyleLbl="revTx" presStyleIdx="7" presStyleCnt="9"/>
      <dgm:spPr/>
    </dgm:pt>
    <dgm:pt modelId="{48BF7867-36AE-4EBC-9483-A2B51F3A5CF0}" type="pres">
      <dgm:prSet presAssocID="{BD7058B3-A9FB-4DC0-A178-91816E640226}" presName="vert1" presStyleCnt="0"/>
      <dgm:spPr/>
    </dgm:pt>
    <dgm:pt modelId="{81626658-6C75-470D-9A15-E216703E6C25}" type="pres">
      <dgm:prSet presAssocID="{F20BE07C-9BF1-49E0-A18E-474A83CD1CE9}" presName="thickLine" presStyleLbl="alignNode1" presStyleIdx="8" presStyleCnt="9"/>
      <dgm:spPr/>
    </dgm:pt>
    <dgm:pt modelId="{1EEDFAC8-3249-478B-B3B6-C289F7B5849C}" type="pres">
      <dgm:prSet presAssocID="{F20BE07C-9BF1-49E0-A18E-474A83CD1CE9}" presName="horz1" presStyleCnt="0"/>
      <dgm:spPr/>
    </dgm:pt>
    <dgm:pt modelId="{C7CD6B0D-14AD-484E-ADE6-BF0AE1B8F75A}" type="pres">
      <dgm:prSet presAssocID="{F20BE07C-9BF1-49E0-A18E-474A83CD1CE9}" presName="tx1" presStyleLbl="revTx" presStyleIdx="8" presStyleCnt="9"/>
      <dgm:spPr/>
    </dgm:pt>
    <dgm:pt modelId="{E6972EB4-A13B-4844-811B-A28B2BA6EB5A}" type="pres">
      <dgm:prSet presAssocID="{F20BE07C-9BF1-49E0-A18E-474A83CD1CE9}" presName="vert1" presStyleCnt="0"/>
      <dgm:spPr/>
    </dgm:pt>
  </dgm:ptLst>
  <dgm:cxnLst>
    <dgm:cxn modelId="{962B5107-BBBB-4046-9DF4-7D101F1FB25F}" srcId="{60253F14-D745-4C22-B73E-40BFF692E9AE}" destId="{F20BE07C-9BF1-49E0-A18E-474A83CD1CE9}" srcOrd="8" destOrd="0" parTransId="{9245AFA9-0F0B-4062-BF20-BBBEA9282E30}" sibTransId="{446E1612-6B89-4187-9528-E1663DDB0D5D}"/>
    <dgm:cxn modelId="{A53CC61A-8403-4525-9B4F-C6B43C7717E3}" type="presOf" srcId="{759BC2E9-0041-4B4E-AF8F-C6A2B4BA027B}" destId="{90FF770A-9388-40C4-A568-70F6F6F7F5BB}" srcOrd="0" destOrd="0" presId="urn:microsoft.com/office/officeart/2008/layout/LinedList"/>
    <dgm:cxn modelId="{EF6B0D22-3779-42DD-8D62-DE02AE766284}" type="presOf" srcId="{587B1E19-DC71-4717-90FF-B960F4B40356}" destId="{16CCF776-84BD-4A4F-9523-6F28C61B8D43}" srcOrd="0" destOrd="0" presId="urn:microsoft.com/office/officeart/2008/layout/LinedList"/>
    <dgm:cxn modelId="{BCB0603F-2F79-4113-B633-1B79FF1529B2}" type="presOf" srcId="{BD7058B3-A9FB-4DC0-A178-91816E640226}" destId="{B4532F06-45AD-4C1C-8ABA-F3E2755DBB97}" srcOrd="0" destOrd="0" presId="urn:microsoft.com/office/officeart/2008/layout/LinedList"/>
    <dgm:cxn modelId="{F92BF441-62EB-4EDC-82DB-30D87BCF2716}" type="presOf" srcId="{F20BE07C-9BF1-49E0-A18E-474A83CD1CE9}" destId="{C7CD6B0D-14AD-484E-ADE6-BF0AE1B8F75A}" srcOrd="0" destOrd="0" presId="urn:microsoft.com/office/officeart/2008/layout/LinedList"/>
    <dgm:cxn modelId="{87610D44-31E4-4A98-BBBA-F89D5FDFA525}" type="presOf" srcId="{DA3A609F-6019-4F38-8A15-A0D5F967FD01}" destId="{6302B1E0-FC4F-4E46-BE56-72F72E1873C6}" srcOrd="0" destOrd="0" presId="urn:microsoft.com/office/officeart/2008/layout/LinedList"/>
    <dgm:cxn modelId="{F56C894B-7448-428F-8C9F-A0996543081E}" srcId="{60253F14-D745-4C22-B73E-40BFF692E9AE}" destId="{CC953DC8-2F0E-4E62-A5F7-1B1438137BF3}" srcOrd="6" destOrd="0" parTransId="{36EDF06E-C827-47EC-9E2D-1A3277BB23B8}" sibTransId="{5A95EDFB-5B23-47F3-B1F3-DD29448B3654}"/>
    <dgm:cxn modelId="{DFBC5E75-00AC-4D5B-B6B5-B91F742357FD}" type="presOf" srcId="{44DE1483-5286-42A6-BBB1-636F69D4B778}" destId="{81864732-205D-4BE8-86AC-0FA941717388}" srcOrd="0" destOrd="0" presId="urn:microsoft.com/office/officeart/2008/layout/LinedList"/>
    <dgm:cxn modelId="{51F62579-79F2-4DF9-89B8-AA0BF3A5667C}" srcId="{60253F14-D745-4C22-B73E-40BFF692E9AE}" destId="{BD7058B3-A9FB-4DC0-A178-91816E640226}" srcOrd="7" destOrd="0" parTransId="{E16E9026-58E8-42E8-BA88-FB651B8D6FFF}" sibTransId="{00647F33-0F12-4A96-95EB-1510A2E169EF}"/>
    <dgm:cxn modelId="{BFDBB37B-A055-4563-93DD-45122E3F4838}" srcId="{60253F14-D745-4C22-B73E-40BFF692E9AE}" destId="{44DE1483-5286-42A6-BBB1-636F69D4B778}" srcOrd="4" destOrd="0" parTransId="{7C7F8706-7A7A-45FB-AC52-FE811E755C1B}" sibTransId="{51CBBE55-8093-4ACF-A5B0-203E86FE06F4}"/>
    <dgm:cxn modelId="{E16C5B88-DC28-44DF-A3EA-890FC68628B0}" srcId="{60253F14-D745-4C22-B73E-40BFF692E9AE}" destId="{4F59E580-6D5B-4C19-91B3-12F71F39CDF3}" srcOrd="1" destOrd="0" parTransId="{96FF634B-D565-48B6-BAAE-520F3638BD50}" sibTransId="{188D63ED-AA8A-4879-B8EF-881DE5BC2BA3}"/>
    <dgm:cxn modelId="{27E14F8F-3B31-465E-91D8-5D9A920EE2C2}" srcId="{60253F14-D745-4C22-B73E-40BFF692E9AE}" destId="{E025ECE5-201F-4F19-949C-D6F02C03B7F5}" srcOrd="2" destOrd="0" parTransId="{C0718DE0-FD70-4647-AB1F-D71C5E1EEE43}" sibTransId="{8EA7A28A-D68C-43E4-9633-2C22B359CE35}"/>
    <dgm:cxn modelId="{75FCDE8F-6432-4D69-ADD7-9ACEBD420969}" type="presOf" srcId="{60253F14-D745-4C22-B73E-40BFF692E9AE}" destId="{DF893B20-A742-424A-9B05-B3C7B6ABBB5D}" srcOrd="0" destOrd="0" presId="urn:microsoft.com/office/officeart/2008/layout/LinedList"/>
    <dgm:cxn modelId="{4A2B37A8-1A77-42F3-AD11-8091DF4552BF}" type="presOf" srcId="{E025ECE5-201F-4F19-949C-D6F02C03B7F5}" destId="{CF69ED3A-1C9B-40D4-A551-0E0EF2B1F3AC}" srcOrd="0" destOrd="0" presId="urn:microsoft.com/office/officeart/2008/layout/LinedList"/>
    <dgm:cxn modelId="{CDDC23E0-796C-4F07-9AB4-A3D69696B10B}" type="presOf" srcId="{CC953DC8-2F0E-4E62-A5F7-1B1438137BF3}" destId="{941767A8-6AF0-4C4A-86AF-E89328E7B733}" srcOrd="0" destOrd="0" presId="urn:microsoft.com/office/officeart/2008/layout/LinedList"/>
    <dgm:cxn modelId="{63588CEC-B21B-47AD-9674-6349B39FAC29}" srcId="{60253F14-D745-4C22-B73E-40BFF692E9AE}" destId="{759BC2E9-0041-4B4E-AF8F-C6A2B4BA027B}" srcOrd="0" destOrd="0" parTransId="{F236534B-86AA-4FD8-BF44-5FDBFFF61B42}" sibTransId="{914F2FEC-65FB-42F8-8FCF-2987ED07BE6B}"/>
    <dgm:cxn modelId="{63F1B7EF-0A07-4C4E-85F7-1B0152B1390F}" srcId="{60253F14-D745-4C22-B73E-40BFF692E9AE}" destId="{DA3A609F-6019-4F38-8A15-A0D5F967FD01}" srcOrd="3" destOrd="0" parTransId="{05224553-6A5B-4C29-A738-C86CB4B81B00}" sibTransId="{6ECF82CF-4D2A-403B-8FC0-68485987EE64}"/>
    <dgm:cxn modelId="{AEBB5FF1-4EFA-46E0-829F-65678EA3314A}" type="presOf" srcId="{4F59E580-6D5B-4C19-91B3-12F71F39CDF3}" destId="{16B1086D-4E9B-4715-9FA6-7962D58D123F}" srcOrd="0" destOrd="0" presId="urn:microsoft.com/office/officeart/2008/layout/LinedList"/>
    <dgm:cxn modelId="{191757F4-CCB6-4D52-B222-B148DFD124C9}" srcId="{60253F14-D745-4C22-B73E-40BFF692E9AE}" destId="{587B1E19-DC71-4717-90FF-B960F4B40356}" srcOrd="5" destOrd="0" parTransId="{FF8D4C7D-D97F-4564-8EB4-18675131182D}" sibTransId="{488AA61C-943C-4968-96C1-D74B458E313D}"/>
    <dgm:cxn modelId="{6FD53533-D8C9-43AA-A976-30F56DA6C971}" type="presParOf" srcId="{DF893B20-A742-424A-9B05-B3C7B6ABBB5D}" destId="{F8F4AE22-8319-4D0D-B72D-42781AE407FD}" srcOrd="0" destOrd="0" presId="urn:microsoft.com/office/officeart/2008/layout/LinedList"/>
    <dgm:cxn modelId="{68EFF11D-1390-4118-8CE8-C2936D3FB81E}" type="presParOf" srcId="{DF893B20-A742-424A-9B05-B3C7B6ABBB5D}" destId="{BA316B7B-F7EE-4AF6-B1E4-D89A99B4EA23}" srcOrd="1" destOrd="0" presId="urn:microsoft.com/office/officeart/2008/layout/LinedList"/>
    <dgm:cxn modelId="{DCDB13BF-8F0F-4890-8099-C3321EFB3E14}" type="presParOf" srcId="{BA316B7B-F7EE-4AF6-B1E4-D89A99B4EA23}" destId="{90FF770A-9388-40C4-A568-70F6F6F7F5BB}" srcOrd="0" destOrd="0" presId="urn:microsoft.com/office/officeart/2008/layout/LinedList"/>
    <dgm:cxn modelId="{ED320073-C97A-45A1-9AD2-2D53A606BD28}" type="presParOf" srcId="{BA316B7B-F7EE-4AF6-B1E4-D89A99B4EA23}" destId="{DFF5924F-86D5-4F2C-B3ED-54CBEB8868C3}" srcOrd="1" destOrd="0" presId="urn:microsoft.com/office/officeart/2008/layout/LinedList"/>
    <dgm:cxn modelId="{8F48FC27-077C-46D5-941E-1F6D6DCC75D0}" type="presParOf" srcId="{DF893B20-A742-424A-9B05-B3C7B6ABBB5D}" destId="{520EBE1A-0E08-4B96-81F4-B9EE75CC92DC}" srcOrd="2" destOrd="0" presId="urn:microsoft.com/office/officeart/2008/layout/LinedList"/>
    <dgm:cxn modelId="{712C0AF5-3A20-43F3-9FB1-3E9BB630086E}" type="presParOf" srcId="{DF893B20-A742-424A-9B05-B3C7B6ABBB5D}" destId="{98FF1F82-BB6C-4ED8-8434-B383ECC46E3F}" srcOrd="3" destOrd="0" presId="urn:microsoft.com/office/officeart/2008/layout/LinedList"/>
    <dgm:cxn modelId="{88026584-F6F7-41F6-8AA2-4EA890B25724}" type="presParOf" srcId="{98FF1F82-BB6C-4ED8-8434-B383ECC46E3F}" destId="{16B1086D-4E9B-4715-9FA6-7962D58D123F}" srcOrd="0" destOrd="0" presId="urn:microsoft.com/office/officeart/2008/layout/LinedList"/>
    <dgm:cxn modelId="{D083ED83-2D60-4CCC-AFE7-2F8409834FDA}" type="presParOf" srcId="{98FF1F82-BB6C-4ED8-8434-B383ECC46E3F}" destId="{E8F4FA9D-FCAB-4B23-AD48-17B8B33E71C7}" srcOrd="1" destOrd="0" presId="urn:microsoft.com/office/officeart/2008/layout/LinedList"/>
    <dgm:cxn modelId="{86B0F03E-4FFB-4D19-88AB-F62B5047B4F6}" type="presParOf" srcId="{DF893B20-A742-424A-9B05-B3C7B6ABBB5D}" destId="{DBC31824-C395-4B4A-B040-FA62D5907774}" srcOrd="4" destOrd="0" presId="urn:microsoft.com/office/officeart/2008/layout/LinedList"/>
    <dgm:cxn modelId="{84EBC51B-B631-4CE7-AF12-BAE4783D0F5E}" type="presParOf" srcId="{DF893B20-A742-424A-9B05-B3C7B6ABBB5D}" destId="{DCA07DF8-1B8B-4D46-BB27-6695D0721438}" srcOrd="5" destOrd="0" presId="urn:microsoft.com/office/officeart/2008/layout/LinedList"/>
    <dgm:cxn modelId="{F158A4BD-E126-442D-9B04-DAAAE3AE50C6}" type="presParOf" srcId="{DCA07DF8-1B8B-4D46-BB27-6695D0721438}" destId="{CF69ED3A-1C9B-40D4-A551-0E0EF2B1F3AC}" srcOrd="0" destOrd="0" presId="urn:microsoft.com/office/officeart/2008/layout/LinedList"/>
    <dgm:cxn modelId="{33E2F6B7-36FC-46BA-A97D-C0C9D865D3ED}" type="presParOf" srcId="{DCA07DF8-1B8B-4D46-BB27-6695D0721438}" destId="{57201FE6-C13C-409E-AF86-0771BC784EE1}" srcOrd="1" destOrd="0" presId="urn:microsoft.com/office/officeart/2008/layout/LinedList"/>
    <dgm:cxn modelId="{B322CA67-599B-447F-990B-51354A052D4F}" type="presParOf" srcId="{DF893B20-A742-424A-9B05-B3C7B6ABBB5D}" destId="{3FE738F2-350A-4688-B376-57E8F4D222C8}" srcOrd="6" destOrd="0" presId="urn:microsoft.com/office/officeart/2008/layout/LinedList"/>
    <dgm:cxn modelId="{29D2D287-FF30-4DC9-BF8B-E810EF8DD407}" type="presParOf" srcId="{DF893B20-A742-424A-9B05-B3C7B6ABBB5D}" destId="{13101926-4CE6-46BA-9B93-201CBCA9B4C9}" srcOrd="7" destOrd="0" presId="urn:microsoft.com/office/officeart/2008/layout/LinedList"/>
    <dgm:cxn modelId="{64075987-A2E1-48E3-8E18-341A8101CC45}" type="presParOf" srcId="{13101926-4CE6-46BA-9B93-201CBCA9B4C9}" destId="{6302B1E0-FC4F-4E46-BE56-72F72E1873C6}" srcOrd="0" destOrd="0" presId="urn:microsoft.com/office/officeart/2008/layout/LinedList"/>
    <dgm:cxn modelId="{5D28D015-D817-4074-96DF-D2C0D00E4B3E}" type="presParOf" srcId="{13101926-4CE6-46BA-9B93-201CBCA9B4C9}" destId="{048A77B3-ABA9-4735-AB28-9B4603FBA1B1}" srcOrd="1" destOrd="0" presId="urn:microsoft.com/office/officeart/2008/layout/LinedList"/>
    <dgm:cxn modelId="{3D6B7E2F-B906-4A9D-8AFF-0C11F7E8465C}" type="presParOf" srcId="{DF893B20-A742-424A-9B05-B3C7B6ABBB5D}" destId="{AB9E107D-DD3D-4E3C-9567-DD3C46DE5DCC}" srcOrd="8" destOrd="0" presId="urn:microsoft.com/office/officeart/2008/layout/LinedList"/>
    <dgm:cxn modelId="{F74CF8D7-1FD1-4920-8D48-BABF77F6A409}" type="presParOf" srcId="{DF893B20-A742-424A-9B05-B3C7B6ABBB5D}" destId="{0E403935-BF1B-410C-8457-E8A943F16315}" srcOrd="9" destOrd="0" presId="urn:microsoft.com/office/officeart/2008/layout/LinedList"/>
    <dgm:cxn modelId="{3D538249-B5D7-45A4-811B-C3CBC0DCC5CF}" type="presParOf" srcId="{0E403935-BF1B-410C-8457-E8A943F16315}" destId="{81864732-205D-4BE8-86AC-0FA941717388}" srcOrd="0" destOrd="0" presId="urn:microsoft.com/office/officeart/2008/layout/LinedList"/>
    <dgm:cxn modelId="{D1712165-C3AA-4B6E-A08F-8035211650D5}" type="presParOf" srcId="{0E403935-BF1B-410C-8457-E8A943F16315}" destId="{DBA43F72-78AA-4C54-886A-3EA597B75825}" srcOrd="1" destOrd="0" presId="urn:microsoft.com/office/officeart/2008/layout/LinedList"/>
    <dgm:cxn modelId="{DFB2D96A-0C81-46E7-8E4C-F88FEF816462}" type="presParOf" srcId="{DF893B20-A742-424A-9B05-B3C7B6ABBB5D}" destId="{FFE316BA-E85A-40BE-B27E-E6085ECA0DF6}" srcOrd="10" destOrd="0" presId="urn:microsoft.com/office/officeart/2008/layout/LinedList"/>
    <dgm:cxn modelId="{47CEE8FD-F5D1-4FEE-B44D-D500F2A023E2}" type="presParOf" srcId="{DF893B20-A742-424A-9B05-B3C7B6ABBB5D}" destId="{6338B302-1D17-46ED-8312-19CE5D734CA6}" srcOrd="11" destOrd="0" presId="urn:microsoft.com/office/officeart/2008/layout/LinedList"/>
    <dgm:cxn modelId="{C96F546F-85E8-48BF-8A95-D5CB14136C89}" type="presParOf" srcId="{6338B302-1D17-46ED-8312-19CE5D734CA6}" destId="{16CCF776-84BD-4A4F-9523-6F28C61B8D43}" srcOrd="0" destOrd="0" presId="urn:microsoft.com/office/officeart/2008/layout/LinedList"/>
    <dgm:cxn modelId="{4DDCA443-CA6B-4D40-9C36-850885C122E2}" type="presParOf" srcId="{6338B302-1D17-46ED-8312-19CE5D734CA6}" destId="{953E63B0-9044-4117-AC42-8AE3E3EC8001}" srcOrd="1" destOrd="0" presId="urn:microsoft.com/office/officeart/2008/layout/LinedList"/>
    <dgm:cxn modelId="{87E89328-64DD-436C-BE15-5B507DA60199}" type="presParOf" srcId="{DF893B20-A742-424A-9B05-B3C7B6ABBB5D}" destId="{D5B08FA5-572E-4AE7-B070-ADB7CFE1E560}" srcOrd="12" destOrd="0" presId="urn:microsoft.com/office/officeart/2008/layout/LinedList"/>
    <dgm:cxn modelId="{5FC7E56E-99D8-448E-9077-4A5F40884944}" type="presParOf" srcId="{DF893B20-A742-424A-9B05-B3C7B6ABBB5D}" destId="{060D0F4B-B6EB-43AE-B351-37A1CA65F310}" srcOrd="13" destOrd="0" presId="urn:microsoft.com/office/officeart/2008/layout/LinedList"/>
    <dgm:cxn modelId="{0A1C52D7-E60B-4DBE-BB5A-9D0349C1612D}" type="presParOf" srcId="{060D0F4B-B6EB-43AE-B351-37A1CA65F310}" destId="{941767A8-6AF0-4C4A-86AF-E89328E7B733}" srcOrd="0" destOrd="0" presId="urn:microsoft.com/office/officeart/2008/layout/LinedList"/>
    <dgm:cxn modelId="{DBFFCA6F-247F-40BF-BF45-181275C10E79}" type="presParOf" srcId="{060D0F4B-B6EB-43AE-B351-37A1CA65F310}" destId="{5F870926-476D-414A-9833-21859C4A614E}" srcOrd="1" destOrd="0" presId="urn:microsoft.com/office/officeart/2008/layout/LinedList"/>
    <dgm:cxn modelId="{1E76A796-A7C3-4C53-ABCE-8E712288B6BA}" type="presParOf" srcId="{DF893B20-A742-424A-9B05-B3C7B6ABBB5D}" destId="{1BD0349F-F00F-4188-8759-D116CF893B13}" srcOrd="14" destOrd="0" presId="urn:microsoft.com/office/officeart/2008/layout/LinedList"/>
    <dgm:cxn modelId="{4DE92121-914F-45FF-BCFF-91E79DB28567}" type="presParOf" srcId="{DF893B20-A742-424A-9B05-B3C7B6ABBB5D}" destId="{2550A809-E223-4C4B-9563-3C9C1EA192FD}" srcOrd="15" destOrd="0" presId="urn:microsoft.com/office/officeart/2008/layout/LinedList"/>
    <dgm:cxn modelId="{9EF5B1C3-8D8D-49F5-9648-B813A71FDAD0}" type="presParOf" srcId="{2550A809-E223-4C4B-9563-3C9C1EA192FD}" destId="{B4532F06-45AD-4C1C-8ABA-F3E2755DBB97}" srcOrd="0" destOrd="0" presId="urn:microsoft.com/office/officeart/2008/layout/LinedList"/>
    <dgm:cxn modelId="{E0F56DC9-B76C-427C-A6FC-F41AA7FA46A4}" type="presParOf" srcId="{2550A809-E223-4C4B-9563-3C9C1EA192FD}" destId="{48BF7867-36AE-4EBC-9483-A2B51F3A5CF0}" srcOrd="1" destOrd="0" presId="urn:microsoft.com/office/officeart/2008/layout/LinedList"/>
    <dgm:cxn modelId="{5C0A81E7-1C0B-45A9-96E5-ACF4404D38BB}" type="presParOf" srcId="{DF893B20-A742-424A-9B05-B3C7B6ABBB5D}" destId="{81626658-6C75-470D-9A15-E216703E6C25}" srcOrd="16" destOrd="0" presId="urn:microsoft.com/office/officeart/2008/layout/LinedList"/>
    <dgm:cxn modelId="{6964ECC9-F2BA-487C-BFFA-8B05E555649F}" type="presParOf" srcId="{DF893B20-A742-424A-9B05-B3C7B6ABBB5D}" destId="{1EEDFAC8-3249-478B-B3B6-C289F7B5849C}" srcOrd="17" destOrd="0" presId="urn:microsoft.com/office/officeart/2008/layout/LinedList"/>
    <dgm:cxn modelId="{1977F558-47EB-41C3-BB38-F460C8B5949A}" type="presParOf" srcId="{1EEDFAC8-3249-478B-B3B6-C289F7B5849C}" destId="{C7CD6B0D-14AD-484E-ADE6-BF0AE1B8F75A}" srcOrd="0" destOrd="0" presId="urn:microsoft.com/office/officeart/2008/layout/LinedList"/>
    <dgm:cxn modelId="{FF3908F0-5C84-48B6-854E-85AA3588786C}" type="presParOf" srcId="{1EEDFAC8-3249-478B-B3B6-C289F7B5849C}" destId="{E6972EB4-A13B-4844-811B-A28B2BA6EB5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4AE22-8319-4D0D-B72D-42781AE407FD}">
      <dsp:nvSpPr>
        <dsp:cNvPr id="0" name=""/>
        <dsp:cNvSpPr/>
      </dsp:nvSpPr>
      <dsp:spPr>
        <a:xfrm>
          <a:off x="0" y="491"/>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FF770A-9388-40C4-A568-70F6F6F7F5BB}">
      <dsp:nvSpPr>
        <dsp:cNvPr id="0" name=""/>
        <dsp:cNvSpPr/>
      </dsp:nvSpPr>
      <dsp:spPr>
        <a:xfrm>
          <a:off x="0" y="491"/>
          <a:ext cx="10995660" cy="447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latin typeface="Arial" panose="020B0604020202020204" pitchFamily="34" charset="0"/>
              <a:cs typeface="Arial" panose="020B0604020202020204" pitchFamily="34" charset="0"/>
            </a:rPr>
            <a:t>Introduction</a:t>
          </a:r>
          <a:endParaRPr lang="en-US" sz="2100" kern="1200" dirty="0">
            <a:latin typeface="Arial" panose="020B0604020202020204" pitchFamily="34" charset="0"/>
            <a:cs typeface="Arial" panose="020B0604020202020204" pitchFamily="34" charset="0"/>
          </a:endParaRPr>
        </a:p>
      </dsp:txBody>
      <dsp:txXfrm>
        <a:off x="0" y="491"/>
        <a:ext cx="10995660" cy="447565"/>
      </dsp:txXfrm>
    </dsp:sp>
    <dsp:sp modelId="{520EBE1A-0E08-4B96-81F4-B9EE75CC92DC}">
      <dsp:nvSpPr>
        <dsp:cNvPr id="0" name=""/>
        <dsp:cNvSpPr/>
      </dsp:nvSpPr>
      <dsp:spPr>
        <a:xfrm>
          <a:off x="0" y="448057"/>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B1086D-4E9B-4715-9FA6-7962D58D123F}">
      <dsp:nvSpPr>
        <dsp:cNvPr id="0" name=""/>
        <dsp:cNvSpPr/>
      </dsp:nvSpPr>
      <dsp:spPr>
        <a:xfrm>
          <a:off x="0" y="448057"/>
          <a:ext cx="10995660" cy="447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latin typeface="Arial" panose="020B0604020202020204" pitchFamily="34" charset="0"/>
              <a:cs typeface="Arial" panose="020B0604020202020204" pitchFamily="34" charset="0"/>
            </a:rPr>
            <a:t>Data Processing</a:t>
          </a:r>
          <a:endParaRPr lang="en-US" sz="2100" kern="1200" dirty="0">
            <a:latin typeface="Arial" panose="020B0604020202020204" pitchFamily="34" charset="0"/>
            <a:cs typeface="Arial" panose="020B0604020202020204" pitchFamily="34" charset="0"/>
          </a:endParaRPr>
        </a:p>
      </dsp:txBody>
      <dsp:txXfrm>
        <a:off x="0" y="448057"/>
        <a:ext cx="10995660" cy="447565"/>
      </dsp:txXfrm>
    </dsp:sp>
    <dsp:sp modelId="{DBC31824-C395-4B4A-B040-FA62D5907774}">
      <dsp:nvSpPr>
        <dsp:cNvPr id="0" name=""/>
        <dsp:cNvSpPr/>
      </dsp:nvSpPr>
      <dsp:spPr>
        <a:xfrm>
          <a:off x="0" y="895623"/>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69ED3A-1C9B-40D4-A551-0E0EF2B1F3AC}">
      <dsp:nvSpPr>
        <dsp:cNvPr id="0" name=""/>
        <dsp:cNvSpPr/>
      </dsp:nvSpPr>
      <dsp:spPr>
        <a:xfrm>
          <a:off x="0" y="895623"/>
          <a:ext cx="10995660" cy="447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latin typeface="Arial" panose="020B0604020202020204" pitchFamily="34" charset="0"/>
              <a:cs typeface="Arial" panose="020B0604020202020204" pitchFamily="34" charset="0"/>
            </a:rPr>
            <a:t>Sequence Creation for LSTM </a:t>
          </a:r>
          <a:endParaRPr lang="en-US" sz="2100" kern="1200">
            <a:latin typeface="Arial" panose="020B0604020202020204" pitchFamily="34" charset="0"/>
            <a:cs typeface="Arial" panose="020B0604020202020204" pitchFamily="34" charset="0"/>
          </a:endParaRPr>
        </a:p>
      </dsp:txBody>
      <dsp:txXfrm>
        <a:off x="0" y="895623"/>
        <a:ext cx="10995660" cy="447565"/>
      </dsp:txXfrm>
    </dsp:sp>
    <dsp:sp modelId="{3FE738F2-350A-4688-B376-57E8F4D222C8}">
      <dsp:nvSpPr>
        <dsp:cNvPr id="0" name=""/>
        <dsp:cNvSpPr/>
      </dsp:nvSpPr>
      <dsp:spPr>
        <a:xfrm>
          <a:off x="0" y="1343188"/>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02B1E0-FC4F-4E46-BE56-72F72E1873C6}">
      <dsp:nvSpPr>
        <dsp:cNvPr id="0" name=""/>
        <dsp:cNvSpPr/>
      </dsp:nvSpPr>
      <dsp:spPr>
        <a:xfrm>
          <a:off x="0" y="1343188"/>
          <a:ext cx="10995660" cy="447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latin typeface="Arial" panose="020B0604020202020204" pitchFamily="34" charset="0"/>
              <a:cs typeface="Arial" panose="020B0604020202020204" pitchFamily="34" charset="0"/>
            </a:rPr>
            <a:t>Model Architecture</a:t>
          </a:r>
          <a:endParaRPr lang="en-US" sz="2100" kern="1200" dirty="0">
            <a:latin typeface="Arial" panose="020B0604020202020204" pitchFamily="34" charset="0"/>
            <a:cs typeface="Arial" panose="020B0604020202020204" pitchFamily="34" charset="0"/>
          </a:endParaRPr>
        </a:p>
      </dsp:txBody>
      <dsp:txXfrm>
        <a:off x="0" y="1343188"/>
        <a:ext cx="10995660" cy="447565"/>
      </dsp:txXfrm>
    </dsp:sp>
    <dsp:sp modelId="{AB9E107D-DD3D-4E3C-9567-DD3C46DE5DCC}">
      <dsp:nvSpPr>
        <dsp:cNvPr id="0" name=""/>
        <dsp:cNvSpPr/>
      </dsp:nvSpPr>
      <dsp:spPr>
        <a:xfrm>
          <a:off x="0" y="1790754"/>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864732-205D-4BE8-86AC-0FA941717388}">
      <dsp:nvSpPr>
        <dsp:cNvPr id="0" name=""/>
        <dsp:cNvSpPr/>
      </dsp:nvSpPr>
      <dsp:spPr>
        <a:xfrm>
          <a:off x="0" y="1790754"/>
          <a:ext cx="10995660" cy="447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latin typeface="Arial" panose="020B0604020202020204" pitchFamily="34" charset="0"/>
              <a:cs typeface="Arial" panose="020B0604020202020204" pitchFamily="34" charset="0"/>
            </a:rPr>
            <a:t>Training Methodology</a:t>
          </a:r>
          <a:endParaRPr lang="en-US" sz="2100" kern="1200" dirty="0">
            <a:latin typeface="Arial" panose="020B0604020202020204" pitchFamily="34" charset="0"/>
            <a:cs typeface="Arial" panose="020B0604020202020204" pitchFamily="34" charset="0"/>
          </a:endParaRPr>
        </a:p>
      </dsp:txBody>
      <dsp:txXfrm>
        <a:off x="0" y="1790754"/>
        <a:ext cx="10995660" cy="447565"/>
      </dsp:txXfrm>
    </dsp:sp>
    <dsp:sp modelId="{FFE316BA-E85A-40BE-B27E-E6085ECA0DF6}">
      <dsp:nvSpPr>
        <dsp:cNvPr id="0" name=""/>
        <dsp:cNvSpPr/>
      </dsp:nvSpPr>
      <dsp:spPr>
        <a:xfrm>
          <a:off x="0" y="2238319"/>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CCF776-84BD-4A4F-9523-6F28C61B8D43}">
      <dsp:nvSpPr>
        <dsp:cNvPr id="0" name=""/>
        <dsp:cNvSpPr/>
      </dsp:nvSpPr>
      <dsp:spPr>
        <a:xfrm>
          <a:off x="0" y="2238319"/>
          <a:ext cx="10995660" cy="447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latin typeface="Arial" panose="020B0604020202020204" pitchFamily="34" charset="0"/>
              <a:cs typeface="Arial" panose="020B0604020202020204" pitchFamily="34" charset="0"/>
            </a:rPr>
            <a:t>Training &amp; Validation Loss</a:t>
          </a:r>
          <a:endParaRPr lang="en-US" sz="2100" kern="1200" dirty="0">
            <a:latin typeface="Arial" panose="020B0604020202020204" pitchFamily="34" charset="0"/>
            <a:cs typeface="Arial" panose="020B0604020202020204" pitchFamily="34" charset="0"/>
          </a:endParaRPr>
        </a:p>
      </dsp:txBody>
      <dsp:txXfrm>
        <a:off x="0" y="2238319"/>
        <a:ext cx="10995660" cy="447565"/>
      </dsp:txXfrm>
    </dsp:sp>
    <dsp:sp modelId="{D5B08FA5-572E-4AE7-B070-ADB7CFE1E560}">
      <dsp:nvSpPr>
        <dsp:cNvPr id="0" name=""/>
        <dsp:cNvSpPr/>
      </dsp:nvSpPr>
      <dsp:spPr>
        <a:xfrm>
          <a:off x="0" y="2685885"/>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1767A8-6AF0-4C4A-86AF-E89328E7B733}">
      <dsp:nvSpPr>
        <dsp:cNvPr id="0" name=""/>
        <dsp:cNvSpPr/>
      </dsp:nvSpPr>
      <dsp:spPr>
        <a:xfrm>
          <a:off x="0" y="2685885"/>
          <a:ext cx="10995660" cy="447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effectLst/>
              <a:latin typeface="Arial" panose="020B0604020202020204" pitchFamily="34" charset="0"/>
              <a:cs typeface="Arial" panose="020B0604020202020204" pitchFamily="34" charset="0"/>
            </a:rPr>
            <a:t>Testing</a:t>
          </a:r>
          <a:endParaRPr lang="en-US" sz="2100" kern="1200" dirty="0">
            <a:latin typeface="Arial" panose="020B0604020202020204" pitchFamily="34" charset="0"/>
            <a:cs typeface="Arial" panose="020B0604020202020204" pitchFamily="34" charset="0"/>
          </a:endParaRPr>
        </a:p>
      </dsp:txBody>
      <dsp:txXfrm>
        <a:off x="0" y="2685885"/>
        <a:ext cx="10995660" cy="447565"/>
      </dsp:txXfrm>
    </dsp:sp>
    <dsp:sp modelId="{1BD0349F-F00F-4188-8759-D116CF893B13}">
      <dsp:nvSpPr>
        <dsp:cNvPr id="0" name=""/>
        <dsp:cNvSpPr/>
      </dsp:nvSpPr>
      <dsp:spPr>
        <a:xfrm>
          <a:off x="0" y="3133450"/>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532F06-45AD-4C1C-8ABA-F3E2755DBB97}">
      <dsp:nvSpPr>
        <dsp:cNvPr id="0" name=""/>
        <dsp:cNvSpPr/>
      </dsp:nvSpPr>
      <dsp:spPr>
        <a:xfrm>
          <a:off x="0" y="3133450"/>
          <a:ext cx="10995660" cy="447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latin typeface="Arial" panose="020B0604020202020204" pitchFamily="34" charset="0"/>
              <a:cs typeface="Arial" panose="020B0604020202020204" pitchFamily="34" charset="0"/>
            </a:rPr>
            <a:t>Results</a:t>
          </a:r>
          <a:endParaRPr lang="en-US" sz="2100" kern="1200" dirty="0">
            <a:latin typeface="Arial" panose="020B0604020202020204" pitchFamily="34" charset="0"/>
            <a:cs typeface="Arial" panose="020B0604020202020204" pitchFamily="34" charset="0"/>
          </a:endParaRPr>
        </a:p>
      </dsp:txBody>
      <dsp:txXfrm>
        <a:off x="0" y="3133450"/>
        <a:ext cx="10995660" cy="447565"/>
      </dsp:txXfrm>
    </dsp:sp>
    <dsp:sp modelId="{81626658-6C75-470D-9A15-E216703E6C25}">
      <dsp:nvSpPr>
        <dsp:cNvPr id="0" name=""/>
        <dsp:cNvSpPr/>
      </dsp:nvSpPr>
      <dsp:spPr>
        <a:xfrm>
          <a:off x="0" y="3581016"/>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CD6B0D-14AD-484E-ADE6-BF0AE1B8F75A}">
      <dsp:nvSpPr>
        <dsp:cNvPr id="0" name=""/>
        <dsp:cNvSpPr/>
      </dsp:nvSpPr>
      <dsp:spPr>
        <a:xfrm>
          <a:off x="0" y="3581016"/>
          <a:ext cx="10995660" cy="447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latin typeface="Arial" panose="020B0604020202020204" pitchFamily="34" charset="0"/>
              <a:cs typeface="Arial" panose="020B0604020202020204" pitchFamily="34" charset="0"/>
            </a:rPr>
            <a:t>Conclusion</a:t>
          </a:r>
          <a:endParaRPr lang="en-US" sz="2100" kern="1200" dirty="0">
            <a:latin typeface="Arial" panose="020B0604020202020204" pitchFamily="34" charset="0"/>
            <a:cs typeface="Arial" panose="020B0604020202020204" pitchFamily="34" charset="0"/>
          </a:endParaRPr>
        </a:p>
      </dsp:txBody>
      <dsp:txXfrm>
        <a:off x="0" y="3581016"/>
        <a:ext cx="10995660" cy="44756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F5BD8F-9AE8-4F75-AC46-A911304D5AD4}"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01DA9-11FE-4AB4-B133-739D4603B9D5}" type="slidenum">
              <a:rPr lang="en-US" smtClean="0"/>
              <a:t>‹#›</a:t>
            </a:fld>
            <a:endParaRPr lang="en-US"/>
          </a:p>
        </p:txBody>
      </p:sp>
    </p:spTree>
    <p:extLst>
      <p:ext uri="{BB962C8B-B14F-4D97-AF65-F5344CB8AC3E}">
        <p14:creationId xmlns:p14="http://schemas.microsoft.com/office/powerpoint/2010/main" val="2500100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01DA9-11FE-4AB4-B133-739D4603B9D5}" type="slidenum">
              <a:rPr lang="en-US" smtClean="0"/>
              <a:t>1</a:t>
            </a:fld>
            <a:endParaRPr lang="en-US"/>
          </a:p>
        </p:txBody>
      </p:sp>
    </p:spTree>
    <p:extLst>
      <p:ext uri="{BB962C8B-B14F-4D97-AF65-F5344CB8AC3E}">
        <p14:creationId xmlns:p14="http://schemas.microsoft.com/office/powerpoint/2010/main" val="3430203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אנחנו מגיעים כעת לחלק האבחון של תוצאות המודל. בואו נראה יחד את הביצועים של המודל באמצעות שימוש בפונקציית ההשגה הממוצעת הריבועית (</a:t>
            </a:r>
            <a:r>
              <a:rPr lang="en-US" dirty="0"/>
              <a:t>MSE) </a:t>
            </a:r>
            <a:r>
              <a:rPr lang="he-IL" dirty="0"/>
              <a:t> על סט הבדיקה עבור כל אחת ממשתני הטמפרטורה שהוערכו.</a:t>
            </a:r>
          </a:p>
          <a:p>
            <a:pPr algn="r" rtl="1"/>
            <a:endParaRPr lang="he-IL" dirty="0"/>
          </a:p>
          <a:p>
            <a:pPr algn="r" rtl="1"/>
            <a:r>
              <a:rPr lang="he-IL" dirty="0"/>
              <a:t>כלומר:</a:t>
            </a:r>
          </a:p>
          <a:p>
            <a:pPr algn="r" rtl="1"/>
            <a:r>
              <a:rPr lang="he-IL" dirty="0"/>
              <a:t>- טמפרטורת מינימום: המודל העריך את הממוצע של טמפרטורת המינימום עם </a:t>
            </a:r>
            <a:r>
              <a:rPr lang="en-US" dirty="0"/>
              <a:t>MSE </a:t>
            </a:r>
            <a:r>
              <a:rPr lang="he-IL" dirty="0"/>
              <a:t>של 3.77.</a:t>
            </a:r>
          </a:p>
          <a:p>
            <a:pPr algn="r" rtl="1"/>
            <a:r>
              <a:rPr lang="he-IL" dirty="0"/>
              <a:t>- טמפרטורת ממוצע: תוצאת </a:t>
            </a:r>
            <a:r>
              <a:rPr lang="en-US" dirty="0"/>
              <a:t>MSE </a:t>
            </a:r>
            <a:r>
              <a:rPr lang="he-IL" dirty="0"/>
              <a:t>של 1.26.</a:t>
            </a:r>
          </a:p>
          <a:p>
            <a:pPr algn="r" rtl="1"/>
            <a:r>
              <a:rPr lang="he-IL" dirty="0"/>
              <a:t>- טמפרטורת מקסימום: </a:t>
            </a:r>
            <a:r>
              <a:rPr lang="en-US" dirty="0"/>
              <a:t>MSE </a:t>
            </a:r>
            <a:r>
              <a:rPr lang="he-IL" dirty="0"/>
              <a:t>של 5.02.</a:t>
            </a:r>
          </a:p>
          <a:p>
            <a:pPr algn="r" rtl="1"/>
            <a:endParaRPr lang="he-IL" dirty="0"/>
          </a:p>
          <a:p>
            <a:pPr algn="r" rtl="1"/>
            <a:r>
              <a:rPr lang="he-IL" dirty="0"/>
              <a:t>בקצרה, ניתן לומר שהמודל מסוגל לחזות טמפרטורות בצורה מאוד מדויקת, עם טעויות נמוכות מאוד לכל מיני הטמפרטורות.</a:t>
            </a:r>
            <a:endParaRPr lang="en-US" dirty="0"/>
          </a:p>
        </p:txBody>
      </p:sp>
      <p:sp>
        <p:nvSpPr>
          <p:cNvPr id="4" name="Slide Number Placeholder 3"/>
          <p:cNvSpPr>
            <a:spLocks noGrp="1"/>
          </p:cNvSpPr>
          <p:nvPr>
            <p:ph type="sldNum" sz="quarter" idx="5"/>
          </p:nvPr>
        </p:nvSpPr>
        <p:spPr/>
        <p:txBody>
          <a:bodyPr/>
          <a:lstStyle/>
          <a:p>
            <a:fld id="{C2901DA9-11FE-4AB4-B133-739D4603B9D5}" type="slidenum">
              <a:rPr lang="en-US" smtClean="0"/>
              <a:t>10</a:t>
            </a:fld>
            <a:endParaRPr lang="en-US"/>
          </a:p>
        </p:txBody>
      </p:sp>
    </p:spTree>
    <p:extLst>
      <p:ext uri="{BB962C8B-B14F-4D97-AF65-F5344CB8AC3E}">
        <p14:creationId xmlns:p14="http://schemas.microsoft.com/office/powerpoint/2010/main" val="2841865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בסיכום הפרויקט, ניתן לראות שהמודל </a:t>
            </a:r>
            <a:r>
              <a:rPr lang="en-US" dirty="0"/>
              <a:t>LSTM </a:t>
            </a:r>
            <a:r>
              <a:rPr lang="he-IL" dirty="0"/>
              <a:t> מציג יכולות מבטיחות בחיזוי הטמפרטורות בלונדון. כפי שניתן לראות:</a:t>
            </a:r>
          </a:p>
          <a:p>
            <a:pPr algn="r" rtl="1"/>
            <a:r>
              <a:rPr lang="he-IL" dirty="0"/>
              <a:t>- בנושא טמפרטורת המינימום, נראה שהמודל יודע לחזות עם דיוק גבוה, אם כי עם טעויות ממוצעות של כ-1.94 מעלות צלזיוס.</a:t>
            </a:r>
          </a:p>
          <a:p>
            <a:pPr algn="r" rtl="1"/>
            <a:r>
              <a:rPr lang="he-IL" dirty="0"/>
              <a:t>- בנוגע לטמפרטורת הממוצע, המודל מראה יכולת גבוהה יחסית עם טעויות ממוצעות של כ-1.12 מעלות צלזיוס.</a:t>
            </a:r>
          </a:p>
          <a:p>
            <a:pPr algn="r" rtl="1"/>
            <a:r>
              <a:rPr lang="he-IL" dirty="0"/>
              <a:t>- טמפרטורת המקסימום עלולה להיות אתגר, עם טעויות ממוצעות של כ-2.28 מעלות צלזיוס.</a:t>
            </a:r>
          </a:p>
          <a:p>
            <a:pPr algn="r" rtl="1"/>
            <a:endParaRPr lang="he-IL" dirty="0"/>
          </a:p>
          <a:p>
            <a:pPr algn="r" rtl="1"/>
            <a:r>
              <a:rPr lang="he-IL" dirty="0"/>
              <a:t>לסיכום, המודל מציג פוטנציאל מרשים לשימוש בחיזוי תחזיות מזג אוויר מדויקות ויעילות.</a:t>
            </a:r>
            <a:endParaRPr lang="en-US" dirty="0"/>
          </a:p>
        </p:txBody>
      </p:sp>
      <p:sp>
        <p:nvSpPr>
          <p:cNvPr id="4" name="Slide Number Placeholder 3"/>
          <p:cNvSpPr>
            <a:spLocks noGrp="1"/>
          </p:cNvSpPr>
          <p:nvPr>
            <p:ph type="sldNum" sz="quarter" idx="5"/>
          </p:nvPr>
        </p:nvSpPr>
        <p:spPr/>
        <p:txBody>
          <a:bodyPr/>
          <a:lstStyle/>
          <a:p>
            <a:fld id="{C2901DA9-11FE-4AB4-B133-739D4603B9D5}" type="slidenum">
              <a:rPr lang="en-US" smtClean="0"/>
              <a:t>14</a:t>
            </a:fld>
            <a:endParaRPr lang="en-US"/>
          </a:p>
        </p:txBody>
      </p:sp>
    </p:spTree>
    <p:extLst>
      <p:ext uri="{BB962C8B-B14F-4D97-AF65-F5344CB8AC3E}">
        <p14:creationId xmlns:p14="http://schemas.microsoft.com/office/powerpoint/2010/main" val="2214867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i="0" dirty="0">
                <a:solidFill>
                  <a:srgbClr val="ECECEC"/>
                </a:solidFill>
                <a:effectLst/>
                <a:highlight>
                  <a:srgbClr val="212121"/>
                </a:highlight>
                <a:latin typeface="Söhne"/>
              </a:rPr>
              <a:t>הקדמה - עיבוד המידע - יצירת רצף עבור </a:t>
            </a:r>
            <a:r>
              <a:rPr lang="en-US" b="0" i="0" dirty="0">
                <a:solidFill>
                  <a:srgbClr val="ECECEC"/>
                </a:solidFill>
                <a:effectLst/>
                <a:highlight>
                  <a:srgbClr val="212121"/>
                </a:highlight>
                <a:latin typeface="Söhne"/>
              </a:rPr>
              <a:t>LSTM </a:t>
            </a:r>
            <a:r>
              <a:rPr lang="he-IL" b="0" i="0" dirty="0">
                <a:solidFill>
                  <a:srgbClr val="ECECEC"/>
                </a:solidFill>
                <a:effectLst/>
                <a:highlight>
                  <a:srgbClr val="212121"/>
                </a:highlight>
                <a:latin typeface="Söhne"/>
              </a:rPr>
              <a:t>- ארכיטקטורת המודל -- אימון -  ואימות בדיקה – תוצאות -  מסקנות</a:t>
            </a:r>
            <a:endParaRPr lang="en-US" dirty="0"/>
          </a:p>
        </p:txBody>
      </p:sp>
      <p:sp>
        <p:nvSpPr>
          <p:cNvPr id="4" name="Slide Number Placeholder 3"/>
          <p:cNvSpPr>
            <a:spLocks noGrp="1"/>
          </p:cNvSpPr>
          <p:nvPr>
            <p:ph type="sldNum" sz="quarter" idx="5"/>
          </p:nvPr>
        </p:nvSpPr>
        <p:spPr/>
        <p:txBody>
          <a:bodyPr/>
          <a:lstStyle/>
          <a:p>
            <a:fld id="{C2901DA9-11FE-4AB4-B133-739D4603B9D5}" type="slidenum">
              <a:rPr lang="en-US" smtClean="0"/>
              <a:t>2</a:t>
            </a:fld>
            <a:endParaRPr lang="en-US"/>
          </a:p>
        </p:txBody>
      </p:sp>
    </p:spTree>
    <p:extLst>
      <p:ext uri="{BB962C8B-B14F-4D97-AF65-F5344CB8AC3E}">
        <p14:creationId xmlns:p14="http://schemas.microsoft.com/office/powerpoint/2010/main" val="2793961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המבוא:</a:t>
            </a:r>
          </a:p>
          <a:p>
            <a:pPr algn="r" rtl="1"/>
            <a:r>
              <a:rPr lang="he-IL" dirty="0"/>
              <a:t>בפרויקט זה, אנו מתעסקים בתחזית מזג האוויר בעיר לונדון, ובדיוק בתחזית הטמפרטורות המינימלית, הממוצעת והמקסימלית בה.</a:t>
            </a:r>
            <a:endParaRPr lang="en-US" dirty="0"/>
          </a:p>
          <a:p>
            <a:pPr algn="r" rtl="1"/>
            <a:r>
              <a:rPr lang="he-IL" dirty="0"/>
              <a:t> הפרויקט משתמש ברשת </a:t>
            </a:r>
            <a:r>
              <a:rPr lang="en-US" dirty="0"/>
              <a:t>LSTM (Long Short-Term Memory) </a:t>
            </a:r>
            <a:r>
              <a:rPr lang="he-IL" dirty="0"/>
              <a:t>כדי לנתח את הנתונים ההיסטוריים של מזג האוויר בדיוק.</a:t>
            </a:r>
          </a:p>
          <a:p>
            <a:pPr algn="r" rtl="1"/>
            <a:endParaRPr lang="he-IL" dirty="0"/>
          </a:p>
          <a:p>
            <a:pPr algn="r" rtl="1"/>
            <a:r>
              <a:rPr lang="he-IL" dirty="0"/>
              <a:t>סקירת הפרויקט:</a:t>
            </a:r>
          </a:p>
          <a:p>
            <a:pPr algn="r" rtl="1"/>
            <a:r>
              <a:rPr lang="he-IL" dirty="0"/>
              <a:t>המטרה של הפרויקט היא להשתמש בנתוני מזג האוויר ההיסטוריים עבור תחזית טמפרטורה בלונדון. </a:t>
            </a:r>
            <a:endParaRPr lang="en-US" dirty="0"/>
          </a:p>
          <a:p>
            <a:pPr algn="r" rtl="1"/>
            <a:r>
              <a:rPr lang="he-IL" dirty="0"/>
              <a:t>במהלך ההצגה נראה את תהליך יצירת והערכת המודל </a:t>
            </a:r>
            <a:r>
              <a:rPr lang="en-US" dirty="0"/>
              <a:t>LSTM, </a:t>
            </a:r>
            <a:r>
              <a:rPr lang="he-IL" dirty="0"/>
              <a:t> כולל עיבוד מידע וניתוח תוצאות.</a:t>
            </a:r>
            <a:endParaRPr lang="en-US" dirty="0"/>
          </a:p>
        </p:txBody>
      </p:sp>
      <p:sp>
        <p:nvSpPr>
          <p:cNvPr id="4" name="Slide Number Placeholder 3"/>
          <p:cNvSpPr>
            <a:spLocks noGrp="1"/>
          </p:cNvSpPr>
          <p:nvPr>
            <p:ph type="sldNum" sz="quarter" idx="5"/>
          </p:nvPr>
        </p:nvSpPr>
        <p:spPr/>
        <p:txBody>
          <a:bodyPr/>
          <a:lstStyle/>
          <a:p>
            <a:fld id="{C2901DA9-11FE-4AB4-B133-739D4603B9D5}" type="slidenum">
              <a:rPr lang="en-US" smtClean="0"/>
              <a:t>3</a:t>
            </a:fld>
            <a:endParaRPr lang="en-US"/>
          </a:p>
        </p:txBody>
      </p:sp>
    </p:spTree>
    <p:extLst>
      <p:ext uri="{BB962C8B-B14F-4D97-AF65-F5344CB8AC3E}">
        <p14:creationId xmlns:p14="http://schemas.microsoft.com/office/powerpoint/2010/main" val="2542130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נתונים:</a:t>
            </a:r>
          </a:p>
          <a:p>
            <a:pPr algn="r" rtl="1"/>
            <a:r>
              <a:rPr lang="he-IL" dirty="0"/>
              <a:t>קובץ הנתונים שבו אנו מתעסקים נקרא '</a:t>
            </a:r>
            <a:r>
              <a:rPr lang="en-US" dirty="0"/>
              <a:t> london_weather.csv' </a:t>
            </a:r>
            <a:r>
              <a:rPr lang="he-IL" dirty="0"/>
              <a:t>ומכיל מגוון תכונות מזג האוויר משנים 1979 עד 2020 בלונדון.</a:t>
            </a:r>
            <a:endParaRPr lang="en-US" dirty="0"/>
          </a:p>
          <a:p>
            <a:pPr algn="r" rtl="1"/>
            <a:endParaRPr lang="en-US"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sz="1200" b="1" i="0" dirty="0">
                <a:effectLst/>
                <a:highlight>
                  <a:srgbClr val="FFFFFF"/>
                </a:highlight>
                <a:latin typeface="Arial" panose="020B0604020202020204" pitchFamily="34" charset="0"/>
              </a:rPr>
              <a:t>Weather </a:t>
            </a:r>
            <a:r>
              <a:rPr lang="en-US" sz="1200" b="1" i="0" dirty="0">
                <a:effectLst/>
                <a:highlight>
                  <a:srgbClr val="FFFFFF"/>
                </a:highlight>
                <a:latin typeface="Arial" panose="020B0604020202020204" pitchFamily="34" charset="0"/>
                <a:cs typeface="Arial" panose="020B0604020202020204" pitchFamily="34" charset="0"/>
              </a:rPr>
              <a:t>Features: </a:t>
            </a:r>
            <a:r>
              <a:rPr lang="en-US" sz="1200" b="0" i="0" dirty="0">
                <a:effectLst/>
                <a:highlight>
                  <a:srgbClr val="FFFFFF"/>
                </a:highlight>
                <a:latin typeface="Arial" panose="020B0604020202020204" pitchFamily="34" charset="0"/>
                <a:cs typeface="Arial" panose="020B0604020202020204" pitchFamily="34" charset="0"/>
              </a:rPr>
              <a:t>Cloud Cover, Sunshine Duration, Global Radiation, Maximum Temperature, Mean Temperature, Minimum Temperature, Precipitation, Atmospheric Pressure, Snow Depth.</a:t>
            </a:r>
            <a:endParaRPr lang="he-IL" dirty="0"/>
          </a:p>
          <a:p>
            <a:pPr algn="r" rtl="1"/>
            <a:r>
              <a:rPr lang="he-IL" dirty="0"/>
              <a:t>תכונות מזג האוויר כוללות: כיסוי עננים, משך זמן שמש, קרינה גלובלית, טמפרטורה מקסימלית, טמפרטורה ממוצעת, טמפרטורה מינימלית, נפילות גשם, לחץ אטמוספרי, עומק שלג.</a:t>
            </a:r>
          </a:p>
          <a:p>
            <a:pPr algn="r" rtl="1"/>
            <a:endParaRPr lang="he-IL" dirty="0"/>
          </a:p>
          <a:p>
            <a:pPr algn="r" rtl="1"/>
            <a:r>
              <a:rPr lang="he-IL" dirty="0"/>
              <a:t>שלבי עיבוד מידע:</a:t>
            </a:r>
          </a:p>
          <a:p>
            <a:pPr marL="228600" indent="-228600" algn="r" rtl="1">
              <a:buAutoNum type="arabicPeriod"/>
            </a:pPr>
            <a:r>
              <a:rPr lang="he-IL" dirty="0"/>
              <a:t>ערכים חסרים: השלמת ערכים חסרים באמצעות סיווג קדימה, כך שהנתונים יהיו מתמשכים. </a:t>
            </a:r>
            <a:endParaRPr lang="en-US" dirty="0"/>
          </a:p>
          <a:p>
            <a:pPr marL="228600" indent="-228600" algn="r" rtl="1">
              <a:buAutoNum type="arabicPeriod"/>
            </a:pPr>
            <a:endParaRPr lang="he-IL" dirty="0"/>
          </a:p>
        </p:txBody>
      </p:sp>
      <p:sp>
        <p:nvSpPr>
          <p:cNvPr id="4" name="Slide Number Placeholder 3"/>
          <p:cNvSpPr>
            <a:spLocks noGrp="1"/>
          </p:cNvSpPr>
          <p:nvPr>
            <p:ph type="sldNum" sz="quarter" idx="5"/>
          </p:nvPr>
        </p:nvSpPr>
        <p:spPr/>
        <p:txBody>
          <a:bodyPr/>
          <a:lstStyle/>
          <a:p>
            <a:fld id="{C2901DA9-11FE-4AB4-B133-739D4603B9D5}" type="slidenum">
              <a:rPr lang="en-US" smtClean="0"/>
              <a:t>4</a:t>
            </a:fld>
            <a:endParaRPr lang="en-US"/>
          </a:p>
        </p:txBody>
      </p:sp>
    </p:spTree>
    <p:extLst>
      <p:ext uri="{BB962C8B-B14F-4D97-AF65-F5344CB8AC3E}">
        <p14:creationId xmlns:p14="http://schemas.microsoft.com/office/powerpoint/2010/main" val="166203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נורמליזציה: הפיצ"רז נורמלו באמצעות </a:t>
            </a:r>
            <a:r>
              <a:rPr lang="en-US" dirty="0" err="1"/>
              <a:t>MinMaxScaler</a:t>
            </a:r>
            <a:r>
              <a:rPr lang="en-US" dirty="0"/>
              <a:t> </a:t>
            </a:r>
            <a:r>
              <a:rPr lang="he-IL" dirty="0"/>
              <a:t> כדי להבטיח סקיילינג אחיד.</a:t>
            </a:r>
          </a:p>
          <a:p>
            <a:pPr algn="r" rtl="1"/>
            <a:r>
              <a:rPr lang="he-IL" dirty="0"/>
              <a:t>3. יצירת רצף: </a:t>
            </a:r>
          </a:p>
          <a:p>
            <a:pPr algn="r" rtl="1"/>
            <a:r>
              <a:rPr lang="he-IL" dirty="0"/>
              <a:t>   נעשה שימוש בפונקציית  </a:t>
            </a:r>
            <a:r>
              <a:rPr lang="en-US" dirty="0" err="1"/>
              <a:t>create_sequences</a:t>
            </a:r>
            <a:r>
              <a:rPr lang="en-US" dirty="0"/>
              <a:t> </a:t>
            </a:r>
            <a:r>
              <a:rPr lang="he-IL" dirty="0"/>
              <a:t> כדי לבנות זוגות נתונים סידוריים של קלט-פלט.</a:t>
            </a:r>
          </a:p>
          <a:p>
            <a:pPr algn="r" rtl="1"/>
            <a:r>
              <a:rPr lang="he-IL" dirty="0"/>
              <a:t>   רצף הקלט (סט </a:t>
            </a:r>
            <a:r>
              <a:rPr lang="en-US" dirty="0"/>
              <a:t>X): </a:t>
            </a:r>
            <a:r>
              <a:rPr lang="he-IL" dirty="0"/>
              <a:t>חלון של 6 ימים של נתונים.</a:t>
            </a:r>
          </a:p>
          <a:p>
            <a:pPr algn="r" rtl="1"/>
            <a:r>
              <a:rPr lang="he-IL" dirty="0"/>
              <a:t>   רצף הפלט (סט </a:t>
            </a:r>
            <a:r>
              <a:rPr lang="en-US" dirty="0"/>
              <a:t>Y): </a:t>
            </a:r>
            <a:r>
              <a:rPr lang="he-IL" dirty="0"/>
              <a:t>תכונות המטרה ליום הבא.</a:t>
            </a:r>
            <a:endParaRPr lang="en-US" dirty="0"/>
          </a:p>
        </p:txBody>
      </p:sp>
      <p:sp>
        <p:nvSpPr>
          <p:cNvPr id="4" name="Slide Number Placeholder 3"/>
          <p:cNvSpPr>
            <a:spLocks noGrp="1"/>
          </p:cNvSpPr>
          <p:nvPr>
            <p:ph type="sldNum" sz="quarter" idx="5"/>
          </p:nvPr>
        </p:nvSpPr>
        <p:spPr/>
        <p:txBody>
          <a:bodyPr/>
          <a:lstStyle/>
          <a:p>
            <a:fld id="{C2901DA9-11FE-4AB4-B133-739D4603B9D5}" type="slidenum">
              <a:rPr lang="en-US" smtClean="0"/>
              <a:t>5</a:t>
            </a:fld>
            <a:endParaRPr lang="en-US"/>
          </a:p>
        </p:txBody>
      </p:sp>
    </p:spTree>
    <p:extLst>
      <p:ext uri="{BB962C8B-B14F-4D97-AF65-F5344CB8AC3E}">
        <p14:creationId xmlns:p14="http://schemas.microsoft.com/office/powerpoint/2010/main" val="391060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מבנה המודל שלנו מתמקד בשלושה שלבים עיקריים: שכבת הקלט, השכבה הנסתרת, והשכבה הפלט.</a:t>
            </a:r>
            <a:endParaRPr lang="en-US" dirty="0"/>
          </a:p>
          <a:p>
            <a:pPr algn="r" rtl="1"/>
            <a:r>
              <a:rPr lang="he-IL" dirty="0"/>
              <a:t> בשכבת הקלט, אנו מכניסים את הנתונים של מזג האוויר - כל המאפיינים שנאספים מהדאטה.</a:t>
            </a:r>
            <a:endParaRPr lang="en-US" dirty="0"/>
          </a:p>
          <a:p>
            <a:pPr algn="r" rtl="1"/>
            <a:r>
              <a:rPr lang="he-IL" dirty="0"/>
              <a:t> השכבה הנסתרת היא המקום בו הרשת לומדת ויוצרת את המודל שלה.</a:t>
            </a:r>
            <a:endParaRPr lang="en-US" dirty="0"/>
          </a:p>
          <a:p>
            <a:pPr algn="r" rtl="1"/>
            <a:r>
              <a:rPr lang="he-IL" dirty="0"/>
              <a:t> ולבסוף, השכבה הפלט מפיקה את התחזיות שלנו - במקרה שלנו, הטמפרטורות המינימלית, הממוצעת, והמקסימלית.</a:t>
            </a:r>
            <a:endParaRPr lang="en-US" dirty="0"/>
          </a:p>
          <a:p>
            <a:pPr algn="r" rtl="1"/>
            <a:r>
              <a:rPr lang="he-IL" dirty="0"/>
              <a:t> ביחד עם האופטימיזציה באמצעות אופטימיזציה </a:t>
            </a:r>
            <a:r>
              <a:rPr lang="en-US" dirty="0"/>
              <a:t> Adam </a:t>
            </a:r>
            <a:r>
              <a:rPr lang="he-IL" dirty="0"/>
              <a:t>והשימוש בפונקציית ההפסד של </a:t>
            </a:r>
            <a:r>
              <a:rPr lang="en-US" dirty="0"/>
              <a:t> MSE, </a:t>
            </a:r>
            <a:r>
              <a:rPr lang="he-IL" dirty="0"/>
              <a:t>אנו בונים מודל שיכול לנבא מדויקות את המזג האוויר בלונדון.</a:t>
            </a:r>
          </a:p>
        </p:txBody>
      </p:sp>
      <p:sp>
        <p:nvSpPr>
          <p:cNvPr id="4" name="Slide Number Placeholder 3"/>
          <p:cNvSpPr>
            <a:spLocks noGrp="1"/>
          </p:cNvSpPr>
          <p:nvPr>
            <p:ph type="sldNum" sz="quarter" idx="5"/>
          </p:nvPr>
        </p:nvSpPr>
        <p:spPr/>
        <p:txBody>
          <a:bodyPr/>
          <a:lstStyle/>
          <a:p>
            <a:fld id="{C2901DA9-11FE-4AB4-B133-739D4603B9D5}" type="slidenum">
              <a:rPr lang="en-US" smtClean="0"/>
              <a:t>6</a:t>
            </a:fld>
            <a:endParaRPr lang="en-US"/>
          </a:p>
        </p:txBody>
      </p:sp>
    </p:spTree>
    <p:extLst>
      <p:ext uri="{BB962C8B-B14F-4D97-AF65-F5344CB8AC3E}">
        <p14:creationId xmlns:p14="http://schemas.microsoft.com/office/powerpoint/2010/main" val="1268744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LSTM layer will produce an output tensor with the shape </a:t>
            </a:r>
            <a:r>
              <a:rPr lang="en-US" dirty="0"/>
              <a:t>(</a:t>
            </a:r>
            <a:r>
              <a:rPr lang="en-US" dirty="0" err="1"/>
              <a:t>batch_size</a:t>
            </a:r>
            <a:r>
              <a:rPr lang="en-US" dirty="0"/>
              <a:t> = 64, </a:t>
            </a:r>
            <a:r>
              <a:rPr lang="en-US" dirty="0" err="1"/>
              <a:t>time_steps</a:t>
            </a:r>
            <a:r>
              <a:rPr lang="en-US" dirty="0"/>
              <a:t> = 6, </a:t>
            </a:r>
            <a:r>
              <a:rPr lang="en-US" dirty="0" err="1"/>
              <a:t>hidden_layer_size</a:t>
            </a:r>
            <a:r>
              <a:rPr lang="en-US" dirty="0"/>
              <a:t> = 100)</a:t>
            </a:r>
          </a:p>
        </p:txBody>
      </p:sp>
      <p:sp>
        <p:nvSpPr>
          <p:cNvPr id="4" name="Slide Number Placeholder 3"/>
          <p:cNvSpPr>
            <a:spLocks noGrp="1"/>
          </p:cNvSpPr>
          <p:nvPr>
            <p:ph type="sldNum" sz="quarter" idx="5"/>
          </p:nvPr>
        </p:nvSpPr>
        <p:spPr/>
        <p:txBody>
          <a:bodyPr/>
          <a:lstStyle/>
          <a:p>
            <a:fld id="{C2901DA9-11FE-4AB4-B133-739D4603B9D5}" type="slidenum">
              <a:rPr lang="en-US" smtClean="0"/>
              <a:t>7</a:t>
            </a:fld>
            <a:endParaRPr lang="en-US"/>
          </a:p>
        </p:txBody>
      </p:sp>
    </p:spTree>
    <p:extLst>
      <p:ext uri="{BB962C8B-B14F-4D97-AF65-F5344CB8AC3E}">
        <p14:creationId xmlns:p14="http://schemas.microsoft.com/office/powerpoint/2010/main" val="235849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במהלך האימון של המודל, נחלק את הנתונים לשלושה חלקים: חלק לאימון המודל (70% מהנתונים), חלק לאימון האימון (15% מהנתונים), וחלק לבדיקת המודל (15% מהנתונים). המודל יאומן למשך 100 אפוקים, על מנת ללמוד מהנתונים ולשפר את הדיוק שלו. בנוסף, אנו משתמשים בפונקציית ההפסד </a:t>
            </a:r>
            <a:r>
              <a:rPr lang="en-US" dirty="0"/>
              <a:t>MSE </a:t>
            </a:r>
            <a:r>
              <a:rPr lang="he-IL" dirty="0"/>
              <a:t>כדי למדוד את השגיאה של המודל, ובמימון באמצעות אופטימיזציה </a:t>
            </a:r>
            <a:r>
              <a:rPr lang="en-US" dirty="0"/>
              <a:t>Adam </a:t>
            </a:r>
            <a:r>
              <a:rPr lang="he-IL" dirty="0"/>
              <a:t>עם קצב למידה של 0.001. זאת תכנית רב שכבתית ומעמיקה שתעזור לנו לבנות מודל מדויק ומוביל לתוצאות משמעותיות.</a:t>
            </a:r>
            <a:endParaRPr lang="en-US" dirty="0"/>
          </a:p>
        </p:txBody>
      </p:sp>
      <p:sp>
        <p:nvSpPr>
          <p:cNvPr id="4" name="Slide Number Placeholder 3"/>
          <p:cNvSpPr>
            <a:spLocks noGrp="1"/>
          </p:cNvSpPr>
          <p:nvPr>
            <p:ph type="sldNum" sz="quarter" idx="5"/>
          </p:nvPr>
        </p:nvSpPr>
        <p:spPr/>
        <p:txBody>
          <a:bodyPr/>
          <a:lstStyle/>
          <a:p>
            <a:fld id="{C2901DA9-11FE-4AB4-B133-739D4603B9D5}" type="slidenum">
              <a:rPr lang="en-US" smtClean="0"/>
              <a:t>8</a:t>
            </a:fld>
            <a:endParaRPr lang="en-US"/>
          </a:p>
        </p:txBody>
      </p:sp>
    </p:spTree>
    <p:extLst>
      <p:ext uri="{BB962C8B-B14F-4D97-AF65-F5344CB8AC3E}">
        <p14:creationId xmlns:p14="http://schemas.microsoft.com/office/powerpoint/2010/main" val="2066214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ההפסד באימון: ניתן לראות בבירור שההפסד בתהליך האימון ירד באופן קבוע מאפוק לאפוק, מה שמעיד על כך שהמודל לומד ומשפר את חיזוייו ככל שהוא אומן על הנתונים.</a:t>
            </a:r>
          </a:p>
          <a:p>
            <a:pPr algn="r" rtl="1"/>
            <a:endParaRPr lang="he-IL" dirty="0"/>
          </a:p>
          <a:p>
            <a:pPr algn="r" rtl="1"/>
            <a:r>
              <a:rPr lang="he-IL" dirty="0"/>
              <a:t>יציבות בהפסד באימון: גם בהפסד האימון ירד בתחילה, אך לאחר מכן יצא ליציבות סביב הערך 40. זה מעיד על היכולת של המודל ללמוד את התבניות הכלליות של הנתונים ולא להיכנס למצב של מידת התאמה מוגזמת לנתוני האימון. זהו אינדיקציה חשובה שהמודל שולט בפרטים הכלליים של הנתונים ומקבל תוצאות יציבות.</a:t>
            </a:r>
            <a:endParaRPr lang="en-US" dirty="0"/>
          </a:p>
        </p:txBody>
      </p:sp>
      <p:sp>
        <p:nvSpPr>
          <p:cNvPr id="4" name="Slide Number Placeholder 3"/>
          <p:cNvSpPr>
            <a:spLocks noGrp="1"/>
          </p:cNvSpPr>
          <p:nvPr>
            <p:ph type="sldNum" sz="quarter" idx="5"/>
          </p:nvPr>
        </p:nvSpPr>
        <p:spPr/>
        <p:txBody>
          <a:bodyPr/>
          <a:lstStyle/>
          <a:p>
            <a:fld id="{C2901DA9-11FE-4AB4-B133-739D4603B9D5}" type="slidenum">
              <a:rPr lang="en-US" smtClean="0"/>
              <a:t>9</a:t>
            </a:fld>
            <a:endParaRPr lang="en-US"/>
          </a:p>
        </p:txBody>
      </p:sp>
    </p:spTree>
    <p:extLst>
      <p:ext uri="{BB962C8B-B14F-4D97-AF65-F5344CB8AC3E}">
        <p14:creationId xmlns:p14="http://schemas.microsoft.com/office/powerpoint/2010/main" val="4287971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4/17/2024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882122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4/17/2024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6375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4/17/2024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98440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4/17/2024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59442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4/17/2024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7404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4/17/2024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33627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4/17/2024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8275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4/17/2024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471223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4/17/2024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92961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4/17/2024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650888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4/17/2024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615100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4/17/2024</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9419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3297213-B630-4CFA-8FE1-099659C5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wer Bridge and Tower of London on gloomy day">
            <a:extLst>
              <a:ext uri="{FF2B5EF4-FFF2-40B4-BE49-F238E27FC236}">
                <a16:creationId xmlns:a16="http://schemas.microsoft.com/office/drawing/2014/main" id="{D9EC441A-BF23-3D6F-B480-25B394EAB32F}"/>
              </a:ext>
            </a:extLst>
          </p:cNvPr>
          <p:cNvPicPr>
            <a:picLocks noChangeAspect="1"/>
          </p:cNvPicPr>
          <p:nvPr/>
        </p:nvPicPr>
        <p:blipFill rotWithShape="1">
          <a:blip r:embed="rId3"/>
          <a:srcRect l="12014" r="875" b="1"/>
          <a:stretch/>
        </p:blipFill>
        <p:spPr>
          <a:xfrm>
            <a:off x="1" y="10"/>
            <a:ext cx="12191999" cy="6857990"/>
          </a:xfrm>
          <a:prstGeom prst="rect">
            <a:avLst/>
          </a:prstGeom>
        </p:spPr>
      </p:pic>
      <p:sp>
        <p:nvSpPr>
          <p:cNvPr id="22" name="Rectangle 21">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7781" y="-257784"/>
            <a:ext cx="6857999" cy="7373570"/>
          </a:xfrm>
          <a:prstGeom prst="rect">
            <a:avLst/>
          </a:prstGeom>
          <a:gradFill flip="none" rotWithShape="1">
            <a:gsLst>
              <a:gs pos="3000">
                <a:srgbClr val="000000">
                  <a:alpha val="0"/>
                </a:srgbClr>
              </a:gs>
              <a:gs pos="73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744FB-985A-BCBB-2B16-E60A60C45299}"/>
              </a:ext>
            </a:extLst>
          </p:cNvPr>
          <p:cNvSpPr>
            <a:spLocks noGrp="1"/>
          </p:cNvSpPr>
          <p:nvPr>
            <p:ph type="ctrTitle"/>
          </p:nvPr>
        </p:nvSpPr>
        <p:spPr>
          <a:xfrm>
            <a:off x="548640" y="952500"/>
            <a:ext cx="5127674" cy="3893582"/>
          </a:xfrm>
        </p:spPr>
        <p:txBody>
          <a:bodyPr>
            <a:normAutofit/>
          </a:bodyPr>
          <a:lstStyle/>
          <a:p>
            <a:r>
              <a:rPr lang="en-US" dirty="0">
                <a:solidFill>
                  <a:srgbClr val="FFFFFF"/>
                </a:solidFill>
              </a:rPr>
              <a:t>London Weather</a:t>
            </a:r>
            <a:br>
              <a:rPr lang="en-US" dirty="0">
                <a:solidFill>
                  <a:srgbClr val="FFFFFF"/>
                </a:solidFill>
              </a:rPr>
            </a:br>
            <a:r>
              <a:rPr lang="en-US" dirty="0">
                <a:solidFill>
                  <a:srgbClr val="FFFFFF"/>
                </a:solidFill>
              </a:rPr>
              <a:t>Forecasting</a:t>
            </a:r>
          </a:p>
        </p:txBody>
      </p:sp>
      <p:cxnSp>
        <p:nvCxnSpPr>
          <p:cNvPr id="24" name="Straight Connector 23">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96677BE-56E6-C9CF-904F-5077DD8EAB11}"/>
              </a:ext>
            </a:extLst>
          </p:cNvPr>
          <p:cNvSpPr txBox="1">
            <a:spLocks/>
          </p:cNvSpPr>
          <p:nvPr/>
        </p:nvSpPr>
        <p:spPr>
          <a:xfrm>
            <a:off x="548640" y="5788737"/>
            <a:ext cx="10314432" cy="604196"/>
          </a:xfrm>
          <a:prstGeom prst="rect">
            <a:avLst/>
          </a:prstGeom>
        </p:spPr>
        <p:txBody>
          <a:bodyPr vert="horz" lIns="91440" tIns="45720" rIns="91440" bIns="45720" rtlCol="0" anchor="t">
            <a:normAutofit lnSpcReduction="10000"/>
          </a:bodyPr>
          <a:lstStyle>
            <a:lvl1pPr algn="l" defTabSz="914400" rtl="0" eaLnBrk="1" latinLnBrk="0" hangingPunct="1">
              <a:lnSpc>
                <a:spcPct val="85000"/>
              </a:lnSpc>
              <a:spcBef>
                <a:spcPct val="0"/>
              </a:spcBef>
              <a:buNone/>
              <a:defRPr sz="4400" kern="1200">
                <a:solidFill>
                  <a:schemeClr val="accent1"/>
                </a:solidFill>
                <a:latin typeface="+mj-lt"/>
                <a:ea typeface="+mj-ea"/>
                <a:cs typeface="+mj-cs"/>
              </a:defRPr>
            </a:lvl1pPr>
          </a:lstStyle>
          <a:p>
            <a:r>
              <a:rPr lang="en-US" sz="2000" dirty="0">
                <a:solidFill>
                  <a:srgbClr val="FFFFFF"/>
                </a:solidFill>
              </a:rPr>
              <a:t>Moaad Abd Ellatif  &amp; Muhammed Said</a:t>
            </a:r>
            <a:br>
              <a:rPr lang="en-US" sz="2000" dirty="0">
                <a:solidFill>
                  <a:srgbClr val="FFFFFF"/>
                </a:solidFill>
              </a:rPr>
            </a:br>
            <a:r>
              <a:rPr lang="en-US" sz="2000" dirty="0">
                <a:solidFill>
                  <a:srgbClr val="FFFFFF"/>
                </a:solidFill>
              </a:rPr>
              <a:t>18/4/2024</a:t>
            </a:r>
          </a:p>
        </p:txBody>
      </p:sp>
    </p:spTree>
    <p:extLst>
      <p:ext uri="{BB962C8B-B14F-4D97-AF65-F5344CB8AC3E}">
        <p14:creationId xmlns:p14="http://schemas.microsoft.com/office/powerpoint/2010/main" val="140005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2885-8626-EB26-FC95-97FB0A21ED72}"/>
              </a:ext>
            </a:extLst>
          </p:cNvPr>
          <p:cNvSpPr>
            <a:spLocks noGrp="1"/>
          </p:cNvSpPr>
          <p:nvPr>
            <p:ph type="title"/>
          </p:nvPr>
        </p:nvSpPr>
        <p:spPr/>
        <p:txBody>
          <a:bodyPr/>
          <a:lstStyle/>
          <a:p>
            <a:r>
              <a:rPr lang="en-US" b="0" i="0" dirty="0">
                <a:effectLst/>
                <a:highlight>
                  <a:srgbClr val="FFFFFF"/>
                </a:highlight>
                <a:latin typeface="Arial" panose="020B0604020202020204" pitchFamily="34" charset="0"/>
              </a:rPr>
              <a:t>Evaluation</a:t>
            </a:r>
            <a:endParaRPr lang="en-US" dirty="0"/>
          </a:p>
        </p:txBody>
      </p:sp>
      <p:sp>
        <p:nvSpPr>
          <p:cNvPr id="3" name="Content Placeholder 2">
            <a:extLst>
              <a:ext uri="{FF2B5EF4-FFF2-40B4-BE49-F238E27FC236}">
                <a16:creationId xmlns:a16="http://schemas.microsoft.com/office/drawing/2014/main" id="{8E75EB73-A0EA-5328-0707-EE985E0C86E3}"/>
              </a:ext>
            </a:extLst>
          </p:cNvPr>
          <p:cNvSpPr>
            <a:spLocks noGrp="1"/>
          </p:cNvSpPr>
          <p:nvPr>
            <p:ph sz="half" idx="1"/>
          </p:nvPr>
        </p:nvSpPr>
        <p:spPr>
          <a:xfrm>
            <a:off x="548640" y="2029968"/>
            <a:ext cx="10995658" cy="4224528"/>
          </a:xfrm>
        </p:spPr>
        <p:txBody>
          <a:bodyPr>
            <a:normAutofit/>
          </a:bodyPr>
          <a:lstStyle/>
          <a:p>
            <a:r>
              <a:rPr lang="en-US" sz="2000" i="0" dirty="0">
                <a:effectLst/>
                <a:highlight>
                  <a:srgbClr val="FFFFFF"/>
                </a:highlight>
                <a:latin typeface="Arial" panose="020B0604020202020204" pitchFamily="34" charset="0"/>
              </a:rPr>
              <a:t>Model performance evaluated using Mean Squared Error (MSE) on the test set for each temperature variable.</a:t>
            </a:r>
          </a:p>
          <a:p>
            <a:endParaRPr lang="en-US" sz="2000" i="0" dirty="0">
              <a:effectLst/>
              <a:highlight>
                <a:srgbClr val="FFFFFF"/>
              </a:highlight>
              <a:latin typeface="Arial" panose="020B0604020202020204" pitchFamily="34" charset="0"/>
            </a:endParaRPr>
          </a:p>
          <a:p>
            <a:pPr marL="0" indent="0">
              <a:buNone/>
            </a:pPr>
            <a:r>
              <a:rPr lang="en-US" sz="2000" b="1" i="0" dirty="0">
                <a:effectLst/>
                <a:highlight>
                  <a:srgbClr val="FFFFFF"/>
                </a:highlight>
                <a:latin typeface="Arial" panose="020B0604020202020204" pitchFamily="34" charset="0"/>
              </a:rPr>
              <a:t>Results Analysis</a:t>
            </a:r>
          </a:p>
          <a:p>
            <a:r>
              <a:rPr lang="en-US" sz="2000" i="0" dirty="0">
                <a:effectLst/>
                <a:highlight>
                  <a:srgbClr val="FFFFFF"/>
                </a:highlight>
                <a:latin typeface="Arial" panose="020B0604020202020204" pitchFamily="34" charset="0"/>
              </a:rPr>
              <a:t>Minimum Temperature: Test MSE of 3.77</a:t>
            </a:r>
          </a:p>
          <a:p>
            <a:r>
              <a:rPr lang="en-US" sz="2000" i="0" dirty="0">
                <a:effectLst/>
                <a:highlight>
                  <a:srgbClr val="FFFFFF"/>
                </a:highlight>
                <a:latin typeface="Arial" panose="020B0604020202020204" pitchFamily="34" charset="0"/>
              </a:rPr>
              <a:t>Mean Temperature: Test MSE of 1.26</a:t>
            </a:r>
          </a:p>
          <a:p>
            <a:r>
              <a:rPr lang="en-US" sz="2000" i="0" dirty="0">
                <a:effectLst/>
                <a:highlight>
                  <a:srgbClr val="FFFFFF"/>
                </a:highlight>
                <a:latin typeface="Arial" panose="020B0604020202020204" pitchFamily="34" charset="0"/>
              </a:rPr>
              <a:t>Maximum Temperature: Test MSE of 5.02</a:t>
            </a:r>
            <a:endParaRPr lang="en-US" dirty="0"/>
          </a:p>
        </p:txBody>
      </p:sp>
    </p:spTree>
    <p:extLst>
      <p:ext uri="{BB962C8B-B14F-4D97-AF65-F5344CB8AC3E}">
        <p14:creationId xmlns:p14="http://schemas.microsoft.com/office/powerpoint/2010/main" val="19407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2CF1-631B-C178-0A1B-0C85C9DDF2AA}"/>
              </a:ext>
            </a:extLst>
          </p:cNvPr>
          <p:cNvSpPr>
            <a:spLocks noGrp="1"/>
          </p:cNvSpPr>
          <p:nvPr>
            <p:ph type="title"/>
          </p:nvPr>
        </p:nvSpPr>
        <p:spPr>
          <a:xfrm>
            <a:off x="598170" y="91440"/>
            <a:ext cx="10995659" cy="1077849"/>
          </a:xfrm>
        </p:spPr>
        <p:txBody>
          <a:bodyPr/>
          <a:lstStyle/>
          <a:p>
            <a:r>
              <a:rPr lang="en-US" b="0" i="0">
                <a:effectLst/>
                <a:highlight>
                  <a:srgbClr val="FFFFFF"/>
                </a:highlight>
                <a:latin typeface="Arial" panose="020B0604020202020204" pitchFamily="34" charset="0"/>
              </a:rPr>
              <a:t>Results</a:t>
            </a:r>
            <a:endParaRPr lang="en-US" dirty="0"/>
          </a:p>
        </p:txBody>
      </p:sp>
      <p:pic>
        <p:nvPicPr>
          <p:cNvPr id="7" name="Picture 6" descr="A graph showing the temperature of a person&#10;&#10;Description automatically generated with medium confidence">
            <a:extLst>
              <a:ext uri="{FF2B5EF4-FFF2-40B4-BE49-F238E27FC236}">
                <a16:creationId xmlns:a16="http://schemas.microsoft.com/office/drawing/2014/main" id="{0C91A231-C183-432C-2E96-694A6C113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53" y="749149"/>
            <a:ext cx="10141347" cy="5503291"/>
          </a:xfrm>
          <a:prstGeom prst="rect">
            <a:avLst/>
          </a:prstGeom>
        </p:spPr>
      </p:pic>
    </p:spTree>
    <p:extLst>
      <p:ext uri="{BB962C8B-B14F-4D97-AF65-F5344CB8AC3E}">
        <p14:creationId xmlns:p14="http://schemas.microsoft.com/office/powerpoint/2010/main" val="2797523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2CF1-631B-C178-0A1B-0C85C9DDF2AA}"/>
              </a:ext>
            </a:extLst>
          </p:cNvPr>
          <p:cNvSpPr>
            <a:spLocks noGrp="1"/>
          </p:cNvSpPr>
          <p:nvPr>
            <p:ph type="title"/>
          </p:nvPr>
        </p:nvSpPr>
        <p:spPr>
          <a:xfrm>
            <a:off x="598170" y="91440"/>
            <a:ext cx="10995659" cy="1077849"/>
          </a:xfrm>
        </p:spPr>
        <p:txBody>
          <a:bodyPr/>
          <a:lstStyle/>
          <a:p>
            <a:r>
              <a:rPr lang="en-US" b="0" i="0" dirty="0">
                <a:effectLst/>
                <a:highlight>
                  <a:srgbClr val="FFFFFF"/>
                </a:highlight>
                <a:latin typeface="Arial" panose="020B0604020202020204" pitchFamily="34" charset="0"/>
              </a:rPr>
              <a:t>Results</a:t>
            </a:r>
            <a:endParaRPr lang="en-US" dirty="0"/>
          </a:p>
        </p:txBody>
      </p:sp>
      <p:pic>
        <p:nvPicPr>
          <p:cNvPr id="6" name="Picture 5" descr="A graph showing the same size of a temperature&#10;&#10;Description automatically generated with medium confidence">
            <a:extLst>
              <a:ext uri="{FF2B5EF4-FFF2-40B4-BE49-F238E27FC236}">
                <a16:creationId xmlns:a16="http://schemas.microsoft.com/office/drawing/2014/main" id="{905CC407-6F61-502C-FBA1-8AABCCE28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940" y="714994"/>
            <a:ext cx="10086209" cy="5473369"/>
          </a:xfrm>
          <a:prstGeom prst="rect">
            <a:avLst/>
          </a:prstGeom>
        </p:spPr>
      </p:pic>
    </p:spTree>
    <p:extLst>
      <p:ext uri="{BB962C8B-B14F-4D97-AF65-F5344CB8AC3E}">
        <p14:creationId xmlns:p14="http://schemas.microsoft.com/office/powerpoint/2010/main" val="524069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2CF1-631B-C178-0A1B-0C85C9DDF2AA}"/>
              </a:ext>
            </a:extLst>
          </p:cNvPr>
          <p:cNvSpPr>
            <a:spLocks noGrp="1"/>
          </p:cNvSpPr>
          <p:nvPr>
            <p:ph type="title"/>
          </p:nvPr>
        </p:nvSpPr>
        <p:spPr>
          <a:xfrm>
            <a:off x="598170" y="91440"/>
            <a:ext cx="10995659" cy="1077849"/>
          </a:xfrm>
        </p:spPr>
        <p:txBody>
          <a:bodyPr/>
          <a:lstStyle/>
          <a:p>
            <a:r>
              <a:rPr lang="en-US" b="0" i="0" dirty="0">
                <a:effectLst/>
                <a:highlight>
                  <a:srgbClr val="FFFFFF"/>
                </a:highlight>
                <a:latin typeface="Arial" panose="020B0604020202020204" pitchFamily="34" charset="0"/>
              </a:rPr>
              <a:t>Results</a:t>
            </a:r>
            <a:endParaRPr lang="en-US" dirty="0"/>
          </a:p>
        </p:txBody>
      </p:sp>
      <p:pic>
        <p:nvPicPr>
          <p:cNvPr id="5" name="Picture 4" descr="A graph showing a graph of different colored lines&#10;&#10;Description automatically generated with medium confidence">
            <a:extLst>
              <a:ext uri="{FF2B5EF4-FFF2-40B4-BE49-F238E27FC236}">
                <a16:creationId xmlns:a16="http://schemas.microsoft.com/office/drawing/2014/main" id="{4CE1327C-24E0-B8A7-1D79-C65B0DF2A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 y="697399"/>
            <a:ext cx="10234261" cy="5570289"/>
          </a:xfrm>
          <a:prstGeom prst="rect">
            <a:avLst/>
          </a:prstGeom>
        </p:spPr>
      </p:pic>
    </p:spTree>
    <p:extLst>
      <p:ext uri="{BB962C8B-B14F-4D97-AF65-F5344CB8AC3E}">
        <p14:creationId xmlns:p14="http://schemas.microsoft.com/office/powerpoint/2010/main" val="35133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5F3BB-97A1-0324-0855-2148A0349C2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B3DB629-A36E-5681-E29F-BAD26BD3C755}"/>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Minimum Temperature: The MSE of 3.77 indicates that, on average, the model's predictions for the minimum temperature are off by approximately 1.94 degrees Celsius (since MSE is in squared units).</a:t>
            </a:r>
          </a:p>
          <a:p>
            <a:r>
              <a:rPr lang="en-US" dirty="0">
                <a:latin typeface="Arial" panose="020B0604020202020204" pitchFamily="34" charset="0"/>
                <a:cs typeface="Arial" panose="020B0604020202020204" pitchFamily="34" charset="0"/>
              </a:rPr>
              <a:t>Mean Temperature: The MSE of 1.26 suggests that the model's predictions for the mean temperature are relatively accurate, with an average error of about 1.12 degrees Celsius.</a:t>
            </a:r>
          </a:p>
          <a:p>
            <a:r>
              <a:rPr lang="en-US" dirty="0">
                <a:latin typeface="Arial" panose="020B0604020202020204" pitchFamily="34" charset="0"/>
                <a:cs typeface="Arial" panose="020B0604020202020204" pitchFamily="34" charset="0"/>
              </a:rPr>
              <a:t>Maximum Temperature: The MSE of 5.20 shows that the model struggles more with predicting the maximum temperature, with an average error of around 2.28 degrees Celsius.</a:t>
            </a:r>
          </a:p>
          <a:p>
            <a:r>
              <a:rPr lang="en-US" dirty="0">
                <a:latin typeface="Arial" panose="020B0604020202020204" pitchFamily="34" charset="0"/>
                <a:cs typeface="Arial" panose="020B0604020202020204" pitchFamily="34" charset="0"/>
              </a:rPr>
              <a:t>The LSTM model showcases promising capabilities in temperature prediction, indicating its potential for accurate weather forecasting applications.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43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C3297213-B630-4CFA-8FE1-099659C5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B8D011E-5DA4-6421-BC28-C6DDCF261E06}"/>
              </a:ext>
            </a:extLst>
          </p:cNvPr>
          <p:cNvPicPr>
            <a:picLocks noChangeAspect="1"/>
          </p:cNvPicPr>
          <p:nvPr/>
        </p:nvPicPr>
        <p:blipFill rotWithShape="1">
          <a:blip r:embed="rId2"/>
          <a:srcRect/>
          <a:stretch/>
        </p:blipFill>
        <p:spPr>
          <a:xfrm>
            <a:off x="1" y="10"/>
            <a:ext cx="12191999" cy="6857990"/>
          </a:xfrm>
          <a:prstGeom prst="rect">
            <a:avLst/>
          </a:prstGeom>
        </p:spPr>
      </p:pic>
      <p:sp>
        <p:nvSpPr>
          <p:cNvPr id="29" name="Rectangle 28">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7781" y="-257784"/>
            <a:ext cx="6857999" cy="7373570"/>
          </a:xfrm>
          <a:prstGeom prst="rect">
            <a:avLst/>
          </a:prstGeom>
          <a:gradFill flip="none" rotWithShape="1">
            <a:gsLst>
              <a:gs pos="3000">
                <a:srgbClr val="000000">
                  <a:alpha val="0"/>
                </a:srgbClr>
              </a:gs>
              <a:gs pos="73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BA9746-E891-3B50-0593-65B32873E8C6}"/>
              </a:ext>
            </a:extLst>
          </p:cNvPr>
          <p:cNvSpPr>
            <a:spLocks noGrp="1"/>
          </p:cNvSpPr>
          <p:nvPr>
            <p:ph type="title"/>
          </p:nvPr>
        </p:nvSpPr>
        <p:spPr>
          <a:xfrm>
            <a:off x="1667575" y="3747405"/>
            <a:ext cx="9208971" cy="1666800"/>
          </a:xfrm>
        </p:spPr>
        <p:txBody>
          <a:bodyPr vert="horz" lIns="91440" tIns="45720" rIns="91440" bIns="45720" rtlCol="0" anchor="t">
            <a:normAutofit/>
          </a:bodyPr>
          <a:lstStyle/>
          <a:p>
            <a:r>
              <a:rPr lang="en-US" sz="6000" dirty="0">
                <a:solidFill>
                  <a:srgbClr val="FFFFFF"/>
                </a:solidFill>
              </a:rPr>
              <a:t>Thank You For Listening</a:t>
            </a:r>
          </a:p>
        </p:txBody>
      </p:sp>
      <p:cxnSp>
        <p:nvCxnSpPr>
          <p:cNvPr id="31" name="Straight Connector 30">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0242-3288-D74C-5326-5857B3AFBA86}"/>
              </a:ext>
            </a:extLst>
          </p:cNvPr>
          <p:cNvSpPr>
            <a:spLocks noGrp="1"/>
          </p:cNvSpPr>
          <p:nvPr>
            <p:ph type="title"/>
          </p:nvPr>
        </p:nvSpPr>
        <p:spPr/>
        <p:txBody>
          <a:bodyPr/>
          <a:lstStyle/>
          <a:p>
            <a:r>
              <a:rPr lang="en-US" b="0" i="0" dirty="0">
                <a:effectLst/>
                <a:highlight>
                  <a:srgbClr val="FFFFFF"/>
                </a:highlight>
                <a:latin typeface="Arial" panose="020B0604020202020204" pitchFamily="34" charset="0"/>
              </a:rPr>
              <a:t>Table of Contents</a:t>
            </a:r>
            <a:br>
              <a:rPr lang="en-US" dirty="0"/>
            </a:br>
            <a:endParaRPr lang="en-US" dirty="0"/>
          </a:p>
        </p:txBody>
      </p:sp>
      <p:graphicFrame>
        <p:nvGraphicFramePr>
          <p:cNvPr id="7" name="Content Placeholder 2">
            <a:extLst>
              <a:ext uri="{FF2B5EF4-FFF2-40B4-BE49-F238E27FC236}">
                <a16:creationId xmlns:a16="http://schemas.microsoft.com/office/drawing/2014/main" id="{551577DE-FD7F-DB27-9E74-38D82C436B7B}"/>
              </a:ext>
            </a:extLst>
          </p:cNvPr>
          <p:cNvGraphicFramePr>
            <a:graphicFrameLocks noGrp="1"/>
          </p:cNvGraphicFramePr>
          <p:nvPr>
            <p:ph idx="1"/>
            <p:extLst>
              <p:ext uri="{D42A27DB-BD31-4B8C-83A1-F6EECF244321}">
                <p14:modId xmlns:p14="http://schemas.microsoft.com/office/powerpoint/2010/main" val="449561243"/>
              </p:ext>
            </p:extLst>
          </p:nvPr>
        </p:nvGraphicFramePr>
        <p:xfrm>
          <a:off x="548641" y="2028826"/>
          <a:ext cx="10995660" cy="4029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396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E2A48-137A-9073-813E-9E6113819F74}"/>
              </a:ext>
            </a:extLst>
          </p:cNvPr>
          <p:cNvSpPr>
            <a:spLocks noGrp="1"/>
          </p:cNvSpPr>
          <p:nvPr>
            <p:ph type="title"/>
          </p:nvPr>
        </p:nvSpPr>
        <p:spPr/>
        <p:txBody>
          <a:bodyPr/>
          <a:lstStyle/>
          <a:p>
            <a:r>
              <a:rPr lang="en-US" b="0" i="0" dirty="0">
                <a:effectLst/>
                <a:highlight>
                  <a:srgbClr val="FFFFFF"/>
                </a:highlight>
                <a:latin typeface="Arial" panose="020B0604020202020204" pitchFamily="34" charset="0"/>
              </a:rPr>
              <a:t>Introduction</a:t>
            </a:r>
            <a:br>
              <a:rPr lang="en-US" dirty="0"/>
            </a:br>
            <a:endParaRPr lang="en-US" dirty="0"/>
          </a:p>
        </p:txBody>
      </p:sp>
      <p:sp>
        <p:nvSpPr>
          <p:cNvPr id="3" name="Content Placeholder 2">
            <a:extLst>
              <a:ext uri="{FF2B5EF4-FFF2-40B4-BE49-F238E27FC236}">
                <a16:creationId xmlns:a16="http://schemas.microsoft.com/office/drawing/2014/main" id="{F7969C5B-948E-723B-7DD8-226B9C8E2610}"/>
              </a:ext>
            </a:extLst>
          </p:cNvPr>
          <p:cNvSpPr>
            <a:spLocks noGrp="1"/>
          </p:cNvSpPr>
          <p:nvPr>
            <p:ph idx="1"/>
          </p:nvPr>
        </p:nvSpPr>
        <p:spPr/>
        <p:txBody>
          <a:bodyPr>
            <a:noAutofit/>
          </a:bodyPr>
          <a:lstStyle/>
          <a:p>
            <a:pPr marL="0" indent="0">
              <a:buNone/>
            </a:pPr>
            <a:r>
              <a:rPr lang="en-US" b="1" i="0" dirty="0">
                <a:effectLst/>
                <a:highlight>
                  <a:srgbClr val="FFFFFF"/>
                </a:highlight>
                <a:latin typeface="Arial" panose="020B0604020202020204" pitchFamily="34" charset="0"/>
                <a:cs typeface="Arial" panose="020B0604020202020204" pitchFamily="34" charset="0"/>
              </a:rPr>
              <a:t>Introduction to London Weather Forecasting</a:t>
            </a:r>
            <a:br>
              <a:rPr lang="en-US" dirty="0">
                <a:latin typeface="Arial" panose="020B0604020202020204" pitchFamily="34" charset="0"/>
                <a:cs typeface="Arial" panose="020B0604020202020204" pitchFamily="34" charset="0"/>
              </a:rPr>
            </a:br>
            <a:r>
              <a:rPr lang="en-US" b="0" i="0" dirty="0">
                <a:effectLst/>
                <a:highlight>
                  <a:srgbClr val="FFFFFF"/>
                </a:highlight>
                <a:latin typeface="Arial" panose="020B0604020202020204" pitchFamily="34" charset="0"/>
                <a:cs typeface="Arial" panose="020B0604020202020204" pitchFamily="34" charset="0"/>
              </a:rPr>
              <a:t>• London Weather Forecasting is an aspect of predicting minimum, mean, and maximum temperatures in the city.</a:t>
            </a:r>
            <a:br>
              <a:rPr lang="en-US" dirty="0">
                <a:latin typeface="Arial" panose="020B0604020202020204" pitchFamily="34" charset="0"/>
                <a:cs typeface="Arial" panose="020B0604020202020204" pitchFamily="34" charset="0"/>
              </a:rPr>
            </a:br>
            <a:r>
              <a:rPr lang="en-US" b="0" i="0" dirty="0">
                <a:effectLst/>
                <a:highlight>
                  <a:srgbClr val="FFFFFF"/>
                </a:highlight>
                <a:latin typeface="Arial" panose="020B0604020202020204" pitchFamily="34" charset="0"/>
                <a:cs typeface="Arial" panose="020B0604020202020204" pitchFamily="34" charset="0"/>
              </a:rPr>
              <a:t>• This project employs a Long Short-Term Memory (LSTM) network to analyze historical weather data accurately.</a:t>
            </a:r>
          </a:p>
          <a:p>
            <a:pPr marL="0" indent="0">
              <a:buNone/>
            </a:pPr>
            <a:br>
              <a:rPr lang="en-US" dirty="0">
                <a:latin typeface="Arial" panose="020B0604020202020204" pitchFamily="34" charset="0"/>
                <a:cs typeface="Arial" panose="020B0604020202020204" pitchFamily="34" charset="0"/>
              </a:rPr>
            </a:br>
            <a:r>
              <a:rPr lang="en-US" b="1" i="0" dirty="0">
                <a:effectLst/>
                <a:highlight>
                  <a:srgbClr val="FFFFFF"/>
                </a:highlight>
                <a:latin typeface="Arial" panose="020B0604020202020204" pitchFamily="34" charset="0"/>
                <a:cs typeface="Arial" panose="020B0604020202020204" pitchFamily="34" charset="0"/>
              </a:rPr>
              <a:t>Project Overview</a:t>
            </a:r>
            <a:br>
              <a:rPr lang="en-US" dirty="0">
                <a:latin typeface="Arial" panose="020B0604020202020204" pitchFamily="34" charset="0"/>
                <a:cs typeface="Arial" panose="020B0604020202020204" pitchFamily="34" charset="0"/>
              </a:rPr>
            </a:br>
            <a:r>
              <a:rPr lang="en-US" b="0" i="0" dirty="0">
                <a:effectLst/>
                <a:highlight>
                  <a:srgbClr val="FFFFFF"/>
                </a:highlight>
                <a:latin typeface="Arial" panose="020B0604020202020204" pitchFamily="34" charset="0"/>
                <a:cs typeface="Arial" panose="020B0604020202020204" pitchFamily="34" charset="0"/>
              </a:rPr>
              <a:t>• The objective of the project is to leverage historical weather data for temperature prediction in London.</a:t>
            </a:r>
            <a:br>
              <a:rPr lang="en-US" dirty="0">
                <a:latin typeface="Arial" panose="020B0604020202020204" pitchFamily="34" charset="0"/>
                <a:cs typeface="Arial" panose="020B0604020202020204" pitchFamily="34" charset="0"/>
              </a:rPr>
            </a:br>
            <a:r>
              <a:rPr lang="en-US" b="0" i="0" dirty="0">
                <a:effectLst/>
                <a:highlight>
                  <a:srgbClr val="FFFFFF"/>
                </a:highlight>
                <a:latin typeface="Arial" panose="020B0604020202020204" pitchFamily="34" charset="0"/>
                <a:cs typeface="Arial" panose="020B0604020202020204" pitchFamily="34" charset="0"/>
              </a:rPr>
              <a:t>• The presentation details the process of creating and evaluating an LSTM model, including data preprocessing and result analysis.</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564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BDF8-E4AE-CC0C-349F-A73F066A0CD9}"/>
              </a:ext>
            </a:extLst>
          </p:cNvPr>
          <p:cNvSpPr>
            <a:spLocks noGrp="1"/>
          </p:cNvSpPr>
          <p:nvPr>
            <p:ph type="title"/>
          </p:nvPr>
        </p:nvSpPr>
        <p:spPr>
          <a:xfrm>
            <a:off x="443345" y="929657"/>
            <a:ext cx="10995659" cy="1077849"/>
          </a:xfrm>
        </p:spPr>
        <p:txBody>
          <a:bodyPr/>
          <a:lstStyle/>
          <a:p>
            <a:r>
              <a:rPr lang="en-US" b="0" i="0" dirty="0">
                <a:effectLst/>
                <a:highlight>
                  <a:srgbClr val="FFFFFF"/>
                </a:highlight>
                <a:latin typeface="Arial" panose="020B0604020202020204" pitchFamily="34" charset="0"/>
              </a:rPr>
              <a:t>Data Processing </a:t>
            </a:r>
            <a:endParaRPr lang="en-US" dirty="0"/>
          </a:p>
        </p:txBody>
      </p:sp>
      <p:sp>
        <p:nvSpPr>
          <p:cNvPr id="3" name="Content Placeholder 2">
            <a:extLst>
              <a:ext uri="{FF2B5EF4-FFF2-40B4-BE49-F238E27FC236}">
                <a16:creationId xmlns:a16="http://schemas.microsoft.com/office/drawing/2014/main" id="{FA65D20C-051A-C4A7-9805-430121A4CEE5}"/>
              </a:ext>
            </a:extLst>
          </p:cNvPr>
          <p:cNvSpPr>
            <a:spLocks noGrp="1"/>
          </p:cNvSpPr>
          <p:nvPr>
            <p:ph sz="half" idx="1"/>
          </p:nvPr>
        </p:nvSpPr>
        <p:spPr>
          <a:xfrm>
            <a:off x="443345" y="1468582"/>
            <a:ext cx="11100953" cy="4709524"/>
          </a:xfrm>
        </p:spPr>
        <p:txBody>
          <a:bodyPr>
            <a:normAutofit/>
          </a:bodyPr>
          <a:lstStyle/>
          <a:p>
            <a:pPr marL="0" indent="0">
              <a:buNone/>
            </a:pPr>
            <a:br>
              <a:rPr lang="en-US" sz="1800" dirty="0">
                <a:latin typeface="Arial" panose="020B0604020202020204" pitchFamily="34" charset="0"/>
                <a:cs typeface="Arial" panose="020B0604020202020204" pitchFamily="34" charset="0"/>
              </a:rPr>
            </a:br>
            <a:r>
              <a:rPr lang="en-US" sz="1800" b="1" i="0" dirty="0">
                <a:effectLst/>
                <a:highlight>
                  <a:srgbClr val="FFFFFF"/>
                </a:highlight>
                <a:latin typeface="Arial" panose="020B0604020202020204" pitchFamily="34" charset="0"/>
                <a:cs typeface="Arial" panose="020B0604020202020204" pitchFamily="34" charset="0"/>
              </a:rPr>
              <a:t>Dataset: </a:t>
            </a:r>
            <a:r>
              <a:rPr lang="en-US" sz="1800" b="0" i="0" dirty="0">
                <a:effectLst/>
                <a:highlight>
                  <a:srgbClr val="FFFFFF"/>
                </a:highlight>
                <a:latin typeface="Arial" panose="020B0604020202020204" pitchFamily="34" charset="0"/>
                <a:cs typeface="Arial" panose="020B0604020202020204" pitchFamily="34" charset="0"/>
              </a:rPr>
              <a:t>'london_weather.csv’, </a:t>
            </a:r>
            <a:r>
              <a:rPr lang="en-US" sz="1800" b="0" i="0" dirty="0">
                <a:effectLst/>
                <a:highlight>
                  <a:srgbClr val="FFFFFF"/>
                </a:highlight>
                <a:latin typeface="Arial" panose="020B0604020202020204" pitchFamily="34" charset="0"/>
              </a:rPr>
              <a:t>contains various weather features, from the years 1979 to 2020 in London.</a:t>
            </a:r>
            <a:endParaRPr lang="en-US" sz="1800" b="0" i="0" dirty="0">
              <a:effectLst/>
              <a:highlight>
                <a:srgbClr val="FFFFFF"/>
              </a:highlight>
              <a:latin typeface="Arial" panose="020B0604020202020204" pitchFamily="34" charset="0"/>
              <a:cs typeface="Arial" panose="020B0604020202020204" pitchFamily="34" charset="0"/>
            </a:endParaRPr>
          </a:p>
          <a:p>
            <a:pPr marL="0" indent="0">
              <a:buNone/>
            </a:pPr>
            <a:r>
              <a:rPr lang="en-US" sz="1800" b="1" i="0" dirty="0">
                <a:effectLst/>
                <a:highlight>
                  <a:srgbClr val="FFFFFF"/>
                </a:highlight>
                <a:latin typeface="Arial" panose="020B0604020202020204" pitchFamily="34" charset="0"/>
              </a:rPr>
              <a:t>Weather </a:t>
            </a:r>
            <a:r>
              <a:rPr lang="en-US" sz="1800" b="1" i="0" dirty="0">
                <a:effectLst/>
                <a:highlight>
                  <a:srgbClr val="FFFFFF"/>
                </a:highlight>
                <a:latin typeface="Arial" panose="020B0604020202020204" pitchFamily="34" charset="0"/>
                <a:cs typeface="Arial" panose="020B0604020202020204" pitchFamily="34" charset="0"/>
              </a:rPr>
              <a:t>Features: </a:t>
            </a:r>
            <a:r>
              <a:rPr lang="en-US" sz="1800" b="0" i="0" dirty="0">
                <a:effectLst/>
                <a:highlight>
                  <a:srgbClr val="FFFFFF"/>
                </a:highlight>
                <a:latin typeface="Arial" panose="020B0604020202020204" pitchFamily="34" charset="0"/>
                <a:cs typeface="Arial" panose="020B0604020202020204" pitchFamily="34" charset="0"/>
              </a:rPr>
              <a:t>Cloud Cover, Sunshine Duration, Global Radiation, Maximum Temperature, Mean Temperature, Minimum Temperature, Precipitation, Atmospheric Pressure, Snow Depth.</a:t>
            </a:r>
            <a:endParaRPr lang="en-US" sz="1800" b="1" i="0" dirty="0">
              <a:effectLst/>
              <a:highlight>
                <a:srgbClr val="FFFFFF"/>
              </a:highlight>
              <a:latin typeface="Arial" panose="020B0604020202020204" pitchFamily="34" charset="0"/>
              <a:cs typeface="Arial" panose="020B0604020202020204" pitchFamily="34" charset="0"/>
            </a:endParaRPr>
          </a:p>
          <a:p>
            <a:pPr marL="0" indent="0">
              <a:buNone/>
            </a:pPr>
            <a:r>
              <a:rPr lang="en-US" sz="1800" b="1" i="0" dirty="0">
                <a:effectLst/>
                <a:highlight>
                  <a:srgbClr val="FFFFFF"/>
                </a:highlight>
                <a:latin typeface="Arial" panose="020B0604020202020204" pitchFamily="34" charset="0"/>
                <a:cs typeface="Arial" panose="020B0604020202020204" pitchFamily="34" charset="0"/>
              </a:rPr>
              <a:t>Preprocessing Steps</a:t>
            </a:r>
          </a:p>
          <a:p>
            <a:pPr marL="0" indent="0">
              <a:buNone/>
            </a:pPr>
            <a:r>
              <a:rPr lang="en-US" sz="1800" b="1" i="0" dirty="0">
                <a:effectLst/>
                <a:highlight>
                  <a:srgbClr val="FFFFFF"/>
                </a:highlight>
                <a:latin typeface="Arial" panose="020B0604020202020204" pitchFamily="34" charset="0"/>
                <a:cs typeface="Arial" panose="020B0604020202020204" pitchFamily="34" charset="0"/>
              </a:rPr>
              <a:t>1. Missing Values: </a:t>
            </a:r>
            <a:r>
              <a:rPr lang="en-US" sz="1800" i="0" dirty="0">
                <a:effectLst/>
                <a:highlight>
                  <a:srgbClr val="FFFFFF"/>
                </a:highlight>
                <a:latin typeface="Arial" panose="020B0604020202020204" pitchFamily="34" charset="0"/>
                <a:cs typeface="Arial" panose="020B0604020202020204" pitchFamily="34" charset="0"/>
              </a:rPr>
              <a:t>Forward-filled missing values to ensure continuous data. Example: </a:t>
            </a:r>
          </a:p>
          <a:p>
            <a:pPr marL="0" indent="0">
              <a:buNone/>
            </a:pPr>
            <a:r>
              <a:rPr lang="en-US" sz="1800" i="0" dirty="0">
                <a:effectLst/>
                <a:highlight>
                  <a:srgbClr val="FFFFFF"/>
                </a:highlight>
                <a:latin typeface="Arial" panose="020B0604020202020204" pitchFamily="34" charset="0"/>
                <a:cs typeface="Arial" panose="020B0604020202020204" pitchFamily="34" charset="0"/>
              </a:rPr>
              <a:t>    Before filling: </a:t>
            </a:r>
          </a:p>
          <a:p>
            <a:pPr marL="0" indent="0">
              <a:buNone/>
            </a:pPr>
            <a:endParaRPr lang="en-US" sz="1800" i="0" dirty="0">
              <a:effectLst/>
              <a:highlight>
                <a:srgbClr val="FFFFFF"/>
              </a:highlight>
              <a:latin typeface="Arial" panose="020B0604020202020204" pitchFamily="34" charset="0"/>
              <a:cs typeface="Arial" panose="020B0604020202020204" pitchFamily="34" charset="0"/>
            </a:endParaRPr>
          </a:p>
          <a:p>
            <a:pPr marL="0" indent="0">
              <a:buNone/>
            </a:pPr>
            <a:endParaRPr lang="en-US" sz="1800" i="0" dirty="0">
              <a:effectLst/>
              <a:highlight>
                <a:srgbClr val="FFFFFF"/>
              </a:highlight>
              <a:latin typeface="Arial" panose="020B0604020202020204" pitchFamily="34" charset="0"/>
              <a:cs typeface="Arial" panose="020B0604020202020204" pitchFamily="34" charset="0"/>
            </a:endParaRPr>
          </a:p>
          <a:p>
            <a:pPr marL="0" indent="0">
              <a:buNone/>
            </a:pPr>
            <a:r>
              <a:rPr lang="en-US" sz="1800" dirty="0">
                <a:highlight>
                  <a:srgbClr val="FFFFFF"/>
                </a:highlight>
                <a:latin typeface="Arial" panose="020B0604020202020204" pitchFamily="34" charset="0"/>
                <a:cs typeface="Arial" panose="020B0604020202020204" pitchFamily="34" charset="0"/>
              </a:rPr>
              <a:t>    </a:t>
            </a:r>
            <a:r>
              <a:rPr lang="en-US" sz="1800" i="0" dirty="0">
                <a:effectLst/>
                <a:highlight>
                  <a:srgbClr val="FFFFFF"/>
                </a:highlight>
                <a:latin typeface="Arial" panose="020B0604020202020204" pitchFamily="34" charset="0"/>
                <a:cs typeface="Arial" panose="020B0604020202020204" pitchFamily="34" charset="0"/>
              </a:rPr>
              <a:t>After filling: </a:t>
            </a:r>
          </a:p>
          <a:p>
            <a:endParaRPr lang="en-US" dirty="0"/>
          </a:p>
        </p:txBody>
      </p:sp>
      <p:pic>
        <p:nvPicPr>
          <p:cNvPr id="8" name="Picture 7" descr="A screenshot of a table&#10;&#10;Description automatically generated">
            <a:extLst>
              <a:ext uri="{FF2B5EF4-FFF2-40B4-BE49-F238E27FC236}">
                <a16:creationId xmlns:a16="http://schemas.microsoft.com/office/drawing/2014/main" id="{4B8D670F-DE7E-C9E1-8B74-D616B1325E46}"/>
              </a:ext>
            </a:extLst>
          </p:cNvPr>
          <p:cNvPicPr>
            <a:picLocks noChangeAspect="1"/>
          </p:cNvPicPr>
          <p:nvPr/>
        </p:nvPicPr>
        <p:blipFill>
          <a:blip r:embed="rId3"/>
          <a:stretch>
            <a:fillRect/>
          </a:stretch>
        </p:blipFill>
        <p:spPr>
          <a:xfrm>
            <a:off x="2546743" y="3973264"/>
            <a:ext cx="8287512" cy="972189"/>
          </a:xfrm>
          <a:prstGeom prst="rect">
            <a:avLst/>
          </a:prstGeom>
        </p:spPr>
      </p:pic>
      <p:pic>
        <p:nvPicPr>
          <p:cNvPr id="9" name="Picture 8" descr="A white sheet with black numbers&#10;&#10;Description automatically generated">
            <a:extLst>
              <a:ext uri="{FF2B5EF4-FFF2-40B4-BE49-F238E27FC236}">
                <a16:creationId xmlns:a16="http://schemas.microsoft.com/office/drawing/2014/main" id="{0C3A8B5C-D18B-3DA0-1988-279C20B9DDEF}"/>
              </a:ext>
            </a:extLst>
          </p:cNvPr>
          <p:cNvPicPr>
            <a:picLocks noChangeAspect="1"/>
          </p:cNvPicPr>
          <p:nvPr/>
        </p:nvPicPr>
        <p:blipFill>
          <a:blip r:embed="rId4"/>
          <a:stretch>
            <a:fillRect/>
          </a:stretch>
        </p:blipFill>
        <p:spPr>
          <a:xfrm>
            <a:off x="2546743" y="5323490"/>
            <a:ext cx="8287511" cy="970418"/>
          </a:xfrm>
          <a:prstGeom prst="rect">
            <a:avLst/>
          </a:prstGeom>
        </p:spPr>
      </p:pic>
    </p:spTree>
    <p:extLst>
      <p:ext uri="{BB962C8B-B14F-4D97-AF65-F5344CB8AC3E}">
        <p14:creationId xmlns:p14="http://schemas.microsoft.com/office/powerpoint/2010/main" val="3881466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7588-71AF-7ABC-C57C-09160C0DC83F}"/>
              </a:ext>
            </a:extLst>
          </p:cNvPr>
          <p:cNvSpPr>
            <a:spLocks noGrp="1"/>
          </p:cNvSpPr>
          <p:nvPr>
            <p:ph type="title"/>
          </p:nvPr>
        </p:nvSpPr>
        <p:spPr/>
        <p:txBody>
          <a:bodyPr/>
          <a:lstStyle/>
          <a:p>
            <a:r>
              <a:rPr lang="en-US" b="0" i="0" dirty="0">
                <a:effectLst/>
                <a:highlight>
                  <a:srgbClr val="FFFFFF"/>
                </a:highlight>
                <a:latin typeface="Arial" panose="020B0604020202020204" pitchFamily="34" charset="0"/>
              </a:rPr>
              <a:t>Data Processing</a:t>
            </a:r>
            <a:endParaRPr lang="en-US" dirty="0"/>
          </a:p>
        </p:txBody>
      </p:sp>
      <p:sp>
        <p:nvSpPr>
          <p:cNvPr id="3" name="Content Placeholder 2">
            <a:extLst>
              <a:ext uri="{FF2B5EF4-FFF2-40B4-BE49-F238E27FC236}">
                <a16:creationId xmlns:a16="http://schemas.microsoft.com/office/drawing/2014/main" id="{CCBC694C-EFAA-9DBD-D8FA-A9B9476BC902}"/>
              </a:ext>
            </a:extLst>
          </p:cNvPr>
          <p:cNvSpPr>
            <a:spLocks noGrp="1"/>
          </p:cNvSpPr>
          <p:nvPr>
            <p:ph idx="1"/>
          </p:nvPr>
        </p:nvSpPr>
        <p:spPr>
          <a:xfrm>
            <a:off x="548639" y="1489900"/>
            <a:ext cx="10995660" cy="4029074"/>
          </a:xfrm>
        </p:spPr>
        <p:txBody>
          <a:bodyPr/>
          <a:lstStyle/>
          <a:p>
            <a:pPr marL="0" indent="0">
              <a:buNone/>
            </a:pPr>
            <a:r>
              <a:rPr lang="en-US" b="1" i="0" dirty="0">
                <a:effectLst/>
                <a:highlight>
                  <a:srgbClr val="FFFFFF"/>
                </a:highlight>
                <a:latin typeface="Arial" panose="020B0604020202020204" pitchFamily="34" charset="0"/>
              </a:rPr>
              <a:t>2. Normalization: </a:t>
            </a:r>
            <a:r>
              <a:rPr lang="en-US" i="0" dirty="0">
                <a:effectLst/>
                <a:highlight>
                  <a:srgbClr val="FFFFFF"/>
                </a:highlight>
                <a:latin typeface="Arial" panose="020B0604020202020204" pitchFamily="34" charset="0"/>
              </a:rPr>
              <a:t>Features normalized using </a:t>
            </a:r>
            <a:r>
              <a:rPr lang="en-US" i="0" dirty="0" err="1">
                <a:effectLst/>
                <a:highlight>
                  <a:srgbClr val="FFFFFF"/>
                </a:highlight>
                <a:latin typeface="Arial" panose="020B0604020202020204" pitchFamily="34" charset="0"/>
              </a:rPr>
              <a:t>MinMaxScaler</a:t>
            </a:r>
            <a:r>
              <a:rPr lang="en-US" i="0" dirty="0">
                <a:effectLst/>
                <a:highlight>
                  <a:srgbClr val="FFFFFF"/>
                </a:highlight>
                <a:latin typeface="Arial" panose="020B0604020202020204" pitchFamily="34" charset="0"/>
              </a:rPr>
              <a:t> for uniform scaling.</a:t>
            </a:r>
          </a:p>
          <a:p>
            <a:pPr marL="0" indent="0">
              <a:buNone/>
            </a:pPr>
            <a:r>
              <a:rPr lang="en-US" b="1" i="0" dirty="0">
                <a:effectLst/>
                <a:highlight>
                  <a:srgbClr val="FFFFFF"/>
                </a:highlight>
                <a:latin typeface="Arial" panose="020B0604020202020204" pitchFamily="34" charset="0"/>
              </a:rPr>
              <a:t>3. Sequence Creation: </a:t>
            </a:r>
          </a:p>
          <a:p>
            <a:r>
              <a:rPr lang="en-US" i="0" dirty="0">
                <a:effectLst/>
                <a:highlight>
                  <a:srgbClr val="FFFFFF"/>
                </a:highlight>
                <a:latin typeface="Arial" panose="020B0604020202020204" pitchFamily="34" charset="0"/>
              </a:rPr>
              <a:t>   Utilized </a:t>
            </a:r>
            <a:r>
              <a:rPr lang="en-US" i="0" dirty="0" err="1">
                <a:effectLst/>
                <a:highlight>
                  <a:srgbClr val="FFFFFF"/>
                </a:highlight>
                <a:latin typeface="Arial" panose="020B0604020202020204" pitchFamily="34" charset="0"/>
              </a:rPr>
              <a:t>create_sequences</a:t>
            </a:r>
            <a:r>
              <a:rPr lang="en-US" i="0" dirty="0">
                <a:effectLst/>
                <a:highlight>
                  <a:srgbClr val="FFFFFF"/>
                </a:highlight>
                <a:latin typeface="Arial" panose="020B0604020202020204" pitchFamily="34" charset="0"/>
              </a:rPr>
              <a:t> function to structure data into sequential input-output pairs.</a:t>
            </a:r>
          </a:p>
          <a:p>
            <a:r>
              <a:rPr lang="en-US" i="0" dirty="0">
                <a:effectLst/>
                <a:highlight>
                  <a:srgbClr val="FFFFFF"/>
                </a:highlight>
                <a:latin typeface="Arial" panose="020B0604020202020204" pitchFamily="34" charset="0"/>
              </a:rPr>
              <a:t>   Input sequence </a:t>
            </a:r>
            <a:r>
              <a:rPr lang="en-US" i="0" dirty="0">
                <a:solidFill>
                  <a:schemeClr val="accent1"/>
                </a:solidFill>
                <a:effectLst/>
                <a:highlight>
                  <a:srgbClr val="FFFFFF"/>
                </a:highlight>
                <a:latin typeface="Arial" panose="020B0604020202020204" pitchFamily="34" charset="0"/>
              </a:rPr>
              <a:t>(X set): </a:t>
            </a:r>
            <a:r>
              <a:rPr lang="en-US" i="0" dirty="0">
                <a:effectLst/>
                <a:highlight>
                  <a:srgbClr val="FFFFFF"/>
                </a:highlight>
                <a:latin typeface="Arial" panose="020B0604020202020204" pitchFamily="34" charset="0"/>
              </a:rPr>
              <a:t>Window of 6 days' worth of data.</a:t>
            </a:r>
          </a:p>
          <a:p>
            <a:r>
              <a:rPr lang="en-US" i="0" dirty="0">
                <a:effectLst/>
                <a:highlight>
                  <a:srgbClr val="FFFFFF"/>
                </a:highlight>
                <a:latin typeface="Arial" panose="020B0604020202020204" pitchFamily="34" charset="0"/>
              </a:rPr>
              <a:t>   Output sequence </a:t>
            </a:r>
            <a:r>
              <a:rPr lang="en-US" i="0" dirty="0">
                <a:solidFill>
                  <a:srgbClr val="00B0F0"/>
                </a:solidFill>
                <a:effectLst/>
                <a:highlight>
                  <a:srgbClr val="FFFFFF"/>
                </a:highlight>
                <a:latin typeface="Arial" panose="020B0604020202020204" pitchFamily="34" charset="0"/>
              </a:rPr>
              <a:t>(Y set): </a:t>
            </a:r>
            <a:r>
              <a:rPr lang="en-US" i="0" dirty="0">
                <a:effectLst/>
                <a:highlight>
                  <a:srgbClr val="FFFFFF"/>
                </a:highlight>
                <a:latin typeface="Arial" panose="020B0604020202020204" pitchFamily="34" charset="0"/>
              </a:rPr>
              <a:t>Target features for the following day.</a:t>
            </a:r>
          </a:p>
          <a:p>
            <a:endParaRPr lang="en-US" dirty="0"/>
          </a:p>
        </p:txBody>
      </p:sp>
      <p:pic>
        <p:nvPicPr>
          <p:cNvPr id="4" name="Picture 3" descr="A white paper with black text and numbers&#10;&#10;Description automatically generated">
            <a:extLst>
              <a:ext uri="{FF2B5EF4-FFF2-40B4-BE49-F238E27FC236}">
                <a16:creationId xmlns:a16="http://schemas.microsoft.com/office/drawing/2014/main" id="{48A71C91-0AB2-3925-94A2-6AE50E0CFC65}"/>
              </a:ext>
            </a:extLst>
          </p:cNvPr>
          <p:cNvPicPr>
            <a:picLocks noChangeAspect="1"/>
          </p:cNvPicPr>
          <p:nvPr/>
        </p:nvPicPr>
        <p:blipFill>
          <a:blip r:embed="rId3"/>
          <a:stretch>
            <a:fillRect/>
          </a:stretch>
        </p:blipFill>
        <p:spPr>
          <a:xfrm>
            <a:off x="502505" y="4101383"/>
            <a:ext cx="11041793" cy="1983040"/>
          </a:xfrm>
          <a:prstGeom prst="rect">
            <a:avLst/>
          </a:prstGeom>
        </p:spPr>
      </p:pic>
      <p:sp>
        <p:nvSpPr>
          <p:cNvPr id="6" name="Rectangle: Rounded Corners 5">
            <a:extLst>
              <a:ext uri="{FF2B5EF4-FFF2-40B4-BE49-F238E27FC236}">
                <a16:creationId xmlns:a16="http://schemas.microsoft.com/office/drawing/2014/main" id="{A23B4EE4-EB37-DCFC-A635-D039B471A92E}"/>
              </a:ext>
            </a:extLst>
          </p:cNvPr>
          <p:cNvSpPr/>
          <p:nvPr/>
        </p:nvSpPr>
        <p:spPr>
          <a:xfrm>
            <a:off x="1736436" y="4359564"/>
            <a:ext cx="9953059" cy="1440872"/>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780A56D-0E88-04E9-ECC0-0BB681BF6DEF}"/>
              </a:ext>
            </a:extLst>
          </p:cNvPr>
          <p:cNvSpPr/>
          <p:nvPr/>
        </p:nvSpPr>
        <p:spPr>
          <a:xfrm>
            <a:off x="5550408" y="5800436"/>
            <a:ext cx="3108960" cy="283986"/>
          </a:xfrm>
          <a:prstGeom prst="roundRect">
            <a:avLst/>
          </a:prstGeom>
          <a:noFill/>
          <a:ln w="762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ln w="76200">
                <a:solidFill>
                  <a:srgbClr val="00B050"/>
                </a:solidFill>
              </a:ln>
            </a:endParaRPr>
          </a:p>
        </p:txBody>
      </p:sp>
    </p:spTree>
    <p:extLst>
      <p:ext uri="{BB962C8B-B14F-4D97-AF65-F5344CB8AC3E}">
        <p14:creationId xmlns:p14="http://schemas.microsoft.com/office/powerpoint/2010/main" val="342206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63A5-AF39-87EA-14AF-62C996F16603}"/>
              </a:ext>
            </a:extLst>
          </p:cNvPr>
          <p:cNvSpPr>
            <a:spLocks noGrp="1"/>
          </p:cNvSpPr>
          <p:nvPr>
            <p:ph type="title"/>
          </p:nvPr>
        </p:nvSpPr>
        <p:spPr/>
        <p:txBody>
          <a:bodyPr/>
          <a:lstStyle/>
          <a:p>
            <a:r>
              <a:rPr lang="en-US" b="0" i="0" dirty="0">
                <a:effectLst/>
                <a:highlight>
                  <a:srgbClr val="FFFFFF"/>
                </a:highlight>
                <a:latin typeface="Arial" panose="020B0604020202020204" pitchFamily="34" charset="0"/>
              </a:rPr>
              <a:t>LSTM Model Architecture</a:t>
            </a:r>
            <a:endParaRPr lang="en-US" dirty="0"/>
          </a:p>
        </p:txBody>
      </p:sp>
      <p:sp>
        <p:nvSpPr>
          <p:cNvPr id="3" name="Content Placeholder 2">
            <a:extLst>
              <a:ext uri="{FF2B5EF4-FFF2-40B4-BE49-F238E27FC236}">
                <a16:creationId xmlns:a16="http://schemas.microsoft.com/office/drawing/2014/main" id="{E32D42A1-D345-F883-F151-CA891A27150F}"/>
              </a:ext>
            </a:extLst>
          </p:cNvPr>
          <p:cNvSpPr>
            <a:spLocks noGrp="1"/>
          </p:cNvSpPr>
          <p:nvPr>
            <p:ph idx="1"/>
          </p:nvPr>
        </p:nvSpPr>
        <p:spPr/>
        <p:txBody>
          <a:bodyPr>
            <a:normAutofit/>
          </a:bodyPr>
          <a:lstStyle/>
          <a:p>
            <a:pPr marL="0" indent="0">
              <a:buNone/>
            </a:pPr>
            <a:r>
              <a:rPr lang="en-US" b="1" i="0" dirty="0">
                <a:effectLst/>
                <a:highlight>
                  <a:srgbClr val="FFFFFF"/>
                </a:highlight>
                <a:latin typeface="Arial" panose="020B0604020202020204" pitchFamily="34" charset="0"/>
              </a:rPr>
              <a:t>Structure</a:t>
            </a:r>
          </a:p>
          <a:p>
            <a:r>
              <a:rPr lang="en-US" sz="2000" b="0" i="0" dirty="0">
                <a:effectLst/>
                <a:highlight>
                  <a:srgbClr val="FFFFFF"/>
                </a:highlight>
                <a:latin typeface="Arial" panose="020B0604020202020204" pitchFamily="34" charset="0"/>
                <a:cs typeface="Arial" panose="020B0604020202020204" pitchFamily="34" charset="0"/>
              </a:rPr>
              <a:t> Input Layer: Customized to the number of weather-related features in the dataset.</a:t>
            </a:r>
          </a:p>
          <a:p>
            <a:r>
              <a:rPr lang="en-US" sz="2000" b="0" i="0" dirty="0">
                <a:effectLst/>
                <a:highlight>
                  <a:srgbClr val="FFFFFF"/>
                </a:highlight>
                <a:latin typeface="Arial" panose="020B0604020202020204" pitchFamily="34" charset="0"/>
                <a:cs typeface="Arial" panose="020B0604020202020204" pitchFamily="34" charset="0"/>
              </a:rPr>
              <a:t> Hidden Layer: Consists of 100 units to handle the complex modeling of weather data.</a:t>
            </a:r>
            <a:endParaRPr lang="en-US" b="0" i="0" dirty="0">
              <a:effectLst/>
              <a:highlight>
                <a:srgbClr val="FFFFFF"/>
              </a:highlight>
              <a:latin typeface="Arial" panose="020B0604020202020204" pitchFamily="34" charset="0"/>
              <a:cs typeface="Arial" panose="020B0604020202020204" pitchFamily="34" charset="0"/>
            </a:endParaRPr>
          </a:p>
          <a:p>
            <a:r>
              <a:rPr lang="en-US" sz="2000" b="0" i="0" dirty="0">
                <a:effectLst/>
                <a:highlight>
                  <a:srgbClr val="FFFFFF"/>
                </a:highlight>
                <a:latin typeface="Arial" panose="020B0604020202020204" pitchFamily="34" charset="0"/>
                <a:cs typeface="Arial" panose="020B0604020202020204" pitchFamily="34" charset="0"/>
              </a:rPr>
              <a:t> Output Layer: Predicts the minimum, mean, and maximum temperatures reliably.</a:t>
            </a:r>
          </a:p>
          <a:p>
            <a:endParaRPr lang="en-US" sz="2000" b="0" i="0" dirty="0">
              <a:effectLst/>
              <a:highlight>
                <a:srgbClr val="FFFFFF"/>
              </a:highlight>
              <a:latin typeface="Arial" panose="020B0604020202020204" pitchFamily="34" charset="0"/>
              <a:cs typeface="Arial" panose="020B0604020202020204" pitchFamily="34" charset="0"/>
            </a:endParaRPr>
          </a:p>
          <a:p>
            <a:endParaRPr lang="en-US" sz="2000" b="0" i="0" dirty="0">
              <a:effectLst/>
              <a:highlight>
                <a:srgbClr val="FFFFFF"/>
              </a:highlight>
              <a:latin typeface="Arial" panose="020B0604020202020204" pitchFamily="34" charset="0"/>
              <a:cs typeface="Arial" panose="020B0604020202020204" pitchFamily="34" charset="0"/>
            </a:endParaRPr>
          </a:p>
          <a:p>
            <a:r>
              <a:rPr lang="en-US" sz="2000" b="0" i="0" dirty="0">
                <a:effectLst/>
                <a:highlight>
                  <a:srgbClr val="FFFFFF"/>
                </a:highlight>
                <a:latin typeface="Arial" panose="020B0604020202020204" pitchFamily="34" charset="0"/>
                <a:cs typeface="Arial" panose="020B0604020202020204" pitchFamily="34" charset="0"/>
              </a:rPr>
              <a:t> Optimizer: Adam optimizer utilized to enhance model performance.</a:t>
            </a:r>
            <a:endParaRPr lang="en-US" b="0" i="0" dirty="0">
              <a:effectLst/>
              <a:highlight>
                <a:srgbClr val="FFFFFF"/>
              </a:highlight>
              <a:latin typeface="Arial" panose="020B0604020202020204" pitchFamily="34" charset="0"/>
              <a:cs typeface="Arial" panose="020B0604020202020204" pitchFamily="34" charset="0"/>
            </a:endParaRPr>
          </a:p>
          <a:p>
            <a:r>
              <a:rPr lang="en-US" sz="2000" b="0" i="0" dirty="0">
                <a:effectLst/>
                <a:highlight>
                  <a:srgbClr val="FFFFFF"/>
                </a:highlight>
                <a:latin typeface="Arial" panose="020B0604020202020204" pitchFamily="34" charset="0"/>
                <a:cs typeface="Arial" panose="020B0604020202020204" pitchFamily="34" charset="0"/>
              </a:rPr>
              <a:t> Loss Function: Mean Squared Error employed for accurate evaluation and optimization.</a:t>
            </a:r>
            <a:endParaRPr lang="en-US" sz="20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46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4F1F-5427-393D-C6AC-48378E4C31C6}"/>
              </a:ext>
            </a:extLst>
          </p:cNvPr>
          <p:cNvSpPr>
            <a:spLocks noGrp="1"/>
          </p:cNvSpPr>
          <p:nvPr>
            <p:ph type="title"/>
          </p:nvPr>
        </p:nvSpPr>
        <p:spPr/>
        <p:txBody>
          <a:bodyPr/>
          <a:lstStyle/>
          <a:p>
            <a:r>
              <a:rPr lang="en-US" b="0" i="0" dirty="0">
                <a:effectLst/>
                <a:highlight>
                  <a:srgbClr val="FFFFFF"/>
                </a:highlight>
                <a:latin typeface="Arial" panose="020B0604020202020204" pitchFamily="34" charset="0"/>
              </a:rPr>
              <a:t>Model Architecture</a:t>
            </a:r>
            <a:endParaRPr lang="en-US" dirty="0"/>
          </a:p>
        </p:txBody>
      </p:sp>
      <p:sp>
        <p:nvSpPr>
          <p:cNvPr id="4" name="Rectangle 3">
            <a:extLst>
              <a:ext uri="{FF2B5EF4-FFF2-40B4-BE49-F238E27FC236}">
                <a16:creationId xmlns:a16="http://schemas.microsoft.com/office/drawing/2014/main" id="{845E8785-C5C9-BB45-3A9C-32C45D63B9C5}"/>
              </a:ext>
            </a:extLst>
          </p:cNvPr>
          <p:cNvSpPr/>
          <p:nvPr/>
        </p:nvSpPr>
        <p:spPr>
          <a:xfrm>
            <a:off x="548639" y="1727073"/>
            <a:ext cx="1728216" cy="17933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Input Data</a:t>
            </a:r>
          </a:p>
        </p:txBody>
      </p:sp>
      <p:cxnSp>
        <p:nvCxnSpPr>
          <p:cNvPr id="7" name="Straight Arrow Connector 6">
            <a:extLst>
              <a:ext uri="{FF2B5EF4-FFF2-40B4-BE49-F238E27FC236}">
                <a16:creationId xmlns:a16="http://schemas.microsoft.com/office/drawing/2014/main" id="{0BF52D79-70C2-92AD-A551-38BC12DA6D59}"/>
              </a:ext>
            </a:extLst>
          </p:cNvPr>
          <p:cNvCxnSpPr>
            <a:cxnSpLocks/>
            <a:endCxn id="25" idx="0"/>
          </p:cNvCxnSpPr>
          <p:nvPr/>
        </p:nvCxnSpPr>
        <p:spPr>
          <a:xfrm>
            <a:off x="2246257" y="1729030"/>
            <a:ext cx="1188833" cy="599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1EB4E9E-D386-8D39-C0C9-8475FBB8CA57}"/>
              </a:ext>
            </a:extLst>
          </p:cNvPr>
          <p:cNvCxnSpPr>
            <a:cxnSpLocks/>
            <a:endCxn id="25" idx="1"/>
          </p:cNvCxnSpPr>
          <p:nvPr/>
        </p:nvCxnSpPr>
        <p:spPr>
          <a:xfrm>
            <a:off x="2276855" y="2011008"/>
            <a:ext cx="1005765" cy="466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93853D9-3A31-5ECC-1883-E0DF4FD53DD2}"/>
              </a:ext>
            </a:extLst>
          </p:cNvPr>
          <p:cNvCxnSpPr>
            <a:cxnSpLocks/>
            <a:stCxn id="4" idx="3"/>
            <a:endCxn id="25" idx="2"/>
          </p:cNvCxnSpPr>
          <p:nvPr/>
        </p:nvCxnSpPr>
        <p:spPr>
          <a:xfrm>
            <a:off x="2276855" y="2623757"/>
            <a:ext cx="853295" cy="3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2E76880-9800-5B0F-E5A9-E904E5A9E6FC}"/>
              </a:ext>
            </a:extLst>
          </p:cNvPr>
          <p:cNvCxnSpPr>
            <a:cxnSpLocks/>
            <a:endCxn id="25" idx="1"/>
          </p:cNvCxnSpPr>
          <p:nvPr/>
        </p:nvCxnSpPr>
        <p:spPr>
          <a:xfrm>
            <a:off x="2275228" y="2460138"/>
            <a:ext cx="1007392" cy="17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9AB5D82-549B-B668-F798-4F6840608295}"/>
              </a:ext>
            </a:extLst>
          </p:cNvPr>
          <p:cNvCxnSpPr>
            <a:cxnSpLocks/>
            <a:endCxn id="25" idx="4"/>
          </p:cNvCxnSpPr>
          <p:nvPr/>
        </p:nvCxnSpPr>
        <p:spPr>
          <a:xfrm flipV="1">
            <a:off x="2266128" y="2941858"/>
            <a:ext cx="1172214" cy="561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8151075-9286-4D60-B194-AD73FC62D939}"/>
              </a:ext>
            </a:extLst>
          </p:cNvPr>
          <p:cNvCxnSpPr>
            <a:cxnSpLocks/>
            <a:endCxn id="25" idx="2"/>
          </p:cNvCxnSpPr>
          <p:nvPr/>
        </p:nvCxnSpPr>
        <p:spPr>
          <a:xfrm flipV="1">
            <a:off x="2266128" y="2626810"/>
            <a:ext cx="864022" cy="428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9AD10FD-8FB2-5D07-663F-06ED0FAE4550}"/>
              </a:ext>
            </a:extLst>
          </p:cNvPr>
          <p:cNvCxnSpPr>
            <a:cxnSpLocks/>
            <a:endCxn id="25" idx="3"/>
          </p:cNvCxnSpPr>
          <p:nvPr/>
        </p:nvCxnSpPr>
        <p:spPr>
          <a:xfrm flipV="1">
            <a:off x="2266128" y="2784334"/>
            <a:ext cx="1018118" cy="489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Rounded Corners 18">
            <a:extLst>
              <a:ext uri="{FF2B5EF4-FFF2-40B4-BE49-F238E27FC236}">
                <a16:creationId xmlns:a16="http://schemas.microsoft.com/office/drawing/2014/main" id="{F4EB39E5-BA38-45FA-E579-5FC2B89DE1A3}"/>
              </a:ext>
            </a:extLst>
          </p:cNvPr>
          <p:cNvSpPr/>
          <p:nvPr/>
        </p:nvSpPr>
        <p:spPr>
          <a:xfrm>
            <a:off x="3436717" y="1748041"/>
            <a:ext cx="3023537" cy="191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DA785A5F-661F-4950-70BB-753DF95290F8}"/>
              </a:ext>
            </a:extLst>
          </p:cNvPr>
          <p:cNvSpPr txBox="1"/>
          <p:nvPr/>
        </p:nvSpPr>
        <p:spPr>
          <a:xfrm>
            <a:off x="4472041" y="2519494"/>
            <a:ext cx="192024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LSTM</a:t>
            </a:r>
          </a:p>
        </p:txBody>
      </p:sp>
      <p:sp>
        <p:nvSpPr>
          <p:cNvPr id="25" name="Right Triangle 24">
            <a:extLst>
              <a:ext uri="{FF2B5EF4-FFF2-40B4-BE49-F238E27FC236}">
                <a16:creationId xmlns:a16="http://schemas.microsoft.com/office/drawing/2014/main" id="{83DED20D-43F1-AA78-4705-086FA288F236}"/>
              </a:ext>
            </a:extLst>
          </p:cNvPr>
          <p:cNvSpPr/>
          <p:nvPr/>
        </p:nvSpPr>
        <p:spPr>
          <a:xfrm rot="2737820">
            <a:off x="3216354" y="2421891"/>
            <a:ext cx="440724" cy="426583"/>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7500DAB3-754A-C231-DB0C-7E00783AC663}"/>
              </a:ext>
            </a:extLst>
          </p:cNvPr>
          <p:cNvCxnSpPr>
            <a:cxnSpLocks/>
          </p:cNvCxnSpPr>
          <p:nvPr/>
        </p:nvCxnSpPr>
        <p:spPr>
          <a:xfrm>
            <a:off x="2275228" y="1861857"/>
            <a:ext cx="1069141" cy="548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D284F870-421C-40C6-6D1E-496F456460F8}"/>
              </a:ext>
            </a:extLst>
          </p:cNvPr>
          <p:cNvCxnSpPr>
            <a:cxnSpLocks/>
          </p:cNvCxnSpPr>
          <p:nvPr/>
        </p:nvCxnSpPr>
        <p:spPr>
          <a:xfrm>
            <a:off x="2275228" y="2550981"/>
            <a:ext cx="9315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304B4F6-A92F-349A-AA1B-95459FFAF2DB}"/>
              </a:ext>
            </a:extLst>
          </p:cNvPr>
          <p:cNvCxnSpPr>
            <a:cxnSpLocks/>
          </p:cNvCxnSpPr>
          <p:nvPr/>
        </p:nvCxnSpPr>
        <p:spPr>
          <a:xfrm>
            <a:off x="6460254" y="2636235"/>
            <a:ext cx="9532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576C5C44-51D3-3865-937C-27E84EBD0E5F}"/>
              </a:ext>
            </a:extLst>
          </p:cNvPr>
          <p:cNvCxnSpPr>
            <a:cxnSpLocks/>
          </p:cNvCxnSpPr>
          <p:nvPr/>
        </p:nvCxnSpPr>
        <p:spPr>
          <a:xfrm rot="5400000" flipH="1">
            <a:off x="3746736" y="2716821"/>
            <a:ext cx="1912238" cy="12700"/>
          </a:xfrm>
          <a:prstGeom prst="bentConnector5">
            <a:avLst>
              <a:gd name="adj1" fmla="val -11955"/>
              <a:gd name="adj2" fmla="val -16320315"/>
              <a:gd name="adj3" fmla="val 111955"/>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CCC9304F-70F7-CE3B-2730-71C5193D8981}"/>
              </a:ext>
            </a:extLst>
          </p:cNvPr>
          <p:cNvSpPr/>
          <p:nvPr/>
        </p:nvSpPr>
        <p:spPr>
          <a:xfrm>
            <a:off x="7429232" y="1724859"/>
            <a:ext cx="1728216" cy="17933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Linear Layer</a:t>
            </a:r>
          </a:p>
        </p:txBody>
      </p:sp>
      <p:sp>
        <p:nvSpPr>
          <p:cNvPr id="63" name="Rectangle 62">
            <a:extLst>
              <a:ext uri="{FF2B5EF4-FFF2-40B4-BE49-F238E27FC236}">
                <a16:creationId xmlns:a16="http://schemas.microsoft.com/office/drawing/2014/main" id="{0F393218-E566-4F22-39AB-C739A8BB328A}"/>
              </a:ext>
            </a:extLst>
          </p:cNvPr>
          <p:cNvSpPr/>
          <p:nvPr/>
        </p:nvSpPr>
        <p:spPr>
          <a:xfrm>
            <a:off x="10259567" y="1680116"/>
            <a:ext cx="851515" cy="19122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073" name="Straight Arrow Connector 3072">
            <a:extLst>
              <a:ext uri="{FF2B5EF4-FFF2-40B4-BE49-F238E27FC236}">
                <a16:creationId xmlns:a16="http://schemas.microsoft.com/office/drawing/2014/main" id="{6B43B8B8-7BAC-8592-21E1-E184CD8D8BC0}"/>
              </a:ext>
            </a:extLst>
          </p:cNvPr>
          <p:cNvCxnSpPr>
            <a:cxnSpLocks/>
            <a:stCxn id="62" idx="3"/>
          </p:cNvCxnSpPr>
          <p:nvPr/>
        </p:nvCxnSpPr>
        <p:spPr>
          <a:xfrm flipV="1">
            <a:off x="9157448" y="1767052"/>
            <a:ext cx="1113940" cy="854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5" name="Straight Arrow Connector 3074">
            <a:extLst>
              <a:ext uri="{FF2B5EF4-FFF2-40B4-BE49-F238E27FC236}">
                <a16:creationId xmlns:a16="http://schemas.microsoft.com/office/drawing/2014/main" id="{4DCE7988-8E0F-FC1D-EEAA-C0C1C72BA4CB}"/>
              </a:ext>
            </a:extLst>
          </p:cNvPr>
          <p:cNvCxnSpPr>
            <a:cxnSpLocks/>
            <a:stCxn id="62" idx="3"/>
            <a:endCxn id="63" idx="1"/>
          </p:cNvCxnSpPr>
          <p:nvPr/>
        </p:nvCxnSpPr>
        <p:spPr>
          <a:xfrm>
            <a:off x="9157448" y="2621543"/>
            <a:ext cx="1102119" cy="14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6" name="Straight Arrow Connector 3075">
            <a:extLst>
              <a:ext uri="{FF2B5EF4-FFF2-40B4-BE49-F238E27FC236}">
                <a16:creationId xmlns:a16="http://schemas.microsoft.com/office/drawing/2014/main" id="{2DAFE845-2FAE-4BDA-70EB-BE58E37B3FD2}"/>
              </a:ext>
            </a:extLst>
          </p:cNvPr>
          <p:cNvCxnSpPr>
            <a:cxnSpLocks/>
            <a:stCxn id="62" idx="3"/>
          </p:cNvCxnSpPr>
          <p:nvPr/>
        </p:nvCxnSpPr>
        <p:spPr>
          <a:xfrm>
            <a:off x="9157448" y="2621543"/>
            <a:ext cx="1113940" cy="9115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85" name="TextBox 3084">
            <a:extLst>
              <a:ext uri="{FF2B5EF4-FFF2-40B4-BE49-F238E27FC236}">
                <a16:creationId xmlns:a16="http://schemas.microsoft.com/office/drawing/2014/main" id="{5DEC833D-911A-AB85-2832-D9B3742BD001}"/>
              </a:ext>
            </a:extLst>
          </p:cNvPr>
          <p:cNvSpPr txBox="1"/>
          <p:nvPr/>
        </p:nvSpPr>
        <p:spPr>
          <a:xfrm>
            <a:off x="10265478" y="2444223"/>
            <a:ext cx="8515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output</a:t>
            </a:r>
          </a:p>
        </p:txBody>
      </p:sp>
      <p:sp>
        <p:nvSpPr>
          <p:cNvPr id="3091" name="TextBox 3090">
            <a:extLst>
              <a:ext uri="{FF2B5EF4-FFF2-40B4-BE49-F238E27FC236}">
                <a16:creationId xmlns:a16="http://schemas.microsoft.com/office/drawing/2014/main" id="{C9254263-619D-BCFF-64EC-9BC0A9B44E9B}"/>
              </a:ext>
            </a:extLst>
          </p:cNvPr>
          <p:cNvSpPr txBox="1"/>
          <p:nvPr/>
        </p:nvSpPr>
        <p:spPr>
          <a:xfrm>
            <a:off x="464035" y="3993419"/>
            <a:ext cx="2560322"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Input sequences</a:t>
            </a:r>
          </a:p>
        </p:txBody>
      </p:sp>
      <p:sp>
        <p:nvSpPr>
          <p:cNvPr id="3092" name="TextBox 3091">
            <a:extLst>
              <a:ext uri="{FF2B5EF4-FFF2-40B4-BE49-F238E27FC236}">
                <a16:creationId xmlns:a16="http://schemas.microsoft.com/office/drawing/2014/main" id="{56AE2CCB-6F12-A757-E541-56A1163FE7CD}"/>
              </a:ext>
            </a:extLst>
          </p:cNvPr>
          <p:cNvSpPr txBox="1"/>
          <p:nvPr/>
        </p:nvSpPr>
        <p:spPr>
          <a:xfrm>
            <a:off x="3024357" y="3959960"/>
            <a:ext cx="4306824"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Processes input sequences, capturing temporal dependencies.</a:t>
            </a:r>
          </a:p>
          <a:p>
            <a:endParaRPr lang="en-US" dirty="0">
              <a:latin typeface="Arial" panose="020B0604020202020204" pitchFamily="34" charset="0"/>
              <a:cs typeface="Arial" panose="020B0604020202020204" pitchFamily="34" charset="0"/>
            </a:endParaRPr>
          </a:p>
        </p:txBody>
      </p:sp>
      <p:sp>
        <p:nvSpPr>
          <p:cNvPr id="3093" name="TextBox 3092">
            <a:extLst>
              <a:ext uri="{FF2B5EF4-FFF2-40B4-BE49-F238E27FC236}">
                <a16:creationId xmlns:a16="http://schemas.microsoft.com/office/drawing/2014/main" id="{6B8F26F1-E438-F079-05B4-2A2E28DA771E}"/>
              </a:ext>
            </a:extLst>
          </p:cNvPr>
          <p:cNvSpPr txBox="1"/>
          <p:nvPr/>
        </p:nvSpPr>
        <p:spPr>
          <a:xfrm>
            <a:off x="7261003" y="3967865"/>
            <a:ext cx="2560322"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Maps LSTM output to 3-sized output.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Generates predictions based on LSTM's final hidden state.</a:t>
            </a:r>
          </a:p>
          <a:p>
            <a:endParaRPr lang="en-US" dirty="0">
              <a:latin typeface="Arial" panose="020B0604020202020204" pitchFamily="34" charset="0"/>
              <a:cs typeface="Arial" panose="020B0604020202020204" pitchFamily="34" charset="0"/>
            </a:endParaRPr>
          </a:p>
        </p:txBody>
      </p:sp>
      <p:sp>
        <p:nvSpPr>
          <p:cNvPr id="3094" name="TextBox 3093">
            <a:extLst>
              <a:ext uri="{FF2B5EF4-FFF2-40B4-BE49-F238E27FC236}">
                <a16:creationId xmlns:a16="http://schemas.microsoft.com/office/drawing/2014/main" id="{C5C7C72C-1125-F03A-CB5A-5A7C79BD11A9}"/>
              </a:ext>
            </a:extLst>
          </p:cNvPr>
          <p:cNvSpPr txBox="1"/>
          <p:nvPr/>
        </p:nvSpPr>
        <p:spPr>
          <a:xfrm>
            <a:off x="10177272" y="4114800"/>
            <a:ext cx="2014728"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Minimum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Mean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Maximum</a:t>
            </a:r>
          </a:p>
          <a:p>
            <a:r>
              <a:rPr lang="en-US" dirty="0">
                <a:latin typeface="Arial" panose="020B0604020202020204" pitchFamily="34" charset="0"/>
                <a:cs typeface="Arial" panose="020B0604020202020204" pitchFamily="34" charset="0"/>
              </a:rPr>
              <a:t>Temperatures</a:t>
            </a:r>
          </a:p>
        </p:txBody>
      </p:sp>
    </p:spTree>
    <p:extLst>
      <p:ext uri="{BB962C8B-B14F-4D97-AF65-F5344CB8AC3E}">
        <p14:creationId xmlns:p14="http://schemas.microsoft.com/office/powerpoint/2010/main" val="274601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2E41-A04F-3BB8-7ED8-B3A8D60FD2A8}"/>
              </a:ext>
            </a:extLst>
          </p:cNvPr>
          <p:cNvSpPr>
            <a:spLocks noGrp="1"/>
          </p:cNvSpPr>
          <p:nvPr>
            <p:ph type="title"/>
          </p:nvPr>
        </p:nvSpPr>
        <p:spPr/>
        <p:txBody>
          <a:bodyPr/>
          <a:lstStyle/>
          <a:p>
            <a:r>
              <a:rPr lang="en-US" b="0" i="0" dirty="0">
                <a:effectLst/>
                <a:highlight>
                  <a:srgbClr val="FFFFFF"/>
                </a:highlight>
                <a:latin typeface="Arial" panose="020B0604020202020204" pitchFamily="34" charset="0"/>
              </a:rPr>
              <a:t>Training Methodology</a:t>
            </a:r>
            <a:endParaRPr lang="en-US" dirty="0"/>
          </a:p>
        </p:txBody>
      </p:sp>
      <p:sp>
        <p:nvSpPr>
          <p:cNvPr id="3" name="Content Placeholder 2">
            <a:extLst>
              <a:ext uri="{FF2B5EF4-FFF2-40B4-BE49-F238E27FC236}">
                <a16:creationId xmlns:a16="http://schemas.microsoft.com/office/drawing/2014/main" id="{9395670D-EC40-4F3A-0D15-4642D4EA54C5}"/>
              </a:ext>
            </a:extLst>
          </p:cNvPr>
          <p:cNvSpPr>
            <a:spLocks noGrp="1"/>
          </p:cNvSpPr>
          <p:nvPr>
            <p:ph idx="1"/>
          </p:nvPr>
        </p:nvSpPr>
        <p:spPr/>
        <p:txBody>
          <a:bodyPr>
            <a:normAutofit/>
          </a:bodyPr>
          <a:lstStyle/>
          <a:p>
            <a:pPr marL="0" indent="0">
              <a:buNone/>
            </a:pPr>
            <a:r>
              <a:rPr lang="en-US" b="1" i="0" dirty="0">
                <a:effectLst/>
                <a:highlight>
                  <a:srgbClr val="FFFFFF"/>
                </a:highlight>
                <a:latin typeface="Arial" panose="020B0604020202020204" pitchFamily="34" charset="0"/>
              </a:rPr>
              <a:t>Data Splitting</a:t>
            </a:r>
            <a:endParaRPr lang="en-US" b="1" dirty="0">
              <a:highlight>
                <a:srgbClr val="FFFFFF"/>
              </a:highlight>
              <a:latin typeface="Arial" panose="020B0604020202020204" pitchFamily="34" charset="0"/>
            </a:endParaRPr>
          </a:p>
          <a:p>
            <a:r>
              <a:rPr lang="en-US" i="0" dirty="0">
                <a:effectLst/>
                <a:highlight>
                  <a:srgbClr val="FFFFFF"/>
                </a:highlight>
                <a:latin typeface="Arial" panose="020B0604020202020204" pitchFamily="34" charset="0"/>
              </a:rPr>
              <a:t>Split dataset into training (70%), validation (15%) and test (15%).</a:t>
            </a:r>
          </a:p>
          <a:p>
            <a:pPr marL="0" indent="0">
              <a:buNone/>
            </a:pPr>
            <a:r>
              <a:rPr lang="en-US" b="1" dirty="0">
                <a:highlight>
                  <a:srgbClr val="FFFFFF"/>
                </a:highlight>
                <a:latin typeface="Arial" panose="020B0604020202020204" pitchFamily="34" charset="0"/>
              </a:rPr>
              <a:t>Model Training</a:t>
            </a:r>
          </a:p>
          <a:p>
            <a:r>
              <a:rPr lang="en-US" dirty="0">
                <a:highlight>
                  <a:srgbClr val="FFFFFF"/>
                </a:highlight>
                <a:latin typeface="Arial" panose="020B0604020202020204" pitchFamily="34" charset="0"/>
              </a:rPr>
              <a:t>Epochs: Model trained for 100 epochs.</a:t>
            </a:r>
          </a:p>
          <a:p>
            <a:r>
              <a:rPr lang="en-US" dirty="0">
                <a:highlight>
                  <a:srgbClr val="FFFFFF"/>
                </a:highlight>
                <a:latin typeface="Arial" panose="020B0604020202020204" pitchFamily="34" charset="0"/>
              </a:rPr>
              <a:t>Loss Function: Mean Squared Error (MSE) used as the loss function.</a:t>
            </a:r>
          </a:p>
          <a:p>
            <a:r>
              <a:rPr lang="en-US" dirty="0">
                <a:highlight>
                  <a:srgbClr val="FFFFFF"/>
                </a:highlight>
                <a:latin typeface="Arial" panose="020B0604020202020204" pitchFamily="34" charset="0"/>
              </a:rPr>
              <a:t>Optimizer: Adam optimizer with a learning rate of 0.001.</a:t>
            </a:r>
          </a:p>
        </p:txBody>
      </p:sp>
    </p:spTree>
    <p:extLst>
      <p:ext uri="{BB962C8B-B14F-4D97-AF65-F5344CB8AC3E}">
        <p14:creationId xmlns:p14="http://schemas.microsoft.com/office/powerpoint/2010/main" val="389037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E5101733-A021-44D6-BE4E-2D908CFF54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47AC97-696E-919D-7DD9-C089451B317C}"/>
              </a:ext>
            </a:extLst>
          </p:cNvPr>
          <p:cNvSpPr>
            <a:spLocks noGrp="1"/>
          </p:cNvSpPr>
          <p:nvPr>
            <p:ph type="title"/>
          </p:nvPr>
        </p:nvSpPr>
        <p:spPr>
          <a:xfrm>
            <a:off x="643467" y="77880"/>
            <a:ext cx="6611112" cy="555913"/>
          </a:xfrm>
        </p:spPr>
        <p:txBody>
          <a:bodyPr vert="horz" lIns="91440" tIns="45720" rIns="91440" bIns="45720" rtlCol="0" anchor="t">
            <a:normAutofit fontScale="90000"/>
          </a:bodyPr>
          <a:lstStyle/>
          <a:p>
            <a:r>
              <a:rPr lang="en-US" sz="3300" dirty="0"/>
              <a:t>Training and validation loss</a:t>
            </a:r>
            <a:br>
              <a:rPr lang="en-US" sz="3300" dirty="0"/>
            </a:br>
            <a:endParaRPr lang="en-US" sz="3300" dirty="0"/>
          </a:p>
        </p:txBody>
      </p:sp>
      <p:cxnSp>
        <p:nvCxnSpPr>
          <p:cNvPr id="28" name="Straight Connector 27">
            <a:extLst>
              <a:ext uri="{FF2B5EF4-FFF2-40B4-BE49-F238E27FC236}">
                <a16:creationId xmlns:a16="http://schemas.microsoft.com/office/drawing/2014/main" id="{6F4598CC-172A-48F9-9A7C-3E3E635F6C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87A0454-7A54-450D-9B36-0C5378D020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A graph of a graph&#10;&#10;Description automatically generated with medium confidence">
            <a:extLst>
              <a:ext uri="{FF2B5EF4-FFF2-40B4-BE49-F238E27FC236}">
                <a16:creationId xmlns:a16="http://schemas.microsoft.com/office/drawing/2014/main" id="{650B0C04-3807-68CC-6275-483677318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402" y="723646"/>
            <a:ext cx="7161276" cy="3936608"/>
          </a:xfrm>
          <a:prstGeom prst="rect">
            <a:avLst/>
          </a:prstGeom>
        </p:spPr>
      </p:pic>
      <p:sp>
        <p:nvSpPr>
          <p:cNvPr id="12" name="TextBox 11">
            <a:extLst>
              <a:ext uri="{FF2B5EF4-FFF2-40B4-BE49-F238E27FC236}">
                <a16:creationId xmlns:a16="http://schemas.microsoft.com/office/drawing/2014/main" id="{50F518CD-0128-BEA1-1704-59722EA61A23}"/>
              </a:ext>
            </a:extLst>
          </p:cNvPr>
          <p:cNvSpPr txBox="1"/>
          <p:nvPr/>
        </p:nvSpPr>
        <p:spPr>
          <a:xfrm>
            <a:off x="643467" y="4555369"/>
            <a:ext cx="11375152" cy="175432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Training Loss Decrease</a:t>
            </a:r>
            <a:r>
              <a:rPr lang="en-US" dirty="0">
                <a:latin typeface="Arial" panose="020B0604020202020204" pitchFamily="34" charset="0"/>
                <a:cs typeface="Arial" panose="020B0604020202020204" pitchFamily="34" charset="0"/>
              </a:rPr>
              <a:t>: The training loss consistently decreases from epoch to epoch, indicating that the model is learning and improving its predictions as it trains on the data.</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Validation Loss Stability</a:t>
            </a:r>
            <a:r>
              <a:rPr lang="en-US" dirty="0">
                <a:latin typeface="Arial" panose="020B0604020202020204" pitchFamily="34" charset="0"/>
                <a:cs typeface="Arial" panose="020B0604020202020204" pitchFamily="34" charset="0"/>
              </a:rPr>
              <a:t>: The validation loss also decreases initially but then stabilizes around 40.</a:t>
            </a:r>
          </a:p>
          <a:p>
            <a:r>
              <a:rPr lang="en-US" dirty="0">
                <a:latin typeface="Arial" panose="020B0604020202020204" pitchFamily="34" charset="0"/>
                <a:cs typeface="Arial" panose="020B0604020202020204" pitchFamily="34" charset="0"/>
              </a:rPr>
              <a:t>This stabilization suggests that the model has learned the general patterns well and is not overfitting the training data.</a:t>
            </a:r>
          </a:p>
        </p:txBody>
      </p:sp>
    </p:spTree>
    <p:extLst>
      <p:ext uri="{BB962C8B-B14F-4D97-AF65-F5344CB8AC3E}">
        <p14:creationId xmlns:p14="http://schemas.microsoft.com/office/powerpoint/2010/main" val="3148267308"/>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1449</TotalTime>
  <Words>1418</Words>
  <Application>Microsoft Office PowerPoint</Application>
  <PresentationFormat>Widescreen</PresentationFormat>
  <Paragraphs>136</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Amasis MT Pro Medium</vt:lpstr>
      <vt:lpstr>Aptos</vt:lpstr>
      <vt:lpstr>Arial</vt:lpstr>
      <vt:lpstr>Söhne</vt:lpstr>
      <vt:lpstr>Univers Light</vt:lpstr>
      <vt:lpstr>TribuneVTI</vt:lpstr>
      <vt:lpstr>London Weather Forecasting</vt:lpstr>
      <vt:lpstr>Table of Contents </vt:lpstr>
      <vt:lpstr>Introduction </vt:lpstr>
      <vt:lpstr>Data Processing </vt:lpstr>
      <vt:lpstr>Data Processing</vt:lpstr>
      <vt:lpstr>LSTM Model Architecture</vt:lpstr>
      <vt:lpstr>Model Architecture</vt:lpstr>
      <vt:lpstr>Training Methodology</vt:lpstr>
      <vt:lpstr>Training and validation loss </vt:lpstr>
      <vt:lpstr>Evaluation</vt:lpstr>
      <vt:lpstr>Results</vt:lpstr>
      <vt:lpstr>Results</vt:lpstr>
      <vt:lpstr>Results</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Weather Forecasting</dc:title>
  <dc:creator>Moaad Abd Ellatif</dc:creator>
  <cp:lastModifiedBy>Moaad Abd Ellatif</cp:lastModifiedBy>
  <cp:revision>8</cp:revision>
  <dcterms:created xsi:type="dcterms:W3CDTF">2024-04-11T13:53:02Z</dcterms:created>
  <dcterms:modified xsi:type="dcterms:W3CDTF">2024-04-18T08:41:42Z</dcterms:modified>
</cp:coreProperties>
</file>