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7"/>
  </p:notesMasterIdLst>
  <p:sldIdLst>
    <p:sldId id="473" r:id="rId2"/>
    <p:sldId id="547" r:id="rId3"/>
    <p:sldId id="548" r:id="rId4"/>
    <p:sldId id="549" r:id="rId5"/>
    <p:sldId id="257" r:id="rId6"/>
    <p:sldId id="258" r:id="rId7"/>
    <p:sldId id="269" r:id="rId8"/>
    <p:sldId id="270" r:id="rId9"/>
    <p:sldId id="400" r:id="rId10"/>
    <p:sldId id="271" r:id="rId11"/>
    <p:sldId id="272" r:id="rId12"/>
    <p:sldId id="570" r:id="rId13"/>
    <p:sldId id="401" r:id="rId14"/>
    <p:sldId id="402" r:id="rId15"/>
    <p:sldId id="403" r:id="rId16"/>
    <p:sldId id="408" r:id="rId17"/>
    <p:sldId id="576" r:id="rId18"/>
    <p:sldId id="577" r:id="rId19"/>
    <p:sldId id="578" r:id="rId20"/>
    <p:sldId id="579" r:id="rId21"/>
    <p:sldId id="580" r:id="rId22"/>
    <p:sldId id="421" r:id="rId23"/>
    <p:sldId id="422" r:id="rId24"/>
    <p:sldId id="581" r:id="rId25"/>
    <p:sldId id="424" r:id="rId26"/>
    <p:sldId id="425" r:id="rId27"/>
    <p:sldId id="426" r:id="rId28"/>
    <p:sldId id="582" r:id="rId29"/>
    <p:sldId id="428" r:id="rId30"/>
    <p:sldId id="583" r:id="rId31"/>
    <p:sldId id="430" r:id="rId32"/>
    <p:sldId id="584" r:id="rId33"/>
    <p:sldId id="432" r:id="rId34"/>
    <p:sldId id="585" r:id="rId35"/>
    <p:sldId id="434" r:id="rId36"/>
    <p:sldId id="586" r:id="rId37"/>
    <p:sldId id="436" r:id="rId38"/>
    <p:sldId id="437" r:id="rId39"/>
    <p:sldId id="438" r:id="rId40"/>
    <p:sldId id="587" r:id="rId41"/>
    <p:sldId id="440" r:id="rId42"/>
    <p:sldId id="457" r:id="rId43"/>
    <p:sldId id="588" r:id="rId44"/>
    <p:sldId id="589" r:id="rId45"/>
    <p:sldId id="590" r:id="rId46"/>
    <p:sldId id="599" r:id="rId47"/>
    <p:sldId id="591" r:id="rId48"/>
    <p:sldId id="604" r:id="rId49"/>
    <p:sldId id="605" r:id="rId50"/>
    <p:sldId id="600" r:id="rId51"/>
    <p:sldId id="606" r:id="rId52"/>
    <p:sldId id="607" r:id="rId53"/>
    <p:sldId id="608" r:id="rId54"/>
    <p:sldId id="601" r:id="rId55"/>
    <p:sldId id="602" r:id="rId56"/>
    <p:sldId id="609" r:id="rId57"/>
    <p:sldId id="603" r:id="rId58"/>
    <p:sldId id="610" r:id="rId59"/>
    <p:sldId id="592" r:id="rId60"/>
    <p:sldId id="611" r:id="rId61"/>
    <p:sldId id="593" r:id="rId62"/>
    <p:sldId id="612" r:id="rId63"/>
    <p:sldId id="594" r:id="rId64"/>
    <p:sldId id="358" r:id="rId65"/>
    <p:sldId id="660" r:id="rId6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60" autoAdjust="0"/>
    <p:restoredTop sz="85595" autoAdjust="0"/>
  </p:normalViewPr>
  <p:slideViewPr>
    <p:cSldViewPr>
      <p:cViewPr varScale="1">
        <p:scale>
          <a:sx n="70" d="100"/>
          <a:sy n="70" d="100"/>
        </p:scale>
        <p:origin x="161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B80E0C2-B94C-472A-9574-BFB5C7F1D052}" type="datetimeFigureOut">
              <a:rPr lang="en-US"/>
              <a:pPr>
                <a:defRPr/>
              </a:pPr>
              <a:t>2/9/2024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D5F8076D-CF97-433B-8DDE-5B9338BC111E}" type="slidenum">
              <a:rPr lang="en-US" altLang="en-US"/>
              <a:pPr/>
              <a:t>‹#›</a:t>
            </a:fld>
            <a:endParaRPr lang="en-US" altLang="en-US"/>
          </a:p>
        </p:txBody>
      </p:sp>
    </p:spTree>
    <p:extLst>
      <p:ext uri="{BB962C8B-B14F-4D97-AF65-F5344CB8AC3E}">
        <p14:creationId xmlns:p14="http://schemas.microsoft.com/office/powerpoint/2010/main" val="15517791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F8076D-CF97-433B-8DDE-5B9338BC111E}" type="slidenum">
              <a:rPr lang="en-US" altLang="en-US" smtClean="0"/>
              <a:pPr/>
              <a:t>1</a:t>
            </a:fld>
            <a:endParaRPr lang="en-US" altLang="en-US"/>
          </a:p>
        </p:txBody>
      </p:sp>
    </p:spTree>
    <p:extLst>
      <p:ext uri="{BB962C8B-B14F-4D97-AF65-F5344CB8AC3E}">
        <p14:creationId xmlns:p14="http://schemas.microsoft.com/office/powerpoint/2010/main" val="23462571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latin typeface="Cambria" panose="02040503050406030204" pitchFamily="18" charset="0"/>
            </a:endParaRPr>
          </a:p>
        </p:txBody>
      </p:sp>
      <p:grpSp>
        <p:nvGrpSpPr>
          <p:cNvPr id="5" name="Group 18"/>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Cambria" panose="02040503050406030204" pitchFamily="18" charset="0"/>
                <a:cs typeface="+mn-cs"/>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1" name="Action Button: Forward or Next 10">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dirty="0">
              <a:latin typeface="Cambria" panose="02040503050406030204" pitchFamily="18" charset="0"/>
            </a:endParaRPr>
          </a:p>
        </p:txBody>
      </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pPr>
              <a:defRPr/>
            </a:pPr>
            <a:fld id="{25B61ABA-8A0F-4F6D-A6DB-26664C695B8E}" type="datetime1">
              <a:rPr lang="en-US" smtClean="0"/>
              <a:t>2/9/2024</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961887E0-CC3B-4FA7-9AEF-1351F1675B86}" type="slidenum">
              <a:rPr lang="en-US" altLang="en-US"/>
              <a:pPr/>
              <a:t>‹#›</a:t>
            </a:fld>
            <a:endParaRPr lang="en-US" altLang="en-US"/>
          </a:p>
        </p:txBody>
      </p:sp>
      <p:sp>
        <p:nvSpPr>
          <p:cNvPr id="14" name="Footer Placeholder 18"/>
          <p:cNvSpPr>
            <a:spLocks noGrp="1"/>
          </p:cNvSpPr>
          <p:nvPr>
            <p:ph type="ftr" sz="quarter" idx="12"/>
          </p:nvPr>
        </p:nvSpPr>
        <p:spPr>
          <a:xfrm>
            <a:off x="2743200" y="6408738"/>
            <a:ext cx="3987800" cy="365125"/>
          </a:xfrm>
        </p:spPr>
        <p:txBody>
          <a:bodyPr/>
          <a:lstStyle>
            <a:lvl1pPr>
              <a:defRPr>
                <a:solidFill>
                  <a:schemeClr val="accent1">
                    <a:tint val="20000"/>
                  </a:schemeClr>
                </a:solidFill>
              </a:defRPr>
            </a:lvl1pPr>
            <a:extLst/>
          </a:lstStyle>
          <a:p>
            <a:pPr>
              <a:defRPr/>
            </a:pPr>
            <a:r>
              <a:rPr lang="en-US"/>
              <a:t>© Copyright 1992-2017 by Pearson Education, Inc. All Rights Reserved.</a:t>
            </a:r>
          </a:p>
        </p:txBody>
      </p:sp>
    </p:spTree>
    <p:extLst>
      <p:ext uri="{BB962C8B-B14F-4D97-AF65-F5344CB8AC3E}">
        <p14:creationId xmlns:p14="http://schemas.microsoft.com/office/powerpoint/2010/main" val="796858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A7C6E337-C336-42CC-B684-59EE5C39B0E8}" type="datetime1">
              <a:rPr lang="en-US" smtClean="0"/>
              <a:t>2/9/2024</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 Copyright 1992-2017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50E0DD52-6167-4166-863A-5DA8C0178A21}" type="slidenum">
              <a:rPr lang="en-US" altLang="en-US"/>
              <a:pPr/>
              <a:t>‹#›</a:t>
            </a:fld>
            <a:endParaRPr lang="en-US" altLang="en-US"/>
          </a:p>
        </p:txBody>
      </p:sp>
    </p:spTree>
    <p:extLst>
      <p:ext uri="{BB962C8B-B14F-4D97-AF65-F5344CB8AC3E}">
        <p14:creationId xmlns:p14="http://schemas.microsoft.com/office/powerpoint/2010/main" val="2679071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86B37CDB-3DB4-47FF-A745-858D894D9DC8}" type="datetime1">
              <a:rPr lang="en-US" smtClean="0"/>
              <a:t>2/9/2024</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 Copyright 1992-2017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6EABC46B-C868-4B92-8428-46C104AD21AD}" type="slidenum">
              <a:rPr lang="en-US" altLang="en-US"/>
              <a:pPr/>
              <a:t>‹#›</a:t>
            </a:fld>
            <a:endParaRPr lang="en-US" altLang="en-US"/>
          </a:p>
        </p:txBody>
      </p:sp>
    </p:spTree>
    <p:extLst>
      <p:ext uri="{BB962C8B-B14F-4D97-AF65-F5344CB8AC3E}">
        <p14:creationId xmlns:p14="http://schemas.microsoft.com/office/powerpoint/2010/main" val="3938394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3366222" y="6408738"/>
            <a:ext cx="5283200" cy="365125"/>
          </a:xfrm>
        </p:spPr>
        <p:txBody>
          <a:bodyPr/>
          <a:lstStyle>
            <a:lvl1pPr>
              <a:defRPr/>
            </a:lvl1pPr>
          </a:lstStyle>
          <a:p>
            <a:pPr>
              <a:defRPr/>
            </a:pPr>
            <a:r>
              <a:rPr lang="en-US" dirty="0"/>
              <a:t>© Copyright 1992-2017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DD6B57FB-837F-4E0C-A3F4-8D148BB4B884}" type="slidenum">
              <a:rPr lang="en-US" altLang="en-US"/>
              <a:pPr/>
              <a:t>‹#›</a:t>
            </a:fld>
            <a:endParaRPr lang="en-US" altLang="en-US"/>
          </a:p>
        </p:txBody>
      </p:sp>
    </p:spTree>
    <p:extLst>
      <p:ext uri="{BB962C8B-B14F-4D97-AF65-F5344CB8AC3E}">
        <p14:creationId xmlns:p14="http://schemas.microsoft.com/office/powerpoint/2010/main" val="159117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Action Button: Back or Previous 3">
            <a:hlinkClick r:id="" action="ppaction://hlinkshowjump?jump=previousslide" highlightClick="1"/>
          </p:cNvPr>
          <p:cNvSpPr/>
          <p:nvPr/>
        </p:nvSpPr>
        <p:spPr>
          <a:xfrm>
            <a:off x="8305800" y="152400"/>
            <a:ext cx="3048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dirty="0">
              <a:latin typeface="Cambria" panose="02040503050406030204" pitchFamily="18" charset="0"/>
            </a:endParaRPr>
          </a:p>
        </p:txBody>
      </p:sp>
      <p:sp>
        <p:nvSpPr>
          <p:cNvPr id="5" name="Action Button: Forward or Next 4">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dirty="0">
              <a:latin typeface="Cambria" panose="02040503050406030204" pitchFamily="18" charset="0"/>
            </a:endParaRPr>
          </a:p>
        </p:txBody>
      </p:sp>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pPr>
              <a:defRPr/>
            </a:pPr>
            <a:fld id="{805D21B3-FC9D-4E13-B23E-2785C36A69FD}" type="datetime1">
              <a:rPr lang="en-US" smtClean="0"/>
              <a:t>2/9/2024</a:t>
            </a:fld>
            <a:endParaRPr lang="en-US"/>
          </a:p>
        </p:txBody>
      </p:sp>
      <p:sp>
        <p:nvSpPr>
          <p:cNvPr id="8" name="Footer Placeholder 4"/>
          <p:cNvSpPr>
            <a:spLocks noGrp="1"/>
          </p:cNvSpPr>
          <p:nvPr>
            <p:ph type="ftr" sz="quarter" idx="11"/>
          </p:nvPr>
        </p:nvSpPr>
        <p:spPr>
          <a:xfrm>
            <a:off x="4114800" y="6408738"/>
            <a:ext cx="2616200" cy="365125"/>
          </a:xfrm>
        </p:spPr>
        <p:txBody>
          <a:bodyPr/>
          <a:lstStyle>
            <a:lvl1pPr>
              <a:defRPr/>
            </a:lvl1pPr>
            <a:extLst/>
          </a:lstStyle>
          <a:p>
            <a:pPr>
              <a:defRPr/>
            </a:pPr>
            <a:r>
              <a:rPr lang="en-US"/>
              <a:t>© Copyright 1992-2017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61F8ACC7-1CE1-4C81-936C-C8C517C4A342}" type="slidenum">
              <a:rPr lang="en-US" altLang="en-US"/>
              <a:pPr/>
              <a:t>‹#›</a:t>
            </a:fld>
            <a:endParaRPr lang="en-US" altLang="en-US"/>
          </a:p>
        </p:txBody>
      </p:sp>
    </p:spTree>
    <p:extLst>
      <p:ext uri="{BB962C8B-B14F-4D97-AF65-F5344CB8AC3E}">
        <p14:creationId xmlns:p14="http://schemas.microsoft.com/office/powerpoint/2010/main" val="436273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latin typeface="Cambria" panose="02040503050406030204" pitchFamily="18" charset="0"/>
            </a:endParaRPr>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latin typeface="Cambria" panose="02040503050406030204" pitchFamily="18" charset="0"/>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smtClean="0"/>
            </a:lvl1pPr>
            <a:extLst/>
          </a:lstStyle>
          <a:p>
            <a:pPr>
              <a:defRPr/>
            </a:pPr>
            <a:fld id="{5DE3A339-4D93-4EAE-976E-15995B987A8B}" type="datetime1">
              <a:rPr lang="en-US" smtClean="0"/>
              <a:t>2/9/2024</a:t>
            </a:fld>
            <a:endParaRPr lang="en-US"/>
          </a:p>
        </p:txBody>
      </p:sp>
      <p:sp>
        <p:nvSpPr>
          <p:cNvPr id="7" name="Footer Placeholder 4"/>
          <p:cNvSpPr>
            <a:spLocks noGrp="1"/>
          </p:cNvSpPr>
          <p:nvPr>
            <p:ph type="ftr" sz="quarter" idx="11"/>
          </p:nvPr>
        </p:nvSpPr>
        <p:spPr/>
        <p:txBody>
          <a:bodyPr/>
          <a:lstStyle>
            <a:lvl1pPr>
              <a:defRPr/>
            </a:lvl1pPr>
            <a:extLst/>
          </a:lstStyle>
          <a:p>
            <a:pPr>
              <a:defRPr/>
            </a:pPr>
            <a:r>
              <a:rPr lang="en-US"/>
              <a:t>© Copyright 1992-2017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7FADBDA4-43E2-4B26-A3CE-0B46E93C980E}" type="slidenum">
              <a:rPr lang="en-US" altLang="en-US"/>
              <a:pPr/>
              <a:t>‹#›</a:t>
            </a:fld>
            <a:endParaRPr lang="en-US" altLang="en-US"/>
          </a:p>
        </p:txBody>
      </p:sp>
    </p:spTree>
    <p:extLst>
      <p:ext uri="{BB962C8B-B14F-4D97-AF65-F5344CB8AC3E}">
        <p14:creationId xmlns:p14="http://schemas.microsoft.com/office/powerpoint/2010/main" val="10583841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pPr>
              <a:defRPr/>
            </a:pPr>
            <a:fld id="{D5E1706B-4A9F-4128-9055-92A0A2529121}" type="datetime1">
              <a:rPr lang="en-US" smtClean="0"/>
              <a:t>2/9/2024</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t>© Copyright 1992-2017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76B2D144-BD49-4D8C-BA0E-2CDEB3351AA9}" type="slidenum">
              <a:rPr lang="en-US" altLang="en-US"/>
              <a:pPr/>
              <a:t>‹#›</a:t>
            </a:fld>
            <a:endParaRPr lang="en-US" altLang="en-US"/>
          </a:p>
        </p:txBody>
      </p:sp>
    </p:spTree>
    <p:extLst>
      <p:ext uri="{BB962C8B-B14F-4D97-AF65-F5344CB8AC3E}">
        <p14:creationId xmlns:p14="http://schemas.microsoft.com/office/powerpoint/2010/main" val="952411863"/>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pPr>
              <a:defRPr/>
            </a:pPr>
            <a:fld id="{96524850-E1C2-4E24-9CC8-C75BFCFD6FFA}" type="datetime1">
              <a:rPr lang="en-US" smtClean="0"/>
              <a:t>2/9/2024</a:t>
            </a:fld>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a:t>© Copyright 1992-2017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1EDC5B13-682F-4600-AE4E-BF77059790D5}" type="slidenum">
              <a:rPr lang="en-US" altLang="en-US"/>
              <a:pPr/>
              <a:t>‹#›</a:t>
            </a:fld>
            <a:endParaRPr lang="en-US" altLang="en-US"/>
          </a:p>
        </p:txBody>
      </p:sp>
    </p:spTree>
    <p:extLst>
      <p:ext uri="{BB962C8B-B14F-4D97-AF65-F5344CB8AC3E}">
        <p14:creationId xmlns:p14="http://schemas.microsoft.com/office/powerpoint/2010/main" val="196118694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pPr>
              <a:defRPr/>
            </a:pPr>
            <a:fld id="{2E26D9F7-3B04-4402-A76D-C61F68814DB3}" type="datetime1">
              <a:rPr lang="en-US" smtClean="0"/>
              <a:t>2/9/2024</a:t>
            </a:fld>
            <a:endParaRPr lang="en-US"/>
          </a:p>
        </p:txBody>
      </p:sp>
      <p:sp>
        <p:nvSpPr>
          <p:cNvPr id="4" name="Footer Placeholder 3"/>
          <p:cNvSpPr>
            <a:spLocks noGrp="1"/>
          </p:cNvSpPr>
          <p:nvPr>
            <p:ph type="ftr" sz="quarter" idx="11"/>
          </p:nvPr>
        </p:nvSpPr>
        <p:spPr/>
        <p:txBody>
          <a:bodyPr/>
          <a:lstStyle>
            <a:lvl1pPr>
              <a:defRPr/>
            </a:lvl1pPr>
            <a:extLst/>
          </a:lstStyle>
          <a:p>
            <a:pPr>
              <a:defRPr/>
            </a:pPr>
            <a:r>
              <a:rPr lang="en-US"/>
              <a:t>© Copyright 1992-2017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222BC567-E317-4B3E-8B8F-F376B4E9159F}" type="slidenum">
              <a:rPr lang="en-US" altLang="en-US"/>
              <a:pPr/>
              <a:t>‹#›</a:t>
            </a:fld>
            <a:endParaRPr lang="en-US" altLang="en-US"/>
          </a:p>
        </p:txBody>
      </p:sp>
    </p:spTree>
    <p:extLst>
      <p:ext uri="{BB962C8B-B14F-4D97-AF65-F5344CB8AC3E}">
        <p14:creationId xmlns:p14="http://schemas.microsoft.com/office/powerpoint/2010/main" val="299792148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6F737990-C5BE-45F7-965D-15E16943C162}" type="datetime1">
              <a:rPr lang="en-US" smtClean="0"/>
              <a:t>2/9/2024</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 Copyright 1992-2017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BE3DBCE9-FF74-4748-AEA6-2BEE0536DCA1}" type="slidenum">
              <a:rPr lang="en-US" altLang="en-US"/>
              <a:pPr/>
              <a:t>‹#›</a:t>
            </a:fld>
            <a:endParaRPr lang="en-US" altLang="en-US"/>
          </a:p>
        </p:txBody>
      </p:sp>
    </p:spTree>
    <p:extLst>
      <p:ext uri="{BB962C8B-B14F-4D97-AF65-F5344CB8AC3E}">
        <p14:creationId xmlns:p14="http://schemas.microsoft.com/office/powerpoint/2010/main" val="3324387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pPr>
              <a:defRPr/>
            </a:pPr>
            <a:fld id="{EEDE3073-8F2E-4D58-95A3-FD43C9152373}" type="datetime1">
              <a:rPr lang="en-US" smtClean="0"/>
              <a:t>2/9/2024</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t>© Copyright 1992-2017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39680D79-8A0C-4A6D-A8DF-04E499B15E5F}" type="slidenum">
              <a:rPr lang="en-US" altLang="en-US"/>
              <a:pPr/>
              <a:t>‹#›</a:t>
            </a:fld>
            <a:endParaRPr lang="en-US" altLang="en-US"/>
          </a:p>
        </p:txBody>
      </p:sp>
    </p:spTree>
    <p:extLst>
      <p:ext uri="{BB962C8B-B14F-4D97-AF65-F5344CB8AC3E}">
        <p14:creationId xmlns:p14="http://schemas.microsoft.com/office/powerpoint/2010/main" val="134354754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Cambria" panose="02040503050406030204" pitchFamily="18" charset="0"/>
              <a:cs typeface="+mn-cs"/>
            </a:endParaRPr>
          </a:p>
        </p:txBody>
      </p:sp>
      <p:sp>
        <p:nvSpPr>
          <p:cNvPr id="6" name="Freeform 18"/>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7" name="Right Triangle 6"/>
          <p:cNvSpPr>
            <a:spLocks/>
          </p:cNvSpPr>
          <p:nvPr/>
        </p:nvSpPr>
        <p:spPr bwMode="auto">
          <a:xfrm>
            <a:off x="-6042" y="5791253"/>
            <a:ext cx="3402314"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latin typeface="Cambria" panose="02040503050406030204" pitchFamily="18" charset="0"/>
            </a:endParaRPr>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latin typeface="Cambria" panose="02040503050406030204" pitchFamily="18" charset="0"/>
            </a:endParaRPr>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dirty="0">
              <a:latin typeface="Cambria" panose="02040503050406030204" pitchFamily="18" charset="0"/>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094A14B5-909D-449E-933D-CD33AB0BDE35}" type="datetime1">
              <a:rPr lang="en-US" smtClean="0"/>
              <a:t>2/9/2024</a:t>
            </a:fld>
            <a:endParaRPr lang="en-US"/>
          </a:p>
        </p:txBody>
      </p:sp>
      <p:sp>
        <p:nvSpPr>
          <p:cNvPr id="12" name="Footer Placeholder 5"/>
          <p:cNvSpPr>
            <a:spLocks noGrp="1"/>
          </p:cNvSpPr>
          <p:nvPr>
            <p:ph type="ftr" sz="quarter" idx="11"/>
          </p:nvPr>
        </p:nvSpPr>
        <p:spPr>
          <a:xfrm>
            <a:off x="4379913" y="6408738"/>
            <a:ext cx="2351087" cy="365125"/>
          </a:xfrm>
        </p:spPr>
        <p:txBody>
          <a:bodyPr/>
          <a:lstStyle>
            <a:lvl1pPr>
              <a:defRPr>
                <a:solidFill>
                  <a:schemeClr val="tx1"/>
                </a:solidFill>
              </a:defRPr>
            </a:lvl1pPr>
            <a:extLst/>
          </a:lstStyle>
          <a:p>
            <a:pPr>
              <a:defRPr/>
            </a:pPr>
            <a:r>
              <a:rPr lang="en-US"/>
              <a:t>© Copyright 1992-2017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8ECAB6D9-1B8E-4E36-832E-4188D71F3A32}" type="slidenum">
              <a:rPr lang="en-US" altLang="en-US"/>
              <a:pPr/>
              <a:t>‹#›</a:t>
            </a:fld>
            <a:endParaRPr lang="en-US" altLang="en-US"/>
          </a:p>
        </p:txBody>
      </p:sp>
    </p:spTree>
    <p:extLst>
      <p:ext uri="{BB962C8B-B14F-4D97-AF65-F5344CB8AC3E}">
        <p14:creationId xmlns:p14="http://schemas.microsoft.com/office/powerpoint/2010/main" val="57606851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Cambria" panose="02040503050406030204" pitchFamily="18" charset="0"/>
              <a:cs typeface="+mn-cs"/>
            </a:endParaRPr>
          </a:p>
        </p:txBody>
      </p:sp>
      <p:sp>
        <p:nvSpPr>
          <p:cNvPr id="1027" name="Freeform 11"/>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latin typeface="Cambria" panose="02040503050406030204" pitchFamily="18" charset="0"/>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dirty="0"/>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pPr>
              <a:defRPr/>
            </a:pPr>
            <a:fld id="{09FE4A93-DAD9-4F41-B16F-A287D6C9B0AA}" type="datetime1">
              <a:rPr lang="en-US" smtClean="0"/>
              <a:pPr>
                <a:defRPr/>
              </a:pPr>
              <a:t>2/9/2024</a:t>
            </a:fld>
            <a:endParaRPr lang="en-US" dirty="0"/>
          </a:p>
        </p:txBody>
      </p:sp>
      <p:sp>
        <p:nvSpPr>
          <p:cNvPr id="22" name="Footer Placeholder 21"/>
          <p:cNvSpPr>
            <a:spLocks noGrp="1"/>
          </p:cNvSpPr>
          <p:nvPr>
            <p:ph type="ftr" sz="quarter" idx="3"/>
          </p:nvPr>
        </p:nvSpPr>
        <p:spPr>
          <a:xfrm>
            <a:off x="3962400" y="6408738"/>
            <a:ext cx="2768600"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pPr>
              <a:defRPr/>
            </a:pPr>
            <a:r>
              <a:rPr lang="en-US" dirty="0"/>
              <a:t>© Copyright 1992-2017 by Pearson Education, Inc. All Rights Reserved.</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defRPr>
            </a:lvl1pPr>
          </a:lstStyle>
          <a:p>
            <a:fld id="{051CEB16-7A0E-4CF9-9004-F7FB76E92220}" type="slidenum">
              <a:rPr lang="en-US" altLang="en-US" smtClean="0"/>
              <a:pPr/>
              <a:t>‹#›</a:t>
            </a:fld>
            <a:endParaRPr lang="en-US" altLang="en-US" dirty="0"/>
          </a:p>
        </p:txBody>
      </p:sp>
      <p:sp>
        <p:nvSpPr>
          <p:cNvPr id="11" name="Action Button: Back or Previous 10">
            <a:hlinkClick r:id="" action="ppaction://hlinkshowjump?jump=previousslide" highlightClick="1"/>
          </p:cNvPr>
          <p:cNvSpPr/>
          <p:nvPr/>
        </p:nvSpPr>
        <p:spPr>
          <a:xfrm>
            <a:off x="8305800" y="152400"/>
            <a:ext cx="304800" cy="304800"/>
          </a:xfrm>
          <a:prstGeom prst="actionButtonBackPrevious">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dirty="0">
              <a:latin typeface="Cambria" panose="02040503050406030204" pitchFamily="18" charset="0"/>
            </a:endParaRPr>
          </a:p>
        </p:txBody>
      </p:sp>
      <p:sp>
        <p:nvSpPr>
          <p:cNvPr id="16" name="Action Button: Forward or Next 15">
            <a:hlinkClick r:id="" action="ppaction://hlinkshowjump?jump=nextslide" highlightClick="1"/>
          </p:cNvPr>
          <p:cNvSpPr/>
          <p:nvPr/>
        </p:nvSpPr>
        <p:spPr>
          <a:xfrm>
            <a:off x="8686800" y="152400"/>
            <a:ext cx="304800" cy="304800"/>
          </a:xfrm>
          <a:prstGeom prst="actionButtonForwardNex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dirty="0">
              <a:latin typeface="Cambria" panose="02040503050406030204" pitchFamily="18" charset="0"/>
            </a:endParaRPr>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42" r:id="rId7"/>
    <p:sldLayoutId id="2147483752" r:id="rId8"/>
    <p:sldLayoutId id="2147483753" r:id="rId9"/>
    <p:sldLayoutId id="2147483743" r:id="rId10"/>
    <p:sldLayoutId id="2147483744" r:id="rId11"/>
    <p:sldLayoutId id="2147483745" r:id="rId12"/>
  </p:sldLayoutIdLst>
  <p:hf sldNum="0"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hyperlink" Target="http://en.cppreference.com/w/cpp/compiler_support"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Introduction </a:t>
            </a:r>
            <a:r>
              <a:rPr lang="en-US"/>
              <a:t>to </a:t>
            </a:r>
            <a:br>
              <a:rPr lang="en-US"/>
            </a:br>
            <a:r>
              <a:rPr lang="en-US"/>
              <a:t>Computers </a:t>
            </a:r>
            <a:r>
              <a:rPr lang="en-US" dirty="0"/>
              <a:t>and C++</a:t>
            </a:r>
          </a:p>
        </p:txBody>
      </p:sp>
      <p:sp>
        <p:nvSpPr>
          <p:cNvPr id="4" name="Subtitle 3"/>
          <p:cNvSpPr>
            <a:spLocks noGrp="1"/>
          </p:cNvSpPr>
          <p:nvPr>
            <p:ph type="subTitle" idx="1"/>
          </p:nvPr>
        </p:nvSpPr>
        <p:spPr/>
        <p:txBody>
          <a:bodyPr/>
          <a:lstStyle/>
          <a:p>
            <a:r>
              <a:rPr lang="en-US" dirty="0"/>
              <a:t>Chapter 1 of C++ How to Program, 10/e</a:t>
            </a:r>
          </a:p>
        </p:txBody>
      </p:sp>
      <p:sp>
        <p:nvSpPr>
          <p:cNvPr id="2" name="Footer Placeholder 1"/>
          <p:cNvSpPr>
            <a:spLocks noGrp="1"/>
          </p:cNvSpPr>
          <p:nvPr>
            <p:ph type="ftr" sz="quarter" idx="12"/>
          </p:nvPr>
        </p:nvSpPr>
        <p:spPr>
          <a:xfrm>
            <a:off x="2209800" y="6408738"/>
            <a:ext cx="5029200" cy="365125"/>
          </a:xfrm>
        </p:spPr>
        <p:txBody>
          <a:bodyPr/>
          <a:lstStyle/>
          <a:p>
            <a:pPr>
              <a:defRPr/>
            </a:pPr>
            <a:r>
              <a:rPr lang="en-US" dirty="0"/>
              <a:t>© Copyright 1992-2017 by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sz="3200" dirty="0">
                <a:solidFill>
                  <a:srgbClr val="3380E6"/>
                </a:solidFill>
                <a:latin typeface="Arial"/>
              </a:rPr>
              <a:t>1.5  Machine Languages, Assembly Languages and High-Level Languages</a:t>
            </a:r>
          </a:p>
        </p:txBody>
      </p:sp>
      <p:sp>
        <p:nvSpPr>
          <p:cNvPr id="50179" name="Text Placeholder 2"/>
          <p:cNvSpPr>
            <a:spLocks noGrp="1"/>
          </p:cNvSpPr>
          <p:nvPr>
            <p:ph type="body" idx="1"/>
          </p:nvPr>
        </p:nvSpPr>
        <p:spPr/>
        <p:txBody>
          <a:bodyPr/>
          <a:lstStyle/>
          <a:p>
            <a:pPr marL="109537" indent="0" eaLnBrk="1" hangingPunct="1">
              <a:buFont typeface="Wingdings 3" panose="05040102010807070707" pitchFamily="18" charset="2"/>
              <a:buNone/>
              <a:defRPr/>
            </a:pPr>
            <a:r>
              <a:rPr lang="en-US" b="1" i="1" dirty="0">
                <a:latin typeface="Cambria" panose="02040503050406030204" pitchFamily="18" charset="0"/>
              </a:rPr>
              <a:t>High-Level Languages </a:t>
            </a:r>
          </a:p>
          <a:p>
            <a:pPr eaLnBrk="1" hangingPunct="1">
              <a:defRPr/>
            </a:pPr>
            <a:r>
              <a:rPr lang="en-US" dirty="0">
                <a:solidFill>
                  <a:srgbClr val="000000"/>
                </a:solidFill>
                <a:latin typeface="Cambria" panose="02040503050406030204" pitchFamily="18" charset="0"/>
              </a:rPr>
              <a:t>To </a:t>
            </a:r>
            <a:r>
              <a:rPr lang="en-US" sz="2400" dirty="0">
                <a:solidFill>
                  <a:srgbClr val="000000"/>
                </a:solidFill>
                <a:latin typeface="Cambria" panose="02040503050406030204" pitchFamily="18" charset="0"/>
              </a:rPr>
              <a:t>speed up the programming process further, high-level languages were developed in which single statements could be written to accomplish substantial tasks. </a:t>
            </a:r>
          </a:p>
          <a:p>
            <a:pPr eaLnBrk="1" hangingPunct="1">
              <a:defRPr/>
            </a:pPr>
            <a:r>
              <a:rPr lang="en-US" sz="2400" dirty="0">
                <a:latin typeface="Cambria" panose="02040503050406030204" pitchFamily="18" charset="0"/>
              </a:rPr>
              <a:t>Translator programs called </a:t>
            </a:r>
            <a:r>
              <a:rPr lang="en-US" sz="2400" dirty="0">
                <a:solidFill>
                  <a:srgbClr val="0000FF"/>
                </a:solidFill>
                <a:latin typeface="Cambria" panose="02040503050406030204" pitchFamily="18" charset="0"/>
              </a:rPr>
              <a:t>compilers</a:t>
            </a:r>
            <a:r>
              <a:rPr lang="en-US" sz="2400" dirty="0">
                <a:solidFill>
                  <a:srgbClr val="000000"/>
                </a:solidFill>
                <a:latin typeface="Cambria" panose="02040503050406030204" pitchFamily="18" charset="0"/>
              </a:rPr>
              <a:t> convert high-level language programs into machine language</a:t>
            </a:r>
            <a:r>
              <a:rPr lang="en-US" sz="2400" i="1" dirty="0">
                <a:solidFill>
                  <a:srgbClr val="000000"/>
                </a:solidFill>
                <a:latin typeface="Cambria" panose="02040503050406030204" pitchFamily="18" charset="0"/>
              </a:rPr>
              <a:t>. </a:t>
            </a:r>
          </a:p>
          <a:p>
            <a:pPr eaLnBrk="1" hangingPunct="1">
              <a:defRPr/>
            </a:pPr>
            <a:r>
              <a:rPr lang="en-US" sz="2400" dirty="0">
                <a:solidFill>
                  <a:srgbClr val="000000"/>
                </a:solidFill>
                <a:latin typeface="Cambria" panose="02040503050406030204" pitchFamily="18" charset="0"/>
              </a:rPr>
              <a:t>Allow you to write instructions that look more like everyday English and contain commonly used mathematical expressions. </a:t>
            </a:r>
          </a:p>
          <a:p>
            <a:pPr marL="109537" indent="0" eaLnBrk="1" hangingPunct="1">
              <a:buFont typeface="Wingdings 3" panose="05040102010807070707" pitchFamily="18" charset="2"/>
              <a:buNone/>
              <a:defRPr/>
            </a:pPr>
            <a:endParaRPr lang="en-US" dirty="0">
              <a:solidFill>
                <a:srgbClr val="000000"/>
              </a:solidFill>
              <a:latin typeface="Lucida Console" pitchFamily="49" charset="0"/>
            </a:endParaRPr>
          </a:p>
        </p:txBody>
      </p:sp>
      <p:sp>
        <p:nvSpPr>
          <p:cNvPr id="50180"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mbria" panose="02040503050406030204" pitchFamily="18" charset="0"/>
              </a:rPr>
              <a:t>© Copyright 1992-2017 by Pearson Education, Inc. All Rights Reserved.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sz="3200" dirty="0">
                <a:solidFill>
                  <a:srgbClr val="3380E6"/>
                </a:solidFill>
                <a:latin typeface="Arial"/>
              </a:rPr>
              <a:t>1.5  Machine Languages, Assembly Languages and High-Level Languages</a:t>
            </a:r>
          </a:p>
        </p:txBody>
      </p:sp>
      <p:sp>
        <p:nvSpPr>
          <p:cNvPr id="47107"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Compiling a high-level language program into machine language can take a considerable amount of computer time.</a:t>
            </a:r>
          </a:p>
          <a:p>
            <a:pPr eaLnBrk="1" hangingPunct="1"/>
            <a:r>
              <a:rPr lang="en-US" altLang="en-US" dirty="0">
                <a:solidFill>
                  <a:srgbClr val="0000FF"/>
                </a:solidFill>
                <a:latin typeface="Cambria" panose="02040503050406030204" pitchFamily="18" charset="0"/>
              </a:rPr>
              <a:t>Interpreter</a:t>
            </a:r>
            <a:r>
              <a:rPr lang="en-US" altLang="en-US" i="1" dirty="0">
                <a:solidFill>
                  <a:srgbClr val="0000FF"/>
                </a:solidFill>
                <a:latin typeface="Cambria" panose="02040503050406030204" pitchFamily="18" charset="0"/>
              </a:rPr>
              <a:t> </a:t>
            </a:r>
            <a:r>
              <a:rPr lang="en-US" altLang="en-US" dirty="0">
                <a:solidFill>
                  <a:srgbClr val="000000"/>
                </a:solidFill>
                <a:latin typeface="Cambria" panose="02040503050406030204" pitchFamily="18" charset="0"/>
              </a:rPr>
              <a:t>programs were developed to execute high-level language programs directly (without the need for compilation), although more slowly than compiled programs.</a:t>
            </a:r>
          </a:p>
          <a:p>
            <a:pPr eaLnBrk="1" hangingPunct="1"/>
            <a:r>
              <a:rPr lang="en-US" altLang="en-US" dirty="0">
                <a:solidFill>
                  <a:srgbClr val="0000FF"/>
                </a:solidFill>
                <a:latin typeface="Cambria" panose="02040503050406030204" pitchFamily="18" charset="0"/>
              </a:rPr>
              <a:t>Scripting languages </a:t>
            </a:r>
            <a:r>
              <a:rPr lang="en-US" altLang="en-US" dirty="0">
                <a:solidFill>
                  <a:srgbClr val="000000"/>
                </a:solidFill>
                <a:latin typeface="Cambria" panose="02040503050406030204" pitchFamily="18" charset="0"/>
              </a:rPr>
              <a:t>such as the popular web languages JavaScript and PHP are processed by interpreters.</a:t>
            </a:r>
          </a:p>
        </p:txBody>
      </p:sp>
      <p:sp>
        <p:nvSpPr>
          <p:cNvPr id="51204"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mbria" panose="02040503050406030204" pitchFamily="18" charset="0"/>
              </a:rPr>
              <a:t>© Copyright 1992-2017 by Pearson Education, Inc. All Rights Reserved.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1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54957"/>
            <a:ext cx="9144000" cy="3746897"/>
          </a:xfrm>
          <a:prstGeom prst="rect">
            <a:avLst/>
          </a:prstGeom>
          <a:noFill/>
          <a:ln>
            <a:noFill/>
          </a:ln>
        </p:spPr>
      </p:pic>
    </p:spTree>
    <p:extLst>
      <p:ext uri="{BB962C8B-B14F-4D97-AF65-F5344CB8AC3E}">
        <p14:creationId xmlns:p14="http://schemas.microsoft.com/office/powerpoint/2010/main" val="1704461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rgbClr val="3380E6"/>
                </a:solidFill>
                <a:latin typeface="Arial"/>
              </a:rPr>
              <a:t>1.6  C and C++</a:t>
            </a:r>
          </a:p>
        </p:txBody>
      </p:sp>
      <p:sp>
        <p:nvSpPr>
          <p:cNvPr id="49155" name="Text Placeholder 2"/>
          <p:cNvSpPr>
            <a:spLocks noGrp="1"/>
          </p:cNvSpPr>
          <p:nvPr>
            <p:ph type="body" idx="1"/>
          </p:nvPr>
        </p:nvSpPr>
        <p:spPr/>
        <p:txBody>
          <a:bodyPr/>
          <a:lstStyle/>
          <a:p>
            <a:pPr eaLnBrk="1" hangingPunct="1"/>
            <a:r>
              <a:rPr lang="en-US" altLang="en-US" sz="2500" dirty="0">
                <a:solidFill>
                  <a:srgbClr val="000000"/>
                </a:solidFill>
                <a:latin typeface="Cambria" panose="02040503050406030204" pitchFamily="18" charset="0"/>
              </a:rPr>
              <a:t>C was implemented in 1972 by Dennis Ritchie at Bell Laboratories. </a:t>
            </a:r>
          </a:p>
          <a:p>
            <a:pPr lvl="1" eaLnBrk="1" hangingPunct="1"/>
            <a:r>
              <a:rPr lang="en-US" altLang="en-US" sz="2100" dirty="0">
                <a:solidFill>
                  <a:srgbClr val="000000"/>
                </a:solidFill>
                <a:latin typeface="Cambria" panose="02040503050406030204" pitchFamily="18" charset="0"/>
              </a:rPr>
              <a:t>Initially became widely known as the UNIX operating system’s development language. </a:t>
            </a:r>
          </a:p>
          <a:p>
            <a:pPr lvl="1" eaLnBrk="1" hangingPunct="1"/>
            <a:r>
              <a:rPr lang="en-US" altLang="en-US" sz="2100" dirty="0">
                <a:solidFill>
                  <a:srgbClr val="000000"/>
                </a:solidFill>
                <a:latin typeface="Cambria" panose="02040503050406030204" pitchFamily="18" charset="0"/>
              </a:rPr>
              <a:t>Today, most of the code for general-purpose operating systems is written in C or C++. </a:t>
            </a:r>
          </a:p>
          <a:p>
            <a:pPr eaLnBrk="1" hangingPunct="1"/>
            <a:r>
              <a:rPr lang="en-US" altLang="en-US" sz="2500" dirty="0">
                <a:solidFill>
                  <a:srgbClr val="000000"/>
                </a:solidFill>
                <a:latin typeface="Cambria" panose="02040503050406030204" pitchFamily="18" charset="0"/>
              </a:rPr>
              <a:t>C++ evolved from C, which is available for most computers and is hardware independent. </a:t>
            </a:r>
          </a:p>
        </p:txBody>
      </p:sp>
      <p:sp>
        <p:nvSpPr>
          <p:cNvPr id="87044"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mbria" panose="02040503050406030204" pitchFamily="18" charset="0"/>
              </a:rPr>
              <a:t>© Copyright 1992-2017 by Pearson Education, Inc. All Rights Reserved.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rgbClr val="3380E6"/>
                </a:solidFill>
                <a:latin typeface="Arial"/>
              </a:rPr>
              <a:t>1.6  C++ (Cont.)</a:t>
            </a:r>
          </a:p>
        </p:txBody>
      </p:sp>
      <p:sp>
        <p:nvSpPr>
          <p:cNvPr id="50179" name="Text Placeholder 2"/>
          <p:cNvSpPr>
            <a:spLocks noGrp="1"/>
          </p:cNvSpPr>
          <p:nvPr>
            <p:ph type="body" idx="1"/>
          </p:nvPr>
        </p:nvSpPr>
        <p:spPr/>
        <p:txBody>
          <a:bodyPr/>
          <a:lstStyle/>
          <a:p>
            <a:pPr eaLnBrk="1" hangingPunct="1">
              <a:lnSpc>
                <a:spcPct val="90000"/>
              </a:lnSpc>
            </a:pPr>
            <a:r>
              <a:rPr lang="en-US" altLang="en-US" sz="2400" dirty="0">
                <a:solidFill>
                  <a:srgbClr val="000000"/>
                </a:solidFill>
                <a:latin typeface="Cambria" panose="02040503050406030204" pitchFamily="18" charset="0"/>
              </a:rPr>
              <a:t>C11 </a:t>
            </a:r>
          </a:p>
          <a:p>
            <a:pPr lvl="1" eaLnBrk="1" hangingPunct="1">
              <a:lnSpc>
                <a:spcPct val="90000"/>
              </a:lnSpc>
            </a:pPr>
            <a:r>
              <a:rPr lang="en-US" altLang="en-US" sz="2000" dirty="0">
                <a:solidFill>
                  <a:srgbClr val="000000"/>
                </a:solidFill>
                <a:latin typeface="Cambria" panose="02040503050406030204" pitchFamily="18" charset="0"/>
              </a:rPr>
              <a:t>Latest ANSI standard for the language. </a:t>
            </a:r>
          </a:p>
          <a:p>
            <a:pPr lvl="1" eaLnBrk="1" hangingPunct="1">
              <a:lnSpc>
                <a:spcPct val="90000"/>
              </a:lnSpc>
            </a:pPr>
            <a:r>
              <a:rPr lang="en-US" altLang="en-US" sz="2000" dirty="0">
                <a:solidFill>
                  <a:srgbClr val="000000"/>
                </a:solidFill>
                <a:latin typeface="Cambria" panose="02040503050406030204" pitchFamily="18" charset="0"/>
              </a:rPr>
              <a:t>Developed to evolve the C language to keep pace with increasingly powerful hardware and ever more demanding user requirements. </a:t>
            </a:r>
          </a:p>
          <a:p>
            <a:pPr lvl="1" eaLnBrk="1" hangingPunct="1">
              <a:lnSpc>
                <a:spcPct val="90000"/>
              </a:lnSpc>
            </a:pPr>
            <a:r>
              <a:rPr lang="en-US" altLang="en-US" sz="2000" dirty="0">
                <a:solidFill>
                  <a:srgbClr val="000000"/>
                </a:solidFill>
                <a:latin typeface="Cambria" panose="02040503050406030204" pitchFamily="18" charset="0"/>
              </a:rPr>
              <a:t>Makes C more consistent with C++. </a:t>
            </a:r>
          </a:p>
          <a:p>
            <a:pPr eaLnBrk="1" hangingPunct="1">
              <a:lnSpc>
                <a:spcPct val="90000"/>
              </a:lnSpc>
            </a:pPr>
            <a:r>
              <a:rPr lang="en-US" altLang="en-US" sz="2400" dirty="0">
                <a:solidFill>
                  <a:srgbClr val="000000"/>
                </a:solidFill>
                <a:latin typeface="Cambria" panose="02040503050406030204" pitchFamily="18" charset="0"/>
              </a:rPr>
              <a:t>C++, an extension of C, was developed by Bjarne </a:t>
            </a:r>
            <a:r>
              <a:rPr lang="en-US" altLang="en-US" sz="2400" dirty="0" err="1">
                <a:solidFill>
                  <a:srgbClr val="000000"/>
                </a:solidFill>
                <a:latin typeface="Cambria" panose="02040503050406030204" pitchFamily="18" charset="0"/>
              </a:rPr>
              <a:t>Stroustrup</a:t>
            </a:r>
            <a:r>
              <a:rPr lang="en-US" altLang="en-US" sz="2400" dirty="0">
                <a:solidFill>
                  <a:srgbClr val="000000"/>
                </a:solidFill>
                <a:latin typeface="Cambria" panose="02040503050406030204" pitchFamily="18" charset="0"/>
              </a:rPr>
              <a:t> in 1979 at Bell Laboratories. </a:t>
            </a:r>
          </a:p>
          <a:p>
            <a:pPr eaLnBrk="1" hangingPunct="1">
              <a:lnSpc>
                <a:spcPct val="90000"/>
              </a:lnSpc>
            </a:pPr>
            <a:r>
              <a:rPr lang="en-US" altLang="en-US" sz="2400" dirty="0">
                <a:solidFill>
                  <a:srgbClr val="000000"/>
                </a:solidFill>
                <a:latin typeface="Cambria" panose="02040503050406030204" pitchFamily="18" charset="0"/>
              </a:rPr>
              <a:t>C++ provides a number of features that “spruce up” the C language.</a:t>
            </a:r>
          </a:p>
          <a:p>
            <a:pPr eaLnBrk="1" hangingPunct="1">
              <a:lnSpc>
                <a:spcPct val="90000"/>
              </a:lnSpc>
            </a:pPr>
            <a:r>
              <a:rPr lang="en-US" altLang="en-US" sz="2400" dirty="0">
                <a:solidFill>
                  <a:srgbClr val="000000"/>
                </a:solidFill>
                <a:latin typeface="Cambria" panose="02040503050406030204" pitchFamily="18" charset="0"/>
              </a:rPr>
              <a:t>C++ also provides capabilities for object-oriented programming that were inspired by the </a:t>
            </a:r>
            <a:r>
              <a:rPr lang="en-US" altLang="en-US" sz="2400" dirty="0" err="1">
                <a:solidFill>
                  <a:srgbClr val="000000"/>
                </a:solidFill>
                <a:latin typeface="Cambria" panose="02040503050406030204" pitchFamily="18" charset="0"/>
              </a:rPr>
              <a:t>Simula</a:t>
            </a:r>
            <a:r>
              <a:rPr lang="en-US" altLang="en-US" sz="2400" dirty="0">
                <a:solidFill>
                  <a:srgbClr val="000000"/>
                </a:solidFill>
                <a:latin typeface="Cambria" panose="02040503050406030204" pitchFamily="18" charset="0"/>
              </a:rPr>
              <a:t> simulation programming language.</a:t>
            </a:r>
            <a:endParaRPr lang="en-US" altLang="en-US" sz="2400" dirty="0">
              <a:solidFill>
                <a:srgbClr val="0000FF"/>
              </a:solidFill>
              <a:latin typeface="Cambria" panose="02040503050406030204" pitchFamily="18" charset="0"/>
            </a:endParaRPr>
          </a:p>
        </p:txBody>
      </p:sp>
      <p:sp>
        <p:nvSpPr>
          <p:cNvPr id="8806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mbria" panose="02040503050406030204" pitchFamily="18" charset="0"/>
              </a:rPr>
              <a:t>© Copyright 1992-2017 by Pearson Education, Inc. All Rights Reserved.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dirty="0">
                <a:solidFill>
                  <a:srgbClr val="3380E6"/>
                </a:solidFill>
                <a:latin typeface="Arial"/>
              </a:rPr>
              <a:t>1.6  C++ (Cont.)</a:t>
            </a:r>
          </a:p>
        </p:txBody>
      </p:sp>
      <p:sp>
        <p:nvSpPr>
          <p:cNvPr id="51203"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C++ Standard Library</a:t>
            </a:r>
          </a:p>
          <a:p>
            <a:pPr lvl="1" eaLnBrk="1" hangingPunct="1"/>
            <a:r>
              <a:rPr lang="en-US" altLang="en-US" dirty="0">
                <a:solidFill>
                  <a:srgbClr val="000000"/>
                </a:solidFill>
                <a:latin typeface="Cambria" panose="02040503050406030204" pitchFamily="18" charset="0"/>
              </a:rPr>
              <a:t>C++ programs consist of pieces called </a:t>
            </a:r>
            <a:r>
              <a:rPr lang="en-US" altLang="en-US" dirty="0">
                <a:solidFill>
                  <a:srgbClr val="0000FF"/>
                </a:solidFill>
                <a:latin typeface="Cambria" panose="02040503050406030204" pitchFamily="18" charset="0"/>
              </a:rPr>
              <a:t>classes</a:t>
            </a:r>
            <a:r>
              <a:rPr lang="en-US" altLang="en-US" dirty="0">
                <a:solidFill>
                  <a:srgbClr val="000000"/>
                </a:solidFill>
                <a:latin typeface="Cambria" panose="02040503050406030204" pitchFamily="18" charset="0"/>
              </a:rPr>
              <a:t> and </a:t>
            </a:r>
            <a:r>
              <a:rPr lang="en-US" altLang="en-US" dirty="0">
                <a:solidFill>
                  <a:srgbClr val="0000FF"/>
                </a:solidFill>
                <a:latin typeface="Cambria" panose="02040503050406030204" pitchFamily="18" charset="0"/>
              </a:rPr>
              <a:t>functions.</a:t>
            </a:r>
            <a:r>
              <a:rPr lang="en-US" altLang="en-US" dirty="0">
                <a:solidFill>
                  <a:srgbClr val="000000"/>
                </a:solidFill>
                <a:latin typeface="Cambria" panose="02040503050406030204" pitchFamily="18" charset="0"/>
              </a:rPr>
              <a:t> </a:t>
            </a:r>
          </a:p>
          <a:p>
            <a:pPr lvl="1" eaLnBrk="1" hangingPunct="1"/>
            <a:r>
              <a:rPr lang="en-US" altLang="en-US" dirty="0">
                <a:solidFill>
                  <a:srgbClr val="000000"/>
                </a:solidFill>
                <a:latin typeface="Cambria" panose="02040503050406030204" pitchFamily="18" charset="0"/>
              </a:rPr>
              <a:t>Most C++ programmers take advantage of the rich collections of classes and functions in the </a:t>
            </a:r>
            <a:r>
              <a:rPr lang="en-US" altLang="en-US" dirty="0">
                <a:solidFill>
                  <a:srgbClr val="0000FF"/>
                </a:solidFill>
                <a:latin typeface="Cambria" panose="02040503050406030204" pitchFamily="18" charset="0"/>
              </a:rPr>
              <a:t>C++ Standard Library</a:t>
            </a:r>
            <a:r>
              <a:rPr lang="en-US" altLang="en-US" dirty="0">
                <a:solidFill>
                  <a:srgbClr val="000000"/>
                </a:solidFill>
                <a:latin typeface="Cambria" panose="02040503050406030204" pitchFamily="18" charset="0"/>
              </a:rPr>
              <a:t>. </a:t>
            </a:r>
          </a:p>
          <a:p>
            <a:pPr lvl="1" eaLnBrk="1" hangingPunct="1"/>
            <a:r>
              <a:rPr lang="en-US" altLang="en-US" dirty="0">
                <a:solidFill>
                  <a:srgbClr val="000000"/>
                </a:solidFill>
                <a:latin typeface="Cambria" panose="02040503050406030204" pitchFamily="18" charset="0"/>
              </a:rPr>
              <a:t>Two parts to learning the C++ “world.” </a:t>
            </a:r>
          </a:p>
          <a:p>
            <a:pPr lvl="2" eaLnBrk="1" hangingPunct="1"/>
            <a:r>
              <a:rPr lang="en-US" altLang="en-US" dirty="0">
                <a:solidFill>
                  <a:srgbClr val="000000"/>
                </a:solidFill>
                <a:latin typeface="Cambria" panose="02040503050406030204" pitchFamily="18" charset="0"/>
              </a:rPr>
              <a:t>The C++ language itself (the core language), and </a:t>
            </a:r>
          </a:p>
          <a:p>
            <a:pPr lvl="2" eaLnBrk="1" hangingPunct="1"/>
            <a:r>
              <a:rPr lang="en-US" altLang="en-US" dirty="0">
                <a:solidFill>
                  <a:srgbClr val="000000"/>
                </a:solidFill>
                <a:latin typeface="Cambria" panose="02040503050406030204" pitchFamily="18" charset="0"/>
              </a:rPr>
              <a:t>How to use the classes and functions in the C++ Standard Library. </a:t>
            </a:r>
          </a:p>
          <a:p>
            <a:pPr lvl="1" eaLnBrk="1" hangingPunct="1"/>
            <a:r>
              <a:rPr lang="en-US" altLang="en-US" dirty="0">
                <a:solidFill>
                  <a:srgbClr val="000000"/>
                </a:solidFill>
                <a:latin typeface="Cambria" panose="02040503050406030204" pitchFamily="18" charset="0"/>
              </a:rPr>
              <a:t>Many special-purpose class libraries are supplied by independent software vendors.</a:t>
            </a:r>
          </a:p>
          <a:p>
            <a:pPr lvl="1" eaLnBrk="1" hangingPunct="1"/>
            <a:endParaRPr lang="en-US" altLang="en-US" dirty="0">
              <a:solidFill>
                <a:srgbClr val="000000"/>
              </a:solidFill>
              <a:latin typeface="Cambria" panose="02040503050406030204" pitchFamily="18" charset="0"/>
            </a:endParaRPr>
          </a:p>
          <a:p>
            <a:pPr eaLnBrk="1" hangingPunct="1"/>
            <a:endParaRPr lang="en-US" altLang="en-US" dirty="0">
              <a:solidFill>
                <a:srgbClr val="000000"/>
              </a:solidFill>
              <a:latin typeface="Cambria" panose="02040503050406030204" pitchFamily="18" charset="0"/>
            </a:endParaRPr>
          </a:p>
        </p:txBody>
      </p:sp>
      <p:sp>
        <p:nvSpPr>
          <p:cNvPr id="8909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mbria" panose="02040503050406030204" pitchFamily="18" charset="0"/>
              </a:rPr>
              <a:t>© Copyright 1992-2017 by Pearson Education, Inc. All Rights Reserved.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rgbClr val="3380E6"/>
                </a:solidFill>
                <a:latin typeface="Arial"/>
              </a:rPr>
              <a:t>1.7  Programming Languages</a:t>
            </a:r>
          </a:p>
        </p:txBody>
      </p:sp>
      <p:sp>
        <p:nvSpPr>
          <p:cNvPr id="56323"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In this section, we provide brief comments on several popular programming languages (Fig. 1.5).</a:t>
            </a:r>
          </a:p>
        </p:txBody>
      </p:sp>
      <p:sp>
        <p:nvSpPr>
          <p:cNvPr id="75780"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mbria" panose="02040503050406030204" pitchFamily="18" charset="0"/>
              </a:rPr>
              <a:t>© Copyright 1992-2017 by Pearson Education, Inc. All Rights Reserved.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2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607219" y="857250"/>
            <a:ext cx="7929563" cy="5143500"/>
          </a:xfrm>
          <a:prstGeom prst="rect">
            <a:avLst/>
          </a:prstGeom>
          <a:noFill/>
          <a:ln>
            <a:noFill/>
          </a:ln>
        </p:spPr>
      </p:pic>
    </p:spTree>
    <p:extLst>
      <p:ext uri="{BB962C8B-B14F-4D97-AF65-F5344CB8AC3E}">
        <p14:creationId xmlns:p14="http://schemas.microsoft.com/office/powerpoint/2010/main" val="2401782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2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259557" y="857250"/>
            <a:ext cx="8623697" cy="5143500"/>
          </a:xfrm>
          <a:prstGeom prst="rect">
            <a:avLst/>
          </a:prstGeom>
          <a:noFill/>
          <a:ln>
            <a:noFill/>
          </a:ln>
        </p:spPr>
      </p:pic>
    </p:spTree>
    <p:extLst>
      <p:ext uri="{BB962C8B-B14F-4D97-AF65-F5344CB8AC3E}">
        <p14:creationId xmlns:p14="http://schemas.microsoft.com/office/powerpoint/2010/main" val="2369447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2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871538" y="857250"/>
            <a:ext cx="7400925" cy="5143500"/>
          </a:xfrm>
          <a:prstGeom prst="rect">
            <a:avLst/>
          </a:prstGeom>
          <a:noFill/>
          <a:ln>
            <a:noFill/>
          </a:ln>
        </p:spPr>
      </p:pic>
    </p:spTree>
    <p:extLst>
      <p:ext uri="{BB962C8B-B14F-4D97-AF65-F5344CB8AC3E}">
        <p14:creationId xmlns:p14="http://schemas.microsoft.com/office/powerpoint/2010/main" val="3946332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0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840707" y="857250"/>
            <a:ext cx="5461397" cy="5143500"/>
          </a:xfrm>
          <a:prstGeom prst="rect">
            <a:avLst/>
          </a:prstGeom>
          <a:noFill/>
          <a:ln>
            <a:noFill/>
          </a:ln>
        </p:spPr>
      </p:pic>
    </p:spTree>
    <p:extLst>
      <p:ext uri="{BB962C8B-B14F-4D97-AF65-F5344CB8AC3E}">
        <p14:creationId xmlns:p14="http://schemas.microsoft.com/office/powerpoint/2010/main" val="9875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2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33450" y="857250"/>
            <a:ext cx="7275910" cy="5143500"/>
          </a:xfrm>
          <a:prstGeom prst="rect">
            <a:avLst/>
          </a:prstGeom>
          <a:noFill/>
          <a:ln>
            <a:noFill/>
          </a:ln>
        </p:spPr>
      </p:pic>
    </p:spTree>
    <p:extLst>
      <p:ext uri="{BB962C8B-B14F-4D97-AF65-F5344CB8AC3E}">
        <p14:creationId xmlns:p14="http://schemas.microsoft.com/office/powerpoint/2010/main" val="2705797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2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760810" y="857250"/>
            <a:ext cx="7622381" cy="5143500"/>
          </a:xfrm>
          <a:prstGeom prst="rect">
            <a:avLst/>
          </a:prstGeom>
          <a:noFill/>
          <a:ln>
            <a:noFill/>
          </a:ln>
        </p:spPr>
      </p:pic>
    </p:spTree>
    <p:extLst>
      <p:ext uri="{BB962C8B-B14F-4D97-AF65-F5344CB8AC3E}">
        <p14:creationId xmlns:p14="http://schemas.microsoft.com/office/powerpoint/2010/main" val="3395708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dirty="0">
                <a:solidFill>
                  <a:srgbClr val="3380E6"/>
                </a:solidFill>
                <a:latin typeface="Arial"/>
              </a:rPr>
              <a:t>1.9  Typical C++ Development Environment (Cont.)</a:t>
            </a:r>
          </a:p>
        </p:txBody>
      </p:sp>
      <p:sp>
        <p:nvSpPr>
          <p:cNvPr id="80899"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C++ systems generally consist of three parts: a program development environment, the language and the C++ Standard Library. </a:t>
            </a:r>
          </a:p>
          <a:p>
            <a:pPr eaLnBrk="1" hangingPunct="1"/>
            <a:r>
              <a:rPr lang="en-US" altLang="en-US" dirty="0">
                <a:solidFill>
                  <a:srgbClr val="000000"/>
                </a:solidFill>
                <a:latin typeface="Cambria" panose="02040503050406030204" pitchFamily="18" charset="0"/>
              </a:rPr>
              <a:t>C++ programs typically go through six phases: edit, preprocess, compile, link, load and execute</a:t>
            </a:r>
            <a:r>
              <a:rPr lang="en-US" altLang="en-US" dirty="0">
                <a:solidFill>
                  <a:srgbClr val="0000FF"/>
                </a:solidFill>
                <a:latin typeface="Cambria" panose="02040503050406030204" pitchFamily="18" charset="0"/>
              </a:rPr>
              <a:t>. </a:t>
            </a:r>
            <a:endParaRPr lang="en-US" altLang="en-US" dirty="0">
              <a:solidFill>
                <a:srgbClr val="000000"/>
              </a:solidFill>
              <a:latin typeface="Cambria" panose="02040503050406030204" pitchFamily="18" charset="0"/>
            </a:endParaRPr>
          </a:p>
        </p:txBody>
      </p:sp>
      <p:sp>
        <p:nvSpPr>
          <p:cNvPr id="9421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mbria" panose="02040503050406030204" pitchFamily="18" charset="0"/>
              </a:rPr>
              <a:t>© Copyright 1992-2017 by Pearson Education, Inc. All Rights Reserved.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dirty="0">
                <a:solidFill>
                  <a:srgbClr val="3380E6"/>
                </a:solidFill>
                <a:latin typeface="Arial"/>
              </a:rPr>
              <a:t>1.9  Typical C++ Development Environment (Cont.)</a:t>
            </a:r>
          </a:p>
        </p:txBody>
      </p:sp>
      <p:sp>
        <p:nvSpPr>
          <p:cNvPr id="81923"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Phase 1 consists of editing a file with an </a:t>
            </a:r>
            <a:r>
              <a:rPr lang="en-US" altLang="en-US" i="1" dirty="0">
                <a:solidFill>
                  <a:srgbClr val="000000"/>
                </a:solidFill>
                <a:latin typeface="Cambria" panose="02040503050406030204" pitchFamily="18" charset="0"/>
              </a:rPr>
              <a:t>editor </a:t>
            </a:r>
            <a:r>
              <a:rPr lang="en-US" altLang="en-US" dirty="0">
                <a:solidFill>
                  <a:srgbClr val="000000"/>
                </a:solidFill>
                <a:latin typeface="Cambria" panose="02040503050406030204" pitchFamily="18" charset="0"/>
              </a:rPr>
              <a:t>program, normally known simply as an editor. </a:t>
            </a:r>
          </a:p>
          <a:p>
            <a:pPr lvl="1" eaLnBrk="1" hangingPunct="1"/>
            <a:r>
              <a:rPr lang="en-US" altLang="en-US" dirty="0">
                <a:solidFill>
                  <a:srgbClr val="000000"/>
                </a:solidFill>
                <a:latin typeface="Cambria" panose="02040503050406030204" pitchFamily="18" charset="0"/>
              </a:rPr>
              <a:t>Type a C++ program (</a:t>
            </a:r>
            <a:r>
              <a:rPr lang="en-US" altLang="en-US" dirty="0">
                <a:solidFill>
                  <a:srgbClr val="0000FF"/>
                </a:solidFill>
                <a:latin typeface="Cambria" panose="02040503050406030204" pitchFamily="18" charset="0"/>
              </a:rPr>
              <a:t>source code</a:t>
            </a:r>
            <a:r>
              <a:rPr lang="en-US" altLang="en-US" dirty="0">
                <a:solidFill>
                  <a:srgbClr val="000000"/>
                </a:solidFill>
                <a:latin typeface="Cambria" panose="02040503050406030204" pitchFamily="18" charset="0"/>
              </a:rPr>
              <a:t>) using the editor.</a:t>
            </a:r>
          </a:p>
          <a:p>
            <a:pPr lvl="1" eaLnBrk="1" hangingPunct="1"/>
            <a:r>
              <a:rPr lang="en-US" altLang="en-US" dirty="0">
                <a:solidFill>
                  <a:srgbClr val="000000"/>
                </a:solidFill>
                <a:latin typeface="Cambria" panose="02040503050406030204" pitchFamily="18" charset="0"/>
              </a:rPr>
              <a:t>Make any necessary corrections.</a:t>
            </a:r>
          </a:p>
          <a:p>
            <a:pPr lvl="1" eaLnBrk="1" hangingPunct="1"/>
            <a:r>
              <a:rPr lang="en-US" altLang="en-US" dirty="0">
                <a:solidFill>
                  <a:srgbClr val="000000"/>
                </a:solidFill>
                <a:latin typeface="Cambria" panose="02040503050406030204" pitchFamily="18" charset="0"/>
              </a:rPr>
              <a:t>Save the program. </a:t>
            </a:r>
          </a:p>
          <a:p>
            <a:pPr lvl="1" eaLnBrk="1" hangingPunct="1"/>
            <a:r>
              <a:rPr lang="en-US" altLang="en-US" dirty="0">
                <a:solidFill>
                  <a:srgbClr val="000000"/>
                </a:solidFill>
                <a:latin typeface="Cambria" panose="02040503050406030204" pitchFamily="18" charset="0"/>
              </a:rPr>
              <a:t>C++ source code filenames often end with the </a:t>
            </a:r>
            <a:r>
              <a:rPr lang="en-US" altLang="en-US" dirty="0">
                <a:solidFill>
                  <a:srgbClr val="000000"/>
                </a:solidFill>
                <a:latin typeface="Lucida Console" panose="020B0609040504020204" pitchFamily="49" charset="0"/>
              </a:rPr>
              <a:t>.</a:t>
            </a:r>
            <a:r>
              <a:rPr lang="en-US" altLang="en-US" dirty="0" err="1">
                <a:solidFill>
                  <a:srgbClr val="000000"/>
                </a:solidFill>
                <a:latin typeface="Lucida Console" panose="020B0609040504020204" pitchFamily="49" charset="0"/>
              </a:rPr>
              <a:t>cpp</a:t>
            </a:r>
            <a:r>
              <a:rPr lang="en-US" altLang="en-US" dirty="0">
                <a:solidFill>
                  <a:srgbClr val="000000"/>
                </a:solidFill>
                <a:latin typeface="Cambria" panose="02040503050406030204" pitchFamily="18" charset="0"/>
              </a:rPr>
              <a:t>, </a:t>
            </a:r>
            <a:r>
              <a:rPr lang="en-US" altLang="en-US" dirty="0">
                <a:solidFill>
                  <a:srgbClr val="000000"/>
                </a:solidFill>
                <a:latin typeface="Lucida Console" panose="020B0609040504020204" pitchFamily="49" charset="0"/>
              </a:rPr>
              <a:t>.cxx</a:t>
            </a:r>
            <a:r>
              <a:rPr lang="en-US" altLang="en-US" dirty="0">
                <a:solidFill>
                  <a:srgbClr val="000000"/>
                </a:solidFill>
                <a:latin typeface="Cambria" panose="02040503050406030204" pitchFamily="18" charset="0"/>
              </a:rPr>
              <a:t>, </a:t>
            </a:r>
            <a:r>
              <a:rPr lang="en-US" altLang="en-US" dirty="0">
                <a:solidFill>
                  <a:srgbClr val="000000"/>
                </a:solidFill>
                <a:latin typeface="Lucida Console" panose="020B0609040504020204" pitchFamily="49" charset="0"/>
              </a:rPr>
              <a:t>.cc</a:t>
            </a:r>
            <a:r>
              <a:rPr lang="en-US" altLang="en-US" dirty="0">
                <a:solidFill>
                  <a:srgbClr val="000000"/>
                </a:solidFill>
                <a:latin typeface="Cambria" panose="02040503050406030204" pitchFamily="18" charset="0"/>
              </a:rPr>
              <a:t> or </a:t>
            </a:r>
            <a:r>
              <a:rPr lang="en-US" altLang="en-US" dirty="0">
                <a:solidFill>
                  <a:srgbClr val="000000"/>
                </a:solidFill>
                <a:latin typeface="Lucida Console" panose="020B0609040504020204" pitchFamily="49" charset="0"/>
              </a:rPr>
              <a:t>.C</a:t>
            </a:r>
            <a:r>
              <a:rPr lang="en-US" altLang="en-US" dirty="0">
                <a:solidFill>
                  <a:srgbClr val="000000"/>
                </a:solidFill>
                <a:latin typeface="Cambria" panose="02040503050406030204" pitchFamily="18" charset="0"/>
              </a:rPr>
              <a:t> extensions, which indicate that a file contains C++ source code. </a:t>
            </a:r>
          </a:p>
          <a:p>
            <a:pPr eaLnBrk="1" hangingPunct="1"/>
            <a:endParaRPr lang="en-US" altLang="en-US" dirty="0">
              <a:solidFill>
                <a:srgbClr val="000000"/>
              </a:solidFill>
              <a:latin typeface="Cambria" panose="02040503050406030204" pitchFamily="18" charset="0"/>
            </a:endParaRPr>
          </a:p>
        </p:txBody>
      </p:sp>
      <p:sp>
        <p:nvSpPr>
          <p:cNvPr id="9523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mbria" panose="02040503050406030204" pitchFamily="18" charset="0"/>
              </a:rPr>
              <a:t>© Copyright 1992-2017 by Pearson Education, Inc. All Rights Reserved.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2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218135"/>
            <a:ext cx="9144000" cy="2421731"/>
          </a:xfrm>
          <a:prstGeom prst="rect">
            <a:avLst/>
          </a:prstGeom>
          <a:noFill/>
          <a:ln>
            <a:noFill/>
          </a:ln>
        </p:spPr>
      </p:pic>
    </p:spTree>
    <p:extLst>
      <p:ext uri="{BB962C8B-B14F-4D97-AF65-F5344CB8AC3E}">
        <p14:creationId xmlns:p14="http://schemas.microsoft.com/office/powerpoint/2010/main" val="2961283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dirty="0">
                <a:solidFill>
                  <a:srgbClr val="3380E6"/>
                </a:solidFill>
                <a:latin typeface="Arial"/>
              </a:rPr>
              <a:t>1.9  Typical C++ Development Environment (Cont.)</a:t>
            </a:r>
          </a:p>
        </p:txBody>
      </p:sp>
      <p:sp>
        <p:nvSpPr>
          <p:cNvPr id="83971" name="Text Placeholder 2"/>
          <p:cNvSpPr>
            <a:spLocks noGrp="1"/>
          </p:cNvSpPr>
          <p:nvPr>
            <p:ph type="body" idx="1"/>
          </p:nvPr>
        </p:nvSpPr>
        <p:spPr/>
        <p:txBody>
          <a:bodyPr/>
          <a:lstStyle/>
          <a:p>
            <a:pPr eaLnBrk="1" hangingPunct="1">
              <a:lnSpc>
                <a:spcPct val="90000"/>
              </a:lnSpc>
            </a:pPr>
            <a:r>
              <a:rPr lang="en-US" altLang="en-US" dirty="0">
                <a:solidFill>
                  <a:srgbClr val="000000"/>
                </a:solidFill>
                <a:latin typeface="Cambria" panose="02040503050406030204" pitchFamily="18" charset="0"/>
              </a:rPr>
              <a:t>Linux editors: </a:t>
            </a:r>
            <a:r>
              <a:rPr lang="en-US" altLang="en-US" dirty="0">
                <a:solidFill>
                  <a:srgbClr val="000000"/>
                </a:solidFill>
                <a:latin typeface="Lucida Console" panose="020B0609040504020204" pitchFamily="49" charset="0"/>
              </a:rPr>
              <a:t>vi</a:t>
            </a:r>
            <a:r>
              <a:rPr lang="en-US" altLang="en-US" dirty="0">
                <a:solidFill>
                  <a:srgbClr val="000000"/>
                </a:solidFill>
                <a:latin typeface="Cambria" panose="02040503050406030204" pitchFamily="18" charset="0"/>
              </a:rPr>
              <a:t> and </a:t>
            </a:r>
            <a:r>
              <a:rPr lang="en-US" altLang="en-US" dirty="0" err="1">
                <a:solidFill>
                  <a:srgbClr val="000000"/>
                </a:solidFill>
                <a:latin typeface="Lucida Console" panose="020B0609040504020204" pitchFamily="49" charset="0"/>
              </a:rPr>
              <a:t>emacs</a:t>
            </a:r>
            <a:r>
              <a:rPr lang="en-US" altLang="en-US" dirty="0">
                <a:solidFill>
                  <a:srgbClr val="000000"/>
                </a:solidFill>
                <a:latin typeface="Cambria" panose="02040503050406030204" pitchFamily="18" charset="0"/>
              </a:rPr>
              <a:t>. </a:t>
            </a:r>
          </a:p>
          <a:p>
            <a:pPr eaLnBrk="1" hangingPunct="1">
              <a:lnSpc>
                <a:spcPct val="90000"/>
              </a:lnSpc>
            </a:pPr>
            <a:r>
              <a:rPr lang="en-US" altLang="en-US" dirty="0">
                <a:solidFill>
                  <a:srgbClr val="000000"/>
                </a:solidFill>
                <a:latin typeface="Cambria" panose="02040503050406030204" pitchFamily="18" charset="0"/>
              </a:rPr>
              <a:t>You can also use a simple text editor, such as Notepad in Windows, to write your C++ code.</a:t>
            </a:r>
          </a:p>
          <a:p>
            <a:pPr eaLnBrk="1" hangingPunct="1">
              <a:lnSpc>
                <a:spcPct val="90000"/>
              </a:lnSpc>
            </a:pPr>
            <a:r>
              <a:rPr lang="en-US" altLang="en-US" dirty="0">
                <a:solidFill>
                  <a:srgbClr val="0000FF"/>
                </a:solidFill>
                <a:latin typeface="Cambria" panose="02040503050406030204" pitchFamily="18" charset="0"/>
              </a:rPr>
              <a:t>integrated development environments (IDEs)</a:t>
            </a:r>
          </a:p>
          <a:p>
            <a:pPr lvl="1" eaLnBrk="1" hangingPunct="1">
              <a:lnSpc>
                <a:spcPct val="90000"/>
              </a:lnSpc>
            </a:pPr>
            <a:r>
              <a:rPr lang="en-US" altLang="en-US" dirty="0">
                <a:solidFill>
                  <a:srgbClr val="000000"/>
                </a:solidFill>
                <a:latin typeface="Cambria" panose="02040503050406030204" pitchFamily="18" charset="0"/>
              </a:rPr>
              <a:t>Provide tools that support the software-development process, including editors for writing and editing programs and debuggers for locating </a:t>
            </a:r>
            <a:r>
              <a:rPr lang="en-US" altLang="en-US" dirty="0">
                <a:solidFill>
                  <a:srgbClr val="0000FF"/>
                </a:solidFill>
                <a:latin typeface="Cambria" panose="02040503050406030204" pitchFamily="18" charset="0"/>
              </a:rPr>
              <a:t>logic errors</a:t>
            </a:r>
            <a:r>
              <a:rPr lang="en-US" altLang="en-US" dirty="0">
                <a:solidFill>
                  <a:srgbClr val="000000"/>
                </a:solidFill>
                <a:latin typeface="Cambria" panose="02040503050406030204" pitchFamily="18" charset="0"/>
              </a:rPr>
              <a:t>—errors that cause programs to execute incorrectly. </a:t>
            </a:r>
          </a:p>
        </p:txBody>
      </p:sp>
      <p:sp>
        <p:nvSpPr>
          <p:cNvPr id="97284"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mbria" panose="02040503050406030204" pitchFamily="18" charset="0"/>
              </a:rPr>
              <a:t>© Copyright 1992-2017 by Pearson Education, Inc. All Rights Reserved.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3380E6"/>
                </a:solidFill>
                <a:latin typeface="Arial"/>
              </a:rPr>
              <a:t>1.9  Typical C++ Development Environment (Cont.)</a:t>
            </a:r>
          </a:p>
        </p:txBody>
      </p:sp>
      <p:sp>
        <p:nvSpPr>
          <p:cNvPr id="84995"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Popular IDEs  </a:t>
            </a:r>
          </a:p>
          <a:p>
            <a:pPr lvl="1" eaLnBrk="1" hangingPunct="1"/>
            <a:r>
              <a:rPr lang="en-US" altLang="en-US" dirty="0">
                <a:solidFill>
                  <a:srgbClr val="000000"/>
                </a:solidFill>
                <a:latin typeface="Cambria" panose="02040503050406030204" pitchFamily="18" charset="0"/>
              </a:rPr>
              <a:t>Microsoft</a:t>
            </a:r>
            <a:r>
              <a:rPr lang="en-US" altLang="en-US" baseline="30000" dirty="0">
                <a:solidFill>
                  <a:srgbClr val="000000"/>
                </a:solidFill>
                <a:latin typeface="Cambria" panose="02040503050406030204" pitchFamily="18" charset="0"/>
              </a:rPr>
              <a:t>®</a:t>
            </a:r>
            <a:r>
              <a:rPr lang="en-US" altLang="en-US" dirty="0">
                <a:solidFill>
                  <a:srgbClr val="000000"/>
                </a:solidFill>
                <a:latin typeface="Cambria" panose="02040503050406030204" pitchFamily="18" charset="0"/>
              </a:rPr>
              <a:t> Visual Studio 2015 Community Edition</a:t>
            </a:r>
          </a:p>
          <a:p>
            <a:pPr lvl="1" eaLnBrk="1" hangingPunct="1"/>
            <a:r>
              <a:rPr lang="en-US" altLang="en-US" dirty="0">
                <a:solidFill>
                  <a:srgbClr val="000000"/>
                </a:solidFill>
                <a:latin typeface="Cambria" panose="02040503050406030204" pitchFamily="18" charset="0"/>
              </a:rPr>
              <a:t>NetBeans</a:t>
            </a:r>
          </a:p>
          <a:p>
            <a:pPr lvl="1" eaLnBrk="1" hangingPunct="1"/>
            <a:r>
              <a:rPr lang="en-US" altLang="en-US" dirty="0">
                <a:solidFill>
                  <a:srgbClr val="000000"/>
                </a:solidFill>
                <a:latin typeface="Cambria" panose="02040503050406030204" pitchFamily="18" charset="0"/>
              </a:rPr>
              <a:t>Eclipse</a:t>
            </a:r>
          </a:p>
          <a:p>
            <a:pPr lvl="1" eaLnBrk="1" hangingPunct="1"/>
            <a:r>
              <a:rPr lang="en-US" altLang="en-US" dirty="0">
                <a:solidFill>
                  <a:srgbClr val="000000"/>
                </a:solidFill>
                <a:latin typeface="Cambria" panose="02040503050406030204" pitchFamily="18" charset="0"/>
              </a:rPr>
              <a:t>Apple’s </a:t>
            </a:r>
            <a:r>
              <a:rPr lang="en-US" altLang="en-US" dirty="0" err="1">
                <a:solidFill>
                  <a:srgbClr val="000000"/>
                </a:solidFill>
                <a:latin typeface="Cambria" panose="02040503050406030204" pitchFamily="18" charset="0"/>
              </a:rPr>
              <a:t>Xcode</a:t>
            </a:r>
            <a:endParaRPr lang="en-US" altLang="en-US" dirty="0">
              <a:solidFill>
                <a:srgbClr val="000000"/>
              </a:solidFill>
              <a:latin typeface="Cambria" panose="02040503050406030204" pitchFamily="18" charset="0"/>
            </a:endParaRPr>
          </a:p>
          <a:p>
            <a:pPr lvl="1" eaLnBrk="1" hangingPunct="1"/>
            <a:r>
              <a:rPr lang="en-US" altLang="en-US" dirty="0" err="1">
                <a:solidFill>
                  <a:srgbClr val="000000"/>
                </a:solidFill>
                <a:latin typeface="Cambria" panose="02040503050406030204" pitchFamily="18" charset="0"/>
              </a:rPr>
              <a:t>CodeLite</a:t>
            </a:r>
            <a:endParaRPr lang="en-US" altLang="en-US" dirty="0">
              <a:solidFill>
                <a:srgbClr val="000000"/>
              </a:solidFill>
              <a:latin typeface="Cambria" panose="02040503050406030204" pitchFamily="18" charset="0"/>
            </a:endParaRPr>
          </a:p>
          <a:p>
            <a:pPr lvl="1" eaLnBrk="1" hangingPunct="1"/>
            <a:r>
              <a:rPr lang="en-US" altLang="en-US" dirty="0" err="1">
                <a:solidFill>
                  <a:srgbClr val="000000"/>
                </a:solidFill>
                <a:latin typeface="Cambria" panose="02040503050406030204" pitchFamily="18" charset="0"/>
              </a:rPr>
              <a:t>Clion</a:t>
            </a:r>
            <a:endParaRPr lang="en-US" altLang="en-US" dirty="0">
              <a:solidFill>
                <a:srgbClr val="000000"/>
              </a:solidFill>
              <a:latin typeface="Cambria" panose="02040503050406030204" pitchFamily="18" charset="0"/>
            </a:endParaRPr>
          </a:p>
        </p:txBody>
      </p:sp>
      <p:sp>
        <p:nvSpPr>
          <p:cNvPr id="9830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mbria" panose="02040503050406030204" pitchFamily="18" charset="0"/>
              </a:rPr>
              <a:t>© Copyright 1992-2017 by Pearson Education, Inc. All Rights Reserved.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3380E6"/>
                </a:solidFill>
                <a:latin typeface="Arial"/>
              </a:rPr>
              <a:t>1.9  Typical C++ Development Environment (Cont.)</a:t>
            </a:r>
          </a:p>
        </p:txBody>
      </p:sp>
      <p:sp>
        <p:nvSpPr>
          <p:cNvPr id="86019" name="Text Placeholder 2"/>
          <p:cNvSpPr>
            <a:spLocks noGrp="1"/>
          </p:cNvSpPr>
          <p:nvPr>
            <p:ph type="body" idx="1"/>
          </p:nvPr>
        </p:nvSpPr>
        <p:spPr/>
        <p:txBody>
          <a:bodyPr/>
          <a:lstStyle/>
          <a:p>
            <a:pPr eaLnBrk="1" hangingPunct="1">
              <a:lnSpc>
                <a:spcPct val="90000"/>
              </a:lnSpc>
            </a:pPr>
            <a:r>
              <a:rPr lang="en-US" altLang="en-US" dirty="0">
                <a:solidFill>
                  <a:srgbClr val="000000"/>
                </a:solidFill>
                <a:latin typeface="Cambria" panose="02040503050406030204" pitchFamily="18" charset="0"/>
              </a:rPr>
              <a:t>In phase 2, you give the command to </a:t>
            </a:r>
            <a:r>
              <a:rPr lang="en-US" altLang="en-US" dirty="0">
                <a:solidFill>
                  <a:srgbClr val="0000FF"/>
                </a:solidFill>
                <a:latin typeface="Cambria" panose="02040503050406030204" pitchFamily="18" charset="0"/>
              </a:rPr>
              <a:t>compile</a:t>
            </a:r>
            <a:r>
              <a:rPr lang="en-US" altLang="en-US" dirty="0">
                <a:solidFill>
                  <a:srgbClr val="000000"/>
                </a:solidFill>
                <a:latin typeface="Cambria" panose="02040503050406030204" pitchFamily="18" charset="0"/>
              </a:rPr>
              <a:t> the program. </a:t>
            </a:r>
          </a:p>
          <a:p>
            <a:pPr lvl="1" eaLnBrk="1" hangingPunct="1">
              <a:lnSpc>
                <a:spcPct val="90000"/>
              </a:lnSpc>
            </a:pPr>
            <a:r>
              <a:rPr lang="en-US" altLang="en-US" dirty="0">
                <a:solidFill>
                  <a:srgbClr val="000000"/>
                </a:solidFill>
                <a:latin typeface="Cambria" panose="02040503050406030204" pitchFamily="18" charset="0"/>
              </a:rPr>
              <a:t>A </a:t>
            </a:r>
            <a:r>
              <a:rPr lang="en-US" altLang="en-US" b="1" dirty="0">
                <a:solidFill>
                  <a:srgbClr val="3380E6"/>
                </a:solidFill>
                <a:latin typeface="Cambria" panose="02040503050406030204" pitchFamily="18" charset="0"/>
              </a:rPr>
              <a:t>preprocessor</a:t>
            </a:r>
            <a:r>
              <a:rPr lang="en-US" altLang="en-US" b="1" dirty="0">
                <a:solidFill>
                  <a:srgbClr val="000000"/>
                </a:solidFill>
                <a:latin typeface="Cambria" panose="02040503050406030204" pitchFamily="18" charset="0"/>
              </a:rPr>
              <a:t> </a:t>
            </a:r>
            <a:r>
              <a:rPr lang="en-US" altLang="en-US" dirty="0">
                <a:solidFill>
                  <a:srgbClr val="000000"/>
                </a:solidFill>
                <a:latin typeface="Cambria" panose="02040503050406030204" pitchFamily="18" charset="0"/>
              </a:rPr>
              <a:t>program executes automatically before the compiler’s translation phase begins (so we call preprocessing Phase 2 and compiling Phase 3). </a:t>
            </a:r>
          </a:p>
          <a:p>
            <a:pPr lvl="1" eaLnBrk="1" hangingPunct="1">
              <a:lnSpc>
                <a:spcPct val="90000"/>
              </a:lnSpc>
            </a:pPr>
            <a:r>
              <a:rPr lang="en-US" altLang="en-US" dirty="0">
                <a:solidFill>
                  <a:srgbClr val="000000"/>
                </a:solidFill>
                <a:latin typeface="Cambria" panose="02040503050406030204" pitchFamily="18" charset="0"/>
              </a:rPr>
              <a:t>The C++ preprocessor obeys commands called </a:t>
            </a:r>
            <a:r>
              <a:rPr lang="en-US" altLang="en-US" dirty="0">
                <a:solidFill>
                  <a:srgbClr val="0000FF"/>
                </a:solidFill>
                <a:latin typeface="Cambria" panose="02040503050406030204" pitchFamily="18" charset="0"/>
              </a:rPr>
              <a:t>preprocessing directives,</a:t>
            </a:r>
            <a:r>
              <a:rPr lang="en-US" altLang="en-US" dirty="0">
                <a:solidFill>
                  <a:srgbClr val="000000"/>
                </a:solidFill>
                <a:latin typeface="Cambria" panose="02040503050406030204" pitchFamily="18" charset="0"/>
              </a:rPr>
              <a:t> which indicate that certain manipulations are to be performed on the program before compilation. </a:t>
            </a:r>
          </a:p>
          <a:p>
            <a:pPr lvl="1" eaLnBrk="1" hangingPunct="1">
              <a:lnSpc>
                <a:spcPct val="90000"/>
              </a:lnSpc>
            </a:pPr>
            <a:r>
              <a:rPr lang="en-US" altLang="en-US" dirty="0">
                <a:solidFill>
                  <a:srgbClr val="000000"/>
                </a:solidFill>
                <a:latin typeface="Cambria" panose="02040503050406030204" pitchFamily="18" charset="0"/>
              </a:rPr>
              <a:t>These manipulations usually include (copy into the program file) other text files to be compiled, and perform various text replacements. </a:t>
            </a:r>
          </a:p>
        </p:txBody>
      </p:sp>
      <p:sp>
        <p:nvSpPr>
          <p:cNvPr id="9933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mbria" panose="02040503050406030204" pitchFamily="18" charset="0"/>
              </a:rPr>
              <a:t>© Copyright 1992-2017 by Pearson Education, Inc. All Rights Reserved.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2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201466"/>
            <a:ext cx="9144000" cy="2455069"/>
          </a:xfrm>
          <a:prstGeom prst="rect">
            <a:avLst/>
          </a:prstGeom>
          <a:noFill/>
          <a:ln>
            <a:noFill/>
          </a:ln>
        </p:spPr>
      </p:pic>
    </p:spTree>
    <p:extLst>
      <p:ext uri="{BB962C8B-B14F-4D97-AF65-F5344CB8AC3E}">
        <p14:creationId xmlns:p14="http://schemas.microsoft.com/office/powerpoint/2010/main" val="2160643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3380E6"/>
                </a:solidFill>
                <a:latin typeface="Arial"/>
              </a:rPr>
              <a:t>1.9  Typical C++ Development Environment (Cont.)</a:t>
            </a:r>
          </a:p>
        </p:txBody>
      </p:sp>
      <p:sp>
        <p:nvSpPr>
          <p:cNvPr id="88067"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In Phase 3, the compiler translates the C++ program into machine-language code—also referred to as object code.</a:t>
            </a:r>
          </a:p>
        </p:txBody>
      </p:sp>
      <p:sp>
        <p:nvSpPr>
          <p:cNvPr id="101380"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mbria" panose="02040503050406030204" pitchFamily="18" charset="0"/>
              </a:rPr>
              <a:t>© Copyright 1992-2017 by Pearson Education, Inc. All Rights Reserved.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0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308373" y="857250"/>
            <a:ext cx="8526065" cy="5143500"/>
          </a:xfrm>
          <a:prstGeom prst="rect">
            <a:avLst/>
          </a:prstGeom>
          <a:noFill/>
          <a:ln>
            <a:noFill/>
          </a:ln>
        </p:spPr>
      </p:pic>
    </p:spTree>
    <p:extLst>
      <p:ext uri="{BB962C8B-B14F-4D97-AF65-F5344CB8AC3E}">
        <p14:creationId xmlns:p14="http://schemas.microsoft.com/office/powerpoint/2010/main" val="3040492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2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12169"/>
            <a:ext cx="9144000" cy="2633663"/>
          </a:xfrm>
          <a:prstGeom prst="rect">
            <a:avLst/>
          </a:prstGeom>
          <a:noFill/>
          <a:ln>
            <a:noFill/>
          </a:ln>
        </p:spPr>
      </p:pic>
    </p:spTree>
    <p:extLst>
      <p:ext uri="{BB962C8B-B14F-4D97-AF65-F5344CB8AC3E}">
        <p14:creationId xmlns:p14="http://schemas.microsoft.com/office/powerpoint/2010/main" val="34190741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3380E6"/>
                </a:solidFill>
                <a:latin typeface="Arial"/>
              </a:rPr>
              <a:t>1.9  Typical C++ Development Environment (Cont.)</a:t>
            </a:r>
          </a:p>
        </p:txBody>
      </p:sp>
      <p:sp>
        <p:nvSpPr>
          <p:cNvPr id="90115"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Phase 4 is called </a:t>
            </a:r>
            <a:r>
              <a:rPr lang="en-US" altLang="en-US" dirty="0">
                <a:solidFill>
                  <a:srgbClr val="0000FF"/>
                </a:solidFill>
                <a:latin typeface="Cambria" panose="02040503050406030204" pitchFamily="18" charset="0"/>
              </a:rPr>
              <a:t>linking.</a:t>
            </a:r>
            <a:r>
              <a:rPr lang="en-US" altLang="en-US" dirty="0">
                <a:solidFill>
                  <a:srgbClr val="000000"/>
                </a:solidFill>
                <a:latin typeface="Cambria" panose="02040503050406030204" pitchFamily="18" charset="0"/>
              </a:rPr>
              <a:t> </a:t>
            </a:r>
          </a:p>
          <a:p>
            <a:pPr lvl="1" eaLnBrk="1" hangingPunct="1"/>
            <a:r>
              <a:rPr lang="en-US" altLang="en-US" dirty="0">
                <a:solidFill>
                  <a:srgbClr val="000000"/>
                </a:solidFill>
                <a:latin typeface="Cambria" panose="02040503050406030204" pitchFamily="18" charset="0"/>
              </a:rPr>
              <a:t>The object code produced by the C++ compiler typically contains “holes” due to these missing parts. </a:t>
            </a:r>
          </a:p>
          <a:p>
            <a:pPr lvl="1" eaLnBrk="1" hangingPunct="1"/>
            <a:r>
              <a:rPr lang="en-US" altLang="en-US" dirty="0">
                <a:solidFill>
                  <a:srgbClr val="000000"/>
                </a:solidFill>
                <a:latin typeface="Cambria" panose="02040503050406030204" pitchFamily="18" charset="0"/>
              </a:rPr>
              <a:t>A </a:t>
            </a:r>
            <a:r>
              <a:rPr lang="en-US" altLang="en-US" dirty="0">
                <a:solidFill>
                  <a:srgbClr val="0000FF"/>
                </a:solidFill>
                <a:latin typeface="Cambria" panose="02040503050406030204" pitchFamily="18" charset="0"/>
              </a:rPr>
              <a:t>linker</a:t>
            </a:r>
            <a:r>
              <a:rPr lang="en-US" altLang="en-US" dirty="0">
                <a:solidFill>
                  <a:srgbClr val="000000"/>
                </a:solidFill>
                <a:latin typeface="Cambria" panose="02040503050406030204" pitchFamily="18" charset="0"/>
              </a:rPr>
              <a:t> links the object code with the code for the missing functions to produce an </a:t>
            </a:r>
            <a:r>
              <a:rPr lang="en-US" altLang="en-US" dirty="0">
                <a:solidFill>
                  <a:srgbClr val="0000FF"/>
                </a:solidFill>
                <a:latin typeface="Cambria" panose="02040503050406030204" pitchFamily="18" charset="0"/>
              </a:rPr>
              <a:t>executable program</a:t>
            </a:r>
            <a:r>
              <a:rPr lang="en-US" altLang="en-US" dirty="0">
                <a:solidFill>
                  <a:srgbClr val="000000"/>
                </a:solidFill>
                <a:latin typeface="Cambria" panose="02040503050406030204" pitchFamily="18" charset="0"/>
              </a:rPr>
              <a:t>. </a:t>
            </a:r>
          </a:p>
          <a:p>
            <a:pPr lvl="1" eaLnBrk="1" hangingPunct="1"/>
            <a:r>
              <a:rPr lang="en-US" altLang="en-US" dirty="0">
                <a:solidFill>
                  <a:srgbClr val="000000"/>
                </a:solidFill>
                <a:latin typeface="Cambria" panose="02040503050406030204" pitchFamily="18" charset="0"/>
              </a:rPr>
              <a:t>If the program compiles and links correctly, an executable image is produced.</a:t>
            </a:r>
          </a:p>
          <a:p>
            <a:pPr eaLnBrk="1" hangingPunct="1"/>
            <a:endParaRPr lang="en-US" altLang="en-US" dirty="0">
              <a:solidFill>
                <a:srgbClr val="000000"/>
              </a:solidFill>
              <a:latin typeface="Cambria" panose="02040503050406030204" pitchFamily="18" charset="0"/>
            </a:endParaRPr>
          </a:p>
        </p:txBody>
      </p:sp>
      <p:sp>
        <p:nvSpPr>
          <p:cNvPr id="10342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mbria" panose="02040503050406030204" pitchFamily="18" charset="0"/>
              </a:rPr>
              <a:t>© Copyright 1992-2017 by Pearson Education, Inc. All Rights Reserved.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3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12169"/>
            <a:ext cx="9144000" cy="2633663"/>
          </a:xfrm>
          <a:prstGeom prst="rect">
            <a:avLst/>
          </a:prstGeom>
          <a:noFill/>
          <a:ln>
            <a:noFill/>
          </a:ln>
        </p:spPr>
      </p:pic>
    </p:spTree>
    <p:extLst>
      <p:ext uri="{BB962C8B-B14F-4D97-AF65-F5344CB8AC3E}">
        <p14:creationId xmlns:p14="http://schemas.microsoft.com/office/powerpoint/2010/main" val="2841247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3380E6"/>
                </a:solidFill>
                <a:latin typeface="Arial"/>
              </a:rPr>
              <a:t>1.9  Typical C++ Development Environment (Cont.)</a:t>
            </a:r>
          </a:p>
        </p:txBody>
      </p:sp>
      <p:sp>
        <p:nvSpPr>
          <p:cNvPr id="92163"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Phase 5 is called </a:t>
            </a:r>
            <a:r>
              <a:rPr lang="en-US" altLang="en-US" dirty="0">
                <a:solidFill>
                  <a:srgbClr val="0000FF"/>
                </a:solidFill>
                <a:latin typeface="Cambria" panose="02040503050406030204" pitchFamily="18" charset="0"/>
              </a:rPr>
              <a:t>loading.</a:t>
            </a:r>
            <a:r>
              <a:rPr lang="en-US" altLang="en-US" dirty="0">
                <a:solidFill>
                  <a:srgbClr val="000000"/>
                </a:solidFill>
                <a:latin typeface="Cambria" panose="02040503050406030204" pitchFamily="18" charset="0"/>
              </a:rPr>
              <a:t> </a:t>
            </a:r>
          </a:p>
          <a:p>
            <a:pPr lvl="1" eaLnBrk="1" hangingPunct="1"/>
            <a:r>
              <a:rPr lang="en-US" altLang="en-US" dirty="0">
                <a:solidFill>
                  <a:srgbClr val="000000"/>
                </a:solidFill>
                <a:latin typeface="Cambria" panose="02040503050406030204" pitchFamily="18" charset="0"/>
              </a:rPr>
              <a:t>Before a program can be executed, it must first be placed in memory.</a:t>
            </a:r>
          </a:p>
          <a:p>
            <a:pPr lvl="1" eaLnBrk="1" hangingPunct="1"/>
            <a:r>
              <a:rPr lang="en-US" altLang="en-US" dirty="0">
                <a:solidFill>
                  <a:srgbClr val="000000"/>
                </a:solidFill>
                <a:latin typeface="Cambria" panose="02040503050406030204" pitchFamily="18" charset="0"/>
              </a:rPr>
              <a:t>This is done by the </a:t>
            </a:r>
            <a:r>
              <a:rPr lang="en-US" altLang="en-US" dirty="0">
                <a:solidFill>
                  <a:srgbClr val="0000FF"/>
                </a:solidFill>
                <a:latin typeface="Cambria" panose="02040503050406030204" pitchFamily="18" charset="0"/>
              </a:rPr>
              <a:t>loader,</a:t>
            </a:r>
            <a:r>
              <a:rPr lang="en-US" altLang="en-US" dirty="0">
                <a:solidFill>
                  <a:srgbClr val="000000"/>
                </a:solidFill>
                <a:latin typeface="Cambria" panose="02040503050406030204" pitchFamily="18" charset="0"/>
              </a:rPr>
              <a:t> which takes the executable image from disk and transfers it to memory. </a:t>
            </a:r>
          </a:p>
          <a:p>
            <a:pPr lvl="1" eaLnBrk="1" hangingPunct="1"/>
            <a:r>
              <a:rPr lang="en-US" altLang="en-US" dirty="0">
                <a:solidFill>
                  <a:srgbClr val="000000"/>
                </a:solidFill>
                <a:latin typeface="Cambria" panose="02040503050406030204" pitchFamily="18" charset="0"/>
              </a:rPr>
              <a:t>Additional components from shared libraries that support the program are also loaded.</a:t>
            </a:r>
          </a:p>
          <a:p>
            <a:pPr eaLnBrk="1" hangingPunct="1"/>
            <a:endParaRPr lang="en-US" altLang="en-US" dirty="0">
              <a:solidFill>
                <a:srgbClr val="000000"/>
              </a:solidFill>
              <a:latin typeface="Cambria" panose="02040503050406030204" pitchFamily="18" charset="0"/>
            </a:endParaRPr>
          </a:p>
        </p:txBody>
      </p:sp>
      <p:sp>
        <p:nvSpPr>
          <p:cNvPr id="10547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mbria" panose="02040503050406030204" pitchFamily="18" charset="0"/>
              </a:rPr>
              <a:t>© Copyright 1992-2017 by Pearson Education, Inc. All Rights Reserved.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3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44191"/>
            <a:ext cx="9144000" cy="4569619"/>
          </a:xfrm>
          <a:prstGeom prst="rect">
            <a:avLst/>
          </a:prstGeom>
          <a:noFill/>
          <a:ln>
            <a:noFill/>
          </a:ln>
        </p:spPr>
      </p:pic>
    </p:spTree>
    <p:extLst>
      <p:ext uri="{BB962C8B-B14F-4D97-AF65-F5344CB8AC3E}">
        <p14:creationId xmlns:p14="http://schemas.microsoft.com/office/powerpoint/2010/main" val="34322117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3380E6"/>
                </a:solidFill>
                <a:latin typeface="Arial"/>
              </a:rPr>
              <a:t>1.9  Typical C++ Development Environment (Cont.)</a:t>
            </a:r>
          </a:p>
        </p:txBody>
      </p:sp>
      <p:sp>
        <p:nvSpPr>
          <p:cNvPr id="94211"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Phase 6: Execution</a:t>
            </a:r>
          </a:p>
          <a:p>
            <a:pPr lvl="1" eaLnBrk="1" hangingPunct="1"/>
            <a:r>
              <a:rPr lang="en-US" altLang="en-US" dirty="0">
                <a:solidFill>
                  <a:srgbClr val="000000"/>
                </a:solidFill>
                <a:latin typeface="Cambria" panose="02040503050406030204" pitchFamily="18" charset="0"/>
              </a:rPr>
              <a:t>Finally, the computer, under the control of its CPU, </a:t>
            </a:r>
            <a:r>
              <a:rPr lang="en-US" altLang="en-US" dirty="0">
                <a:solidFill>
                  <a:srgbClr val="0000FF"/>
                </a:solidFill>
                <a:latin typeface="Cambria" panose="02040503050406030204" pitchFamily="18" charset="0"/>
              </a:rPr>
              <a:t>executes</a:t>
            </a:r>
            <a:r>
              <a:rPr lang="en-US" altLang="en-US" dirty="0">
                <a:solidFill>
                  <a:srgbClr val="000000"/>
                </a:solidFill>
                <a:latin typeface="Cambria" panose="02040503050406030204" pitchFamily="18" charset="0"/>
              </a:rPr>
              <a:t> the program one instruction at a time. </a:t>
            </a:r>
          </a:p>
          <a:p>
            <a:pPr lvl="1" eaLnBrk="1" hangingPunct="1"/>
            <a:r>
              <a:rPr lang="en-US" altLang="en-US" dirty="0">
                <a:solidFill>
                  <a:srgbClr val="000000"/>
                </a:solidFill>
                <a:latin typeface="Cambria" panose="02040503050406030204" pitchFamily="18" charset="0"/>
              </a:rPr>
              <a:t>Some modern computer architectures often execute several instructions in parallel. </a:t>
            </a:r>
          </a:p>
          <a:p>
            <a:pPr eaLnBrk="1" hangingPunct="1"/>
            <a:endParaRPr lang="en-US" altLang="en-US" dirty="0">
              <a:solidFill>
                <a:srgbClr val="000000"/>
              </a:solidFill>
              <a:latin typeface="Cambria" panose="02040503050406030204" pitchFamily="18" charset="0"/>
            </a:endParaRPr>
          </a:p>
        </p:txBody>
      </p:sp>
      <p:sp>
        <p:nvSpPr>
          <p:cNvPr id="107524"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mbria" panose="02040503050406030204" pitchFamily="18" charset="0"/>
              </a:rPr>
              <a:t>© Copyright 1992-2017 by Pearson Education, Inc. All Rights Reserved.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3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00138"/>
            <a:ext cx="9144000" cy="4657725"/>
          </a:xfrm>
          <a:prstGeom prst="rect">
            <a:avLst/>
          </a:prstGeom>
          <a:noFill/>
          <a:ln>
            <a:noFill/>
          </a:ln>
        </p:spPr>
      </p:pic>
    </p:spTree>
    <p:extLst>
      <p:ext uri="{BB962C8B-B14F-4D97-AF65-F5344CB8AC3E}">
        <p14:creationId xmlns:p14="http://schemas.microsoft.com/office/powerpoint/2010/main" val="36326579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3380E6"/>
                </a:solidFill>
                <a:latin typeface="Arial"/>
              </a:rPr>
              <a:t>1.9  Typical C++ Development Environment (Cont.)</a:t>
            </a:r>
          </a:p>
        </p:txBody>
      </p:sp>
      <p:sp>
        <p:nvSpPr>
          <p:cNvPr id="96259"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Problems That May Occur at Execution Time </a:t>
            </a:r>
          </a:p>
          <a:p>
            <a:pPr lvl="1" eaLnBrk="1" hangingPunct="1"/>
            <a:r>
              <a:rPr lang="en-US" altLang="en-US" dirty="0">
                <a:solidFill>
                  <a:srgbClr val="000000"/>
                </a:solidFill>
                <a:latin typeface="Cambria" panose="02040503050406030204" pitchFamily="18" charset="0"/>
              </a:rPr>
              <a:t>Programs might not work on the first try. </a:t>
            </a:r>
          </a:p>
          <a:p>
            <a:pPr lvl="1" eaLnBrk="1" hangingPunct="1"/>
            <a:r>
              <a:rPr lang="en-US" altLang="en-US" dirty="0">
                <a:solidFill>
                  <a:srgbClr val="000000"/>
                </a:solidFill>
                <a:latin typeface="Cambria" panose="02040503050406030204" pitchFamily="18" charset="0"/>
              </a:rPr>
              <a:t>Each of the preceding phases can fail because of various errors that we’ll discuss throughout this book. </a:t>
            </a:r>
          </a:p>
          <a:p>
            <a:pPr lvl="1" eaLnBrk="1" hangingPunct="1"/>
            <a:r>
              <a:rPr lang="en-US" altLang="en-US" dirty="0">
                <a:solidFill>
                  <a:srgbClr val="000000"/>
                </a:solidFill>
                <a:latin typeface="Cambria" panose="02040503050406030204" pitchFamily="18" charset="0"/>
              </a:rPr>
              <a:t>If this occurred, you’d have to return to the edit phase, make the necessary corrections and proceed through the remaining phases again to determine that the corrections fixed the problem(s). </a:t>
            </a:r>
          </a:p>
          <a:p>
            <a:pPr lvl="1" eaLnBrk="1" hangingPunct="1"/>
            <a:r>
              <a:rPr lang="en-US" altLang="en-US" dirty="0">
                <a:solidFill>
                  <a:srgbClr val="000000"/>
                </a:solidFill>
                <a:latin typeface="Cambria" panose="02040503050406030204" pitchFamily="18" charset="0"/>
              </a:rPr>
              <a:t>Most programs in C++ input or output data. </a:t>
            </a:r>
          </a:p>
        </p:txBody>
      </p:sp>
      <p:sp>
        <p:nvSpPr>
          <p:cNvPr id="10957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mbria" panose="02040503050406030204" pitchFamily="18" charset="0"/>
              </a:rPr>
              <a:t>© Copyright 1992-2017 by Pearson Education, Inc. All Rights Reserved.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3380E6"/>
                </a:solidFill>
                <a:latin typeface="Arial"/>
              </a:rPr>
              <a:t>1.9  Typical C++ Development Environment (Cont.)</a:t>
            </a:r>
          </a:p>
        </p:txBody>
      </p:sp>
      <p:sp>
        <p:nvSpPr>
          <p:cNvPr id="97283" name="Text Placeholder 2"/>
          <p:cNvSpPr>
            <a:spLocks noGrp="1"/>
          </p:cNvSpPr>
          <p:nvPr>
            <p:ph type="body" idx="1"/>
          </p:nvPr>
        </p:nvSpPr>
        <p:spPr/>
        <p:txBody>
          <a:bodyPr/>
          <a:lstStyle/>
          <a:p>
            <a:pPr lvl="1" eaLnBrk="1" hangingPunct="1"/>
            <a:r>
              <a:rPr lang="en-US" altLang="en-US" dirty="0">
                <a:solidFill>
                  <a:srgbClr val="000000"/>
                </a:solidFill>
                <a:latin typeface="Cambria" panose="02040503050406030204" pitchFamily="18" charset="0"/>
              </a:rPr>
              <a:t>Certain C++ functions take their input from </a:t>
            </a:r>
            <a:r>
              <a:rPr lang="en-US" altLang="en-US" dirty="0" err="1">
                <a:solidFill>
                  <a:srgbClr val="000000"/>
                </a:solidFill>
                <a:latin typeface="Lucida Console" panose="020B0609040504020204" pitchFamily="49" charset="0"/>
              </a:rPr>
              <a:t>cin</a:t>
            </a:r>
            <a:r>
              <a:rPr lang="en-US" altLang="en-US" dirty="0">
                <a:solidFill>
                  <a:srgbClr val="000000"/>
                </a:solidFill>
                <a:latin typeface="Cambria" panose="02040503050406030204" pitchFamily="18" charset="0"/>
              </a:rPr>
              <a:t> (the </a:t>
            </a:r>
            <a:r>
              <a:rPr lang="en-US" altLang="en-US" dirty="0">
                <a:solidFill>
                  <a:srgbClr val="0000FF"/>
                </a:solidFill>
                <a:latin typeface="Cambria" panose="02040503050406030204" pitchFamily="18" charset="0"/>
              </a:rPr>
              <a:t>standard input stream</a:t>
            </a:r>
            <a:r>
              <a:rPr lang="en-US" altLang="en-US" dirty="0">
                <a:solidFill>
                  <a:srgbClr val="000000"/>
                </a:solidFill>
                <a:latin typeface="Cambria" panose="02040503050406030204" pitchFamily="18" charset="0"/>
              </a:rPr>
              <a:t>; pronounced “see-in”), which is normally the keyboard, but </a:t>
            </a:r>
            <a:r>
              <a:rPr lang="en-US" altLang="en-US" dirty="0" err="1">
                <a:solidFill>
                  <a:srgbClr val="000000"/>
                </a:solidFill>
                <a:latin typeface="Lucida Console" panose="020B0609040504020204" pitchFamily="49" charset="0"/>
              </a:rPr>
              <a:t>cin</a:t>
            </a:r>
            <a:r>
              <a:rPr lang="en-US" altLang="en-US" dirty="0">
                <a:solidFill>
                  <a:srgbClr val="000000"/>
                </a:solidFill>
                <a:latin typeface="Cambria" panose="02040503050406030204" pitchFamily="18" charset="0"/>
              </a:rPr>
              <a:t> can be redirected to another device. </a:t>
            </a:r>
          </a:p>
          <a:p>
            <a:pPr lvl="1" eaLnBrk="1" hangingPunct="1"/>
            <a:r>
              <a:rPr lang="en-US" altLang="en-US" dirty="0">
                <a:solidFill>
                  <a:srgbClr val="000000"/>
                </a:solidFill>
                <a:latin typeface="Cambria" panose="02040503050406030204" pitchFamily="18" charset="0"/>
              </a:rPr>
              <a:t>Data is often output to </a:t>
            </a:r>
            <a:r>
              <a:rPr lang="en-US" altLang="en-US" dirty="0" err="1">
                <a:solidFill>
                  <a:srgbClr val="000000"/>
                </a:solidFill>
                <a:latin typeface="Lucida Console" panose="020B0609040504020204" pitchFamily="49" charset="0"/>
              </a:rPr>
              <a:t>cout</a:t>
            </a:r>
            <a:r>
              <a:rPr lang="en-US" altLang="en-US" dirty="0">
                <a:solidFill>
                  <a:srgbClr val="000000"/>
                </a:solidFill>
                <a:latin typeface="Cambria" panose="02040503050406030204" pitchFamily="18" charset="0"/>
              </a:rPr>
              <a:t> (the </a:t>
            </a:r>
            <a:r>
              <a:rPr lang="en-US" altLang="en-US" dirty="0">
                <a:solidFill>
                  <a:srgbClr val="0000FF"/>
                </a:solidFill>
                <a:latin typeface="Cambria" panose="02040503050406030204" pitchFamily="18" charset="0"/>
              </a:rPr>
              <a:t>standard output stream</a:t>
            </a:r>
            <a:r>
              <a:rPr lang="en-US" altLang="en-US" dirty="0">
                <a:solidFill>
                  <a:srgbClr val="000000"/>
                </a:solidFill>
                <a:latin typeface="Cambria" panose="02040503050406030204" pitchFamily="18" charset="0"/>
              </a:rPr>
              <a:t>; pronounced “see-out”), which is normally the computer screen, but </a:t>
            </a:r>
            <a:r>
              <a:rPr lang="en-US" altLang="en-US" dirty="0" err="1">
                <a:solidFill>
                  <a:srgbClr val="000000"/>
                </a:solidFill>
                <a:latin typeface="Lucida Console" panose="020B0609040504020204" pitchFamily="49" charset="0"/>
              </a:rPr>
              <a:t>cout</a:t>
            </a:r>
            <a:r>
              <a:rPr lang="en-US" altLang="en-US" dirty="0">
                <a:solidFill>
                  <a:srgbClr val="000000"/>
                </a:solidFill>
                <a:latin typeface="Cambria" panose="02040503050406030204" pitchFamily="18" charset="0"/>
              </a:rPr>
              <a:t> can be redirected to another device. </a:t>
            </a:r>
          </a:p>
          <a:p>
            <a:pPr lvl="1" eaLnBrk="1" hangingPunct="1"/>
            <a:r>
              <a:rPr lang="en-US" altLang="en-US" dirty="0">
                <a:solidFill>
                  <a:srgbClr val="000000"/>
                </a:solidFill>
                <a:latin typeface="Cambria" panose="02040503050406030204" pitchFamily="18" charset="0"/>
              </a:rPr>
              <a:t>When we say that a program prints a result, we normally mean that the result is displayed on a screen. </a:t>
            </a:r>
          </a:p>
        </p:txBody>
      </p:sp>
      <p:sp>
        <p:nvSpPr>
          <p:cNvPr id="11059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mbria" panose="02040503050406030204" pitchFamily="18" charset="0"/>
              </a:rPr>
              <a:t>© Copyright 1992-2017 by Pearson Education, Inc. All Rights Reserved.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solidFill>
                  <a:srgbClr val="3380E6"/>
                </a:solidFill>
                <a:latin typeface="Arial"/>
              </a:rPr>
              <a:t>1.9  Typical C++ Development Environment (Cont.)</a:t>
            </a:r>
          </a:p>
        </p:txBody>
      </p:sp>
      <p:sp>
        <p:nvSpPr>
          <p:cNvPr id="98307" name="Text Placeholder 2"/>
          <p:cNvSpPr>
            <a:spLocks noGrp="1"/>
          </p:cNvSpPr>
          <p:nvPr>
            <p:ph type="body" idx="1"/>
          </p:nvPr>
        </p:nvSpPr>
        <p:spPr/>
        <p:txBody>
          <a:bodyPr/>
          <a:lstStyle/>
          <a:p>
            <a:pPr lvl="1" eaLnBrk="1" hangingPunct="1"/>
            <a:r>
              <a:rPr lang="en-US" altLang="en-US" dirty="0">
                <a:solidFill>
                  <a:srgbClr val="000000"/>
                </a:solidFill>
                <a:latin typeface="Cambria" panose="02040503050406030204" pitchFamily="18" charset="0"/>
              </a:rPr>
              <a:t>Data may be output to other devices, such as disks, hardcopy printers or even transmitted over the Internet. </a:t>
            </a:r>
          </a:p>
          <a:p>
            <a:pPr lvl="1" eaLnBrk="1" hangingPunct="1"/>
            <a:r>
              <a:rPr lang="en-US" altLang="en-US" dirty="0">
                <a:solidFill>
                  <a:srgbClr val="000000"/>
                </a:solidFill>
                <a:latin typeface="Cambria" panose="02040503050406030204" pitchFamily="18" charset="0"/>
              </a:rPr>
              <a:t>There is also a </a:t>
            </a:r>
            <a:r>
              <a:rPr lang="en-US" altLang="en-US" dirty="0">
                <a:solidFill>
                  <a:srgbClr val="0000FF"/>
                </a:solidFill>
                <a:latin typeface="Cambria" panose="02040503050406030204" pitchFamily="18" charset="0"/>
              </a:rPr>
              <a:t>standard error stream</a:t>
            </a:r>
            <a:r>
              <a:rPr lang="en-US" altLang="en-US" dirty="0">
                <a:solidFill>
                  <a:srgbClr val="000000"/>
                </a:solidFill>
                <a:latin typeface="Cambria" panose="02040503050406030204" pitchFamily="18" charset="0"/>
              </a:rPr>
              <a:t> referred to as </a:t>
            </a:r>
            <a:r>
              <a:rPr lang="en-US" altLang="en-US" dirty="0" err="1">
                <a:solidFill>
                  <a:srgbClr val="0000FF"/>
                </a:solidFill>
                <a:latin typeface="Cambria" panose="02040503050406030204" pitchFamily="18" charset="0"/>
              </a:rPr>
              <a:t>cerr</a:t>
            </a:r>
            <a:r>
              <a:rPr lang="en-US" altLang="en-US" dirty="0">
                <a:solidFill>
                  <a:srgbClr val="0000FF"/>
                </a:solidFill>
                <a:latin typeface="Cambria" panose="02040503050406030204" pitchFamily="18" charset="0"/>
              </a:rPr>
              <a:t>.</a:t>
            </a:r>
            <a:r>
              <a:rPr lang="en-US" altLang="en-US" dirty="0">
                <a:solidFill>
                  <a:srgbClr val="000000"/>
                </a:solidFill>
                <a:latin typeface="Cambria" panose="02040503050406030204" pitchFamily="18" charset="0"/>
              </a:rPr>
              <a:t> The </a:t>
            </a:r>
            <a:r>
              <a:rPr lang="en-US" altLang="en-US" dirty="0" err="1">
                <a:solidFill>
                  <a:srgbClr val="000000"/>
                </a:solidFill>
                <a:latin typeface="Lucida Console" panose="020B0609040504020204" pitchFamily="49" charset="0"/>
              </a:rPr>
              <a:t>cerr</a:t>
            </a:r>
            <a:r>
              <a:rPr lang="en-US" altLang="en-US" dirty="0">
                <a:solidFill>
                  <a:srgbClr val="000000"/>
                </a:solidFill>
                <a:latin typeface="Cambria" panose="02040503050406030204" pitchFamily="18" charset="0"/>
              </a:rPr>
              <a:t> stream is used for displaying error messages.  </a:t>
            </a:r>
          </a:p>
          <a:p>
            <a:pPr eaLnBrk="1" hangingPunct="1"/>
            <a:endParaRPr lang="en-US" altLang="en-US" dirty="0">
              <a:solidFill>
                <a:srgbClr val="000000"/>
              </a:solidFill>
              <a:latin typeface="Cambria" panose="02040503050406030204" pitchFamily="18" charset="0"/>
            </a:endParaRPr>
          </a:p>
        </p:txBody>
      </p:sp>
      <p:sp>
        <p:nvSpPr>
          <p:cNvPr id="111620"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mbria" panose="02040503050406030204" pitchFamily="18" charset="0"/>
              </a:rPr>
              <a:t>© Copyright 1992-2017 by Pearson Education, Inc. All Rights Reserved.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0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495425"/>
            <a:ext cx="9144000" cy="3867150"/>
          </a:xfrm>
          <a:prstGeom prst="rect">
            <a:avLst/>
          </a:prstGeom>
          <a:noFill/>
          <a:ln>
            <a:noFill/>
          </a:ln>
        </p:spPr>
      </p:pic>
    </p:spTree>
    <p:extLst>
      <p:ext uri="{BB962C8B-B14F-4D97-AF65-F5344CB8AC3E}">
        <p14:creationId xmlns:p14="http://schemas.microsoft.com/office/powerpoint/2010/main" val="21301693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3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64482"/>
            <a:ext cx="9144000" cy="3727847"/>
          </a:xfrm>
          <a:prstGeom prst="rect">
            <a:avLst/>
          </a:prstGeom>
          <a:noFill/>
          <a:ln>
            <a:noFill/>
          </a:ln>
        </p:spPr>
      </p:pic>
    </p:spTree>
    <p:extLst>
      <p:ext uri="{BB962C8B-B14F-4D97-AF65-F5344CB8AC3E}">
        <p14:creationId xmlns:p14="http://schemas.microsoft.com/office/powerpoint/2010/main" val="2247700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solidFill>
                  <a:srgbClr val="3380E6"/>
                </a:solidFill>
                <a:latin typeface="Arial"/>
              </a:rPr>
              <a:t>1.10  Test-Driving a C++ Application</a:t>
            </a:r>
          </a:p>
        </p:txBody>
      </p:sp>
      <p:sp>
        <p:nvSpPr>
          <p:cNvPr id="100355" name="Text Placeholder 2"/>
          <p:cNvSpPr>
            <a:spLocks noGrp="1"/>
          </p:cNvSpPr>
          <p:nvPr>
            <p:ph type="body" idx="1"/>
          </p:nvPr>
        </p:nvSpPr>
        <p:spPr/>
        <p:txBody>
          <a:bodyPr/>
          <a:lstStyle/>
          <a:p>
            <a:pPr eaLnBrk="1" hangingPunct="1">
              <a:lnSpc>
                <a:spcPct val="90000"/>
              </a:lnSpc>
            </a:pPr>
            <a:r>
              <a:rPr lang="en-US" altLang="en-US" dirty="0">
                <a:solidFill>
                  <a:srgbClr val="000000"/>
                </a:solidFill>
                <a:latin typeface="Cambria" panose="02040503050406030204" pitchFamily="18" charset="0"/>
              </a:rPr>
              <a:t>In this section, you’ll compile, run and interact with your first C++ application. </a:t>
            </a:r>
          </a:p>
          <a:p>
            <a:pPr lvl="1" eaLnBrk="1" hangingPunct="1">
              <a:lnSpc>
                <a:spcPct val="90000"/>
              </a:lnSpc>
            </a:pPr>
            <a:r>
              <a:rPr lang="en-US" altLang="en-US" dirty="0">
                <a:solidFill>
                  <a:srgbClr val="000000"/>
                </a:solidFill>
                <a:latin typeface="Cambria" panose="02040503050406030204" pitchFamily="18" charset="0"/>
              </a:rPr>
              <a:t>Guess-the-number game, which picks a number from 1 to 1000 and prompts you to guess it. </a:t>
            </a:r>
          </a:p>
          <a:p>
            <a:pPr lvl="1" eaLnBrk="1" hangingPunct="1">
              <a:lnSpc>
                <a:spcPct val="90000"/>
              </a:lnSpc>
            </a:pPr>
            <a:r>
              <a:rPr lang="en-US" altLang="en-US" dirty="0">
                <a:solidFill>
                  <a:srgbClr val="000000"/>
                </a:solidFill>
                <a:latin typeface="Cambria" panose="02040503050406030204" pitchFamily="18" charset="0"/>
              </a:rPr>
              <a:t>If your guess is correct, the game ends. </a:t>
            </a:r>
          </a:p>
          <a:p>
            <a:pPr lvl="1" eaLnBrk="1" hangingPunct="1">
              <a:lnSpc>
                <a:spcPct val="90000"/>
              </a:lnSpc>
            </a:pPr>
            <a:r>
              <a:rPr lang="en-US" altLang="en-US" dirty="0">
                <a:solidFill>
                  <a:srgbClr val="000000"/>
                </a:solidFill>
                <a:latin typeface="Cambria" panose="02040503050406030204" pitchFamily="18" charset="0"/>
              </a:rPr>
              <a:t>If your guess is not correct, the application indicates whether your guess is higher or lower than the correct number. There is no limit on the number of guesses you can make. </a:t>
            </a:r>
          </a:p>
        </p:txBody>
      </p:sp>
      <p:sp>
        <p:nvSpPr>
          <p:cNvPr id="11366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mbria" panose="02040503050406030204" pitchFamily="18" charset="0"/>
              </a:rPr>
              <a:t>© Copyright 1992-2017 by Pearson Education, Inc. All Rights Reserved.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solidFill>
                  <a:srgbClr val="3380E6"/>
                </a:solidFill>
                <a:latin typeface="Arial"/>
              </a:rPr>
              <a:t>1.10  Test-Driving a C++ Application</a:t>
            </a:r>
          </a:p>
        </p:txBody>
      </p:sp>
      <p:sp>
        <p:nvSpPr>
          <p:cNvPr id="3" name="Text Placeholder 2"/>
          <p:cNvSpPr>
            <a:spLocks noGrp="1"/>
          </p:cNvSpPr>
          <p:nvPr>
            <p:ph type="body" idx="1"/>
          </p:nvPr>
        </p:nvSpPr>
        <p:spPr/>
        <p:txBody>
          <a:bodyPr>
            <a:normAutofit/>
          </a:bodyPr>
          <a:lstStyle/>
          <a:p>
            <a:pPr eaLnBrk="1" hangingPunct="1">
              <a:lnSpc>
                <a:spcPct val="90000"/>
              </a:lnSpc>
              <a:defRPr/>
            </a:pPr>
            <a:r>
              <a:rPr lang="en-US" dirty="0">
                <a:solidFill>
                  <a:srgbClr val="000000"/>
                </a:solidFill>
                <a:latin typeface="Cambria" panose="02040503050406030204" pitchFamily="18" charset="0"/>
              </a:rPr>
              <a:t>[Note: For this test drive only, we’ve modified this application from the exercise you’ll be asked to create in Chapter 6, Functions and an Introduction to Recursion. Normally this application randomly selects the correct answer as you execute the program. The modified application uses the same correct answer every time the program executes (though this may vary by compiler), so you can use the same guesses we use in this section and see the same results as we walk you through interacting with your first C++ application.]</a:t>
            </a:r>
          </a:p>
        </p:txBody>
      </p:sp>
      <p:sp>
        <p:nvSpPr>
          <p:cNvPr id="11366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mbria" panose="02040503050406030204" pitchFamily="18" charset="0"/>
              </a:rPr>
              <a:t>© Copyright 1992-2017 by Pearson Education, Inc. All Rights Reserved.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sz="2800" dirty="0">
                <a:solidFill>
                  <a:srgbClr val="00B050"/>
                </a:solidFill>
                <a:latin typeface="Arial"/>
              </a:rPr>
              <a:t>1.10.1 Compiling and Running an Application in Visual Studio 2015 for Windows</a:t>
            </a:r>
          </a:p>
        </p:txBody>
      </p:sp>
      <p:sp>
        <p:nvSpPr>
          <p:cNvPr id="3" name="Text Placeholder 2"/>
          <p:cNvSpPr>
            <a:spLocks noGrp="1"/>
          </p:cNvSpPr>
          <p:nvPr>
            <p:ph type="body" idx="1"/>
          </p:nvPr>
        </p:nvSpPr>
        <p:spPr/>
        <p:txBody>
          <a:bodyPr/>
          <a:lstStyle/>
          <a:p>
            <a:r>
              <a:rPr lang="en-US" dirty="0"/>
              <a:t>In this section, you’ll run a C++ program on Windows using Microsoft Visual Studio 2015 Community Edition. </a:t>
            </a:r>
          </a:p>
          <a:p>
            <a:r>
              <a:rPr lang="en-US" dirty="0"/>
              <a:t>There are several versions of Visual Studio available—on some versions, the options, menus and instructions we present might differ slightly. From this point forward, we’ll refer to Visual Studio 2015 Community Edition simply as “Visual Studio” or “the IDE.” </a:t>
            </a:r>
          </a:p>
        </p:txBody>
      </p:sp>
      <p:sp>
        <p:nvSpPr>
          <p:cNvPr id="4" name="Footer Placeholder 3"/>
          <p:cNvSpPr>
            <a:spLocks noGrp="1"/>
          </p:cNvSpPr>
          <p:nvPr>
            <p:ph type="ftr" sz="quarter" idx="11"/>
          </p:nvPr>
        </p:nvSpPr>
        <p:spPr/>
        <p:txBody>
          <a:bodyPr/>
          <a:lstStyle/>
          <a:p>
            <a:pPr>
              <a:defRPr/>
            </a:pPr>
            <a:r>
              <a:rPr lang="en-US"/>
              <a:t>© Copyright 1992-2017 by Pearson Education, Inc. All Rights Reserved.</a:t>
            </a:r>
          </a:p>
        </p:txBody>
      </p:sp>
    </p:spTree>
    <p:extLst>
      <p:ext uri="{BB962C8B-B14F-4D97-AF65-F5344CB8AC3E}">
        <p14:creationId xmlns:p14="http://schemas.microsoft.com/office/powerpoint/2010/main" val="6623890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a:t>Step 1: Checking Your Setup </a:t>
            </a:r>
          </a:p>
          <a:p>
            <a:pPr lvl="1"/>
            <a:r>
              <a:rPr lang="en-US" dirty="0"/>
              <a:t>It’s important to read this book’s Before You Begin section to make sure that you’ve installed Visual Studio and copied the book’s examples to your hard drive correctly. </a:t>
            </a:r>
          </a:p>
        </p:txBody>
      </p:sp>
      <p:sp>
        <p:nvSpPr>
          <p:cNvPr id="4" name="Footer Placeholder 3"/>
          <p:cNvSpPr>
            <a:spLocks noGrp="1"/>
          </p:cNvSpPr>
          <p:nvPr>
            <p:ph type="ftr" sz="quarter" idx="11"/>
          </p:nvPr>
        </p:nvSpPr>
        <p:spPr/>
        <p:txBody>
          <a:bodyPr/>
          <a:lstStyle/>
          <a:p>
            <a:pPr>
              <a:defRPr/>
            </a:pPr>
            <a:r>
              <a:rPr lang="en-US"/>
              <a:t>© Copyright 1992-2017 by Pearson Education, Inc. All Rights Reserved.</a:t>
            </a:r>
          </a:p>
        </p:txBody>
      </p:sp>
    </p:spTree>
    <p:extLst>
      <p:ext uri="{BB962C8B-B14F-4D97-AF65-F5344CB8AC3E}">
        <p14:creationId xmlns:p14="http://schemas.microsoft.com/office/powerpoint/2010/main" val="2507531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a:t>Step 2: Launching Visual Studio </a:t>
            </a:r>
          </a:p>
          <a:p>
            <a:pPr lvl="1"/>
            <a:r>
              <a:rPr lang="en-US" dirty="0"/>
              <a:t>Open Visual Studio from the </a:t>
            </a:r>
            <a:r>
              <a:rPr lang="en-US" b="1" dirty="0"/>
              <a:t>Start</a:t>
            </a:r>
            <a:r>
              <a:rPr lang="en-US" dirty="0"/>
              <a:t> menu. </a:t>
            </a:r>
          </a:p>
          <a:p>
            <a:pPr lvl="1"/>
            <a:r>
              <a:rPr lang="en-US" dirty="0"/>
              <a:t>The IDE displays the Start Page (Fig. 1.12), which provides links for creating new programs, opening existing programs and learning about the IDE and various programming topics. </a:t>
            </a:r>
          </a:p>
          <a:p>
            <a:pPr lvl="1"/>
            <a:r>
              <a:rPr lang="en-US" dirty="0"/>
              <a:t>Close this window for now by clicking the </a:t>
            </a:r>
            <a:r>
              <a:rPr lang="en-US" b="1" dirty="0"/>
              <a:t>X</a:t>
            </a:r>
            <a:r>
              <a:rPr lang="en-US" dirty="0"/>
              <a:t> in its tab—you can access this window any time by selecting </a:t>
            </a:r>
            <a:r>
              <a:rPr lang="en-US" b="1" dirty="0"/>
              <a:t>View &gt; Start Page</a:t>
            </a:r>
            <a:r>
              <a:rPr lang="en-US" dirty="0"/>
              <a:t>. </a:t>
            </a:r>
          </a:p>
          <a:p>
            <a:pPr lvl="2"/>
            <a:r>
              <a:rPr lang="en-US" dirty="0"/>
              <a:t>We use the &gt; character to indicate selecting a menu item from a menu. For example, the notation </a:t>
            </a:r>
            <a:r>
              <a:rPr lang="en-US" b="1" dirty="0"/>
              <a:t>File &gt; Open </a:t>
            </a:r>
            <a:r>
              <a:rPr lang="en-US" dirty="0"/>
              <a:t>indicates that you should select the </a:t>
            </a:r>
            <a:r>
              <a:rPr lang="en-US" b="1" dirty="0"/>
              <a:t>Open</a:t>
            </a:r>
            <a:r>
              <a:rPr lang="en-US" dirty="0"/>
              <a:t> menu item from the </a:t>
            </a:r>
            <a:r>
              <a:rPr lang="en-US" b="1" dirty="0"/>
              <a:t>File</a:t>
            </a:r>
            <a:r>
              <a:rPr lang="en-US" dirty="0"/>
              <a:t> menu. </a:t>
            </a:r>
          </a:p>
        </p:txBody>
      </p:sp>
      <p:sp>
        <p:nvSpPr>
          <p:cNvPr id="4" name="Footer Placeholder 3"/>
          <p:cNvSpPr>
            <a:spLocks noGrp="1"/>
          </p:cNvSpPr>
          <p:nvPr>
            <p:ph type="ftr" sz="quarter" idx="11"/>
          </p:nvPr>
        </p:nvSpPr>
        <p:spPr/>
        <p:txBody>
          <a:bodyPr/>
          <a:lstStyle/>
          <a:p>
            <a:pPr>
              <a:defRPr/>
            </a:pPr>
            <a:r>
              <a:rPr lang="en-US"/>
              <a:t>© Copyright 1992-2017 by Pearson Education, Inc. All Rights Reserved.</a:t>
            </a:r>
          </a:p>
        </p:txBody>
      </p:sp>
    </p:spTree>
    <p:extLst>
      <p:ext uri="{BB962C8B-B14F-4D97-AF65-F5344CB8AC3E}">
        <p14:creationId xmlns:p14="http://schemas.microsoft.com/office/powerpoint/2010/main" val="8207083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3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90550" y="857250"/>
            <a:ext cx="7961710" cy="5143500"/>
          </a:xfrm>
          <a:prstGeom prst="rect">
            <a:avLst/>
          </a:prstGeom>
          <a:noFill/>
          <a:ln>
            <a:noFill/>
          </a:ln>
        </p:spPr>
      </p:pic>
    </p:spTree>
    <p:extLst>
      <p:ext uri="{BB962C8B-B14F-4D97-AF65-F5344CB8AC3E}">
        <p14:creationId xmlns:p14="http://schemas.microsoft.com/office/powerpoint/2010/main" val="41535173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a:t>Step 3: Creating a Project</a:t>
            </a:r>
          </a:p>
          <a:p>
            <a:pPr lvl="1"/>
            <a:r>
              <a:rPr lang="en-US" dirty="0"/>
              <a:t>A project is a group of related files, such as the C++ source-code files that compose an application. </a:t>
            </a:r>
          </a:p>
          <a:p>
            <a:pPr lvl="1"/>
            <a:r>
              <a:rPr lang="en-US" dirty="0"/>
              <a:t>Visual Studio organizes applications into projects and solutions, which contain one or more projects. </a:t>
            </a:r>
          </a:p>
          <a:p>
            <a:pPr lvl="1"/>
            <a:r>
              <a:rPr lang="en-US" dirty="0"/>
              <a:t>Multiple-project solutions are used to create large-scale applications. </a:t>
            </a:r>
          </a:p>
          <a:p>
            <a:pPr lvl="1"/>
            <a:r>
              <a:rPr lang="en-US" dirty="0"/>
              <a:t>Each application in this book will be a solution containing a single project.</a:t>
            </a:r>
          </a:p>
        </p:txBody>
      </p:sp>
      <p:sp>
        <p:nvSpPr>
          <p:cNvPr id="4" name="Footer Placeholder 3"/>
          <p:cNvSpPr>
            <a:spLocks noGrp="1"/>
          </p:cNvSpPr>
          <p:nvPr>
            <p:ph type="ftr" sz="quarter" idx="11"/>
          </p:nvPr>
        </p:nvSpPr>
        <p:spPr/>
        <p:txBody>
          <a:bodyPr/>
          <a:lstStyle/>
          <a:p>
            <a:pPr>
              <a:defRPr/>
            </a:pPr>
            <a:r>
              <a:rPr lang="en-US"/>
              <a:t>© Copyright 1992-2017 by Pearson Education, Inc. All Rights Reserved.</a:t>
            </a:r>
          </a:p>
        </p:txBody>
      </p:sp>
    </p:spTree>
    <p:extLst>
      <p:ext uri="{BB962C8B-B14F-4D97-AF65-F5344CB8AC3E}">
        <p14:creationId xmlns:p14="http://schemas.microsoft.com/office/powerpoint/2010/main" val="25869394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a:t>Step 3: Creating a Project</a:t>
            </a:r>
          </a:p>
          <a:p>
            <a:pPr lvl="1"/>
            <a:r>
              <a:rPr lang="en-US" dirty="0"/>
              <a:t>This book’s examples are </a:t>
            </a:r>
            <a:r>
              <a:rPr lang="en-US" b="1" dirty="0"/>
              <a:t>Win32 Console Application</a:t>
            </a:r>
            <a:r>
              <a:rPr lang="en-US" dirty="0"/>
              <a:t> projects that you’ll execute from the IDE. </a:t>
            </a:r>
          </a:p>
          <a:p>
            <a:pPr lvl="1"/>
            <a:r>
              <a:rPr lang="en-US" dirty="0"/>
              <a:t>Select </a:t>
            </a:r>
            <a:r>
              <a:rPr lang="en-US" b="1" dirty="0"/>
              <a:t>File &gt; New &gt; Project…</a:t>
            </a:r>
            <a:r>
              <a:rPr lang="en-US" dirty="0"/>
              <a:t>.</a:t>
            </a:r>
          </a:p>
          <a:p>
            <a:pPr lvl="1"/>
            <a:r>
              <a:rPr lang="en-US" dirty="0"/>
              <a:t>At the </a:t>
            </a:r>
            <a:r>
              <a:rPr lang="en-US" b="1" dirty="0"/>
              <a:t>New Project </a:t>
            </a:r>
            <a:r>
              <a:rPr lang="en-US" dirty="0"/>
              <a:t>dialog’s left side, select the category </a:t>
            </a:r>
            <a:r>
              <a:rPr lang="en-US" b="1" dirty="0"/>
              <a:t>Installed &gt; Templates &gt; Visual C++ &gt; Win32 </a:t>
            </a:r>
            <a:r>
              <a:rPr lang="en-US" dirty="0"/>
              <a:t>(Fig. 1.13). </a:t>
            </a:r>
          </a:p>
        </p:txBody>
      </p:sp>
      <p:sp>
        <p:nvSpPr>
          <p:cNvPr id="4" name="Footer Placeholder 3"/>
          <p:cNvSpPr>
            <a:spLocks noGrp="1"/>
          </p:cNvSpPr>
          <p:nvPr>
            <p:ph type="ftr" sz="quarter" idx="11"/>
          </p:nvPr>
        </p:nvSpPr>
        <p:spPr/>
        <p:txBody>
          <a:bodyPr/>
          <a:lstStyle/>
          <a:p>
            <a:pPr>
              <a:defRPr/>
            </a:pPr>
            <a:r>
              <a:rPr lang="en-US"/>
              <a:t>© Copyright 1992-2017 by Pearson Education, Inc. All Rights Reserved.</a:t>
            </a:r>
          </a:p>
        </p:txBody>
      </p:sp>
    </p:spTree>
    <p:extLst>
      <p:ext uri="{BB962C8B-B14F-4D97-AF65-F5344CB8AC3E}">
        <p14:creationId xmlns:p14="http://schemas.microsoft.com/office/powerpoint/2010/main" val="26256225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3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41735" y="857250"/>
            <a:ext cx="8059340" cy="5143500"/>
          </a:xfrm>
          <a:prstGeom prst="rect">
            <a:avLst/>
          </a:prstGeom>
          <a:noFill/>
          <a:ln>
            <a:noFill/>
          </a:ln>
        </p:spPr>
      </p:pic>
    </p:spTree>
    <p:extLst>
      <p:ext uri="{BB962C8B-B14F-4D97-AF65-F5344CB8AC3E}">
        <p14:creationId xmlns:p14="http://schemas.microsoft.com/office/powerpoint/2010/main" val="2203378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solidFill>
                  <a:srgbClr val="3380E6"/>
                </a:solidFill>
                <a:latin typeface="Arial"/>
              </a:rPr>
              <a:t>1.1  Introduction</a:t>
            </a:r>
          </a:p>
        </p:txBody>
      </p:sp>
      <p:sp>
        <p:nvSpPr>
          <p:cNvPr id="15363" name="Text Placeholder 2"/>
          <p:cNvSpPr>
            <a:spLocks noGrp="1"/>
          </p:cNvSpPr>
          <p:nvPr>
            <p:ph type="body" idx="1"/>
          </p:nvPr>
        </p:nvSpPr>
        <p:spPr/>
        <p:txBody>
          <a:bodyPr/>
          <a:lstStyle/>
          <a:p>
            <a:pPr eaLnBrk="1" hangingPunct="1">
              <a:lnSpc>
                <a:spcPct val="90000"/>
              </a:lnSpc>
            </a:pPr>
            <a:r>
              <a:rPr lang="en-US" altLang="en-US" sz="2500" dirty="0">
                <a:solidFill>
                  <a:srgbClr val="000000"/>
                </a:solidFill>
                <a:latin typeface="Cambria" panose="02040503050406030204" pitchFamily="18" charset="0"/>
              </a:rPr>
              <a:t>C++—a powerful computer programming language that’s appropriate for technically oriented people with little or no programming experience, and for experienced programmers to use in building substantial information systems. </a:t>
            </a:r>
          </a:p>
          <a:p>
            <a:pPr eaLnBrk="1" hangingPunct="1">
              <a:lnSpc>
                <a:spcPct val="90000"/>
              </a:lnSpc>
            </a:pPr>
            <a:r>
              <a:rPr lang="en-US" altLang="en-US" sz="2500" dirty="0">
                <a:solidFill>
                  <a:srgbClr val="000000"/>
                </a:solidFill>
                <a:latin typeface="Cambria" panose="02040503050406030204" pitchFamily="18" charset="0"/>
              </a:rPr>
              <a:t>You’ll write instructions commanding computers to perform those kinds of tasks. </a:t>
            </a:r>
          </a:p>
          <a:p>
            <a:pPr eaLnBrk="1" hangingPunct="1">
              <a:lnSpc>
                <a:spcPct val="90000"/>
              </a:lnSpc>
            </a:pPr>
            <a:r>
              <a:rPr lang="en-US" altLang="en-US" sz="2500" i="1" dirty="0">
                <a:solidFill>
                  <a:srgbClr val="000000"/>
                </a:solidFill>
                <a:latin typeface="Cambria" panose="02040503050406030204" pitchFamily="18" charset="0"/>
              </a:rPr>
              <a:t>Software</a:t>
            </a:r>
            <a:r>
              <a:rPr lang="en-US" altLang="en-US" sz="2500" dirty="0">
                <a:solidFill>
                  <a:srgbClr val="000000"/>
                </a:solidFill>
                <a:latin typeface="Cambria" panose="02040503050406030204" pitchFamily="18" charset="0"/>
              </a:rPr>
              <a:t> (i.e., the instructions you write) controls </a:t>
            </a:r>
            <a:r>
              <a:rPr lang="en-US" altLang="en-US" sz="2500" i="1" dirty="0">
                <a:solidFill>
                  <a:srgbClr val="000000"/>
                </a:solidFill>
                <a:latin typeface="Cambria" panose="02040503050406030204" pitchFamily="18" charset="0"/>
              </a:rPr>
              <a:t>hardware </a:t>
            </a:r>
            <a:r>
              <a:rPr lang="en-US" altLang="en-US" sz="2500" dirty="0">
                <a:solidFill>
                  <a:srgbClr val="000000"/>
                </a:solidFill>
                <a:latin typeface="Cambria" panose="02040503050406030204" pitchFamily="18" charset="0"/>
              </a:rPr>
              <a:t>(i.e., computers). </a:t>
            </a:r>
          </a:p>
          <a:p>
            <a:pPr eaLnBrk="1" hangingPunct="1">
              <a:lnSpc>
                <a:spcPct val="90000"/>
              </a:lnSpc>
            </a:pPr>
            <a:r>
              <a:rPr lang="en-US" altLang="en-US" sz="2500" dirty="0">
                <a:solidFill>
                  <a:srgbClr val="000000"/>
                </a:solidFill>
                <a:latin typeface="Cambria" panose="02040503050406030204" pitchFamily="18" charset="0"/>
              </a:rPr>
              <a:t>You’ll learn </a:t>
            </a:r>
            <a:r>
              <a:rPr lang="en-US" altLang="en-US" sz="2500" i="1" dirty="0">
                <a:solidFill>
                  <a:srgbClr val="000000"/>
                </a:solidFill>
                <a:latin typeface="Cambria" panose="02040503050406030204" pitchFamily="18" charset="0"/>
              </a:rPr>
              <a:t>object-oriented programming</a:t>
            </a:r>
            <a:r>
              <a:rPr lang="en-US" altLang="en-US" sz="2500" dirty="0">
                <a:solidFill>
                  <a:srgbClr val="000000"/>
                </a:solidFill>
                <a:latin typeface="Cambria" panose="02040503050406030204" pitchFamily="18" charset="0"/>
              </a:rPr>
              <a:t>—today’s key programming methodology. </a:t>
            </a:r>
          </a:p>
          <a:p>
            <a:pPr eaLnBrk="1" hangingPunct="1">
              <a:lnSpc>
                <a:spcPct val="90000"/>
              </a:lnSpc>
            </a:pPr>
            <a:r>
              <a:rPr lang="en-US" altLang="en-US" sz="2500" dirty="0">
                <a:solidFill>
                  <a:srgbClr val="000000"/>
                </a:solidFill>
                <a:latin typeface="Cambria" panose="02040503050406030204" pitchFamily="18" charset="0"/>
              </a:rPr>
              <a:t>You’ll create many </a:t>
            </a:r>
            <a:r>
              <a:rPr lang="en-US" altLang="en-US" sz="2500" i="1" dirty="0">
                <a:solidFill>
                  <a:srgbClr val="000000"/>
                </a:solidFill>
                <a:latin typeface="Cambria" panose="02040503050406030204" pitchFamily="18" charset="0"/>
              </a:rPr>
              <a:t>software objects </a:t>
            </a:r>
            <a:r>
              <a:rPr lang="en-US" altLang="en-US" sz="2500" dirty="0">
                <a:solidFill>
                  <a:srgbClr val="000000"/>
                </a:solidFill>
                <a:latin typeface="Cambria" panose="02040503050406030204" pitchFamily="18" charset="0"/>
              </a:rPr>
              <a:t>in the real world. </a:t>
            </a:r>
          </a:p>
        </p:txBody>
      </p:sp>
      <p:sp>
        <p:nvSpPr>
          <p:cNvPr id="1331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mbria" panose="02040503050406030204" pitchFamily="18" charset="0"/>
              </a:rPr>
              <a:t>© Copyright 1992-2017 by Pearson Education, Inc. All Rights Reserved.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a:t>Step 3: Creating a Project</a:t>
            </a:r>
          </a:p>
          <a:p>
            <a:pPr lvl="1"/>
            <a:r>
              <a:rPr lang="en-US" dirty="0"/>
              <a:t>In the </a:t>
            </a:r>
            <a:r>
              <a:rPr lang="en-US" b="1" dirty="0"/>
              <a:t>New Project </a:t>
            </a:r>
            <a:r>
              <a:rPr lang="en-US" dirty="0"/>
              <a:t>dialog’s middle section, select </a:t>
            </a:r>
            <a:r>
              <a:rPr lang="en-US" b="1" dirty="0"/>
              <a:t>Win32 Console Application</a:t>
            </a:r>
            <a:r>
              <a:rPr lang="en-US" dirty="0"/>
              <a:t>.</a:t>
            </a:r>
          </a:p>
          <a:p>
            <a:pPr lvl="1"/>
            <a:r>
              <a:rPr lang="en-US" dirty="0"/>
              <a:t>Provide a name for your project in the </a:t>
            </a:r>
            <a:r>
              <a:rPr lang="en-US" b="1" dirty="0"/>
              <a:t>Name</a:t>
            </a:r>
            <a:r>
              <a:rPr lang="en-US" dirty="0"/>
              <a:t> field—we specified </a:t>
            </a:r>
            <a:r>
              <a:rPr lang="en-US" dirty="0">
                <a:latin typeface="Consolas" panose="020B0609020204030204" pitchFamily="49" charset="0"/>
              </a:rPr>
              <a:t>Guess Number</a:t>
            </a:r>
            <a:r>
              <a:rPr lang="en-US" dirty="0"/>
              <a:t>—then click </a:t>
            </a:r>
            <a:r>
              <a:rPr lang="en-US" b="1" dirty="0"/>
              <a:t>OK</a:t>
            </a:r>
            <a:r>
              <a:rPr lang="en-US" dirty="0"/>
              <a:t> to display the </a:t>
            </a:r>
            <a:r>
              <a:rPr lang="en-US" b="1" dirty="0"/>
              <a:t>Win32 Application Wizard </a:t>
            </a:r>
            <a:r>
              <a:rPr lang="en-US" dirty="0"/>
              <a:t>window, then click </a:t>
            </a:r>
            <a:r>
              <a:rPr lang="en-US" b="1" dirty="0"/>
              <a:t>Next &gt;</a:t>
            </a:r>
            <a:r>
              <a:rPr lang="en-US" dirty="0"/>
              <a:t> to display the </a:t>
            </a:r>
            <a:r>
              <a:rPr lang="en-US" b="1" dirty="0"/>
              <a:t>Application Settings </a:t>
            </a:r>
            <a:r>
              <a:rPr lang="en-US" dirty="0"/>
              <a:t>step.</a:t>
            </a:r>
          </a:p>
          <a:p>
            <a:pPr lvl="1"/>
            <a:r>
              <a:rPr lang="en-US" dirty="0"/>
              <a:t>Configure the settings as shown in Fig. 1.14 to create a solution containing an empty project, then click </a:t>
            </a:r>
            <a:r>
              <a:rPr lang="en-US" b="1" dirty="0"/>
              <a:t>Finish</a:t>
            </a:r>
            <a:r>
              <a:rPr lang="en-US" dirty="0"/>
              <a:t>.</a:t>
            </a:r>
          </a:p>
        </p:txBody>
      </p:sp>
      <p:sp>
        <p:nvSpPr>
          <p:cNvPr id="4" name="Footer Placeholder 3"/>
          <p:cNvSpPr>
            <a:spLocks noGrp="1"/>
          </p:cNvSpPr>
          <p:nvPr>
            <p:ph type="ftr" sz="quarter" idx="11"/>
          </p:nvPr>
        </p:nvSpPr>
        <p:spPr/>
        <p:txBody>
          <a:bodyPr/>
          <a:lstStyle/>
          <a:p>
            <a:pPr>
              <a:defRPr/>
            </a:pPr>
            <a:r>
              <a:rPr lang="en-US"/>
              <a:t>© Copyright 1992-2017 by Pearson Education, Inc. All Rights Reserved.</a:t>
            </a:r>
          </a:p>
        </p:txBody>
      </p:sp>
    </p:spTree>
    <p:extLst>
      <p:ext uri="{BB962C8B-B14F-4D97-AF65-F5344CB8AC3E}">
        <p14:creationId xmlns:p14="http://schemas.microsoft.com/office/powerpoint/2010/main" val="13137595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3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952500" y="857250"/>
            <a:ext cx="7237810" cy="5143500"/>
          </a:xfrm>
          <a:prstGeom prst="rect">
            <a:avLst/>
          </a:prstGeom>
          <a:noFill/>
          <a:ln>
            <a:noFill/>
          </a:ln>
        </p:spPr>
      </p:pic>
    </p:spTree>
    <p:extLst>
      <p:ext uri="{BB962C8B-B14F-4D97-AF65-F5344CB8AC3E}">
        <p14:creationId xmlns:p14="http://schemas.microsoft.com/office/powerpoint/2010/main" val="2205634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a:t>Step 3: Creating a Project</a:t>
            </a:r>
          </a:p>
          <a:p>
            <a:pPr lvl="1"/>
            <a:r>
              <a:rPr lang="en-US" dirty="0"/>
              <a:t>At this point, the IDE opens the window in Fig. 1.15 and creates your project and places its folder in </a:t>
            </a:r>
          </a:p>
          <a:p>
            <a:pPr lvl="2"/>
            <a:r>
              <a:rPr lang="en-US" dirty="0"/>
              <a:t>C:\Users\</a:t>
            </a:r>
            <a:r>
              <a:rPr lang="en-US" i="1" dirty="0"/>
              <a:t>YourUserAccount</a:t>
            </a:r>
            <a:r>
              <a:rPr lang="en-US" dirty="0"/>
              <a:t>\Documents\Visual Studio 2015\Projects</a:t>
            </a:r>
          </a:p>
          <a:p>
            <a:pPr lvl="1"/>
            <a:r>
              <a:rPr lang="en-US" dirty="0"/>
              <a:t>This window displays editors as tabbed windows (one for each file) when you’re editing code. </a:t>
            </a:r>
          </a:p>
          <a:p>
            <a:pPr lvl="1"/>
            <a:r>
              <a:rPr lang="en-US" dirty="0"/>
              <a:t>Also displayed is the </a:t>
            </a:r>
            <a:r>
              <a:rPr lang="en-US" b="1" dirty="0"/>
              <a:t>Solution Explorer </a:t>
            </a:r>
            <a:r>
              <a:rPr lang="en-US" dirty="0"/>
              <a:t>in which you can view and manage your application’s files. You’ll typically place each program’s code files in the </a:t>
            </a:r>
            <a:r>
              <a:rPr lang="en-US" b="1" dirty="0"/>
              <a:t>Source Files </a:t>
            </a:r>
            <a:r>
              <a:rPr lang="en-US" dirty="0"/>
              <a:t>folder. </a:t>
            </a:r>
          </a:p>
          <a:p>
            <a:pPr lvl="1"/>
            <a:r>
              <a:rPr lang="en-US" dirty="0"/>
              <a:t>If the </a:t>
            </a:r>
            <a:r>
              <a:rPr lang="en-US" b="1" dirty="0"/>
              <a:t>Solution Explorer </a:t>
            </a:r>
            <a:r>
              <a:rPr lang="en-US" dirty="0"/>
              <a:t>is not displayed, you can display it by selecting </a:t>
            </a:r>
            <a:r>
              <a:rPr lang="en-US" b="1" dirty="0"/>
              <a:t>View &gt; Solution Explorer</a:t>
            </a:r>
            <a:r>
              <a:rPr lang="en-US" dirty="0"/>
              <a:t>. </a:t>
            </a:r>
          </a:p>
        </p:txBody>
      </p:sp>
      <p:sp>
        <p:nvSpPr>
          <p:cNvPr id="4" name="Footer Placeholder 3"/>
          <p:cNvSpPr>
            <a:spLocks noGrp="1"/>
          </p:cNvSpPr>
          <p:nvPr>
            <p:ph type="ftr" sz="quarter" idx="11"/>
          </p:nvPr>
        </p:nvSpPr>
        <p:spPr/>
        <p:txBody>
          <a:bodyPr/>
          <a:lstStyle/>
          <a:p>
            <a:pPr>
              <a:defRPr/>
            </a:pPr>
            <a:r>
              <a:rPr lang="en-US"/>
              <a:t>© Copyright 1992-2017 by Pearson Education, Inc. All Rights Reserved.</a:t>
            </a:r>
          </a:p>
        </p:txBody>
      </p:sp>
    </p:spTree>
    <p:extLst>
      <p:ext uri="{BB962C8B-B14F-4D97-AF65-F5344CB8AC3E}">
        <p14:creationId xmlns:p14="http://schemas.microsoft.com/office/powerpoint/2010/main" val="40547911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3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182291" y="857250"/>
            <a:ext cx="6778228" cy="5143500"/>
          </a:xfrm>
          <a:prstGeom prst="rect">
            <a:avLst/>
          </a:prstGeom>
          <a:noFill/>
          <a:ln>
            <a:noFill/>
          </a:ln>
        </p:spPr>
      </p:pic>
    </p:spTree>
    <p:extLst>
      <p:ext uri="{BB962C8B-B14F-4D97-AF65-F5344CB8AC3E}">
        <p14:creationId xmlns:p14="http://schemas.microsoft.com/office/powerpoint/2010/main" val="15028076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a:t>Step 4: Adding the GuessNumber.cpp File into the Project</a:t>
            </a:r>
          </a:p>
          <a:p>
            <a:pPr lvl="1"/>
            <a:r>
              <a:rPr lang="en-US" dirty="0"/>
              <a:t>Next, add </a:t>
            </a:r>
            <a:r>
              <a:rPr lang="en-US" dirty="0">
                <a:latin typeface="Consolas" panose="020B0609020204030204" pitchFamily="49" charset="0"/>
              </a:rPr>
              <a:t>GuessNumber.cpp</a:t>
            </a:r>
            <a:r>
              <a:rPr lang="en-US" dirty="0"/>
              <a:t> to the project you created in Step 3. </a:t>
            </a:r>
          </a:p>
          <a:p>
            <a:pPr lvl="1"/>
            <a:r>
              <a:rPr lang="en-US" dirty="0"/>
              <a:t>In Windows Explorer (Windows 7) or File Explorer (Windows 8 and 10), open the </a:t>
            </a:r>
            <a:r>
              <a:rPr lang="en-US" dirty="0">
                <a:latin typeface="Consolas" panose="020B0609020204030204" pitchFamily="49" charset="0"/>
              </a:rPr>
              <a:t>ch01</a:t>
            </a:r>
            <a:r>
              <a:rPr lang="en-US" dirty="0"/>
              <a:t> folder in the book’s </a:t>
            </a:r>
            <a:r>
              <a:rPr lang="en-US" dirty="0">
                <a:latin typeface="Consolas" panose="020B0609020204030204" pitchFamily="49" charset="0"/>
              </a:rPr>
              <a:t>examples</a:t>
            </a:r>
            <a:r>
              <a:rPr lang="en-US" dirty="0"/>
              <a:t> folder, then drag </a:t>
            </a:r>
            <a:r>
              <a:rPr lang="en-US" dirty="0">
                <a:latin typeface="Consolas" panose="020B0609020204030204" pitchFamily="49" charset="0"/>
              </a:rPr>
              <a:t>GuessNumber.cpp</a:t>
            </a:r>
            <a:r>
              <a:rPr lang="en-US" dirty="0"/>
              <a:t> onto the </a:t>
            </a:r>
            <a:r>
              <a:rPr lang="en-US" b="1" dirty="0"/>
              <a:t>Source Files </a:t>
            </a:r>
            <a:r>
              <a:rPr lang="en-US" dirty="0"/>
              <a:t>folder in the </a:t>
            </a:r>
            <a:r>
              <a:rPr lang="en-US" b="1" dirty="0"/>
              <a:t>Solution Explorer</a:t>
            </a:r>
            <a:r>
              <a:rPr lang="en-US" dirty="0"/>
              <a:t>.</a:t>
            </a:r>
          </a:p>
        </p:txBody>
      </p:sp>
      <p:sp>
        <p:nvSpPr>
          <p:cNvPr id="4" name="Footer Placeholder 3"/>
          <p:cNvSpPr>
            <a:spLocks noGrp="1"/>
          </p:cNvSpPr>
          <p:nvPr>
            <p:ph type="ftr" sz="quarter" idx="11"/>
          </p:nvPr>
        </p:nvSpPr>
        <p:spPr/>
        <p:txBody>
          <a:bodyPr/>
          <a:lstStyle/>
          <a:p>
            <a:pPr>
              <a:defRPr/>
            </a:pPr>
            <a:r>
              <a:rPr lang="en-US"/>
              <a:t>© Copyright 1992-2017 by Pearson Education, Inc. All Rights Reserved.</a:t>
            </a:r>
          </a:p>
        </p:txBody>
      </p:sp>
    </p:spTree>
    <p:extLst>
      <p:ext uri="{BB962C8B-B14F-4D97-AF65-F5344CB8AC3E}">
        <p14:creationId xmlns:p14="http://schemas.microsoft.com/office/powerpoint/2010/main" val="20195390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a:t>Step 5: Compiling and Running the Project</a:t>
            </a:r>
          </a:p>
          <a:p>
            <a:pPr lvl="1"/>
            <a:r>
              <a:rPr lang="en-US" dirty="0"/>
              <a:t>To compile and run the project so you can test-drive the application, select </a:t>
            </a:r>
            <a:r>
              <a:rPr lang="en-US" b="1" dirty="0"/>
              <a:t>Debug &gt; Start </a:t>
            </a:r>
            <a:r>
              <a:rPr lang="en-US" dirty="0"/>
              <a:t>without debugging or simply type </a:t>
            </a:r>
            <a:r>
              <a:rPr lang="en-US" i="1" dirty="0"/>
              <a:t>Ctrl</a:t>
            </a:r>
            <a:r>
              <a:rPr lang="en-US" dirty="0"/>
              <a:t> + </a:t>
            </a:r>
            <a:r>
              <a:rPr lang="en-US" i="1" dirty="0"/>
              <a:t>F5</a:t>
            </a:r>
            <a:r>
              <a:rPr lang="en-US" dirty="0"/>
              <a:t>. </a:t>
            </a:r>
          </a:p>
          <a:p>
            <a:pPr lvl="1"/>
            <a:r>
              <a:rPr lang="en-US" dirty="0"/>
              <a:t>If the program compiles correctly, the IDE opens a </a:t>
            </a:r>
            <a:r>
              <a:rPr lang="en-US" b="1" dirty="0"/>
              <a:t>Command Prompt </a:t>
            </a:r>
            <a:r>
              <a:rPr lang="en-US" dirty="0"/>
              <a:t>window and executes the program (Fig. 1.16)</a:t>
            </a:r>
          </a:p>
          <a:p>
            <a:pPr lvl="2"/>
            <a:r>
              <a:rPr lang="en-US" dirty="0"/>
              <a:t>We changed the </a:t>
            </a:r>
            <a:r>
              <a:rPr lang="en-US" b="1" dirty="0"/>
              <a:t>Command Prompt</a:t>
            </a:r>
            <a:r>
              <a:rPr lang="en-US" dirty="0"/>
              <a:t>’s color scheme to make the screen captures more readable. </a:t>
            </a:r>
          </a:p>
          <a:p>
            <a:pPr lvl="1"/>
            <a:r>
              <a:rPr lang="en-US" dirty="0"/>
              <a:t>The application displays "Please type your first guess.", then displays a question mark (?) as a prompt on the next line. </a:t>
            </a:r>
          </a:p>
        </p:txBody>
      </p:sp>
      <p:sp>
        <p:nvSpPr>
          <p:cNvPr id="4" name="Footer Placeholder 3"/>
          <p:cNvSpPr>
            <a:spLocks noGrp="1"/>
          </p:cNvSpPr>
          <p:nvPr>
            <p:ph type="ftr" sz="quarter" idx="11"/>
          </p:nvPr>
        </p:nvSpPr>
        <p:spPr/>
        <p:txBody>
          <a:bodyPr/>
          <a:lstStyle/>
          <a:p>
            <a:pPr>
              <a:defRPr/>
            </a:pPr>
            <a:r>
              <a:rPr lang="en-US"/>
              <a:t>© Copyright 1992-2017 by Pearson Education, Inc. All Rights Reserved.</a:t>
            </a:r>
          </a:p>
        </p:txBody>
      </p:sp>
    </p:spTree>
    <p:extLst>
      <p:ext uri="{BB962C8B-B14F-4D97-AF65-F5344CB8AC3E}">
        <p14:creationId xmlns:p14="http://schemas.microsoft.com/office/powerpoint/2010/main" val="33526669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3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12094"/>
            <a:ext cx="9144000" cy="3832622"/>
          </a:xfrm>
          <a:prstGeom prst="rect">
            <a:avLst/>
          </a:prstGeom>
          <a:noFill/>
          <a:ln>
            <a:noFill/>
          </a:ln>
        </p:spPr>
      </p:pic>
    </p:spTree>
    <p:extLst>
      <p:ext uri="{BB962C8B-B14F-4D97-AF65-F5344CB8AC3E}">
        <p14:creationId xmlns:p14="http://schemas.microsoft.com/office/powerpoint/2010/main" val="3654825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a:t>Step 6: Entering Your First Guess</a:t>
            </a:r>
          </a:p>
          <a:p>
            <a:pPr lvl="1"/>
            <a:r>
              <a:rPr lang="en-US" dirty="0"/>
              <a:t>Type </a:t>
            </a:r>
            <a:r>
              <a:rPr lang="en-US" dirty="0">
                <a:latin typeface="Consolas" panose="020B0609020204030204" pitchFamily="49" charset="0"/>
              </a:rPr>
              <a:t>500</a:t>
            </a:r>
            <a:r>
              <a:rPr lang="en-US" dirty="0"/>
              <a:t> and press </a:t>
            </a:r>
            <a:r>
              <a:rPr lang="en-US" i="1" dirty="0"/>
              <a:t>Enter</a:t>
            </a:r>
            <a:r>
              <a:rPr lang="en-US" dirty="0"/>
              <a:t>. </a:t>
            </a:r>
          </a:p>
          <a:p>
            <a:pPr lvl="1"/>
            <a:r>
              <a:rPr lang="en-US" dirty="0"/>
              <a:t>The application displays "Too high. Try again." (Fig. 1.17), meaning that the value you entered is greater than the number the application chose as the correct guess. </a:t>
            </a:r>
          </a:p>
        </p:txBody>
      </p:sp>
      <p:sp>
        <p:nvSpPr>
          <p:cNvPr id="4" name="Footer Placeholder 3"/>
          <p:cNvSpPr>
            <a:spLocks noGrp="1"/>
          </p:cNvSpPr>
          <p:nvPr>
            <p:ph type="ftr" sz="quarter" idx="11"/>
          </p:nvPr>
        </p:nvSpPr>
        <p:spPr/>
        <p:txBody>
          <a:bodyPr/>
          <a:lstStyle/>
          <a:p>
            <a:pPr>
              <a:defRPr/>
            </a:pPr>
            <a:r>
              <a:rPr lang="en-US"/>
              <a:t>© Copyright 1992-2017 by Pearson Education, Inc. All Rights Reserved.</a:t>
            </a:r>
          </a:p>
        </p:txBody>
      </p:sp>
    </p:spTree>
    <p:extLst>
      <p:ext uri="{BB962C8B-B14F-4D97-AF65-F5344CB8AC3E}">
        <p14:creationId xmlns:p14="http://schemas.microsoft.com/office/powerpoint/2010/main" val="12045881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3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21606"/>
            <a:ext cx="9144000" cy="4014788"/>
          </a:xfrm>
          <a:prstGeom prst="rect">
            <a:avLst/>
          </a:prstGeom>
          <a:noFill/>
          <a:ln>
            <a:noFill/>
          </a:ln>
        </p:spPr>
      </p:pic>
    </p:spTree>
    <p:extLst>
      <p:ext uri="{BB962C8B-B14F-4D97-AF65-F5344CB8AC3E}">
        <p14:creationId xmlns:p14="http://schemas.microsoft.com/office/powerpoint/2010/main" val="37744423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a:t>Step 7: Entering Another Guess</a:t>
            </a:r>
          </a:p>
          <a:p>
            <a:pPr lvl="1"/>
            <a:r>
              <a:rPr lang="en-US" dirty="0"/>
              <a:t>At the next prompt, enter </a:t>
            </a:r>
            <a:r>
              <a:rPr lang="en-US" dirty="0">
                <a:latin typeface="Consolas" panose="020B0609020204030204" pitchFamily="49" charset="0"/>
              </a:rPr>
              <a:t>250</a:t>
            </a:r>
            <a:r>
              <a:rPr lang="en-US" dirty="0"/>
              <a:t> (Fig. 1.18). </a:t>
            </a:r>
          </a:p>
          <a:p>
            <a:pPr lvl="1"/>
            <a:r>
              <a:rPr lang="en-US" dirty="0"/>
              <a:t>The application displays "Too high. Try again.", because the value you entered once again is greater than the correct guess.</a:t>
            </a:r>
          </a:p>
        </p:txBody>
      </p:sp>
      <p:sp>
        <p:nvSpPr>
          <p:cNvPr id="4" name="Footer Placeholder 3"/>
          <p:cNvSpPr>
            <a:spLocks noGrp="1"/>
          </p:cNvSpPr>
          <p:nvPr>
            <p:ph type="ftr" sz="quarter" idx="11"/>
          </p:nvPr>
        </p:nvSpPr>
        <p:spPr/>
        <p:txBody>
          <a:bodyPr/>
          <a:lstStyle/>
          <a:p>
            <a:pPr>
              <a:defRPr/>
            </a:pPr>
            <a:r>
              <a:rPr lang="en-US"/>
              <a:t>© Copyright 1992-2017 by Pearson Education, Inc. All Rights Reserved.</a:t>
            </a:r>
          </a:p>
        </p:txBody>
      </p:sp>
    </p:spTree>
    <p:extLst>
      <p:ext uri="{BB962C8B-B14F-4D97-AF65-F5344CB8AC3E}">
        <p14:creationId xmlns:p14="http://schemas.microsoft.com/office/powerpoint/2010/main" val="3594557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solidFill>
                  <a:srgbClr val="3380E6"/>
                </a:solidFill>
                <a:latin typeface="Arial"/>
              </a:rPr>
              <a:t>1.1  Introduction (Cont.)</a:t>
            </a:r>
          </a:p>
        </p:txBody>
      </p:sp>
      <p:sp>
        <p:nvSpPr>
          <p:cNvPr id="16387"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C++ is one of today’s most popular software development languages. </a:t>
            </a:r>
          </a:p>
          <a:p>
            <a:pPr eaLnBrk="1" hangingPunct="1"/>
            <a:r>
              <a:rPr lang="en-US" altLang="en-US" dirty="0">
                <a:solidFill>
                  <a:srgbClr val="000000"/>
                </a:solidFill>
                <a:latin typeface="Cambria" panose="02040503050406030204" pitchFamily="18" charset="0"/>
              </a:rPr>
              <a:t>C++ is one of today’s most popular software development languages. </a:t>
            </a:r>
          </a:p>
          <a:p>
            <a:pPr eaLnBrk="1" hangingPunct="1"/>
            <a:r>
              <a:rPr lang="en-US" altLang="en-US" dirty="0">
                <a:solidFill>
                  <a:srgbClr val="000000"/>
                </a:solidFill>
                <a:latin typeface="Cambria" panose="02040503050406030204" pitchFamily="18" charset="0"/>
              </a:rPr>
              <a:t>C++11 and C++14 are the latest versions standardized through the </a:t>
            </a:r>
            <a:r>
              <a:rPr lang="en-US" altLang="en-US" dirty="0">
                <a:solidFill>
                  <a:srgbClr val="0000FF"/>
                </a:solidFill>
                <a:latin typeface="Cambria" panose="02040503050406030204" pitchFamily="18" charset="0"/>
              </a:rPr>
              <a:t>International Organization for Standardization </a:t>
            </a:r>
            <a:r>
              <a:rPr lang="en-US" altLang="en-US" dirty="0">
                <a:solidFill>
                  <a:srgbClr val="000000"/>
                </a:solidFill>
                <a:latin typeface="Cambria" panose="02040503050406030204" pitchFamily="18" charset="0"/>
              </a:rPr>
              <a:t>(</a:t>
            </a:r>
            <a:r>
              <a:rPr lang="en-US" altLang="en-US" dirty="0">
                <a:solidFill>
                  <a:srgbClr val="0000FF"/>
                </a:solidFill>
                <a:latin typeface="Cambria" panose="02040503050406030204" pitchFamily="18" charset="0"/>
              </a:rPr>
              <a:t>ISO</a:t>
            </a:r>
            <a:r>
              <a:rPr lang="en-US" altLang="en-US" dirty="0">
                <a:solidFill>
                  <a:srgbClr val="000000"/>
                </a:solidFill>
                <a:latin typeface="Cambria" panose="02040503050406030204" pitchFamily="18" charset="0"/>
              </a:rPr>
              <a:t>) and the </a:t>
            </a:r>
            <a:r>
              <a:rPr lang="en-US" altLang="en-US" dirty="0">
                <a:solidFill>
                  <a:srgbClr val="0000FF"/>
                </a:solidFill>
                <a:latin typeface="Cambria" panose="02040503050406030204" pitchFamily="18" charset="0"/>
              </a:rPr>
              <a:t>International </a:t>
            </a:r>
            <a:r>
              <a:rPr lang="en-US" altLang="en-US" dirty="0" err="1">
                <a:solidFill>
                  <a:srgbClr val="0000FF"/>
                </a:solidFill>
                <a:latin typeface="Cambria" panose="02040503050406030204" pitchFamily="18" charset="0"/>
              </a:rPr>
              <a:t>Electrotechnical</a:t>
            </a:r>
            <a:r>
              <a:rPr lang="en-US" altLang="en-US" dirty="0">
                <a:solidFill>
                  <a:srgbClr val="0000FF"/>
                </a:solidFill>
                <a:latin typeface="Cambria" panose="02040503050406030204" pitchFamily="18" charset="0"/>
              </a:rPr>
              <a:t> Commission </a:t>
            </a:r>
            <a:r>
              <a:rPr lang="en-US" altLang="en-US" dirty="0">
                <a:solidFill>
                  <a:srgbClr val="000000"/>
                </a:solidFill>
                <a:latin typeface="Cambria" panose="02040503050406030204" pitchFamily="18" charset="0"/>
              </a:rPr>
              <a:t>(</a:t>
            </a:r>
            <a:r>
              <a:rPr lang="en-US" altLang="en-US" dirty="0">
                <a:solidFill>
                  <a:srgbClr val="0000FF"/>
                </a:solidFill>
                <a:latin typeface="Cambria" panose="02040503050406030204" pitchFamily="18" charset="0"/>
              </a:rPr>
              <a:t>IEC</a:t>
            </a:r>
            <a:r>
              <a:rPr lang="en-US" altLang="en-US" dirty="0">
                <a:solidFill>
                  <a:srgbClr val="000000"/>
                </a:solidFill>
                <a:latin typeface="Cambria" panose="02040503050406030204" pitchFamily="18" charset="0"/>
              </a:rPr>
              <a:t>).</a:t>
            </a:r>
          </a:p>
        </p:txBody>
      </p:sp>
      <p:sp>
        <p:nvSpPr>
          <p:cNvPr id="14340"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mbria" panose="02040503050406030204" pitchFamily="18" charset="0"/>
              </a:rPr>
              <a:t>© Copyright 1992-2017 by Pearson Education, Inc. All Rights Reserved.</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4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72779"/>
            <a:ext cx="9144000" cy="4312444"/>
          </a:xfrm>
          <a:prstGeom prst="rect">
            <a:avLst/>
          </a:prstGeom>
          <a:noFill/>
          <a:ln>
            <a:noFill/>
          </a:ln>
        </p:spPr>
      </p:pic>
    </p:spTree>
    <p:extLst>
      <p:ext uri="{BB962C8B-B14F-4D97-AF65-F5344CB8AC3E}">
        <p14:creationId xmlns:p14="http://schemas.microsoft.com/office/powerpoint/2010/main" val="21316619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a:t>Step 8: Entering Additional Guesses</a:t>
            </a:r>
          </a:p>
          <a:p>
            <a:pPr lvl="1"/>
            <a:r>
              <a:rPr lang="en-US" dirty="0"/>
              <a:t>Continue to play the game (Fig. 1.19) by entering values until you guess the correct number. </a:t>
            </a:r>
          </a:p>
          <a:p>
            <a:pPr lvl="1"/>
            <a:r>
              <a:rPr lang="en-US" dirty="0"/>
              <a:t>When you guess correctly, the application displays "Excellent! You guessed the number."</a:t>
            </a:r>
          </a:p>
        </p:txBody>
      </p:sp>
      <p:sp>
        <p:nvSpPr>
          <p:cNvPr id="4" name="Footer Placeholder 3"/>
          <p:cNvSpPr>
            <a:spLocks noGrp="1"/>
          </p:cNvSpPr>
          <p:nvPr>
            <p:ph type="ftr" sz="quarter" idx="11"/>
          </p:nvPr>
        </p:nvSpPr>
        <p:spPr/>
        <p:txBody>
          <a:bodyPr/>
          <a:lstStyle/>
          <a:p>
            <a:pPr>
              <a:defRPr/>
            </a:pPr>
            <a:r>
              <a:rPr lang="en-US"/>
              <a:t>© Copyright 1992-2017 by Pearson Education, Inc. All Rights Reserved.</a:t>
            </a:r>
          </a:p>
        </p:txBody>
      </p:sp>
    </p:spTree>
    <p:extLst>
      <p:ext uri="{BB962C8B-B14F-4D97-AF65-F5344CB8AC3E}">
        <p14:creationId xmlns:p14="http://schemas.microsoft.com/office/powerpoint/2010/main" val="37667647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1_Page_4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51298" y="857250"/>
            <a:ext cx="7441406" cy="5143500"/>
          </a:xfrm>
          <a:prstGeom prst="rect">
            <a:avLst/>
          </a:prstGeom>
          <a:noFill/>
          <a:ln>
            <a:noFill/>
          </a:ln>
        </p:spPr>
      </p:pic>
    </p:spTree>
    <p:extLst>
      <p:ext uri="{BB962C8B-B14F-4D97-AF65-F5344CB8AC3E}">
        <p14:creationId xmlns:p14="http://schemas.microsoft.com/office/powerpoint/2010/main" val="39696202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00B050"/>
                </a:solidFill>
                <a:latin typeface="Arial"/>
              </a:rPr>
              <a:t>1.10.1 Compiling and Running an Application in Visual Studio 2015 for Windows</a:t>
            </a:r>
            <a:endParaRPr lang="en-US" sz="2800" dirty="0"/>
          </a:p>
        </p:txBody>
      </p:sp>
      <p:sp>
        <p:nvSpPr>
          <p:cNvPr id="3" name="Text Placeholder 2"/>
          <p:cNvSpPr>
            <a:spLocks noGrp="1"/>
          </p:cNvSpPr>
          <p:nvPr>
            <p:ph type="body" idx="1"/>
          </p:nvPr>
        </p:nvSpPr>
        <p:spPr/>
        <p:txBody>
          <a:bodyPr/>
          <a:lstStyle/>
          <a:p>
            <a:r>
              <a:rPr lang="en-US" dirty="0"/>
              <a:t>Step 9: Playing the Game Again or Exiting the Application</a:t>
            </a:r>
          </a:p>
          <a:p>
            <a:pPr lvl="1"/>
            <a:r>
              <a:rPr lang="en-US" dirty="0"/>
              <a:t>After you guess the correct number, the application asks if you’d like to play another game. </a:t>
            </a:r>
          </a:p>
          <a:p>
            <a:pPr lvl="1"/>
            <a:r>
              <a:rPr lang="en-US" dirty="0"/>
              <a:t>At the "Would you like to play again (y or n)?" prompt, entering the one character </a:t>
            </a:r>
            <a:r>
              <a:rPr lang="en-US" dirty="0">
                <a:latin typeface="Consolas" panose="020B0609020204030204" pitchFamily="49" charset="0"/>
              </a:rPr>
              <a:t>y</a:t>
            </a:r>
            <a:r>
              <a:rPr lang="en-US" dirty="0"/>
              <a:t> causes the application to choose a new number and displays the message "Please type your first guess." followed by a question-mark prompt so you can make your first guess in the new game. </a:t>
            </a:r>
          </a:p>
          <a:p>
            <a:pPr lvl="1"/>
            <a:r>
              <a:rPr lang="en-US" dirty="0"/>
              <a:t>Entering the character </a:t>
            </a:r>
            <a:r>
              <a:rPr lang="en-US" dirty="0">
                <a:latin typeface="Consolas" panose="020B0609020204030204" pitchFamily="49" charset="0"/>
              </a:rPr>
              <a:t>n</a:t>
            </a:r>
            <a:r>
              <a:rPr lang="en-US" dirty="0"/>
              <a:t> terminates the application. </a:t>
            </a:r>
          </a:p>
          <a:p>
            <a:pPr lvl="1"/>
            <a:r>
              <a:rPr lang="en-US" dirty="0"/>
              <a:t>Each time you execute this application from the beginning (Step 5), it will choose the same numbers for you to guess. </a:t>
            </a:r>
          </a:p>
        </p:txBody>
      </p:sp>
      <p:sp>
        <p:nvSpPr>
          <p:cNvPr id="4" name="Footer Placeholder 3"/>
          <p:cNvSpPr>
            <a:spLocks noGrp="1"/>
          </p:cNvSpPr>
          <p:nvPr>
            <p:ph type="ftr" sz="quarter" idx="11"/>
          </p:nvPr>
        </p:nvSpPr>
        <p:spPr/>
        <p:txBody>
          <a:bodyPr/>
          <a:lstStyle/>
          <a:p>
            <a:pPr>
              <a:defRPr/>
            </a:pPr>
            <a:r>
              <a:rPr lang="en-US"/>
              <a:t>© Copyright 1992-2017 by Pearson Education, Inc. All Rights Reserved.</a:t>
            </a:r>
          </a:p>
        </p:txBody>
      </p:sp>
    </p:spTree>
    <p:extLst>
      <p:ext uri="{BB962C8B-B14F-4D97-AF65-F5344CB8AC3E}">
        <p14:creationId xmlns:p14="http://schemas.microsoft.com/office/powerpoint/2010/main" val="3442388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3200" dirty="0">
                <a:solidFill>
                  <a:srgbClr val="3380E6"/>
                </a:solidFill>
                <a:latin typeface="Arial"/>
              </a:rPr>
              <a:t>1.14  </a:t>
            </a:r>
            <a:r>
              <a:rPr lang="en-US" sz="3200" dirty="0">
                <a:solidFill>
                  <a:srgbClr val="3380E6"/>
                </a:solidFill>
                <a:latin typeface="Goudy Sans Medium"/>
              </a:rPr>
              <a:t>C++11 and C++14: The Latest C++ Versions</a:t>
            </a:r>
          </a:p>
        </p:txBody>
      </p:sp>
      <p:sp>
        <p:nvSpPr>
          <p:cNvPr id="145411" name="Text Placeholder 2"/>
          <p:cNvSpPr>
            <a:spLocks noGrp="1"/>
          </p:cNvSpPr>
          <p:nvPr>
            <p:ph type="body" idx="1"/>
          </p:nvPr>
        </p:nvSpPr>
        <p:spPr/>
        <p:txBody>
          <a:bodyPr/>
          <a:lstStyle/>
          <a:p>
            <a:pPr eaLnBrk="1" hangingPunct="1"/>
            <a:r>
              <a:rPr lang="en-US" altLang="en-US" dirty="0">
                <a:solidFill>
                  <a:srgbClr val="0000FF"/>
                </a:solidFill>
                <a:latin typeface="Cambria" panose="02040503050406030204" pitchFamily="18" charset="0"/>
                <a:cs typeface="Times New Roman" panose="02020603050405020304" pitchFamily="18" charset="0"/>
              </a:rPr>
              <a:t>C++11 </a:t>
            </a:r>
            <a:r>
              <a:rPr lang="en-US" altLang="en-US" dirty="0">
                <a:latin typeface="Cambria" panose="02040503050406030204" pitchFamily="18" charset="0"/>
                <a:cs typeface="Times New Roman" panose="02020603050405020304" pitchFamily="18" charset="0"/>
              </a:rPr>
              <a:t>(formerly called C++0x) was published by ISO/IEC in 2011. </a:t>
            </a:r>
          </a:p>
          <a:p>
            <a:pPr eaLnBrk="1" hangingPunct="1"/>
            <a:r>
              <a:rPr lang="en-US" altLang="en-US" dirty="0">
                <a:latin typeface="Cambria" panose="02040503050406030204" pitchFamily="18" charset="0"/>
                <a:cs typeface="Times New Roman" panose="02020603050405020304" pitchFamily="18" charset="0"/>
              </a:rPr>
              <a:t>The main goals were to </a:t>
            </a:r>
          </a:p>
          <a:p>
            <a:pPr lvl="1" eaLnBrk="1" hangingPunct="1"/>
            <a:r>
              <a:rPr lang="en-US" altLang="en-US" dirty="0">
                <a:latin typeface="Cambria" panose="02040503050406030204" pitchFamily="18" charset="0"/>
                <a:cs typeface="Times New Roman" panose="02020603050405020304" pitchFamily="18" charset="0"/>
              </a:rPr>
              <a:t>make C++ easier to learn, </a:t>
            </a:r>
          </a:p>
          <a:p>
            <a:pPr lvl="1" eaLnBrk="1" hangingPunct="1"/>
            <a:r>
              <a:rPr lang="en-US" altLang="en-US" dirty="0">
                <a:latin typeface="Cambria" panose="02040503050406030204" pitchFamily="18" charset="0"/>
                <a:cs typeface="Times New Roman" panose="02020603050405020304" pitchFamily="18" charset="0"/>
              </a:rPr>
              <a:t>improve library building capabilities </a:t>
            </a:r>
          </a:p>
          <a:p>
            <a:pPr lvl="1" eaLnBrk="1" hangingPunct="1"/>
            <a:r>
              <a:rPr lang="en-US" altLang="en-US" dirty="0">
                <a:latin typeface="Cambria" panose="02040503050406030204" pitchFamily="18" charset="0"/>
                <a:cs typeface="Times New Roman" panose="02020603050405020304" pitchFamily="18" charset="0"/>
              </a:rPr>
              <a:t>increase compatibility with the C programming language. </a:t>
            </a:r>
          </a:p>
          <a:p>
            <a:pPr eaLnBrk="1" hangingPunct="1"/>
            <a:r>
              <a:rPr lang="en-US" altLang="en-US" dirty="0">
                <a:latin typeface="Cambria" panose="02040503050406030204" pitchFamily="18" charset="0"/>
                <a:cs typeface="Times New Roman" panose="02020603050405020304" pitchFamily="18" charset="0"/>
              </a:rPr>
              <a:t>This version of the standard extended the C++ Standard Library and includes several features and enhancements to improve performance and security. </a:t>
            </a:r>
          </a:p>
        </p:txBody>
      </p:sp>
      <p:sp>
        <p:nvSpPr>
          <p:cNvPr id="14950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mbria" panose="02040503050406030204" pitchFamily="18" charset="0"/>
              </a:rPr>
              <a:t>© Copyright 1992-2017 by Pearson Education, Inc. All Rights Reserved.</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3200" dirty="0">
                <a:solidFill>
                  <a:srgbClr val="3380E6"/>
                </a:solidFill>
                <a:latin typeface="Arial"/>
              </a:rPr>
              <a:t>1.14  </a:t>
            </a:r>
            <a:r>
              <a:rPr lang="en-US" sz="3200" dirty="0">
                <a:solidFill>
                  <a:srgbClr val="3380E6"/>
                </a:solidFill>
                <a:latin typeface="Goudy Sans Medium"/>
              </a:rPr>
              <a:t>C++11 and C++14: The Latest C++ Versions</a:t>
            </a:r>
          </a:p>
        </p:txBody>
      </p:sp>
      <p:sp>
        <p:nvSpPr>
          <p:cNvPr id="145411" name="Text Placeholder 2"/>
          <p:cNvSpPr>
            <a:spLocks noGrp="1"/>
          </p:cNvSpPr>
          <p:nvPr>
            <p:ph type="body" idx="1"/>
          </p:nvPr>
        </p:nvSpPr>
        <p:spPr/>
        <p:txBody>
          <a:bodyPr/>
          <a:lstStyle/>
          <a:p>
            <a:pPr eaLnBrk="1" hangingPunct="1"/>
            <a:r>
              <a:rPr lang="en-US" altLang="en-US" dirty="0">
                <a:cs typeface="Times New Roman" panose="02020603050405020304" pitchFamily="18" charset="0"/>
              </a:rPr>
              <a:t>The current C++ standard, </a:t>
            </a:r>
            <a:r>
              <a:rPr lang="en-US" altLang="en-US" dirty="0">
                <a:solidFill>
                  <a:srgbClr val="0000FF"/>
                </a:solidFill>
                <a:cs typeface="Times New Roman" panose="02020603050405020304" pitchFamily="18" charset="0"/>
              </a:rPr>
              <a:t>C++14</a:t>
            </a:r>
            <a:r>
              <a:rPr lang="en-US" altLang="en-US" dirty="0">
                <a:cs typeface="Times New Roman" panose="02020603050405020304" pitchFamily="18" charset="0"/>
              </a:rPr>
              <a:t>, was published by ISO/IEC in 2014. </a:t>
            </a:r>
          </a:p>
          <a:p>
            <a:pPr eaLnBrk="1" hangingPunct="1"/>
            <a:r>
              <a:rPr lang="en-US" altLang="en-US" dirty="0">
                <a:cs typeface="Times New Roman" panose="02020603050405020304" pitchFamily="18" charset="0"/>
              </a:rPr>
              <a:t>Added several language features and C++ Standard Library enhancements, and fixed bugs from C++11. </a:t>
            </a:r>
          </a:p>
          <a:p>
            <a:pPr eaLnBrk="1" hangingPunct="1"/>
            <a:r>
              <a:rPr lang="en-US" altLang="en-US" dirty="0">
                <a:cs typeface="Times New Roman" panose="02020603050405020304" pitchFamily="18" charset="0"/>
              </a:rPr>
              <a:t>For a list of C++11 and C++14 features and the compilers that support them, visit </a:t>
            </a:r>
          </a:p>
          <a:p>
            <a:pPr lvl="1" eaLnBrk="1" hangingPunct="1"/>
            <a:r>
              <a:rPr lang="en-US" altLang="en-US" dirty="0">
                <a:cs typeface="Times New Roman" panose="02020603050405020304" pitchFamily="18" charset="0"/>
                <a:hlinkClick r:id="rId2"/>
              </a:rPr>
              <a:t>http://en.cppreference.com/w/cpp/compiler_support</a:t>
            </a:r>
            <a:r>
              <a:rPr lang="en-US" altLang="en-US" dirty="0">
                <a:cs typeface="Times New Roman" panose="02020603050405020304" pitchFamily="18" charset="0"/>
              </a:rPr>
              <a:t> </a:t>
            </a:r>
          </a:p>
          <a:p>
            <a:pPr eaLnBrk="1" hangingPunct="1"/>
            <a:r>
              <a:rPr lang="en-US" altLang="en-US" dirty="0">
                <a:cs typeface="Times New Roman" panose="02020603050405020304" pitchFamily="18" charset="0"/>
              </a:rPr>
              <a:t>The next version of the C++ standard, C++17, is currently under development.</a:t>
            </a:r>
          </a:p>
          <a:p>
            <a:pPr lvl="1" eaLnBrk="1" hangingPunct="1"/>
            <a:r>
              <a:rPr lang="en-US" altLang="en-US" dirty="0">
                <a:cs typeface="Times New Roman" panose="02020603050405020304" pitchFamily="18" charset="0"/>
              </a:rPr>
              <a:t>https</a:t>
            </a:r>
            <a:r>
              <a:rPr lang="en-US" altLang="en-US">
                <a:cs typeface="Times New Roman" panose="02020603050405020304" pitchFamily="18" charset="0"/>
              </a:rPr>
              <a:t>://en.wikipedia.org/wiki/C%2B%2B17</a:t>
            </a:r>
            <a:r>
              <a:rPr lang="en-US" altLang="en-US" dirty="0">
                <a:cs typeface="Times New Roman" panose="02020603050405020304" pitchFamily="18" charset="0"/>
              </a:rPr>
              <a:t> </a:t>
            </a:r>
          </a:p>
          <a:p>
            <a:pPr eaLnBrk="1" hangingPunct="1"/>
            <a:endParaRPr lang="en-US" altLang="en-US" dirty="0">
              <a:latin typeface="Cambria" panose="02040503050406030204" pitchFamily="18" charset="0"/>
              <a:cs typeface="Times New Roman" panose="02020603050405020304" pitchFamily="18" charset="0"/>
            </a:endParaRPr>
          </a:p>
        </p:txBody>
      </p:sp>
      <p:sp>
        <p:nvSpPr>
          <p:cNvPr id="149508"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mbria" panose="02040503050406030204" pitchFamily="18" charset="0"/>
              </a:rPr>
              <a:t>© Copyright 1992-2017 by Pearson Education, Inc. All Rights Reserved.</a:t>
            </a:r>
          </a:p>
        </p:txBody>
      </p:sp>
    </p:spTree>
    <p:extLst>
      <p:ext uri="{BB962C8B-B14F-4D97-AF65-F5344CB8AC3E}">
        <p14:creationId xmlns:p14="http://schemas.microsoft.com/office/powerpoint/2010/main" val="1173022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a:solidFill>
                  <a:srgbClr val="3380E6"/>
                </a:solidFill>
                <a:latin typeface="Arial"/>
              </a:rPr>
              <a:t>1.5  Machine Languages, Assembly Languages and High-Level Languages</a:t>
            </a:r>
          </a:p>
        </p:txBody>
      </p:sp>
      <p:sp>
        <p:nvSpPr>
          <p:cNvPr id="43011" name="Text Placeholder 2"/>
          <p:cNvSpPr>
            <a:spLocks noGrp="1"/>
          </p:cNvSpPr>
          <p:nvPr>
            <p:ph type="body" idx="1"/>
          </p:nvPr>
        </p:nvSpPr>
        <p:spPr/>
        <p:txBody>
          <a:bodyPr/>
          <a:lstStyle/>
          <a:p>
            <a:pPr eaLnBrk="1" hangingPunct="1"/>
            <a:r>
              <a:rPr lang="en-US" altLang="en-US" dirty="0">
                <a:solidFill>
                  <a:srgbClr val="000000"/>
                </a:solidFill>
                <a:latin typeface="Cambria" panose="02040503050406030204" pitchFamily="18" charset="0"/>
              </a:rPr>
              <a:t>Programmers write instructions in various programming languages, some directly understandable by computers and others requiring intermediate </a:t>
            </a:r>
            <a:r>
              <a:rPr lang="en-US" altLang="en-US" i="1" dirty="0">
                <a:solidFill>
                  <a:srgbClr val="000000"/>
                </a:solidFill>
                <a:latin typeface="Cambria" panose="02040503050406030204" pitchFamily="18" charset="0"/>
              </a:rPr>
              <a:t>translation steps. </a:t>
            </a:r>
          </a:p>
          <a:p>
            <a:pPr eaLnBrk="1" hangingPunct="1"/>
            <a:r>
              <a:rPr lang="en-US" altLang="en-US" dirty="0">
                <a:solidFill>
                  <a:srgbClr val="000000"/>
                </a:solidFill>
                <a:latin typeface="Cambria" panose="02040503050406030204" pitchFamily="18" charset="0"/>
              </a:rPr>
              <a:t>These may be divided into three general types:</a:t>
            </a:r>
          </a:p>
          <a:p>
            <a:pPr lvl="1" eaLnBrk="1" hangingPunct="1"/>
            <a:r>
              <a:rPr lang="en-US" altLang="en-US" dirty="0">
                <a:solidFill>
                  <a:srgbClr val="000000"/>
                </a:solidFill>
                <a:latin typeface="Cambria" panose="02040503050406030204" pitchFamily="18" charset="0"/>
              </a:rPr>
              <a:t>Machine languages</a:t>
            </a:r>
          </a:p>
          <a:p>
            <a:pPr lvl="1" eaLnBrk="1" hangingPunct="1"/>
            <a:r>
              <a:rPr lang="en-US" altLang="en-US" dirty="0">
                <a:solidFill>
                  <a:srgbClr val="000000"/>
                </a:solidFill>
                <a:latin typeface="Cambria" panose="02040503050406030204" pitchFamily="18" charset="0"/>
              </a:rPr>
              <a:t>Assembly languages</a:t>
            </a:r>
          </a:p>
          <a:p>
            <a:pPr lvl="1" eaLnBrk="1" hangingPunct="1"/>
            <a:r>
              <a:rPr lang="en-US" altLang="en-US" dirty="0">
                <a:solidFill>
                  <a:srgbClr val="000000"/>
                </a:solidFill>
                <a:latin typeface="Cambria" panose="02040503050406030204" pitchFamily="18" charset="0"/>
              </a:rPr>
              <a:t>High-level languages</a:t>
            </a:r>
          </a:p>
        </p:txBody>
      </p:sp>
      <p:sp>
        <p:nvSpPr>
          <p:cNvPr id="48132"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mbria" panose="02040503050406030204" pitchFamily="18" charset="0"/>
              </a:rPr>
              <a:t>© Copyright 1992-2017 by Pearson Education, Inc. All Rights Reserved.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sz="3200" dirty="0">
                <a:solidFill>
                  <a:srgbClr val="3380E6"/>
                </a:solidFill>
                <a:latin typeface="Arial"/>
              </a:rPr>
              <a:t>1.5  Machine Languages, Assembly Languages and High-Level Languages </a:t>
            </a:r>
          </a:p>
        </p:txBody>
      </p:sp>
      <p:sp>
        <p:nvSpPr>
          <p:cNvPr id="3" name="Text Placeholder 2"/>
          <p:cNvSpPr>
            <a:spLocks noGrp="1"/>
          </p:cNvSpPr>
          <p:nvPr>
            <p:ph type="body" idx="1"/>
          </p:nvPr>
        </p:nvSpPr>
        <p:spPr/>
        <p:txBody>
          <a:bodyPr>
            <a:normAutofit/>
          </a:bodyPr>
          <a:lstStyle/>
          <a:p>
            <a:pPr marL="109537" indent="0" eaLnBrk="1" hangingPunct="1">
              <a:lnSpc>
                <a:spcPct val="90000"/>
              </a:lnSpc>
              <a:buFont typeface="Wingdings 3" panose="05040102010807070707" pitchFamily="18" charset="2"/>
              <a:buNone/>
              <a:defRPr/>
            </a:pPr>
            <a:r>
              <a:rPr lang="en-US" sz="2500" b="1" i="1" dirty="0">
                <a:solidFill>
                  <a:srgbClr val="000000"/>
                </a:solidFill>
                <a:latin typeface="Cambria" panose="02040503050406030204" pitchFamily="18" charset="0"/>
              </a:rPr>
              <a:t>Machine Languages</a:t>
            </a:r>
          </a:p>
          <a:p>
            <a:pPr eaLnBrk="1" hangingPunct="1">
              <a:lnSpc>
                <a:spcPct val="90000"/>
              </a:lnSpc>
              <a:defRPr/>
            </a:pPr>
            <a:r>
              <a:rPr lang="en-US" sz="2500" dirty="0">
                <a:solidFill>
                  <a:srgbClr val="000000"/>
                </a:solidFill>
                <a:latin typeface="Cambria" panose="02040503050406030204" pitchFamily="18" charset="0"/>
              </a:rPr>
              <a:t>Any computer can directly understand only its own </a:t>
            </a:r>
            <a:r>
              <a:rPr lang="en-US" sz="2500" dirty="0">
                <a:solidFill>
                  <a:srgbClr val="0000FF"/>
                </a:solidFill>
                <a:latin typeface="Cambria" panose="02040503050406030204" pitchFamily="18" charset="0"/>
              </a:rPr>
              <a:t>machine language</a:t>
            </a:r>
            <a:r>
              <a:rPr lang="en-US" sz="2500" dirty="0">
                <a:solidFill>
                  <a:srgbClr val="000000"/>
                </a:solidFill>
                <a:latin typeface="Cambria" panose="02040503050406030204" pitchFamily="18" charset="0"/>
              </a:rPr>
              <a:t> (also called machine code), defined by its hardware architecture. </a:t>
            </a:r>
          </a:p>
          <a:p>
            <a:pPr eaLnBrk="1" hangingPunct="1">
              <a:lnSpc>
                <a:spcPct val="90000"/>
              </a:lnSpc>
              <a:defRPr/>
            </a:pPr>
            <a:r>
              <a:rPr lang="en-US" sz="2500" dirty="0">
                <a:solidFill>
                  <a:srgbClr val="000000"/>
                </a:solidFill>
                <a:latin typeface="Cambria" panose="02040503050406030204" pitchFamily="18" charset="0"/>
              </a:rPr>
              <a:t>Machine languages generally consist of numbers (ultimately reduced to 1s and 0s). Such languages are cumbersome for humans. </a:t>
            </a:r>
          </a:p>
        </p:txBody>
      </p:sp>
      <p:sp>
        <p:nvSpPr>
          <p:cNvPr id="4915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mbria" panose="02040503050406030204" pitchFamily="18" charset="0"/>
              </a:rPr>
              <a:t>© Copyright 1992-2017 by Pearson Education, Inc. All Rights Reserved.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sz="3200" dirty="0">
                <a:solidFill>
                  <a:srgbClr val="3380E6"/>
                </a:solidFill>
                <a:latin typeface="Arial"/>
              </a:rPr>
              <a:t>1.5  Machine Languages, Assembly Languages and High-Level Languages</a:t>
            </a:r>
          </a:p>
        </p:txBody>
      </p:sp>
      <p:sp>
        <p:nvSpPr>
          <p:cNvPr id="3" name="Text Placeholder 2"/>
          <p:cNvSpPr>
            <a:spLocks noGrp="1"/>
          </p:cNvSpPr>
          <p:nvPr>
            <p:ph type="body" idx="1"/>
          </p:nvPr>
        </p:nvSpPr>
        <p:spPr/>
        <p:txBody>
          <a:bodyPr>
            <a:normAutofit/>
          </a:bodyPr>
          <a:lstStyle/>
          <a:p>
            <a:pPr marL="109537" indent="0" eaLnBrk="1" hangingPunct="1">
              <a:lnSpc>
                <a:spcPct val="90000"/>
              </a:lnSpc>
              <a:buFont typeface="Wingdings 3" panose="05040102010807070707" pitchFamily="18" charset="2"/>
              <a:buNone/>
              <a:defRPr/>
            </a:pPr>
            <a:r>
              <a:rPr lang="en-US" sz="2500" b="1" i="1" dirty="0">
                <a:solidFill>
                  <a:srgbClr val="000000"/>
                </a:solidFill>
                <a:latin typeface="Cambria" panose="02040503050406030204" pitchFamily="18" charset="0"/>
              </a:rPr>
              <a:t>Assembly Languages</a:t>
            </a:r>
          </a:p>
          <a:p>
            <a:pPr eaLnBrk="1" hangingPunct="1">
              <a:lnSpc>
                <a:spcPct val="90000"/>
              </a:lnSpc>
              <a:defRPr/>
            </a:pPr>
            <a:r>
              <a:rPr lang="en-US" sz="2500" dirty="0">
                <a:solidFill>
                  <a:srgbClr val="000000"/>
                </a:solidFill>
                <a:latin typeface="Cambria" panose="02040503050406030204" pitchFamily="18" charset="0"/>
              </a:rPr>
              <a:t>English-like </a:t>
            </a:r>
            <a:r>
              <a:rPr lang="en-US" sz="2500" i="1" dirty="0">
                <a:solidFill>
                  <a:srgbClr val="000000"/>
                </a:solidFill>
                <a:latin typeface="Cambria" panose="02040503050406030204" pitchFamily="18" charset="0"/>
              </a:rPr>
              <a:t>abbreviations</a:t>
            </a:r>
            <a:r>
              <a:rPr lang="en-US" sz="2500" dirty="0">
                <a:solidFill>
                  <a:srgbClr val="000000"/>
                </a:solidFill>
                <a:latin typeface="Cambria" panose="02040503050406030204" pitchFamily="18" charset="0"/>
              </a:rPr>
              <a:t> to represent elementary operations. These abbreviations formed the basis of </a:t>
            </a:r>
            <a:r>
              <a:rPr lang="en-US" sz="2500" dirty="0">
                <a:solidFill>
                  <a:srgbClr val="0000FF"/>
                </a:solidFill>
                <a:latin typeface="Cambria" panose="02040503050406030204" pitchFamily="18" charset="0"/>
              </a:rPr>
              <a:t>assembly languages</a:t>
            </a:r>
            <a:r>
              <a:rPr lang="en-US" sz="2500" i="1" dirty="0">
                <a:solidFill>
                  <a:srgbClr val="000000"/>
                </a:solidFill>
                <a:latin typeface="Cambria" panose="02040503050406030204" pitchFamily="18" charset="0"/>
              </a:rPr>
              <a:t>. </a:t>
            </a:r>
          </a:p>
          <a:p>
            <a:pPr eaLnBrk="1" hangingPunct="1">
              <a:lnSpc>
                <a:spcPct val="90000"/>
              </a:lnSpc>
              <a:defRPr/>
            </a:pPr>
            <a:r>
              <a:rPr lang="en-US" sz="2500" i="1" dirty="0">
                <a:solidFill>
                  <a:srgbClr val="000000"/>
                </a:solidFill>
                <a:latin typeface="Cambria" panose="02040503050406030204" pitchFamily="18" charset="0"/>
              </a:rPr>
              <a:t>Translator programs </a:t>
            </a:r>
            <a:r>
              <a:rPr lang="en-US" sz="2500" dirty="0">
                <a:solidFill>
                  <a:srgbClr val="000000"/>
                </a:solidFill>
                <a:latin typeface="Cambria" panose="02040503050406030204" pitchFamily="18" charset="0"/>
              </a:rPr>
              <a:t>called </a:t>
            </a:r>
            <a:r>
              <a:rPr lang="en-US" sz="2500" dirty="0">
                <a:solidFill>
                  <a:srgbClr val="0000FF"/>
                </a:solidFill>
                <a:latin typeface="Cambria" panose="02040503050406030204" pitchFamily="18" charset="0"/>
              </a:rPr>
              <a:t>assemblers</a:t>
            </a:r>
            <a:r>
              <a:rPr lang="en-US" sz="2500" dirty="0">
                <a:solidFill>
                  <a:srgbClr val="000000"/>
                </a:solidFill>
                <a:latin typeface="Cambria" panose="02040503050406030204" pitchFamily="18" charset="0"/>
              </a:rPr>
              <a:t> were developed to convert early assembly-language programs to machine language. </a:t>
            </a:r>
          </a:p>
        </p:txBody>
      </p:sp>
      <p:sp>
        <p:nvSpPr>
          <p:cNvPr id="49156" name="Footer Placeholder 3"/>
          <p:cNvSpPr>
            <a:spLocks noGrp="1"/>
          </p:cNvSpPr>
          <p:nvPr>
            <p:ph type="ftr"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fontAlgn="base">
              <a:spcBef>
                <a:spcPct val="0"/>
              </a:spcBef>
              <a:spcAft>
                <a:spcPct val="0"/>
              </a:spcAft>
              <a:defRPr/>
            </a:pPr>
            <a:r>
              <a:rPr lang="en-US" dirty="0">
                <a:latin typeface="Cambria" panose="02040503050406030204" pitchFamily="18" charset="0"/>
              </a:rPr>
              <a:t>© Copyright 1992-2017 by Pearson Education, Inc. All Rights Reserved.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DeitelPowerPointTemplate</Template>
  <TotalTime>1919</TotalTime>
  <Words>3482</Words>
  <Application>Microsoft Office PowerPoint</Application>
  <PresentationFormat>On-screen Show (4:3)</PresentationFormat>
  <Paragraphs>240</Paragraphs>
  <Slides>65</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65</vt:i4>
      </vt:variant>
    </vt:vector>
  </HeadingPairs>
  <TitlesOfParts>
    <vt:vector size="78" baseType="lpstr">
      <vt:lpstr>Arial</vt:lpstr>
      <vt:lpstr>Calibri</vt:lpstr>
      <vt:lpstr>Cambria</vt:lpstr>
      <vt:lpstr>Consolas</vt:lpstr>
      <vt:lpstr>Goudy Sans Medium</vt:lpstr>
      <vt:lpstr>Lucida Console</vt:lpstr>
      <vt:lpstr>Lucida Sans Unicode</vt:lpstr>
      <vt:lpstr>Times New Roman</vt:lpstr>
      <vt:lpstr>Verdana</vt:lpstr>
      <vt:lpstr>Wingdings</vt:lpstr>
      <vt:lpstr>Wingdings 2</vt:lpstr>
      <vt:lpstr>Wingdings 3</vt:lpstr>
      <vt:lpstr>Concourse</vt:lpstr>
      <vt:lpstr>Introduction to  Computers and C++</vt:lpstr>
      <vt:lpstr>PowerPoint Presentation</vt:lpstr>
      <vt:lpstr>PowerPoint Presentation</vt:lpstr>
      <vt:lpstr>PowerPoint Presentation</vt:lpstr>
      <vt:lpstr>1.1  Introduction</vt:lpstr>
      <vt:lpstr>1.1  Introduction (Cont.)</vt:lpstr>
      <vt:lpstr>1.5  Machine Languages, Assembly Languages and High-Level Languages</vt:lpstr>
      <vt:lpstr>1.5  Machine Languages, Assembly Languages and High-Level Languages </vt:lpstr>
      <vt:lpstr>1.5  Machine Languages, Assembly Languages and High-Level Languages</vt:lpstr>
      <vt:lpstr>1.5  Machine Languages, Assembly Languages and High-Level Languages</vt:lpstr>
      <vt:lpstr>1.5  Machine Languages, Assembly Languages and High-Level Languages</vt:lpstr>
      <vt:lpstr>PowerPoint Presentation</vt:lpstr>
      <vt:lpstr>1.6  C and C++</vt:lpstr>
      <vt:lpstr>1.6  C++ (Cont.)</vt:lpstr>
      <vt:lpstr>1.6  C++ (Cont.)</vt:lpstr>
      <vt:lpstr>1.7  Programming Languages</vt:lpstr>
      <vt:lpstr>PowerPoint Presentation</vt:lpstr>
      <vt:lpstr>PowerPoint Presentation</vt:lpstr>
      <vt:lpstr>PowerPoint Presentation</vt:lpstr>
      <vt:lpstr>PowerPoint Presentation</vt:lpstr>
      <vt:lpstr>PowerPoint Presentation</vt:lpstr>
      <vt:lpstr>1.9  Typical C++ Development Environment (Cont.)</vt:lpstr>
      <vt:lpstr>1.9  Typical C++ Development Environment (Cont.)</vt:lpstr>
      <vt:lpstr>PowerPoint Presentation</vt:lpstr>
      <vt:lpstr>1.9  Typical C++ Development Environment (Cont.)</vt:lpstr>
      <vt:lpstr>1.9  Typical C++ Development Environment (Cont.)</vt:lpstr>
      <vt:lpstr>1.9  Typical C++ Development Environment (Cont.)</vt:lpstr>
      <vt:lpstr>PowerPoint Presentation</vt:lpstr>
      <vt:lpstr>1.9  Typical C++ Development Environment (Cont.)</vt:lpstr>
      <vt:lpstr>PowerPoint Presentation</vt:lpstr>
      <vt:lpstr>1.9  Typical C++ Development Environment (Cont.)</vt:lpstr>
      <vt:lpstr>PowerPoint Presentation</vt:lpstr>
      <vt:lpstr>1.9  Typical C++ Development Environment (Cont.)</vt:lpstr>
      <vt:lpstr>PowerPoint Presentation</vt:lpstr>
      <vt:lpstr>1.9  Typical C++ Development Environment (Cont.)</vt:lpstr>
      <vt:lpstr>PowerPoint Presentation</vt:lpstr>
      <vt:lpstr>1.9  Typical C++ Development Environment (Cont.)</vt:lpstr>
      <vt:lpstr>1.9  Typical C++ Development Environment (Cont.)</vt:lpstr>
      <vt:lpstr>1.9  Typical C++ Development Environment (Cont.)</vt:lpstr>
      <vt:lpstr>PowerPoint Presentation</vt:lpstr>
      <vt:lpstr>1.10  Test-Driving a C++ Application</vt:lpstr>
      <vt:lpstr>1.10  Test-Driving a C++ Application</vt:lpstr>
      <vt:lpstr>1.10.1 Compiling and Running an Application in Visual Studio 2015 for Windows</vt:lpstr>
      <vt:lpstr>1.10.1 Compiling and Running an Application in Visual Studio 2015 for Windows</vt:lpstr>
      <vt:lpstr>1.10.1 Compiling and Running an Application in Visual Studio 2015 for Windows</vt:lpstr>
      <vt:lpstr>PowerPoint Presentation</vt:lpstr>
      <vt:lpstr>1.10.1 Compiling and Running an Application in Visual Studio 2015 for Windows</vt:lpstr>
      <vt:lpstr>1.10.1 Compiling and Running an Application in Visual Studio 2015 for Windows</vt:lpstr>
      <vt:lpstr>PowerPoint Presentation</vt:lpstr>
      <vt:lpstr>1.10.1 Compiling and Running an Application in Visual Studio 2015 for Windows</vt:lpstr>
      <vt:lpstr>PowerPoint Presentation</vt:lpstr>
      <vt:lpstr>1.10.1 Compiling and Running an Application in Visual Studio 2015 for Windows</vt:lpstr>
      <vt:lpstr>PowerPoint Presentation</vt:lpstr>
      <vt:lpstr>1.10.1 Compiling and Running an Application in Visual Studio 2015 for Windows</vt:lpstr>
      <vt:lpstr>1.10.1 Compiling and Running an Application in Visual Studio 2015 for Windows</vt:lpstr>
      <vt:lpstr>PowerPoint Presentation</vt:lpstr>
      <vt:lpstr>1.10.1 Compiling and Running an Application in Visual Studio 2015 for Windows</vt:lpstr>
      <vt:lpstr>PowerPoint Presentation</vt:lpstr>
      <vt:lpstr>1.10.1 Compiling and Running an Application in Visual Studio 2015 for Windows</vt:lpstr>
      <vt:lpstr>PowerPoint Presentation</vt:lpstr>
      <vt:lpstr>1.10.1 Compiling and Running an Application in Visual Studio 2015 for Windows</vt:lpstr>
      <vt:lpstr>PowerPoint Presentation</vt:lpstr>
      <vt:lpstr>1.10.1 Compiling and Running an Application in Visual Studio 2015 for Windows</vt:lpstr>
      <vt:lpstr>1.14  C++11 and C++14: The Latest C++ Versions</vt:lpstr>
      <vt:lpstr>1.14  C++11 and C++14: The Latest C++ Versions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Computers and C++</dc:title>
  <dc:creator>Abbey Deitel</dc:creator>
  <cp:lastModifiedBy>Dr Mohamed Kayed</cp:lastModifiedBy>
  <cp:revision>79</cp:revision>
  <dcterms:created xsi:type="dcterms:W3CDTF">2011-03-24T18:49:08Z</dcterms:created>
  <dcterms:modified xsi:type="dcterms:W3CDTF">2024-02-09T15:40:11Z</dcterms:modified>
</cp:coreProperties>
</file>