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47"/>
  </p:notesMasterIdLst>
  <p:handoutMasterIdLst>
    <p:handoutMasterId r:id="rId48"/>
  </p:handoutMasterIdLst>
  <p:sldIdLst>
    <p:sldId id="256" r:id="rId2"/>
    <p:sldId id="573" r:id="rId3"/>
    <p:sldId id="574" r:id="rId4"/>
    <p:sldId id="575" r:id="rId5"/>
    <p:sldId id="257" r:id="rId6"/>
    <p:sldId id="258" r:id="rId7"/>
    <p:sldId id="576" r:id="rId8"/>
    <p:sldId id="577" r:id="rId9"/>
    <p:sldId id="578" r:id="rId10"/>
    <p:sldId id="259" r:id="rId11"/>
    <p:sldId id="260" r:id="rId12"/>
    <p:sldId id="261" r:id="rId13"/>
    <p:sldId id="579" r:id="rId14"/>
    <p:sldId id="580" r:id="rId15"/>
    <p:sldId id="262" r:id="rId16"/>
    <p:sldId id="581" r:id="rId17"/>
    <p:sldId id="263" r:id="rId18"/>
    <p:sldId id="582" r:id="rId19"/>
    <p:sldId id="583" r:id="rId20"/>
    <p:sldId id="584" r:id="rId21"/>
    <p:sldId id="585" r:id="rId22"/>
    <p:sldId id="586" r:id="rId23"/>
    <p:sldId id="264" r:id="rId24"/>
    <p:sldId id="649" r:id="rId25"/>
    <p:sldId id="587" r:id="rId26"/>
    <p:sldId id="265" r:id="rId27"/>
    <p:sldId id="588" r:id="rId28"/>
    <p:sldId id="589" r:id="rId29"/>
    <p:sldId id="590" r:id="rId30"/>
    <p:sldId id="266" r:id="rId31"/>
    <p:sldId id="591" r:id="rId32"/>
    <p:sldId id="592" r:id="rId33"/>
    <p:sldId id="267" r:id="rId34"/>
    <p:sldId id="593" r:id="rId35"/>
    <p:sldId id="594" r:id="rId36"/>
    <p:sldId id="480" r:id="rId37"/>
    <p:sldId id="595" r:id="rId38"/>
    <p:sldId id="596" r:id="rId39"/>
    <p:sldId id="650" r:id="rId40"/>
    <p:sldId id="268" r:id="rId41"/>
    <p:sldId id="597" r:id="rId42"/>
    <p:sldId id="598" r:id="rId43"/>
    <p:sldId id="599" r:id="rId44"/>
    <p:sldId id="600" r:id="rId45"/>
    <p:sldId id="601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9" autoAdjust="0"/>
    <p:restoredTop sz="94663"/>
  </p:normalViewPr>
  <p:slideViewPr>
    <p:cSldViewPr>
      <p:cViewPr varScale="1">
        <p:scale>
          <a:sx n="78" d="100"/>
          <a:sy n="78" d="100"/>
        </p:scale>
        <p:origin x="15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2A12B5-AD82-46B2-B308-0D2F70F9A1CE}" type="datetimeFigureOut">
              <a:rPr lang="en-US">
                <a:latin typeface="Calibri" panose="020F0502020204030204" pitchFamily="34" charset="0"/>
              </a:rPr>
              <a:pPr>
                <a:defRPr/>
              </a:pPr>
              <a:t>2/8/2024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286EB-296D-4640-A689-89F2D1819951}" type="slidenum">
              <a:rPr lang="en-US" altLang="en-US">
                <a:latin typeface="Calibri" panose="020F0502020204030204" pitchFamily="34" charset="0"/>
              </a:rPr>
              <a:pPr/>
              <a:t>‹#›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78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B8F439D-E2A6-4772-8877-419FCCE9F662}" type="datetimeFigureOut">
              <a:rPr lang="en-US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A2F6A6-72BE-450D-B582-C83DA98F765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32314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5B2C5B-F161-421D-94F8-D8214427D9CB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DDCD0E4-459A-405B-ABEB-0BF303A19ED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2743200" y="6408738"/>
            <a:ext cx="3987800" cy="365125"/>
          </a:xfrm>
        </p:spPr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306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36DFB-6096-4135-AD75-2BFA363E97A3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C83E3-AE00-412E-B870-274E07ADD43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241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286A6-2C8E-4FBC-9E03-218A72BCCB32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C3E7FB-CF45-491D-8073-92EB4FCF78C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32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8D813-D35B-45D4-8DC9-1624E2E4B6F9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2997E-3504-4710-9466-2AA8E81C43EF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657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B549D32A-E851-4B2B-B040-99BCB5B539AE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6408738"/>
            <a:ext cx="2616200" cy="365125"/>
          </a:xfrm>
        </p:spPr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A06D9-7514-4000-A34E-519FDF1F42B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025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19CE1C81-44EA-4BDE-BC52-7518FA247F08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CEE82-8C93-4C8F-ABF4-3CDF6F38E1E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0111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8680DF0C-00B0-40E2-9479-302494A13B4C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D75492-3BE2-4EC5-A917-CD4294750865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8845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3F4A5379-0B6B-4379-A5FA-D458BE903183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93B95E-EB1E-4826-AFDC-357288A64F7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93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91505E-F829-4456-B3A4-FA7D66FBEF1D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E6B2A-DAB8-4A7F-B909-FAAB69F42DD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164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962399" y="6408738"/>
            <a:ext cx="4684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AFF36-F47C-4888-987A-77F9E69B9ED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98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B585217-7A69-4BFA-977A-1D37A4BCAA7D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EA480-6BFF-4B36-B64C-CDABB545FF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227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FFFEB10-01F1-49F6-ADDD-0499DA12B512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79913" y="6408738"/>
            <a:ext cx="2351087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79777C-E024-4B5D-AAA4-0CEA9DF63B1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716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3802505 w 5591"/>
              <a:gd name="T3" fmla="*/ 0 h 588"/>
              <a:gd name="T4" fmla="*/ 3802505 w 5591"/>
              <a:gd name="T5" fmla="*/ 838200 h 588"/>
              <a:gd name="T6" fmla="*/ 3168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BC13280-11D6-47BB-8EBD-4DF5E4A8055C}" type="datetime1">
              <a:rPr lang="en-US" smtClean="0"/>
              <a:pPr>
                <a:defRPr/>
              </a:pPr>
              <a:t>2/8/2024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962400" y="6408738"/>
            <a:ext cx="2768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Lucida Sans Unicode" panose="020B0602030504020204" pitchFamily="34" charset="0"/>
              </a:defRPr>
            </a:lvl1pPr>
          </a:lstStyle>
          <a:p>
            <a:fld id="{800FE285-0411-4D0D-A622-14CF6E953AC8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32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Goudy Sans Medium"/>
              </a:rPr>
              <a:t>Class Templates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 and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3380E6"/>
                </a:solidFill>
                <a:latin typeface="Goudy Sans Medium"/>
              </a:rPr>
              <a:t>; Catching Exceptions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/>
            <a:r>
              <a:rPr lang="en-US" altLang="en-US" dirty="0"/>
              <a:t>Chapter 7 of C++ How to Program</a:t>
            </a:r>
            <a:r>
              <a:rPr lang="en-US" altLang="en-US"/>
              <a:t>, 10/e</a:t>
            </a:r>
            <a:endParaRPr lang="en-US" altLang="en-US" dirty="0"/>
          </a:p>
          <a:p>
            <a:pPr marR="0" eaLnBrk="1" hangingPunct="1"/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7.3  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Declaring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occupy space in memory.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To specify the type of the elements and the number of elements required by an array use a declaration of the form:</a:t>
            </a:r>
          </a:p>
          <a:p>
            <a:pPr lvl="2" eaLnBrk="1" hangingPunct="1"/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&lt; type, </a:t>
            </a:r>
            <a:r>
              <a:rPr lang="en-US" altLang="en-US" i="1" dirty="0" err="1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arraySize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&gt;</a:t>
            </a:r>
            <a:r>
              <a:rPr lang="en-US" altLang="en-US" i="1" dirty="0">
                <a:solidFill>
                  <a:srgbClr val="000000"/>
                </a:solidFill>
                <a:latin typeface="AGaramond" pitchFamily="50" charset="0"/>
              </a:rPr>
              <a:t> </a:t>
            </a:r>
            <a:r>
              <a:rPr lang="en-US" altLang="en-US" i="1" dirty="0" err="1">
                <a:solidFill>
                  <a:srgbClr val="000000"/>
                </a:solidFill>
                <a:latin typeface="AGaramond" pitchFamily="50" charset="0"/>
              </a:rPr>
              <a:t>arrayName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notation &lt;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type,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&gt; indicates that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a class template.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compiler reserves the appropriate amount of memory based on the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type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the elements and the </a:t>
            </a:r>
            <a:r>
              <a:rPr lang="en-US" altLang="en-US" sz="24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arraySize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can be declared to contain values of most data types.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7.4  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Examples Using 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following examples demonstrate how to declare arrays, how to initialize arrays and how to perform common array manipulations.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7.4.1 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Declaring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and Using a Loop to Initialize the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Elements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7.3 declares five-element integer array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(line 10).</a:t>
            </a:r>
          </a:p>
          <a:p>
            <a:pPr eaLnBrk="1" hangingPunct="1"/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represents an unsigned integral type.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type is recommended for any variable that represents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size or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subscripts.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is defined in the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namespace and is in header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which is included by various other headers. 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you attempt to compile a program that uses type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size_t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receive errors indicating that it’s not defined, simply include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cstddef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in your program.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"/>
            <a:ext cx="9118284" cy="617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78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908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7.4.2 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Initializing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in a Declaration with an Initializer List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elements of an array also can be initialized in the array declaration by following the array name with an equals sign and a brace-delimited comma-separated list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The program in Fig. 7.4 uses an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initializer list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initialize an integer array with five values (line 11) and prints the array in tabular format (lines 13–17).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fewer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initializers than elements in the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, the remaining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elements are initialized to zero.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more, a compilation error occurs.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096"/>
            <a:ext cx="9143999" cy="6561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555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7.4.3 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Specifying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’s Size with a Constant Variable and Setting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 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Elements with Calculations</a:t>
            </a:r>
          </a:p>
        </p:txBody>
      </p:sp>
      <p:sp>
        <p:nvSpPr>
          <p:cNvPr id="2867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Figure 7.5 sets the elements of a 5-element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the even integers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prints the array in tabular format.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Line 10 uses the </a:t>
            </a:r>
            <a:r>
              <a:rPr lang="en-US" alt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 qualifier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declare a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constant variable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arraySize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the value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constant variable that’s used to specify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’s size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must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initialized with a constant expression when it’s declared and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cannot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be modified thereafter.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Constant variables are also called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named constants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dirty="0">
                <a:solidFill>
                  <a:srgbClr val="0000FF"/>
                </a:solidFill>
                <a:latin typeface="Cambria" panose="02040503050406030204" pitchFamily="18" charset="0"/>
              </a:rPr>
              <a:t>read-only variables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9144001" cy="6624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1051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969"/>
            <a:ext cx="9144000" cy="27860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3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" y="857250"/>
            <a:ext cx="8926115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3469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5538"/>
            <a:ext cx="9144000" cy="2066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3482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1010"/>
            <a:ext cx="9144000" cy="2135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8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456"/>
            <a:ext cx="9144000" cy="4129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34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7.4.4 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Summing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Often, the elements of an array represent a series of values to be used in a calculation.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7.6 sums the values contained in the four-element integer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Exercises</a:t>
            </a:r>
            <a:endParaRPr lang="en-US" dirty="0">
              <a:solidFill>
                <a:srgbClr val="33B38C"/>
              </a:solidFill>
              <a:latin typeface="Consolas" panose="020B0609020204030204" pitchFamily="49" charset="0"/>
            </a:endParaRPr>
          </a:p>
        </p:txBody>
      </p:sp>
      <p:sp>
        <p:nvSpPr>
          <p:cNvPr id="3789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Declare an array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with 10 elements of type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. Initialize the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altLang="en-US" baseline="30000" dirty="0" err="1">
                <a:solidFill>
                  <a:srgbClr val="000000"/>
                </a:solidFill>
                <a:latin typeface="Cambria" panose="02040503050406030204" pitchFamily="18" charset="0"/>
              </a:rPr>
              <a:t>th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element to i</a:t>
            </a:r>
            <a:r>
              <a:rPr lang="en-US" altLang="en-US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using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loop. Remember that the length of the array can be found using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firstArray.size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().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Then print out the array using another for loop.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Declare an array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secondArray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with 6 elements of type int and initialize them to whatever you want using a list inside braces. Print out this array also.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Find the sum of the elements of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secondArray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loop.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169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52"/>
            <a:ext cx="9146740" cy="594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29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7.4.5 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Bar Charts to Display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Data Graphically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Many programs present data to users graphically.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One simple way to display numeric data graphically is with a bar chart that shows each numeric value as a bar of asterisks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Fig. 7.7 stores data in an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11 elements, each corresponding to a grade category.</a:t>
            </a:r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260"/>
            <a:ext cx="9144000" cy="42314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97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3655"/>
            <a:ext cx="9123257" cy="5957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5199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1606"/>
            <a:ext cx="9144000" cy="4014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266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19" y="533400"/>
            <a:ext cx="9164039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784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7.4.6 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the Elements of an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 as Counters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Sometimes, programs use counter variables to summarize data, such as the results of a survey.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In Fig. 6.9, we used separate counters in our die-rolling program to track the number of occurrences of each side of a die as the program rolled the die 60,000,000 times.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version of this program is shown in Fig. 7.8.</a:t>
            </a:r>
          </a:p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This version also uses the new C++11 random-number generation capabilities that were introduced in Section 6.9.</a:t>
            </a:r>
          </a:p>
          <a:p>
            <a:pPr eaLnBrk="1" hangingPunct="1"/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The single statement in line 21 of this program replaces the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switch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statement in Fig. 6.9.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40"/>
            <a:ext cx="9137160" cy="6404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3434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798"/>
            <a:ext cx="9144000" cy="477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020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Fig. 7.9 uses arrays to summarize the results of data collected in a survey.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Consider the following problem statement: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Twenty students were asked to rate on a scale of 1 to 5 the quality of the food in the student cafeteria, with 1 being “awful” and 5 being “excellent.” Place the 20 responses in an integer array and determine the frequency of each rating.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C++ provides no automatic </a:t>
            </a:r>
            <a:r>
              <a:rPr lang="en-US" altLang="en-US" sz="2400" i="1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bounds checking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 to prevent you from referring to an element that does not exist.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Thus, an executing program can “walk off” either end of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without warning.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Class templates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each have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function that performs bounds checking for you.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65"/>
            <a:ext cx="9143999" cy="66245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8552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844"/>
            <a:ext cx="9144000" cy="47851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971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7.4.7 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Using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to Summarize Survey Results</a:t>
            </a:r>
          </a:p>
        </p:txBody>
      </p:sp>
      <p:sp>
        <p:nvSpPr>
          <p:cNvPr id="5017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It’s important to ensure that every subscript you use to access an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 is within the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’s bounds—that is, greater than or equal to 0 and less than the number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Allowing programs to read from or write to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outside the bounds of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 are common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security flaws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Reading from out-of-bounds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elements can cause a program to crash or even appear to execute correctly while using bad data.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Writing to an out-of-bounds element (known as a </a:t>
            </a:r>
            <a:r>
              <a:rPr lang="en-US" altLang="en-US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buffer overflow</a:t>
            </a:r>
            <a:r>
              <a:rPr lang="en-US" alt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can corrupt a program’s data in memory, crash a program and allow attackers to exploit the system and execute their own code. 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1966"/>
            <a:ext cx="9144000" cy="2072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622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1335"/>
            <a:ext cx="9144000" cy="4554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8888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Exercise</a:t>
            </a:r>
            <a:endParaRPr lang="en-US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In your previous program, make the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loop that prints out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firstArray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to run from 0 to 10 (instead of 0 to 9). What happens?</a:t>
            </a:r>
          </a:p>
          <a:p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Define an array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thirdOne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and initialize it using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rand()%11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(that is, random numbers between 0 and 10). Then define another array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of type int and size 11 that will summarize the results (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results[0] 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will be how many 0’s,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results[1]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how many 1’s, </a:t>
            </a:r>
            <a:r>
              <a:rPr lang="en-US" alt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etc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).  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0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4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8856"/>
            <a:ext cx="9144000" cy="2300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65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59D9B3"/>
                </a:solidFill>
                <a:latin typeface="Calibri" panose="020F0502020204030204" pitchFamily="34" charset="0"/>
              </a:rPr>
              <a:t>7.4.8 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Static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 and Automatic Local </a:t>
            </a:r>
            <a:r>
              <a:rPr lang="en-US" dirty="0">
                <a:solidFill>
                  <a:srgbClr val="33B38C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B38C"/>
                </a:solidFill>
                <a:latin typeface="Goudy Sans Medium"/>
              </a:rPr>
              <a:t>s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A program initializes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local arrays when their declarations are first encountered.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If a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array is not initialized explicitly by you, each element of that array is initialized to </a:t>
            </a:r>
            <a:r>
              <a:rPr lang="en-US" alt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dirty="0">
                <a:solidFill>
                  <a:srgbClr val="000000"/>
                </a:solidFill>
                <a:latin typeface="Cambria" panose="02040503050406030204" pitchFamily="18" charset="0"/>
              </a:rPr>
              <a:t> by the compiler when the array is created.</a:t>
            </a:r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9144000" cy="3324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7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" y="304800"/>
            <a:ext cx="9219212" cy="601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960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7" y="533400"/>
            <a:ext cx="9201574" cy="579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76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197"/>
            <a:ext cx="9103360" cy="5511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2691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3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" y="304800"/>
            <a:ext cx="9126714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7.1  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chapter introduces the topic of 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data structures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—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collections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of related data items.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discuss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fixed-size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collections consisting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type, and </a:t>
            </a:r>
            <a:r>
              <a:rPr lang="en-US" altLang="en-US" sz="2500" dirty="0">
                <a:solidFill>
                  <a:srgbClr val="0000FF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FF"/>
                </a:solidFill>
                <a:latin typeface="Cambria" panose="02040503050406030204" pitchFamily="18" charset="0"/>
              </a:rPr>
              <a:t>s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which are collections (also of data items of the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same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type) that can grow and shrink </a:t>
            </a:r>
            <a:r>
              <a:rPr lang="en-US" alt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dynamically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at execution time.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Both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are C++ standard library class templates. </a:t>
            </a:r>
          </a:p>
          <a:p>
            <a:pPr eaLnBrk="1" hangingPunct="1"/>
            <a:r>
              <a:rPr lang="en-US" alt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We present examples that demonstrate several common array manipulations and introduce exception handling.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Calibri" panose="020F0502020204030204" pitchFamily="34" charset="0"/>
              </a:rPr>
              <a:t>7.2  </a:t>
            </a:r>
            <a:r>
              <a:rPr lang="en-US" dirty="0">
                <a:solidFill>
                  <a:srgbClr val="3380E6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An array is a </a:t>
            </a:r>
            <a:r>
              <a:rPr lang="en-US" alt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contiguous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group of memory locations that all have the same type.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To refer to a particular location or element in the array, specify the name of the array and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position number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of the particular element.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Figure 7.1 shows an integer array called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12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elements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position number is more formally called a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index </a:t>
            </a:r>
            <a:r>
              <a:rPr lang="en-US" altLang="en-US" sz="2100" dirty="0">
                <a:solidFill>
                  <a:srgbClr val="000000"/>
                </a:solidFill>
                <a:latin typeface="AGaramond" pitchFamily="50" charset="0"/>
              </a:rPr>
              <a:t>(this number specifies the number of elements from the beginning of the array)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first element in every array has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subscript 0 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 and is sometimes called the </a:t>
            </a:r>
            <a:r>
              <a:rPr lang="en-US" altLang="en-US" sz="2100" dirty="0">
                <a:solidFill>
                  <a:srgbClr val="0000FF"/>
                </a:solidFill>
                <a:latin typeface="Cambria" panose="02040503050406030204" pitchFamily="18" charset="0"/>
              </a:rPr>
              <a:t>zeroth element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highest subscript in array </a:t>
            </a:r>
            <a:r>
              <a:rPr lang="en-US" alt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is 11, which is 1 less than the number of elements in the array (12).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A subscript must be an integer or integer expression (using any integral type).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57250"/>
            <a:ext cx="860941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819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00"/>
            <a:ext cx="9144000" cy="4951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082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07_Page_0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85" y="857250"/>
            <a:ext cx="7184231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60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1548</TotalTime>
  <Words>1563</Words>
  <Application>Microsoft Office PowerPoint</Application>
  <PresentationFormat>On-screen Show (4:3)</PresentationFormat>
  <Paragraphs>91</Paragraphs>
  <Slides>45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AGaramond</vt:lpstr>
      <vt:lpstr>Arial</vt:lpstr>
      <vt:lpstr>Calibri</vt:lpstr>
      <vt:lpstr>Cambria</vt:lpstr>
      <vt:lpstr>Consolas</vt:lpstr>
      <vt:lpstr>Goudy Sans Medium</vt:lpstr>
      <vt:lpstr>Lucida Sans Unicode</vt:lpstr>
      <vt:lpstr>Verdana</vt:lpstr>
      <vt:lpstr>Wingdings</vt:lpstr>
      <vt:lpstr>Wingdings 2</vt:lpstr>
      <vt:lpstr>Wingdings 3</vt:lpstr>
      <vt:lpstr>Concourse</vt:lpstr>
      <vt:lpstr>Class Templates array and vector; Catching Exceptions</vt:lpstr>
      <vt:lpstr>PowerPoint Presentation</vt:lpstr>
      <vt:lpstr>PowerPoint Presentation</vt:lpstr>
      <vt:lpstr>PowerPoint Presentation</vt:lpstr>
      <vt:lpstr>7.1  Introduction</vt:lpstr>
      <vt:lpstr>7.2  arrays</vt:lpstr>
      <vt:lpstr>PowerPoint Presentation</vt:lpstr>
      <vt:lpstr>PowerPoint Presentation</vt:lpstr>
      <vt:lpstr>PowerPoint Presentation</vt:lpstr>
      <vt:lpstr>7.3  Declaring arrays</vt:lpstr>
      <vt:lpstr>7.4  Examples Using arrays</vt:lpstr>
      <vt:lpstr>7.4.1 Declaring an array and Using a Loop to Initialize the array’s Elements</vt:lpstr>
      <vt:lpstr>PowerPoint Presentation</vt:lpstr>
      <vt:lpstr>PowerPoint Presentation</vt:lpstr>
      <vt:lpstr>7.4.2 Initializing an array in a Declaration with an Initializer List</vt:lpstr>
      <vt:lpstr>PowerPoint Presentation</vt:lpstr>
      <vt:lpstr>7.4.3 Specifying an array’s Size with a Constant Variable and Setting array Elements with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7.4.4 Summing the Elements of an array</vt:lpstr>
      <vt:lpstr>Exercises</vt:lpstr>
      <vt:lpstr>PowerPoint Presentation</vt:lpstr>
      <vt:lpstr>7.4.5 Using Bar Charts to Display array Data Graphically</vt:lpstr>
      <vt:lpstr>PowerPoint Presentation</vt:lpstr>
      <vt:lpstr>PowerPoint Presentation</vt:lpstr>
      <vt:lpstr>PowerPoint Presentation</vt:lpstr>
      <vt:lpstr>7.4.6 Using the Elements of an array as Counters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7.4.7 Using arrays to Summarize Survey Results</vt:lpstr>
      <vt:lpstr>PowerPoint Presentation</vt:lpstr>
      <vt:lpstr>PowerPoint Presentation</vt:lpstr>
      <vt:lpstr>Exercise</vt:lpstr>
      <vt:lpstr>7.4.8 Static Local arrays and Automatic Local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Vectors</dc:title>
  <dc:creator>Windows User</dc:creator>
  <cp:lastModifiedBy>Dr Mohamed Kayed</cp:lastModifiedBy>
  <cp:revision>53</cp:revision>
  <dcterms:created xsi:type="dcterms:W3CDTF">2009-09-14T16:00:56Z</dcterms:created>
  <dcterms:modified xsi:type="dcterms:W3CDTF">2024-02-07T23:49:06Z</dcterms:modified>
</cp:coreProperties>
</file>