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74"/>
  </p:notesMasterIdLst>
  <p:handoutMasterIdLst>
    <p:handoutMasterId r:id="rId75"/>
  </p:handoutMasterIdLst>
  <p:sldIdLst>
    <p:sldId id="256" r:id="rId2"/>
    <p:sldId id="573" r:id="rId3"/>
    <p:sldId id="574" r:id="rId4"/>
    <p:sldId id="575" r:id="rId5"/>
    <p:sldId id="269" r:id="rId6"/>
    <p:sldId id="602" r:id="rId7"/>
    <p:sldId id="603" r:id="rId8"/>
    <p:sldId id="604" r:id="rId9"/>
    <p:sldId id="483" r:id="rId10"/>
    <p:sldId id="484" r:id="rId11"/>
    <p:sldId id="485" r:id="rId12"/>
    <p:sldId id="271" r:id="rId13"/>
    <p:sldId id="605" r:id="rId14"/>
    <p:sldId id="606" r:id="rId15"/>
    <p:sldId id="607" r:id="rId16"/>
    <p:sldId id="608" r:id="rId17"/>
    <p:sldId id="609" r:id="rId18"/>
    <p:sldId id="610" r:id="rId19"/>
    <p:sldId id="611" r:id="rId20"/>
    <p:sldId id="612" r:id="rId21"/>
    <p:sldId id="613" r:id="rId22"/>
    <p:sldId id="614" r:id="rId23"/>
    <p:sldId id="615" r:id="rId24"/>
    <p:sldId id="438" r:id="rId25"/>
    <p:sldId id="439" r:id="rId26"/>
    <p:sldId id="616" r:id="rId27"/>
    <p:sldId id="437" r:id="rId28"/>
    <p:sldId id="486" r:id="rId29"/>
    <p:sldId id="617" r:id="rId30"/>
    <p:sldId id="618" r:id="rId31"/>
    <p:sldId id="487" r:id="rId32"/>
    <p:sldId id="619" r:id="rId33"/>
    <p:sldId id="620" r:id="rId34"/>
    <p:sldId id="277" r:id="rId35"/>
    <p:sldId id="621" r:id="rId36"/>
    <p:sldId id="622" r:id="rId37"/>
    <p:sldId id="488" r:id="rId38"/>
    <p:sldId id="623" r:id="rId39"/>
    <p:sldId id="624" r:id="rId40"/>
    <p:sldId id="489" r:id="rId41"/>
    <p:sldId id="490" r:id="rId42"/>
    <p:sldId id="280" r:id="rId43"/>
    <p:sldId id="625" r:id="rId44"/>
    <p:sldId id="626" r:id="rId45"/>
    <p:sldId id="627" r:id="rId46"/>
    <p:sldId id="628" r:id="rId47"/>
    <p:sldId id="629" r:id="rId48"/>
    <p:sldId id="630" r:id="rId49"/>
    <p:sldId id="631" r:id="rId50"/>
    <p:sldId id="632" r:id="rId51"/>
    <p:sldId id="633" r:id="rId52"/>
    <p:sldId id="634" r:id="rId53"/>
    <p:sldId id="635" r:id="rId54"/>
    <p:sldId id="636" r:id="rId55"/>
    <p:sldId id="637" r:id="rId56"/>
    <p:sldId id="638" r:id="rId57"/>
    <p:sldId id="281" r:id="rId58"/>
    <p:sldId id="640" r:id="rId59"/>
    <p:sldId id="641" r:id="rId60"/>
    <p:sldId id="642" r:id="rId61"/>
    <p:sldId id="643" r:id="rId62"/>
    <p:sldId id="644" r:id="rId63"/>
    <p:sldId id="645" r:id="rId64"/>
    <p:sldId id="646" r:id="rId65"/>
    <p:sldId id="283" r:id="rId66"/>
    <p:sldId id="648" r:id="rId67"/>
    <p:sldId id="284" r:id="rId68"/>
    <p:sldId id="491" r:id="rId69"/>
    <p:sldId id="492" r:id="rId70"/>
    <p:sldId id="647" r:id="rId71"/>
    <p:sldId id="493" r:id="rId72"/>
    <p:sldId id="494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9" autoAdjust="0"/>
    <p:restoredTop sz="94663"/>
  </p:normalViewPr>
  <p:slideViewPr>
    <p:cSldViewPr>
      <p:cViewPr varScale="1">
        <p:scale>
          <a:sx n="78" d="100"/>
          <a:sy n="78" d="100"/>
        </p:scale>
        <p:origin x="15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32A12B5-AD82-46B2-B308-0D2F70F9A1CE}" type="datetimeFigureOut">
              <a:rPr lang="en-US">
                <a:latin typeface="Calibri" panose="020F0502020204030204" pitchFamily="34" charset="0"/>
              </a:rPr>
              <a:pPr>
                <a:defRPr/>
              </a:pPr>
              <a:t>2/8/2024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A286EB-296D-4640-A689-89F2D1819951}" type="slidenum">
              <a:rPr lang="en-US" altLang="en-US">
                <a:latin typeface="Calibri" panose="020F0502020204030204" pitchFamily="34" charset="0"/>
              </a:rPr>
              <a:pPr/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7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8F439D-E2A6-4772-8877-419FCCE9F662}" type="datetimeFigureOut">
              <a:rPr lang="en-US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FA2F6A6-72BE-450D-B582-C83DA98F765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3231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5B2C5B-F161-421D-94F8-D8214427D9CB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DCD0E4-459A-405B-ABEB-0BF303A19ED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306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36DFB-6096-4135-AD75-2BFA363E97A3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C83E3-AE00-412E-B870-274E07ADD43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241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286A6-2C8E-4FBC-9E03-218A72BCCB32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3E7FB-CF45-491D-8073-92EB4FCF78C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32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8D813-D35B-45D4-8DC9-1624E2E4B6F9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399" y="6408738"/>
            <a:ext cx="4684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2997E-3504-4710-9466-2AA8E81C43E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657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549D32A-E851-4B2B-B040-99BCB5B539AE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A06D9-7514-4000-A34E-519FDF1F42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02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9CE1C81-44EA-4BDE-BC52-7518FA247F08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CEE82-8C93-4C8F-ABF4-3CDF6F38E1E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0111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680DF0C-00B0-40E2-9479-302494A13B4C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75492-3BE2-4EC5-A917-CD429475086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8845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F4A5379-0B6B-4379-A5FA-D458BE903183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3B95E-EB1E-4826-AFDC-357288A64F7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9363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891505E-F829-4456-B3A4-FA7D66FBEF1D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E6B2A-DAB8-4A7F-B909-FAAB69F42DD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7164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399" y="6408738"/>
            <a:ext cx="4684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AFF36-F47C-4888-987A-77F9E69B9ED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498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B585217-7A69-4BFA-977A-1D37A4BCAA7D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EA480-6BFF-4B36-B64C-CDABB545FF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9227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FFFEB10-01F1-49F6-ADDD-0499DA12B512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9777C-E024-4B5D-AAA4-0CEA9DF63B1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716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BC13280-11D6-47BB-8EBD-4DF5E4A8055C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800FE285-0411-4D0D-A622-14CF6E953AC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232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Goudy Sans Medium"/>
              </a:rPr>
              <a:t>Class Templates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Goudy Sans Medium"/>
              </a:rPr>
              <a:t> and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Goudy Sans Medium"/>
              </a:rPr>
              <a:t>; Catching Exceptions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altLang="en-US" dirty="0"/>
              <a:t>Chapter 7 of C++ How to Program</a:t>
            </a:r>
            <a:r>
              <a:rPr lang="en-US" altLang="en-US"/>
              <a:t>, 10/e</a:t>
            </a:r>
            <a:endParaRPr lang="en-US" altLang="en-US" dirty="0"/>
          </a:p>
          <a:p>
            <a:pPr marR="0" eaLnBrk="1" hangingPunct="1"/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Range-Based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 (cont.)</a:t>
            </a:r>
          </a:p>
        </p:txBody>
      </p:sp>
      <p:sp>
        <p:nvSpPr>
          <p:cNvPr id="624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Using the Range-Based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 to Modify an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’s Contents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Lines 17–19 use a range-based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to multiply each element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by 2.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In line 17, the range variable declaration indicates that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itemRef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an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reference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).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We use an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reference because items contains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values and we want to modify each element’s value—because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itemRef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declared as a reference, any change you make 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itemRef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changes the corresponding element value in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Range-Based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 (cont.)</a:t>
            </a:r>
          </a:p>
        </p:txBody>
      </p:sp>
      <p:sp>
        <p:nvSpPr>
          <p:cNvPr id="624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Using an Element’s Subscript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range-based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can be used in place of the counter-controlled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whenever code looping through an array does not require access to the element’s subscript.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However, if a program must use subscripts for some reason other than simply to loop through an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(e.g., to print a subscript number next to each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element value, as in the examples early in this chapter), you should use the counter-controlled for statement.</a:t>
            </a: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Using an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to Store Grades</a:t>
            </a:r>
          </a:p>
        </p:txBody>
      </p:sp>
      <p:sp>
        <p:nvSpPr>
          <p:cNvPr id="686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Case study on developing 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class that instructors can use to maintain students’ grades on an exam and display a grade report that includes the grades, class average, lowest grade, highest grade and a grade distribution bar chart.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version stores the grades for one exam in a one-dimensional array.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Section 7.9, we present a version that uses a two-dimensional array to store students’ grades for several exams.</a:t>
            </a:r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23" y="857250"/>
            <a:ext cx="8641556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67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606"/>
            <a:ext cx="9144000" cy="4014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6396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197"/>
            <a:ext cx="9144000" cy="5535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53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681"/>
            <a:ext cx="9144000" cy="5100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290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9144000" cy="466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675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9144000" cy="466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19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9144000" cy="4666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581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8" y="857250"/>
            <a:ext cx="8926115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46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260"/>
            <a:ext cx="9144000" cy="4231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3107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260"/>
            <a:ext cx="9144000" cy="4231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115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196"/>
            <a:ext cx="9144000" cy="6189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486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723"/>
            <a:ext cx="9144000" cy="4450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5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Using an Array to Store Grades (cont.)</a:t>
            </a:r>
          </a:p>
        </p:txBody>
      </p:sp>
      <p:sp>
        <p:nvSpPr>
          <p:cNvPr id="819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size of the array is specified as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data member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so that it’s accessible to the clients of the class.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so that this data member is constant.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so that the data member is shared by all objects of the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There are variables for which each object of a class does not have a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separate copy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That’s the case with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 data members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which are also known as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class variables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When objects of a class containing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data members are created, all the objects share one copy of the class’s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data members.</a:t>
            </a: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Using an Array to Store Grades (cont.)</a:t>
            </a:r>
          </a:p>
        </p:txBody>
      </p:sp>
      <p:sp>
        <p:nvSpPr>
          <p:cNvPr id="829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data member can be accessed within the class definition and the member-function definitions like any other data member.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data member can also be accessed outside of the class,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even when no objects of the class exist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using the class name followed by the binary scope resolution operator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and the name of the data member.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013"/>
            <a:ext cx="9144000" cy="5132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8497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7.7  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Sorting and Searching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849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In this section, we use the built-in C++ Standard Library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function to arrange the elements in an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into ascending order and the built-in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binary_search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function to determine whether a value is in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7.7.1  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Sorting</a:t>
            </a:r>
          </a:p>
        </p:txBody>
      </p:sp>
      <p:sp>
        <p:nvSpPr>
          <p:cNvPr id="860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Sorting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data—placing it into ascending or descending order—is one of the most important computing applications.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7.7.2  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Searching</a:t>
            </a:r>
          </a:p>
        </p:txBody>
      </p:sp>
      <p:sp>
        <p:nvSpPr>
          <p:cNvPr id="860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Often it may be necessary to determine whether an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contains a value that matches a certain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key value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This is called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searching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420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19" y="533400"/>
            <a:ext cx="9164039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784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7.7.2  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Searching</a:t>
            </a:r>
          </a:p>
        </p:txBody>
      </p:sp>
      <p:sp>
        <p:nvSpPr>
          <p:cNvPr id="860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Figure 7.15 begins by creating an unsorted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of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s and displaying the contents of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Line 21 uses C++ Standard Library function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to sort the elements of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colors into ascending order.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Lines 25–276 display the contents of the sorted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3642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7.7  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Sorting and Searching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 (cont.)</a:t>
            </a:r>
          </a:p>
        </p:txBody>
      </p:sp>
      <p:sp>
        <p:nvSpPr>
          <p:cNvPr id="870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Lines 30 and 354 demonstrate use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to determine whether a value is in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sequence of values must be sorted in ascending order first—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does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verify this for you.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function’s first two arguments represent the range of elements to search and the third is the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search key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—the value to locate in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function returns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bool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indicating whether the value was found. </a:t>
            </a:r>
          </a:p>
        </p:txBody>
      </p:sp>
      <p:sp>
        <p:nvSpPr>
          <p:cNvPr id="901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196"/>
            <a:ext cx="9144000" cy="6189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19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4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56"/>
            <a:ext cx="9143999" cy="6581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604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7.8  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Arrays</a:t>
            </a:r>
          </a:p>
        </p:txBody>
      </p:sp>
      <p:sp>
        <p:nvSpPr>
          <p:cNvPr id="901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You can use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s with two dimensions (i.e., subscripts) to represent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tables of values 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consisting of information arranged in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rows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columns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To identify a particular table element, we must specify two subscripts—by convention, the first identifies the element’s </a:t>
            </a: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row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and the second identifies the element’s </a:t>
            </a: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column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Often called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two-dimensional arrays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2-D arrays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Arrays with two or more dimensions are known as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multidimensional arrays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Figure 7.16 illustrates a two-dimensional array,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The array contains three rows and four columns, so it’s said to be a 3-by-4 array.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In general, an array with </a:t>
            </a:r>
            <a:r>
              <a:rPr lang="en-US" alt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m rows and n columns is called an </a:t>
            </a:r>
            <a:r>
              <a:rPr lang="en-US" altLang="en-US" sz="2000" i="1" dirty="0">
                <a:solidFill>
                  <a:srgbClr val="0000FF"/>
                </a:solidFill>
                <a:latin typeface="Cambria" panose="02040503050406030204" pitchFamily="18" charset="0"/>
              </a:rPr>
              <a:t>m</a:t>
            </a:r>
            <a:r>
              <a:rPr lang="en-US" alt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-by-</a:t>
            </a:r>
            <a:r>
              <a:rPr lang="en-US" altLang="en-US" sz="2000" i="1" dirty="0">
                <a:solidFill>
                  <a:srgbClr val="0000FF"/>
                </a:solidFill>
                <a:latin typeface="Cambria" panose="02040503050406030204" pitchFamily="18" charset="0"/>
              </a:rPr>
              <a:t>n </a:t>
            </a:r>
            <a:r>
              <a:rPr lang="en-US" alt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array</a:t>
            </a:r>
            <a:r>
              <a:rPr lang="en-US" alt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069"/>
            <a:ext cx="9144000" cy="4233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158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41"/>
            <a:ext cx="9144000" cy="3312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516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7.8  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 (cont.)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 7.17 demonstrates initializing two-dimensional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in declarations.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In each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the type of its elements is specified as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columns&gt;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Each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contains as its elements three-element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values—the constant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columns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has the value 3.</a:t>
            </a: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655"/>
            <a:ext cx="9143999" cy="5970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187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577"/>
            <a:ext cx="9144000" cy="5860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43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8856"/>
            <a:ext cx="9144000" cy="2300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6590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7.8  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 (cont.)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Nested Range-Based 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 Statements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To process the elements of a two-dimensional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we use a nested loop in which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outer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loop iterates through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rows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loop iterates through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columns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of a given row.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C++11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keyword tells the compiler to infer (determine) a variable’s data type based on the variable’s initializer value.</a:t>
            </a: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7.8  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 (cont.)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Nested Counter-Controlled 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 Statements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We could have implemented the nested loop with counter-controlled iteration as follows:</a:t>
            </a: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row 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row &lt; a.size(); ++row) {</a:t>
            </a:r>
          </a:p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column 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column &lt; a[row].size(); ++column) {</a:t>
            </a: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cout &lt;&lt; a[row][column] &lt;&lt;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endl;</a:t>
            </a:r>
          </a:p>
          <a:p>
            <a:pPr marL="109537" indent="0" eaLnBrk="1" hangingPunct="1">
              <a:lnSpc>
                <a:spcPct val="80000"/>
              </a:lnSpc>
              <a:buFont typeface="Wingdings 3" panose="05040102010807070707" pitchFamily="18" charset="2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7.9  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Using a Two-Dimensional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983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In most semesters, students take several exams.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Professors are likely to want to analyze grades across the entire semester, both for a single student and for the class as a whole.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Figure 7.18 shows the output that summarizes 10 students grades on three exams.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We store the grades as a two-dimensional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in an object of the next version of class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Figures 7.19–7.20.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Each row of the array represents a single student’s grades for the entire course, and each column represents all the grades the students earned for one particular exam.</a:t>
            </a:r>
          </a:p>
        </p:txBody>
      </p:sp>
      <p:sp>
        <p:nvSpPr>
          <p:cNvPr id="1075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882"/>
            <a:ext cx="9144000" cy="62602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993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788"/>
            <a:ext cx="9144000" cy="340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569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553"/>
            <a:ext cx="9144000" cy="6225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291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256"/>
            <a:ext cx="9144000" cy="5355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1540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266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5653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5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256"/>
            <a:ext cx="9144000" cy="5355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1596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256"/>
            <a:ext cx="9144000" cy="5355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75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Range-Based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593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It’s common to process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all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the elements of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C++11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range-based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 statement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allows you to do this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without using a counter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thus avoiding the possibility of “stepping outside”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eliminating the need for you to implement your own bounds checking.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 7.11 uses the range-based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display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’s contents and to multiply each of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’s element values by 2.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244"/>
            <a:ext cx="9144000" cy="4481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742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979"/>
            <a:ext cx="9144000" cy="4920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492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553"/>
            <a:ext cx="9144000" cy="6225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6335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4266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670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344"/>
            <a:ext cx="9144000" cy="6006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893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299"/>
            <a:ext cx="9143999" cy="57861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83745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9781"/>
            <a:ext cx="9144000" cy="2738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5011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</a:p>
        </p:txBody>
      </p:sp>
      <p:sp>
        <p:nvSpPr>
          <p:cNvPr id="1146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C++ Standard Library class template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is similar to class template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, but also supports dynamic resizing.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Except for the features that modify a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, the other features shown in Fig. 7.21 also work for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Standard class template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is defined in header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&lt;vector&gt;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(line 5) and belongs to namespace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1228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65"/>
            <a:ext cx="9143999" cy="6624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5396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6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197"/>
            <a:ext cx="9144000" cy="5535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822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1225"/>
            <a:ext cx="9144000" cy="2494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4137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65"/>
            <a:ext cx="9143999" cy="6624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26382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9273"/>
            <a:ext cx="9144000" cy="53201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94258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40"/>
            <a:ext cx="9144000" cy="6409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9953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627"/>
            <a:ext cx="9144000" cy="6056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0645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010"/>
            <a:ext cx="9144000" cy="4420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185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228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By default, all the elements of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object are set to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s can be defined to store most data types.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obtain the number of elements in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As with class template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you can also do this using a counter-controlled loop and the subscript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operator. </a:t>
            </a:r>
          </a:p>
        </p:txBody>
      </p:sp>
      <p:sp>
        <p:nvSpPr>
          <p:cNvPr id="1331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228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Notice that we used parentheses rather than braces to pass the size argument to each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object’s constructor. </a:t>
            </a: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When creating 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if the braces contain one value of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’s element type, the braces are treated as a one-element initializer list, rather than a call to the constructor that sets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’s size. </a:t>
            </a: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following declaration actually creates a one-element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containing 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value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not a 7-element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 integers1{7}; </a:t>
            </a:r>
          </a:p>
          <a:p>
            <a:pPr>
              <a:lnSpc>
                <a:spcPct val="90000"/>
              </a:lnSpc>
            </a:pPr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331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58931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239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You can use the assignment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operator with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objects.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As is the case with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s, C++ is not required to perform bounds checking when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elements are accessed with square brackets.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Standard class template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provides bounds checking in its member function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at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 (as does class template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249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An </a:t>
            </a:r>
            <a:r>
              <a:rPr lang="en-US" altLang="en-US" sz="2600" dirty="0">
                <a:solidFill>
                  <a:srgbClr val="0000FF"/>
                </a:solidFill>
                <a:latin typeface="Cambria" panose="02040503050406030204" pitchFamily="18" charset="0"/>
              </a:rPr>
              <a:t>exception </a:t>
            </a:r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indicates a problem that occurs while a program executes. </a:t>
            </a:r>
          </a:p>
          <a:p>
            <a:pPr eaLnBrk="1" hangingPunct="1"/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The name “exception” suggests that the problem occurs infrequently.</a:t>
            </a:r>
          </a:p>
          <a:p>
            <a:pPr eaLnBrk="1" hangingPunct="1"/>
            <a:r>
              <a:rPr lang="en-US" altLang="en-US" sz="2600" dirty="0">
                <a:solidFill>
                  <a:srgbClr val="0000FF"/>
                </a:solidFill>
                <a:latin typeface="Cambria" panose="02040503050406030204" pitchFamily="18" charset="0"/>
              </a:rPr>
              <a:t>Exception handling </a:t>
            </a:r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enables you to create </a:t>
            </a:r>
            <a:r>
              <a:rPr lang="en-US" altLang="en-US" sz="2600" dirty="0">
                <a:solidFill>
                  <a:srgbClr val="0000FF"/>
                </a:solidFill>
                <a:latin typeface="Cambria" panose="02040503050406030204" pitchFamily="18" charset="0"/>
              </a:rPr>
              <a:t>fault-tolerant programs </a:t>
            </a:r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that can resolve (or handle) exceptions.</a:t>
            </a:r>
          </a:p>
          <a:p>
            <a:pPr eaLnBrk="1" hangingPunct="1"/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When a function detects a problem, such as an invalid 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 subscript or an invalid argument, it </a:t>
            </a:r>
            <a:r>
              <a:rPr lang="en-US" altLang="en-US" sz="2600" dirty="0">
                <a:solidFill>
                  <a:srgbClr val="0000FF"/>
                </a:solidFill>
                <a:latin typeface="Cambria" panose="02040503050406030204" pitchFamily="18" charset="0"/>
              </a:rPr>
              <a:t>throws</a:t>
            </a:r>
            <a:r>
              <a:rPr lang="en-US" alt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 an exception—that is, an exception occurs. 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259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To handle an exception, place any code that might throw an exception in a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statement.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block contains the code that might throw an exception, and 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block contains the code that handles the exception if one occurs.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You can have many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blocks to handle different types of exceptions that might be thrown in the corresponding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block.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member function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provides bounds checking and throws an exception if its argument is an invalid subscript.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By default, this causes a C++ program to terminate.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87" y="533400"/>
            <a:ext cx="9201574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4626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7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0460"/>
            <a:ext cx="9144000" cy="3317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74757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372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Changing the Size of a 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vector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One of the key differences between a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an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that a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can dynamically grow and shrink as the number of elements it needs to accommodate varies.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To demonstrate this, line 88 shows the current size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integers3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line 89 calls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’s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push_back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member function to add a new element containing 1000 to the end of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line 90 shows the new size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integers3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Line 92 then displays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integers3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’s new contents.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C++ Standard Library Class Template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3721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C++11: List Initializing a 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vector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Many of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examples in this chapter used list initializers to specify the initial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element values.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C++11 also allows this for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(and other C++ Standard Library data structures). </a:t>
            </a:r>
          </a:p>
        </p:txBody>
      </p:sp>
      <p:sp>
        <p:nvSpPr>
          <p:cNvPr id="1341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5419"/>
            <a:ext cx="9144000" cy="3967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214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Range-Based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 (cont.)</a:t>
            </a:r>
          </a:p>
        </p:txBody>
      </p:sp>
      <p:sp>
        <p:nvSpPr>
          <p:cNvPr id="624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Using the Range-Based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 to Display an 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’s Contents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range-based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simplifies the code for iterating through an array.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Line 12 can be read as “for each iteration, assign the next element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 to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variable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then execute the following statement.”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Lines 12–14 are equivalent to the following counter-controlled iteration: </a:t>
            </a:r>
          </a:p>
          <a:p>
            <a:pPr marL="392113" lvl="1" indent="0" eaLnBrk="1" hangingPunct="1">
              <a:buFont typeface="Verdana" panose="020B0604030504040204" pitchFamily="34" charset="0"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counter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counter &lt; items.size(); ++counter) { </a:t>
            </a:r>
          </a:p>
          <a:p>
            <a:pPr marL="392113" lvl="1" indent="0" eaLnBrk="1" hangingPunct="1">
              <a:buFont typeface="Verdana" panose="020B0604030504040204" pitchFamily="34" charset="0"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cout &lt;&lt; items[counter] &lt;&lt;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defRPr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cpphtp10_04</Template>
  <TotalTime>1547</TotalTime>
  <Words>2334</Words>
  <Application>Microsoft Office PowerPoint</Application>
  <PresentationFormat>On-screen Show (4:3)</PresentationFormat>
  <Paragraphs>149</Paragraphs>
  <Slides>72</Slides>
  <Notes>0</Notes>
  <HiddenSlides>34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</vt:lpstr>
      <vt:lpstr>Calibri</vt:lpstr>
      <vt:lpstr>Cambria</vt:lpstr>
      <vt:lpstr>Consolas</vt:lpstr>
      <vt:lpstr>Goudy Sans Medium</vt:lpstr>
      <vt:lpstr>Lucida Sans Unicode</vt:lpstr>
      <vt:lpstr>Verdana</vt:lpstr>
      <vt:lpstr>Wingdings</vt:lpstr>
      <vt:lpstr>Wingdings 2</vt:lpstr>
      <vt:lpstr>Wingdings 3</vt:lpstr>
      <vt:lpstr>Concourse</vt:lpstr>
      <vt:lpstr>Class Templates array and vector; Catching Exceptions</vt:lpstr>
      <vt:lpstr>PowerPoint Presentation</vt:lpstr>
      <vt:lpstr>PowerPoint Presentation</vt:lpstr>
      <vt:lpstr>PowerPoint Presentation</vt:lpstr>
      <vt:lpstr>7.5  Range-Based for Statement</vt:lpstr>
      <vt:lpstr>PowerPoint Presentation</vt:lpstr>
      <vt:lpstr>PowerPoint Presentation</vt:lpstr>
      <vt:lpstr>PowerPoint Presentation</vt:lpstr>
      <vt:lpstr>7.5  Range-Based for Statement (cont.)</vt:lpstr>
      <vt:lpstr>7.5  Range-Based for Statement (cont.)</vt:lpstr>
      <vt:lpstr>7.5  Range-Based for Statement (cont.)</vt:lpstr>
      <vt:lpstr>7.6  Case Study: Class GradeBook Using an array to Store Grades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7.6  Case Study: Class GradeBook Using an Array to Store Grades (cont.)</vt:lpstr>
      <vt:lpstr>7.6  Case Study: Class GradeBook Using an Array to Store Grades (cont.)</vt:lpstr>
      <vt:lpstr>PowerPoint Presentation</vt:lpstr>
      <vt:lpstr>7.7  Sorting and Searching arrays</vt:lpstr>
      <vt:lpstr>7.7.1  Sorting</vt:lpstr>
      <vt:lpstr>7.7.2  Searching</vt:lpstr>
      <vt:lpstr>7.7.2  Searching</vt:lpstr>
      <vt:lpstr>7.7  Sorting and Searching arrays (cont.)</vt:lpstr>
      <vt:lpstr>PowerPoint Presentation</vt:lpstr>
      <vt:lpstr>PowerPoint Presentation</vt:lpstr>
      <vt:lpstr>7.8  Multidimensional Arrays</vt:lpstr>
      <vt:lpstr>PowerPoint Presentation</vt:lpstr>
      <vt:lpstr>PowerPoint Presentation</vt:lpstr>
      <vt:lpstr>7.8  Multidimensional arrays (cont.)</vt:lpstr>
      <vt:lpstr>PowerPoint Presentation</vt:lpstr>
      <vt:lpstr>PowerPoint Presentation</vt:lpstr>
      <vt:lpstr>7.8  Multidimensional arrays (cont.)</vt:lpstr>
      <vt:lpstr>7.8  Multidimensional arrays (cont.)</vt:lpstr>
      <vt:lpstr>7.9  Case Study: Class GradeBook Using a Two-Dimensional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7.10  Introduction to C++ Standard Library Class Template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7.10  Introduction to C++ Standard Library Class Template vector (cont.)</vt:lpstr>
      <vt:lpstr>7.10  Introduction to C++ Standard Library Class Template vector (cont.)</vt:lpstr>
      <vt:lpstr>7.10  Introduction to C++ Standard Library Class Template vector (cont.)</vt:lpstr>
      <vt:lpstr>7.10  Introduction to C++ Standard Library Class Template vector (cont.)</vt:lpstr>
      <vt:lpstr>7.10  Introduction to C++ Standard Library Class Template vector (cont.)</vt:lpstr>
      <vt:lpstr>PowerPoint Presentation</vt:lpstr>
      <vt:lpstr>7.10  Introduction to C++ Standard Library Class Template vector (cont.)</vt:lpstr>
      <vt:lpstr>7.10  Introduction to C++ Standard Library Class Template vector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Vectors</dc:title>
  <dc:creator>Windows User</dc:creator>
  <cp:lastModifiedBy>Dr Mohamed Kayed</cp:lastModifiedBy>
  <cp:revision>53</cp:revision>
  <dcterms:created xsi:type="dcterms:W3CDTF">2009-09-14T16:00:56Z</dcterms:created>
  <dcterms:modified xsi:type="dcterms:W3CDTF">2024-02-07T23:50:04Z</dcterms:modified>
</cp:coreProperties>
</file>