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86"/>
  </p:notesMasterIdLst>
  <p:handoutMasterIdLst>
    <p:handoutMasterId r:id="rId87"/>
  </p:handoutMasterIdLst>
  <p:sldIdLst>
    <p:sldId id="256" r:id="rId2"/>
    <p:sldId id="257" r:id="rId3"/>
    <p:sldId id="533" r:id="rId4"/>
    <p:sldId id="258" r:id="rId5"/>
    <p:sldId id="534" r:id="rId6"/>
    <p:sldId id="591" r:id="rId7"/>
    <p:sldId id="259" r:id="rId8"/>
    <p:sldId id="536" r:id="rId9"/>
    <p:sldId id="260" r:id="rId10"/>
    <p:sldId id="537" r:id="rId11"/>
    <p:sldId id="449" r:id="rId12"/>
    <p:sldId id="540" r:id="rId13"/>
    <p:sldId id="450" r:id="rId14"/>
    <p:sldId id="541" r:id="rId15"/>
    <p:sldId id="542" r:id="rId16"/>
    <p:sldId id="263" r:id="rId17"/>
    <p:sldId id="264" r:id="rId18"/>
    <p:sldId id="592" r:id="rId19"/>
    <p:sldId id="587" r:id="rId20"/>
    <p:sldId id="265" r:id="rId21"/>
    <p:sldId id="546" r:id="rId22"/>
    <p:sldId id="266" r:id="rId23"/>
    <p:sldId id="547" r:id="rId24"/>
    <p:sldId id="452" r:id="rId25"/>
    <p:sldId id="453" r:id="rId26"/>
    <p:sldId id="548" r:id="rId27"/>
    <p:sldId id="549" r:id="rId28"/>
    <p:sldId id="550" r:id="rId29"/>
    <p:sldId id="551" r:id="rId30"/>
    <p:sldId id="552" r:id="rId31"/>
    <p:sldId id="553" r:id="rId32"/>
    <p:sldId id="593" r:id="rId33"/>
    <p:sldId id="267" r:id="rId34"/>
    <p:sldId id="456" r:id="rId35"/>
    <p:sldId id="457" r:id="rId36"/>
    <p:sldId id="555" r:id="rId37"/>
    <p:sldId id="461" r:id="rId38"/>
    <p:sldId id="462" r:id="rId39"/>
    <p:sldId id="463" r:id="rId40"/>
    <p:sldId id="594" r:id="rId41"/>
    <p:sldId id="268" r:id="rId42"/>
    <p:sldId id="558" r:id="rId43"/>
    <p:sldId id="269" r:id="rId44"/>
    <p:sldId id="276" r:id="rId45"/>
    <p:sldId id="277" r:id="rId46"/>
    <p:sldId id="569" r:id="rId47"/>
    <p:sldId id="570" r:id="rId48"/>
    <p:sldId id="571" r:id="rId49"/>
    <p:sldId id="572" r:id="rId50"/>
    <p:sldId id="279" r:id="rId51"/>
    <p:sldId id="280" r:id="rId52"/>
    <p:sldId id="573" r:id="rId53"/>
    <p:sldId id="465" r:id="rId54"/>
    <p:sldId id="574" r:id="rId55"/>
    <p:sldId id="282" r:id="rId56"/>
    <p:sldId id="466" r:id="rId57"/>
    <p:sldId id="575" r:id="rId58"/>
    <p:sldId id="576" r:id="rId59"/>
    <p:sldId id="283" r:id="rId60"/>
    <p:sldId id="577" r:id="rId61"/>
    <p:sldId id="284" r:id="rId62"/>
    <p:sldId id="578" r:id="rId63"/>
    <p:sldId id="285" r:id="rId64"/>
    <p:sldId id="579" r:id="rId65"/>
    <p:sldId id="286" r:id="rId66"/>
    <p:sldId id="287" r:id="rId67"/>
    <p:sldId id="467" r:id="rId68"/>
    <p:sldId id="288" r:id="rId69"/>
    <p:sldId id="289" r:id="rId70"/>
    <p:sldId id="468" r:id="rId71"/>
    <p:sldId id="290" r:id="rId72"/>
    <p:sldId id="580" r:id="rId73"/>
    <p:sldId id="291" r:id="rId74"/>
    <p:sldId id="581" r:id="rId75"/>
    <p:sldId id="582" r:id="rId76"/>
    <p:sldId id="583" r:id="rId77"/>
    <p:sldId id="292" r:id="rId78"/>
    <p:sldId id="293" r:id="rId79"/>
    <p:sldId id="469" r:id="rId80"/>
    <p:sldId id="588" r:id="rId81"/>
    <p:sldId id="295" r:id="rId82"/>
    <p:sldId id="471" r:id="rId83"/>
    <p:sldId id="296" r:id="rId84"/>
    <p:sldId id="590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4663" autoAdjust="0"/>
  </p:normalViewPr>
  <p:slideViewPr>
    <p:cSldViewPr>
      <p:cViewPr varScale="1">
        <p:scale>
          <a:sx n="117" d="100"/>
          <a:sy n="117" d="100"/>
        </p:scale>
        <p:origin x="3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3A22326-8839-4605-B942-46962A0FEACD}" type="datetimeFigureOut">
              <a:rPr lang="en-US">
                <a:latin typeface="Calibri" panose="020F0502020204030204" pitchFamily="34" charset="0"/>
              </a:rPr>
              <a:pPr>
                <a:defRPr/>
              </a:pPr>
              <a:t>3/24/20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099E2-9775-420C-A067-A5DFA85C6603}" type="slidenum">
              <a:rPr lang="en-US" altLang="en-US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2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E6CE68-EB4D-4143-BF1C-3CEE6E87E450}" type="datetimeFigureOut">
              <a:rPr lang="en-US"/>
              <a:pPr>
                <a:defRPr/>
              </a:pPr>
              <a:t>3/24/20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E3AFF98-033A-4CF3-885F-5D750793F76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5700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38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84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655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733BC2-6D4A-477B-90F1-B35B6625A6FE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50BC6D-7151-4098-9751-02A9BDB8924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9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82B3-3B99-4D2D-AE5D-DD5965F44CA6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638E-9BE4-45A7-81E5-663BC4374D0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328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56E-FF3C-4183-98BE-399A239C5FDE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7E73-E2D2-4AD6-9863-65DB56E706E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6793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CEEEC-E8B2-4DA1-9A4F-9DF71DA83D40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BE319-2FB3-4963-8687-646B4F75ED3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902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97FAFEE-8D2F-4210-87D8-FC6665657C36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F5401-07B8-498A-8902-9481E7B564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059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070A5321-4181-4216-AD9B-4AF71D8675CF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92B6-1D4C-44D7-871E-B01A8231DC3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0714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4CAB88D-68A8-4763-80F5-DFDE27CF1DF8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96473-6CA9-4EC9-AB74-435D4A5B920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0058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A5BA6962-C0CE-4569-AF9C-FABBCE42495F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8506-1E89-4721-9766-C217C26ED9E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417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5D8CD72-5AE1-48EA-9ED0-7946402CB94D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98B47-18E6-4E0C-ACFA-03A217FFACB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8821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B35C9-B9AC-438C-B263-B0BB0F8E78D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53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A999C2B-350B-4509-B0BF-DBDBA027A935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7FA86-A1D9-427C-B87C-58C056865AD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94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A89DF2B-1961-4460-876E-4517D321EF82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8535F-0E36-4316-A496-194D1A1F1E1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650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C40E429-71B0-43C8-8CAE-6B4915EEDF58}" type="datetime1">
              <a:rPr lang="en-US" smtClean="0"/>
              <a:t>3/24/20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CF354F89-A572-4110-B4FB-4A6031F50B4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03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Pointers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en-US" dirty="0"/>
              <a:t>Chapter 8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966"/>
            <a:ext cx="9144000" cy="20728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2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8.2.3  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Null Pointers Prior to C++11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earlier versions of C++, the value specified for a null pointer was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defined in several standard library headers to represent the value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Initializing a pointer to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equivalent to initializing a pointer to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but prior to C++11,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was used by convention. </a:t>
            </a:r>
          </a:p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value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the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integer value that can be assigned directly to a pointer variable without first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casting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the integer to a pointer type. 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332"/>
            <a:ext cx="9144000" cy="23181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9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8.3.2  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Indirection (*) Operator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</a:t>
            </a:r>
            <a: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unary </a:t>
            </a: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operator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—commonly referred to as the </a:t>
            </a:r>
            <a: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indirection operator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dereferencing operator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returns an lvalue representing the object to which its pointer operand points.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Called </a:t>
            </a:r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dereferencing a pointer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dereferenced pointer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may also be used as an </a:t>
            </a:r>
            <a:r>
              <a:rPr lang="en-US" sz="25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lvalue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on the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left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side of an assignment.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366"/>
            <a:ext cx="9144000" cy="32932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5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750"/>
            <a:ext cx="9144000" cy="24753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5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8.3.3  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Exercise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Define a double variable var. Initialize it  to 6.57.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Print the value of var.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Print the address of that variable.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Define a pointer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varPtr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pointing to var.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Print the value of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varPtr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(that is,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varPtr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;).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Print the dereferenced value of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varPtr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(using *).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Print the address of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varPtr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Write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&lt;&lt; *&amp;var; what do you get?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Write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&lt;&lt; &amp;*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varPtr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; what do you get?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There are three ways in C++ to pass arguments to a function</a:t>
            </a:r>
          </a:p>
          <a:p>
            <a:pPr lvl="1"/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pass-by-value</a:t>
            </a:r>
          </a:p>
          <a:p>
            <a:pPr lvl="1"/>
            <a:r>
              <a:rPr lang="en-US" altLang="en-US" sz="2100" dirty="0">
                <a:latin typeface="Cambria" panose="02040503050406030204" pitchFamily="18" charset="0"/>
              </a:rPr>
              <a:t>pass-by-reference with reference arguments </a:t>
            </a:r>
            <a:endParaRPr lang="en-US" altLang="en-US" sz="21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/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pass-by-reference with pointer arguments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Here, we explain pass-by-reference with pointer arguments.</a:t>
            </a:r>
          </a:p>
          <a:p>
            <a:pPr eaLnBrk="1" hangingPunct="1"/>
            <a:endParaRPr lang="en-US" alt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Exercises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109537" indent="0">
              <a:buNone/>
            </a:pPr>
            <a:r>
              <a:rPr lang="en-US" sz="1800" dirty="0"/>
              <a:t>For each of the following, write a single statement that performs the specified task. Assume that long variables value1 and value2 have been declared and value1 has been initialized to 200000.</a:t>
            </a:r>
          </a:p>
          <a:p>
            <a:pPr marL="452437" indent="-342900">
              <a:buFont typeface="+mj-lt"/>
              <a:buAutoNum type="alphaLcParenR"/>
            </a:pPr>
            <a:r>
              <a:rPr lang="en-US" sz="1800" dirty="0"/>
              <a:t>Declare the variable </a:t>
            </a:r>
            <a:r>
              <a:rPr lang="en-US" sz="1800" dirty="0" err="1"/>
              <a:t>longPtr</a:t>
            </a:r>
            <a:r>
              <a:rPr lang="en-US" sz="1800" dirty="0"/>
              <a:t> to be a pointer to an object of type long.</a:t>
            </a:r>
          </a:p>
          <a:p>
            <a:pPr marL="452437" indent="-342900">
              <a:buFont typeface="+mj-lt"/>
              <a:buAutoNum type="alphaLcParenR"/>
            </a:pPr>
            <a:r>
              <a:rPr lang="en-US" sz="1800" dirty="0"/>
              <a:t>Assign the address of variable value1 to pointer variable </a:t>
            </a:r>
            <a:r>
              <a:rPr lang="en-US" sz="1800" dirty="0" err="1"/>
              <a:t>longPtr</a:t>
            </a:r>
            <a:r>
              <a:rPr lang="en-US" sz="1800" dirty="0"/>
              <a:t>.</a:t>
            </a:r>
          </a:p>
          <a:p>
            <a:pPr marL="452437" indent="-342900">
              <a:buFont typeface="+mj-lt"/>
              <a:buAutoNum type="alphaLcParenR"/>
            </a:pPr>
            <a:r>
              <a:rPr lang="en-US" sz="1800" dirty="0"/>
              <a:t>Print the value of the object pointed to by </a:t>
            </a:r>
            <a:r>
              <a:rPr lang="en-US" sz="1800" dirty="0" err="1"/>
              <a:t>longPtr</a:t>
            </a:r>
            <a:r>
              <a:rPr lang="en-US" sz="1800" dirty="0"/>
              <a:t>.</a:t>
            </a:r>
          </a:p>
          <a:p>
            <a:pPr marL="452437" indent="-342900">
              <a:buFont typeface="+mj-lt"/>
              <a:buAutoNum type="alphaLcParenR"/>
            </a:pPr>
            <a:r>
              <a:rPr lang="en-US" sz="1800" dirty="0"/>
              <a:t>Assign the value of the object pointed to by </a:t>
            </a:r>
            <a:r>
              <a:rPr lang="en-US" sz="1800" dirty="0" err="1"/>
              <a:t>longPtr</a:t>
            </a:r>
            <a:r>
              <a:rPr lang="en-US" sz="1800" dirty="0"/>
              <a:t> to variable value2.</a:t>
            </a:r>
          </a:p>
          <a:p>
            <a:pPr marL="452437" indent="-342900">
              <a:buFont typeface="+mj-lt"/>
              <a:buAutoNum type="alphaLcParenR"/>
            </a:pPr>
            <a:r>
              <a:rPr lang="en-US" sz="1800" dirty="0"/>
              <a:t>Print the value of value2.</a:t>
            </a:r>
          </a:p>
          <a:p>
            <a:pPr marL="452437" indent="-342900">
              <a:buFont typeface="+mj-lt"/>
              <a:buAutoNum type="alphaLcParenR"/>
            </a:pPr>
            <a:r>
              <a:rPr lang="en-US" sz="1800" dirty="0"/>
              <a:t>Print the address of value1.</a:t>
            </a:r>
          </a:p>
          <a:p>
            <a:pPr marL="452437" indent="-342900">
              <a:buFont typeface="+mj-lt"/>
              <a:buAutoNum type="alphaLcParenR"/>
            </a:pPr>
            <a:r>
              <a:rPr lang="en-US" sz="1800" dirty="0"/>
              <a:t>Print the address stored in </a:t>
            </a:r>
            <a:r>
              <a:rPr lang="en-US" sz="1800" dirty="0" err="1"/>
              <a:t>longPtr</a:t>
            </a:r>
            <a:r>
              <a:rPr lang="en-US" sz="1800" dirty="0"/>
              <a:t>. Is the value printed the same as value1’s address?</a:t>
            </a:r>
          </a:p>
          <a:p>
            <a:pPr marL="392113" lvl="1" indent="0">
              <a:buNone/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1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Pointers can be used to modify one or more variables in the caller or to pass pointers to large data objects to avoid the overhead of copying the objects.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You can use pointers and the indirection operator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to accomplish pass-by-reference.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When calling a function with an argument that should be modified, the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address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of the argument is passed.</a:t>
            </a:r>
          </a:p>
          <a:p>
            <a:pPr eaLnBrk="1" hangingPunct="1"/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0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Pointers are one of the most powerful, yet challenging to use, C++ capabilities.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We’ll discuss when it’s appropriate to use pointers, and show how to use them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correctly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responsibly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Pointers also enable pass-by-reference and can be used to create and manipulate pointer-based dynamic data structures.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We also show the intimate relationship among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built-in arrays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and pointers. 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An Example of Pass-By-Value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8.6 passes variable number by value to function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cubeByValue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which cubes its argument and passes the new value result back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using 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statement.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calling function has the opportunity to examine the function call’s result before modifying any variable’s values. 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380"/>
            <a:ext cx="9144000" cy="63620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7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An Example of Pass-By-Reference with Pointers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8.7 passes the variable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function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cubeByReference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using pass-by-reference with a pointer argument—the address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passed to the function.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function uses the dereferenced pointer to cube the value to which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points.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directly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changes the value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47"/>
            <a:ext cx="9144000" cy="65771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77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Insight: All Arguments Are Passed By Value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Passing a variable by reference with a pointer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does not actually pass anything by reference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—a pointer to that variable is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passed by value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and is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copied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into the function’s corresponding pointer parameter.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called function can then access that variable in the caller simply by dereferencing the pointer, thus accomplishing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pass-by-reference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Graphical Analysis of Pass-By-Value and Pass-By-Reference</a:t>
            </a:r>
            <a:endParaRPr lang="en-US" b="1" i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Figures 8.8–8.9 analyze graphically the execution of the programs in Fig. 8.6 and Fig. 8.7, respectively.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 the diagrams, the values in blue rectangles above a given expression or variable represent the value of that expression or variable.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diagram’s right column shows functions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cubeByValue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(Fig. 8.6)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cubeByReference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(Fig. 8.7)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when they’re executing. 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96"/>
            <a:ext cx="9144000" cy="60070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71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771"/>
            <a:ext cx="9144000" cy="60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89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675"/>
            <a:ext cx="9144000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44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699"/>
            <a:ext cx="9144000" cy="60613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5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607"/>
            <a:ext cx="9144000" cy="24895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12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98"/>
            <a:ext cx="9144000" cy="59661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20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013"/>
            <a:ext cx="91440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3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Exercises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109537" indent="0">
              <a:buNone/>
            </a:pPr>
            <a:r>
              <a:rPr lang="en-US" sz="1800" dirty="0"/>
              <a:t>Write functions </a:t>
            </a:r>
            <a:r>
              <a:rPr lang="en-US" sz="1800" dirty="0" err="1"/>
              <a:t>squareByValue</a:t>
            </a:r>
            <a:r>
              <a:rPr lang="en-US" sz="1800" dirty="0"/>
              <a:t>, </a:t>
            </a:r>
            <a:r>
              <a:rPr lang="en-US" sz="1800" dirty="0" err="1"/>
              <a:t>squareByRef</a:t>
            </a:r>
            <a:r>
              <a:rPr lang="en-US" sz="1800" dirty="0"/>
              <a:t>, </a:t>
            </a:r>
            <a:r>
              <a:rPr lang="en-US" sz="1800" dirty="0" err="1"/>
              <a:t>squareByPointer</a:t>
            </a:r>
            <a:r>
              <a:rPr lang="en-US" sz="1800" dirty="0"/>
              <a:t> that find the square of an integer, in three different ways: </a:t>
            </a:r>
          </a:p>
          <a:p>
            <a:pPr marL="452437" indent="-342900">
              <a:buFont typeface="+mj-lt"/>
              <a:buAutoNum type="alphaLcParenR"/>
            </a:pPr>
            <a:r>
              <a:rPr lang="en-US" sz="1800" dirty="0" err="1"/>
              <a:t>squareByValue</a:t>
            </a:r>
            <a:r>
              <a:rPr lang="en-US" sz="1800" dirty="0"/>
              <a:t> should return the square of the number, passing the argument by value.</a:t>
            </a:r>
          </a:p>
          <a:p>
            <a:pPr marL="452437" indent="-342900">
              <a:buFont typeface="+mj-lt"/>
              <a:buAutoNum type="alphaLcParenR"/>
            </a:pPr>
            <a:r>
              <a:rPr lang="en-US" sz="1800" dirty="0" err="1"/>
              <a:t>squareByRef</a:t>
            </a:r>
            <a:r>
              <a:rPr lang="en-US" sz="1800" dirty="0"/>
              <a:t> should modify the variable in the input to its square, passing by reference.</a:t>
            </a:r>
          </a:p>
          <a:p>
            <a:pPr marL="452437" indent="-342900">
              <a:buFont typeface="+mj-lt"/>
              <a:buAutoNum type="alphaLcParenR"/>
            </a:pPr>
            <a:r>
              <a:rPr lang="en-US" sz="1800" dirty="0" err="1"/>
              <a:t>squareByPointer</a:t>
            </a:r>
            <a:r>
              <a:rPr lang="en-US" sz="1800" dirty="0"/>
              <a:t> should also modify the variable in the input to its square, but passing the argument by pointer.</a:t>
            </a:r>
          </a:p>
          <a:p>
            <a:pPr marL="392113" lvl="1" indent="0">
              <a:buNone/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55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Built-In Arrays (called “bare-bone” in class)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Here we present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built-in arrays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, which are also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fixed-size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data structures.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To specify the type of the elements and the number of elements required by a built-in array, </a:t>
            </a:r>
            <a:r>
              <a:rPr lang="en-US" sz="1800" i="1" dirty="0">
                <a:solidFill>
                  <a:srgbClr val="000000"/>
                </a:solidFill>
                <a:latin typeface="Cambria" panose="02040503050406030204" pitchFamily="18" charset="0"/>
              </a:rPr>
              <a:t>type </a:t>
            </a:r>
            <a:r>
              <a:rPr lang="en-US" sz="18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arrayName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sz="1800" i="1" dirty="0">
                <a:solidFill>
                  <a:srgbClr val="000000"/>
                </a:solidFill>
                <a:latin typeface="Cambria" panose="020405030504060302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compiler reserves the appropriate amount of memory. 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must be an integer constant greater than zero.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To reserve 12 elements for built-in array of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named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, use the declaration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c[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As with array objects, you use the subscript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 operator to access the individual elements of a built-in array.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09537" indent="0" eaLnBrk="1" hangingPunct="1">
              <a:lnSpc>
                <a:spcPct val="90000"/>
              </a:lnSpc>
              <a:buNone/>
              <a:defRPr/>
            </a:pPr>
            <a:endParaRPr lang="en-US" sz="2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Initializing Built-In Arrays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You can initialize the elements of a built-in array using an initializer list as in 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n[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]{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30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40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creates a built-in array of five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s and initializes them to the values in the initializer list.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If you provide fewer initializers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number of elements, the remaining elements are value initialized—fundamental numeric types are set to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s are set to false, pointers are set to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and class objects are initialized by their default constructors.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If you provide too many initializers a compilation error occurs.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Initializing Built-In Arrays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If a built-in array’s size is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omitted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from a declaration with an initializer list, the compiler sizes the built-in array to the number of elements in the initializer list.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n[]{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20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40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creates a five-element array.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28944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5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C++11: Standard Library Functions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(and many other C++ Standard Library functions) can also be applied to built-in arrays.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to sort the built-in array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shown earlier in this section, you can write: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sort contents of built-in array n 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sort(begin(n), end(n)); </a:t>
            </a:r>
          </a:p>
          <a:p>
            <a:pPr marL="109537" indent="0" eaLnBrk="1" hangingPunct="1">
              <a:lnSpc>
                <a:spcPct val="90000"/>
              </a:lnSpc>
              <a:buNone/>
              <a:defRPr/>
            </a:pPr>
            <a:endParaRPr 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Built-In Array Limitations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Built-in arrays have several limitations: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cannot be compared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using the relational and equality operators—you must use a loop to compare two built-in arrays element by element.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cannot be assigned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to one another.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don’t know their own size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—a function that processes a built-in array typically receives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both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the built-in array’s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its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as arguments.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don’t provide automatic bounds checking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—you must ensure that array-access expressions use subscripts that are within the built-in array’s bounds.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Built-In Arrays Sometimes Are Required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There are cases in which built-in arrays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be used, such as processing a program’s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command-line arguments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You supply command-line arguments to a program by placing them after the program’s name when executing it from the command line. Such arguments typically pass options to a program.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Also, a limitation of C++ is that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a function cannot have an 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as output. However, pointers can be the output of a function, and essentially an array is a pointer to its first element. For example: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(pointers07)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 Variable Declarations and Initialization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pointer contains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memory address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of a variable that, in turn, contains a specific value.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 this sense, a variable name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directly references a value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and a pointer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indirectly references a value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Referencing a value through a pointer is called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indirection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Diagrams typically represent a pointer as an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arrow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from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that contains an address to the variable located at that address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 memory.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Exercises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534400" cy="4525963"/>
          </a:xfrm>
        </p:spPr>
        <p:txBody>
          <a:bodyPr/>
          <a:lstStyle/>
          <a:p>
            <a:r>
              <a:rPr lang="en-US" sz="2000" dirty="0">
                <a:latin typeface="Cambria" panose="02040503050406030204" pitchFamily="18" charset="0"/>
              </a:rPr>
              <a:t>Define an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ambria" panose="02040503050406030204" pitchFamily="18" charset="0"/>
              </a:rPr>
              <a:t> built-in array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basic1 </a:t>
            </a:r>
            <a:r>
              <a:rPr lang="en-US" sz="2000" dirty="0">
                <a:latin typeface="Cambria" panose="02040503050406030204" pitchFamily="18" charset="0"/>
              </a:rPr>
              <a:t>with 5 elements: 1, 4, 5, 6, 8.</a:t>
            </a:r>
          </a:p>
          <a:p>
            <a:r>
              <a:rPr lang="en-US" sz="2000" dirty="0">
                <a:latin typeface="Cambria" panose="02040503050406030204" pitchFamily="18" charset="0"/>
              </a:rPr>
              <a:t>Use a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/>
              <a:t> </a:t>
            </a:r>
            <a:r>
              <a:rPr lang="en-US" sz="2000" dirty="0">
                <a:latin typeface="Cambria" panose="02040503050406030204" pitchFamily="18" charset="0"/>
              </a:rPr>
              <a:t>loop to print the contents of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basic1</a:t>
            </a:r>
            <a:r>
              <a:rPr lang="en-US" sz="2000" dirty="0"/>
              <a:t>.</a:t>
            </a:r>
          </a:p>
          <a:p>
            <a:r>
              <a:rPr lang="en-US" sz="2000" dirty="0">
                <a:latin typeface="Cambria" panose="02040503050406030204" pitchFamily="18" charset="0"/>
              </a:rPr>
              <a:t>Define a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ambria" panose="02040503050406030204" pitchFamily="18" charset="0"/>
              </a:rPr>
              <a:t> array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alphabet</a:t>
            </a:r>
            <a:r>
              <a:rPr lang="en-US" sz="2000" dirty="0"/>
              <a:t> </a:t>
            </a:r>
            <a:r>
              <a:rPr lang="en-US" sz="2000" dirty="0">
                <a:latin typeface="Cambria" panose="02040503050406030204" pitchFamily="18" charset="0"/>
              </a:rPr>
              <a:t>whose elements are all the letters of the alphabet in lowercase. How can you do this efficiently?</a:t>
            </a:r>
          </a:p>
          <a:p>
            <a:r>
              <a:rPr lang="en-US" sz="2000" dirty="0">
                <a:latin typeface="Cambria" panose="02040503050406030204" pitchFamily="18" charset="0"/>
              </a:rPr>
              <a:t>Use a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ambria" panose="02040503050406030204" pitchFamily="18" charset="0"/>
              </a:rPr>
              <a:t> loop to print the contents of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alphabet</a:t>
            </a:r>
            <a:r>
              <a:rPr lang="en-US" sz="2000" dirty="0"/>
              <a:t>.</a:t>
            </a:r>
          </a:p>
          <a:p>
            <a:r>
              <a:rPr lang="en-US" sz="2000" dirty="0">
                <a:latin typeface="Cambria" panose="02040503050406030204" pitchFamily="18" charset="0"/>
              </a:rPr>
              <a:t>Try to use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alphabet.size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(). </a:t>
            </a:r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Does it work?</a:t>
            </a:r>
          </a:p>
          <a:p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Find the address of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alphabet[0], alphabet[1], </a:t>
            </a:r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alphabet[2].</a:t>
            </a:r>
          </a:p>
          <a:p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(alphabet); </a:t>
            </a:r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What do you get?</a:t>
            </a:r>
          </a:p>
          <a:p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(basic1); </a:t>
            </a:r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What do you get?</a:t>
            </a:r>
          </a:p>
          <a:p>
            <a:pPr marL="392113" lvl="1" indent="0">
              <a:buNone/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09537" indent="0">
              <a:buNone/>
            </a:pPr>
            <a:endParaRPr lang="en-US" sz="2000" dirty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 marL="392113" lvl="1" indent="0">
              <a:buNone/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92113" lvl="1" indent="0">
              <a:buNone/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60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with Pointers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Many possibilities exist for using (or not using)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with function parameters.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Principle of least privilege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Always give a function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enough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access to the data in its parameters to accomplish its specified task,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but no more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762000"/>
            <a:ext cx="9144000" cy="23681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pic>
        <p:nvPicPr>
          <p:cNvPr id="4" name="Picture 3" descr="cpphtp10_08_Page_32">
            <a:extLst>
              <a:ext uri="{FF2B5EF4-FFF2-40B4-BE49-F238E27FC236}">
                <a16:creationId xmlns:a16="http://schemas.microsoft.com/office/drawing/2014/main" id="{E3E62D25-6732-8E4B-A569-3D1AB7A61F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2895600"/>
            <a:ext cx="9144000" cy="2490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010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with Pointers (cont.)</a:t>
            </a:r>
          </a:p>
        </p:txBody>
      </p:sp>
      <p:sp>
        <p:nvSpPr>
          <p:cNvPr id="675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There are four ways to pass a pointer to a function</a:t>
            </a:r>
          </a:p>
          <a:p>
            <a:pPr lvl="1" eaLnBrk="1" hangingPunct="1"/>
            <a:r>
              <a:rPr lang="fr-FR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fr-FR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pointer to </a:t>
            </a:r>
            <a:r>
              <a:rPr lang="fr-FR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data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pointer to constant data (Fig. 8.10)</a:t>
            </a:r>
          </a:p>
          <a:p>
            <a:pPr lvl="1" eaLnBrk="1" hangingPunct="1"/>
            <a:r>
              <a:rPr lang="fr-FR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constant pointer to </a:t>
            </a:r>
            <a:r>
              <a:rPr lang="fr-FR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data (Fig. 8.11)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constant pointer to constant data (Fig. 8.12)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combination provides a different level of access privilege.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Operator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unary operator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determines the size in bytes of a built-in array or of any other data type, variable or constant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during program compilation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When applied to a built-in array’s name, as in Fig. 8.13,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operator returns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total number of bytes in the built-in 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as a value of type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Operator (cont.)</a:t>
            </a:r>
          </a:p>
        </p:txBody>
      </p:sp>
      <p:sp>
        <p:nvSpPr>
          <p:cNvPr id="849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To determine the number of elements in the built-in array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use the following expression (which is evaluated at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compile time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:</a:t>
            </a:r>
          </a:p>
          <a:p>
            <a:pPr lvl="2" eaLnBrk="1" hangingPunct="1"/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numbers / </a:t>
            </a:r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(numbers[</a:t>
            </a:r>
            <a: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expression divides the number of bytes in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by the number of bytes in the built-in array’s zeroth element.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273"/>
            <a:ext cx="9144000" cy="53201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2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1" y="761999"/>
            <a:ext cx="9156501" cy="53274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68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394"/>
            <a:ext cx="9144000" cy="36040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15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9294"/>
            <a:ext cx="9144000" cy="2919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4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9719"/>
            <a:ext cx="9144000" cy="37385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04800" y="4648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873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Operator (cont.)</a:t>
            </a:r>
          </a:p>
        </p:txBody>
      </p:sp>
      <p:sp>
        <p:nvSpPr>
          <p:cNvPr id="911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Operator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can be applied to any expression or type name.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applied to a variable name (which is not a built-in array’s name) or other expression, the number of bytes used to store the specific type of the expression is returned.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parentheses used with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are required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if a type name is supplied as its operand.</a:t>
            </a:r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 Expressions and Pointer Arithmetic</a:t>
            </a: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Pointers are valid operands in arithmetic expressions, assignment expressions and comparison expressions.</a:t>
            </a:r>
          </a:p>
          <a:p>
            <a:pPr eaLnBrk="1" hangingPunct="1"/>
            <a:r>
              <a:rPr lang="en-US" altLang="en-US" dirty="0">
                <a:latin typeface="Cambria" panose="02040503050406030204" pitchFamily="18" charset="0"/>
              </a:rPr>
              <a:t>C++ enables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pointer arithmetic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—a few arithmetic operations may be performed on pointers: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increment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decremented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 integer may be added to a pointer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 integer may be subtracted from a pointer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-=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one pointer may be subtracted from another of the same type—this particular operation is appropriate only for two pointers that point to elements of the same built-in array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675"/>
            <a:ext cx="9144000" cy="29134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13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 Expressions and Pointer Arithmetic</a:t>
            </a:r>
          </a:p>
        </p:txBody>
      </p:sp>
      <p:sp>
        <p:nvSpPr>
          <p:cNvPr id="942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Assume that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v[5]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has been declared and that its first element is at memory location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Assume that pointer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has been initialized to point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v[0]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(i.e., the value of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3000).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8.15 diagrams this situation for a machine with four-byte integers. Variable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can be initialized to point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with either of the following statements:</a:t>
            </a:r>
          </a:p>
          <a:p>
            <a:pPr marL="603250" lvl="2" indent="0" eaLnBrk="1" hangingPunct="1">
              <a:buFont typeface="Wingdings 2" panose="05020102010507070707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{v};</a:t>
            </a:r>
          </a:p>
          <a:p>
            <a:pPr marL="603250" lvl="2" indent="0" eaLnBrk="1" hangingPunct="1">
              <a:buFont typeface="Wingdings 2" panose="05020102010507070707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{&amp;v[</a:t>
            </a: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]};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279"/>
            <a:ext cx="9144000" cy="39302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59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Adding Integers to and Subtracting Integers from Pointers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880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In conventional arithmetic, the addition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yields the value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3002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This is normally not the case with pointer arithmetic.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When an integer is added to, or subtracted from, a pointer, the pointer is not simply incremented or decremented by that integer, but by that integer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times the size of the memory object to which the pointer refers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number of bytes depends on the memory object’s data type.</a:t>
            </a:r>
            <a:endParaRPr lang="en-US" sz="2400" b="1" dirty="0">
              <a:solidFill>
                <a:srgbClr val="000000"/>
              </a:solidFill>
              <a:latin typeface="Courier" pitchFamily="49" charset="0"/>
            </a:endParaRP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Adding Integers to and Subtracting Integers from Pointers</a:t>
            </a:r>
          </a:p>
        </p:txBody>
      </p:sp>
      <p:sp>
        <p:nvSpPr>
          <p:cNvPr id="972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vPtr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+= </a:t>
            </a: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would produce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3008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(from the calculation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3000 + 2 * 4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), assuming that an 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is stored in four bytes of memory.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 the built-in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vPtr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would now point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v[2]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(Fig. 8.16).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 an integer is stored in eight bytes of memory, then the preceding calculation would result in memory location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3016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3000 + 2 * 8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07"/>
            <a:ext cx="9144000" cy="40135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353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698"/>
            <a:ext cx="9144000" cy="33254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777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Subtracting Pointers </a:t>
            </a:r>
          </a:p>
        </p:txBody>
      </p:sp>
      <p:sp>
        <p:nvSpPr>
          <p:cNvPr id="901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 variables pointing to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built-in array may be subtracted from one another.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example, 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contains the address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v2Ptr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contains the address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3008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 statement</a:t>
            </a:r>
          </a:p>
          <a:p>
            <a:pPr marL="630238" lvl="2" indent="0" eaLnBrk="1" hangingPunct="1">
              <a:buFont typeface="Wingdings 2" panose="05020102010507070707" pitchFamily="18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v2Ptr - vPtr;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would assign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the number of built-in array elements from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v2Ptr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—in this case,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Pointer arithmetic is meaningful only on a pointer that points to a built-in array.</a:t>
            </a: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8.2.1  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Memory addresses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Copy the following program</a:t>
            </a: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int var1{5};</a:t>
            </a: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char var2{'w'};</a:t>
            </a: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double var3{5.234};</a:t>
            </a: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string var4{"How are you?"};</a:t>
            </a: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&lt;&lt; &amp;var1 &lt;&lt;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&lt;&lt; &amp;var2 &lt;&lt;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&lt;&lt; &amp;var3 &lt;&lt;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&lt;&lt; &amp;var4 &lt;&lt;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538798" lvl="2" indent="0">
              <a:lnSpc>
                <a:spcPts val="166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142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538"/>
            <a:ext cx="91440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54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 Assignment</a:t>
            </a: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pointer can be assigned to another pointer if both pointers are of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type.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Otherwise, a cast operator (normally 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reinterpret_cast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; discussed in Section 14.7) must be used to convert the value of the pointer on the right of the assignment to the pointer type on the left of the assignment.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Exception to this rule is the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pointer to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(i.e.,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void*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defRPr/>
            </a:pP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Any pointer to a fundamental type or class type can be assigned to a pointer of type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void*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 without casting.</a:t>
            </a: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613"/>
            <a:ext cx="91440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538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Cannot Dereference a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void*</a:t>
            </a:r>
          </a:p>
        </p:txBody>
      </p:sp>
      <p:sp>
        <p:nvSpPr>
          <p:cNvPr id="1034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pointer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 dereferenced.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compiler “knows” that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points to four bytes of memory on a machine with four-byte integers—dereferencing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creates an </a:t>
            </a:r>
            <a:r>
              <a:rPr lang="en-US" altLang="en-US" i="1" dirty="0" err="1">
                <a:solidFill>
                  <a:srgbClr val="000000"/>
                </a:solidFill>
                <a:latin typeface="Cambria" panose="02040503050406030204" pitchFamily="18" charset="0"/>
              </a:rPr>
              <a:t>lvalue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that is an alias for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four bytes in memory.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simply contains a memory address for an unknown data type.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You cannot dereference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because the compiler does not know the type of the data to which the pointer refers and thus not the number of bytes.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41"/>
            <a:ext cx="9144000" cy="33111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22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Comparing Pointers</a:t>
            </a:r>
          </a:p>
        </p:txBody>
      </p:sp>
      <p:sp>
        <p:nvSpPr>
          <p:cNvPr id="962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Pointers can be compared using equality and relational operators.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Comparisons using relational operators are meaningless unless the pointers point to elements of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built-in array.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 comparisons compare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addresses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stored in the pointers.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common use of pointer comparison is determining whether a pointer has the value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(i.e., the pointer does not point to anything).</a:t>
            </a:r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Relationship Between Pointers and Built-In Arrays</a:t>
            </a:r>
          </a:p>
        </p:txBody>
      </p:sp>
      <p:sp>
        <p:nvSpPr>
          <p:cNvPr id="1075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Pointers can be used to do any operation involving array subscripting.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Assume the following declarations: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// create 5-element </a:t>
            </a:r>
            <a:r>
              <a:rPr lang="en-US" alt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 array b; b is a </a:t>
            </a:r>
            <a:r>
              <a:rPr lang="en-US" alt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 pointer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b[</a:t>
            </a:r>
            <a: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b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 pointer </a:t>
            </a:r>
            <a:r>
              <a:rPr lang="en-US" alt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, which isn't a </a:t>
            </a:r>
            <a:r>
              <a:rPr lang="en-US" alt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 pointer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en-US" sz="1900" dirty="0">
              <a:solidFill>
                <a:srgbClr val="00BF00"/>
              </a:solidFill>
              <a:latin typeface="Consolas" panose="020B0609020204030204" pitchFamily="49" charset="0"/>
            </a:endParaRPr>
          </a:p>
        </p:txBody>
      </p:sp>
      <p:sp>
        <p:nvSpPr>
          <p:cNvPr id="1024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Relationship Between Pointers and Built-In Arrays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We can set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the address of the first element in the built-in array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with the statement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// assign address of built-in array b to </a:t>
            </a:r>
            <a:r>
              <a:rPr lang="en-US" alt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bPtr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b; </a:t>
            </a:r>
            <a:endParaRPr lang="en-US" altLang="en-US" sz="1900" dirty="0">
              <a:solidFill>
                <a:srgbClr val="00BF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This is equivalent to assigning the address of the first element as follows: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// also assigns address of built-in array b to </a:t>
            </a:r>
            <a:r>
              <a:rPr lang="en-US" alt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bPtr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&amp;b[</a:t>
            </a:r>
            <a: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</p:txBody>
      </p:sp>
      <p:sp>
        <p:nvSpPr>
          <p:cNvPr id="1024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Pointer/Offset Notation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Built-in array element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b[3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] can alternatively be referenced with the pointer expression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the preceding expression is the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offset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the pointer.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notation is referred to as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pointer/offset notation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parentheses are necessary, because the precedence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higher than that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Relationship Between Pointers and Built-In Arrays (cont.)</a:t>
            </a:r>
          </a:p>
        </p:txBody>
      </p:sp>
      <p:sp>
        <p:nvSpPr>
          <p:cNvPr id="1105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Just as the built-in array element can be referenced with a pointer expression, the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&amp;b[</a:t>
            </a:r>
            <a: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can be written with the pointer expression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8.2.1  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Pointers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declaration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 count;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	declares the variable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to be of type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(i.e., a pointer to an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value) and is read (right to left), “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is a pointer to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Variable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in the preceding declaration is declared to be an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, not a pointer to an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in the declaration applies only to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Each variable being declared as a pointer must be preceded by an asterisk (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appears in a declaration, it is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 operator—it indicates that the variable being declared is a pointer.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Pointers can be declared to point to objects of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any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type.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Pointer/Offset Notation with the Built-In Array’s Name as the Pointer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built-in array name can be treated as a pointer and used in pointer arithmetic.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the expression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*(b + </a:t>
            </a:r>
            <a:r>
              <a:rPr 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also refers to the element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b[3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].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general, all subscripted built-in array expressions can be written with a pointer and an offset.</a:t>
            </a:r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Pointer/Subscript Notation</a:t>
            </a:r>
          </a:p>
        </p:txBody>
      </p:sp>
      <p:sp>
        <p:nvSpPr>
          <p:cNvPr id="1024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Pointers can be subscripted exactly as built-in arrays can.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example, the expression</a:t>
            </a:r>
          </a:p>
          <a:p>
            <a:pPr lvl="2" eaLnBrk="1" hangingPunct="1">
              <a:defRPr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refers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b[1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]; this expression uses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pointer/subscript notation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75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3156"/>
            <a:ext cx="9144000" cy="20716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72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Demonstrating the Relationship Between Pointers and Built-In Arrays</a:t>
            </a:r>
          </a:p>
        </p:txBody>
      </p:sp>
      <p:sp>
        <p:nvSpPr>
          <p:cNvPr id="1064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8.17 uses the four notations we just discussed 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array subscript notation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pointer/offset notation with the built-in array’s name as a pointer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 subscript notation 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pointer/offset notation with a pointer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to accomplish the same task, namely displaying the four elements of the built-in array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named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116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40"/>
            <a:ext cx="9144000" cy="6409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436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838"/>
            <a:ext cx="9144000" cy="48851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012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25"/>
            <a:ext cx="9143999" cy="66670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655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</a:t>
            </a:r>
          </a:p>
        </p:txBody>
      </p:sp>
      <p:sp>
        <p:nvSpPr>
          <p:cNvPr id="1198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section introduces C-style, pointer-based strings, which we’ll simply call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 strings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C++’s 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 class is preferred</a:t>
            </a:r>
          </a:p>
          <a:p>
            <a:pPr lvl="1"/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it eliminates many of the security problems that can be caused by manipulating C strings.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We cover C strings for a deeper understanding of arrays, and because there are some cases in which C string processing is required.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Also, if you work with legacy C and C++ programs, you’re likely to encounter pointer-based strings.</a:t>
            </a:r>
          </a:p>
        </p:txBody>
      </p:sp>
      <p:sp>
        <p:nvSpPr>
          <p:cNvPr id="11264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Characters and Character Constants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Characters are the fundamental building blocks of C++ source programs.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Character constant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 integer value represented as a character in single quotes.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of a character constant is the integer value of the character in the machine’s character set.</a:t>
            </a: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3200" b="1" i="1" dirty="0">
                <a:solidFill>
                  <a:srgbClr val="000000"/>
                </a:solidFill>
                <a:latin typeface="Cambria" panose="02040503050406030204" pitchFamily="18" charset="0"/>
              </a:rPr>
              <a:t>Strings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A string is a series of characters treated as a single unit.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May include letters, digits and various </a:t>
            </a:r>
            <a:r>
              <a:rPr 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special characters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such as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</a:rPr>
              <a:t>String literals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, or </a:t>
            </a:r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</a:rPr>
              <a:t>string constants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, in C++ are written in double quotation marks</a:t>
            </a: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629"/>
            <a:ext cx="9144000" cy="29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21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3200" b="1" i="1" dirty="0">
                <a:solidFill>
                  <a:srgbClr val="000000"/>
                </a:solidFill>
                <a:latin typeface="Cambria" panose="02040503050406030204" pitchFamily="18" charset="0"/>
              </a:rPr>
              <a:t>Pointer-Based Strings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A pointer-based string is a built-in array of characters ending with a </a:t>
            </a:r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</a:rPr>
              <a:t>null character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'\0'</a:t>
            </a:r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A string is accessed via a pointer to its first character.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a string literal is the length of the string including the terminating null character.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180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36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Accessing Characters in a C String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Because a C string is a built-in array of characters, we can access individual characters in a string directly with array subscript notation.</a:t>
            </a:r>
          </a:p>
        </p:txBody>
      </p:sp>
      <p:sp>
        <p:nvSpPr>
          <p:cNvPr id="1198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36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Reading Strings into Built-In Arrays of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 with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string can be read into a built-in array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using stream extraction with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stream manipulator can be used to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ensure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that the string read into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does not exceed the size of the built-in 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Applies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the next value being input.</a:t>
            </a:r>
          </a:p>
        </p:txBody>
      </p:sp>
      <p:sp>
        <p:nvSpPr>
          <p:cNvPr id="1198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469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500" b="1" i="1" dirty="0">
                <a:solidFill>
                  <a:srgbClr val="000000"/>
                </a:solidFill>
                <a:latin typeface="Cambria" panose="02040503050406030204" pitchFamily="18" charset="0"/>
              </a:rPr>
              <a:t>Reading Lines of Text into Built-In Arrays of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500" b="1" i="1" dirty="0">
                <a:solidFill>
                  <a:srgbClr val="000000"/>
                </a:solidFill>
                <a:latin typeface="Cambria" panose="02040503050406030204" pitchFamily="18" charset="0"/>
              </a:rPr>
              <a:t> with </a:t>
            </a:r>
            <a:r>
              <a:rPr lang="en-US" sz="2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cin.getline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some cases, it’s desirable to input an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entire line of text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into a built-in array of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For this purpose, the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object provides the member function </a:t>
            </a: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getline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which takes three arguments—a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built-in array of </a:t>
            </a:r>
            <a:r>
              <a:rPr lang="en-US" sz="2500" i="1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which the line of text will be stored, a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length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a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delimiter character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function stops reading characters when the delimiter character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'\n'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encountered, when the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end-of-file indicator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entered or when the number of characters read so far is one less than the length specified in the second argument.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third argument to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cin.getline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has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'\n'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as a default value.</a:t>
            </a:r>
          </a:p>
        </p:txBody>
      </p:sp>
      <p:sp>
        <p:nvSpPr>
          <p:cNvPr id="1208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Note About Smart Pointers</a:t>
            </a:r>
          </a:p>
        </p:txBody>
      </p:sp>
      <p:sp>
        <p:nvSpPr>
          <p:cNvPr id="1157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Later in the book, we introduce dynamic memory management with pointers, which allows you at execution time to create and destroy objects as needed.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Improperly managing this process is a source of subtle errors.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We’ll discuss “smart pointers,” which help you avoid dynamic memory management errors by providing additional functionality beyond that of built-in pointers. </a:t>
            </a:r>
          </a:p>
        </p:txBody>
      </p:sp>
      <p:sp>
        <p:nvSpPr>
          <p:cNvPr id="1239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5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8.2.2  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Initializing Pointers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Pointers should be initialized to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(new in C++11) or to a memory either when they’re declared or in an assignment.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pointer with the value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“points to nothing” and is known as a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null pointer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From this point forward, when we refer to a “null pointer” we mean a pointer with the value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cpphtp10_04</Template>
  <TotalTime>4266</TotalTime>
  <Words>4885</Words>
  <Application>Microsoft Macintosh PowerPoint</Application>
  <PresentationFormat>On-screen Show (4:3)</PresentationFormat>
  <Paragraphs>389</Paragraphs>
  <Slides>84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6" baseType="lpstr">
      <vt:lpstr>Arial</vt:lpstr>
      <vt:lpstr>Calibri</vt:lpstr>
      <vt:lpstr>Cambria</vt:lpstr>
      <vt:lpstr>Consolas</vt:lpstr>
      <vt:lpstr>Courier</vt:lpstr>
      <vt:lpstr>Goudy Sans Medium</vt:lpstr>
      <vt:lpstr>Lucida Sans Unicode</vt:lpstr>
      <vt:lpstr>Verdana</vt:lpstr>
      <vt:lpstr>Wingdings</vt:lpstr>
      <vt:lpstr>Wingdings 2</vt:lpstr>
      <vt:lpstr>Wingdings 3</vt:lpstr>
      <vt:lpstr>Concourse</vt:lpstr>
      <vt:lpstr>Pointers</vt:lpstr>
      <vt:lpstr>8.1  Introduction</vt:lpstr>
      <vt:lpstr>PowerPoint Presentation</vt:lpstr>
      <vt:lpstr>8.2  Pointer Variable Declarations and Initialization</vt:lpstr>
      <vt:lpstr>PowerPoint Presentation</vt:lpstr>
      <vt:lpstr>8.2.1  Memory addresses</vt:lpstr>
      <vt:lpstr>8.2.1  Declaring Pointers</vt:lpstr>
      <vt:lpstr>PowerPoint Presentation</vt:lpstr>
      <vt:lpstr>8.2.2  Initializing Pointers</vt:lpstr>
      <vt:lpstr>PowerPoint Presentation</vt:lpstr>
      <vt:lpstr>8.2.3  Null Pointers Prior to C++11</vt:lpstr>
      <vt:lpstr>PowerPoint Presentation</vt:lpstr>
      <vt:lpstr>8.3.2  Indirection (*) Operator</vt:lpstr>
      <vt:lpstr>PowerPoint Presentation</vt:lpstr>
      <vt:lpstr>PowerPoint Presentation</vt:lpstr>
      <vt:lpstr>8.3.3  Exercise</vt:lpstr>
      <vt:lpstr>8.4  Pass-by-Reference with Pointers</vt:lpstr>
      <vt:lpstr>8.4  Exercises</vt:lpstr>
      <vt:lpstr>8.4  Pass-by-Reference with Pointers</vt:lpstr>
      <vt:lpstr>8.4  Pass-by-Reference with Pointers (cont.)</vt:lpstr>
      <vt:lpstr>PowerPoint Presentation</vt:lpstr>
      <vt:lpstr>8.4  Pass-by-Reference with Pointers (cont.)</vt:lpstr>
      <vt:lpstr>PowerPoint Presentation</vt:lpstr>
      <vt:lpstr>8.4  Pass-by-Reference with Pointers (cont.)</vt:lpstr>
      <vt:lpstr>8.4  Pass-by-Reference with Pointers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8.4  Exercises</vt:lpstr>
      <vt:lpstr>8.5  Built-In Arrays (called “bare-bone” in class)</vt:lpstr>
      <vt:lpstr>8.5.2  Initializing Built-In Arrays</vt:lpstr>
      <vt:lpstr>8.5.2  Initializing Built-In Arrays</vt:lpstr>
      <vt:lpstr>PowerPoint Presentation</vt:lpstr>
      <vt:lpstr>8.5.5  C++11: Standard Library Functions begin and end</vt:lpstr>
      <vt:lpstr>8.5.6  Built-In Array Limitations</vt:lpstr>
      <vt:lpstr>8.5.7  Built-In Arrays Sometimes Are Required</vt:lpstr>
      <vt:lpstr>8.4.8  Exercises</vt:lpstr>
      <vt:lpstr>8.6  Using const with Pointers</vt:lpstr>
      <vt:lpstr>PowerPoint Presentation</vt:lpstr>
      <vt:lpstr>8.6  Using const with Pointers (cont.)</vt:lpstr>
      <vt:lpstr>8.7  sizeof Operator</vt:lpstr>
      <vt:lpstr>8.7  sizeof Operator (cont.)</vt:lpstr>
      <vt:lpstr>PowerPoint Presentation</vt:lpstr>
      <vt:lpstr>PowerPoint Presentation</vt:lpstr>
      <vt:lpstr>PowerPoint Presentation</vt:lpstr>
      <vt:lpstr>PowerPoint Presentation</vt:lpstr>
      <vt:lpstr>8.7  sizeof Operator (cont.)</vt:lpstr>
      <vt:lpstr>8.8  Pointer Expressions and Pointer Arithmetic</vt:lpstr>
      <vt:lpstr>PowerPoint Presentation</vt:lpstr>
      <vt:lpstr>8.8  Pointer Expressions and Pointer Arithmetic</vt:lpstr>
      <vt:lpstr>PowerPoint Presentation</vt:lpstr>
      <vt:lpstr>8.8.1  Adding Integers to and Subtracting Integers from Pointers </vt:lpstr>
      <vt:lpstr>8.8.1  Adding Integers to and Subtracting Integers from Pointers</vt:lpstr>
      <vt:lpstr>PowerPoint Presentation</vt:lpstr>
      <vt:lpstr>PowerPoint Presentation</vt:lpstr>
      <vt:lpstr>8.8.3  Subtracting Pointers </vt:lpstr>
      <vt:lpstr>PowerPoint Presentation</vt:lpstr>
      <vt:lpstr>8.8.3  Pointer Assignment</vt:lpstr>
      <vt:lpstr>PowerPoint Presentation</vt:lpstr>
      <vt:lpstr>8.8.4  Cannot Dereference a void*</vt:lpstr>
      <vt:lpstr>PowerPoint Presentation</vt:lpstr>
      <vt:lpstr>8.8.5  Comparing Pointers</vt:lpstr>
      <vt:lpstr>8.9  Relationship Between Pointers and Built-In Arrays</vt:lpstr>
      <vt:lpstr>8.9  Relationship Between Pointers and Built-In Arrays</vt:lpstr>
      <vt:lpstr>8.9.1  Pointer/Offset Notation</vt:lpstr>
      <vt:lpstr>8.9  Relationship Between Pointers and Built-In Arrays (cont.)</vt:lpstr>
      <vt:lpstr>8.9.2  Pointer/Offset Notation with the Built-In Array’s Name as the Pointer</vt:lpstr>
      <vt:lpstr>8.9.3  Pointer/Subscript Notation</vt:lpstr>
      <vt:lpstr>PowerPoint Presentation</vt:lpstr>
      <vt:lpstr>8.9.4  Demonstrating the Relationship Between Pointers and Built-In Arrays</vt:lpstr>
      <vt:lpstr>PowerPoint Presentation</vt:lpstr>
      <vt:lpstr>PowerPoint Presentation</vt:lpstr>
      <vt:lpstr>PowerPoint Presentation</vt:lpstr>
      <vt:lpstr>8.10  Pointer-Based Strings</vt:lpstr>
      <vt:lpstr>8.10  Pointer-Based Strings (cont.)</vt:lpstr>
      <vt:lpstr>8.10  Pointer-Based Strings (cont.)</vt:lpstr>
      <vt:lpstr>8.10  Pointer-Based Strings (cont.)</vt:lpstr>
      <vt:lpstr>8.10  Pointer-Based Strings (cont.)</vt:lpstr>
      <vt:lpstr>8.10  Pointer-Based Strings (cont.)</vt:lpstr>
      <vt:lpstr>8.10  Pointer-Based Strings (cont.)</vt:lpstr>
      <vt:lpstr>8.11  Note About Smart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Windows User</dc:creator>
  <cp:lastModifiedBy>Luis Fernandez</cp:lastModifiedBy>
  <cp:revision>87</cp:revision>
  <dcterms:created xsi:type="dcterms:W3CDTF">2009-09-14T19:22:56Z</dcterms:created>
  <dcterms:modified xsi:type="dcterms:W3CDTF">2020-03-24T13:52:59Z</dcterms:modified>
</cp:coreProperties>
</file>