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handoutMasterIdLst>
    <p:handoutMasterId r:id="rId48"/>
  </p:handoutMasterIdLst>
  <p:sldIdLst>
    <p:sldId id="374" r:id="rId2"/>
    <p:sldId id="413" r:id="rId3"/>
    <p:sldId id="414" r:id="rId4"/>
    <p:sldId id="257" r:id="rId5"/>
    <p:sldId id="258" r:id="rId6"/>
    <p:sldId id="415" r:id="rId7"/>
    <p:sldId id="259" r:id="rId8"/>
    <p:sldId id="416" r:id="rId9"/>
    <p:sldId id="260" r:id="rId10"/>
    <p:sldId id="417" r:id="rId11"/>
    <p:sldId id="261" r:id="rId12"/>
    <p:sldId id="262" r:id="rId13"/>
    <p:sldId id="263" r:id="rId14"/>
    <p:sldId id="418" r:id="rId15"/>
    <p:sldId id="419" r:id="rId16"/>
    <p:sldId id="420" r:id="rId17"/>
    <p:sldId id="264" r:id="rId18"/>
    <p:sldId id="373" r:id="rId19"/>
    <p:sldId id="421" r:id="rId20"/>
    <p:sldId id="265" r:id="rId21"/>
    <p:sldId id="266" r:id="rId22"/>
    <p:sldId id="422" r:id="rId23"/>
    <p:sldId id="267" r:id="rId24"/>
    <p:sldId id="423" r:id="rId25"/>
    <p:sldId id="268" r:id="rId26"/>
    <p:sldId id="424" r:id="rId27"/>
    <p:sldId id="425" r:id="rId28"/>
    <p:sldId id="269" r:id="rId29"/>
    <p:sldId id="452" r:id="rId30"/>
    <p:sldId id="451" r:id="rId31"/>
    <p:sldId id="426" r:id="rId32"/>
    <p:sldId id="427" r:id="rId33"/>
    <p:sldId id="270" r:id="rId34"/>
    <p:sldId id="271" r:id="rId35"/>
    <p:sldId id="428" r:id="rId36"/>
    <p:sldId id="429" r:id="rId37"/>
    <p:sldId id="430" r:id="rId38"/>
    <p:sldId id="431" r:id="rId39"/>
    <p:sldId id="272" r:id="rId40"/>
    <p:sldId id="273" r:id="rId41"/>
    <p:sldId id="274" r:id="rId42"/>
    <p:sldId id="275" r:id="rId43"/>
    <p:sldId id="432" r:id="rId44"/>
    <p:sldId id="276" r:id="rId45"/>
    <p:sldId id="27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4660"/>
  </p:normalViewPr>
  <p:slideViewPr>
    <p:cSldViewPr>
      <p:cViewPr varScale="1">
        <p:scale>
          <a:sx n="78" d="100"/>
          <a:sy n="78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3FC2988-252F-422E-876B-32E9B10F9CE4}" type="datetimeFigureOut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E993C9-B1B7-4D64-8C38-EE075CB3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40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D78684-E2B4-4F2D-A495-0B4F22E426E9}" type="datetimeFigureOut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0419A6D-4F73-46DC-9403-76F1038C1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5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19A6D-4F73-46DC-9403-76F1038C1C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448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2BA67D-A0C6-4955-81EC-97A72B04346F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8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352DC3-FEC2-4EE8-8C0D-604FE65A8143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0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FF216B-85F9-45A9-BA02-10A109FD3C3D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DD626-6EEE-4C3E-8A4D-BD4A3955CBF5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25BB88-F03A-449C-B0F9-FBF5E34EC129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28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8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7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0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FBEC80-2891-43BF-8CC2-DD5F5EAD6BB8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9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CC05C8-62CB-48E0-B17A-D2EBE14941A9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16BDB3-F099-40F4-AFA6-269627F84624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93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41E03-B023-404D-B827-60030016EFB0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66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A59844-3921-4ED0-A651-659E24756F07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0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DE8273-DB51-453C-83B3-7E60744400AB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4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69EA19-D683-498B-8F4E-3792614C36F9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9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1A97E4-8D52-4543-9EE6-035F058C4588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87E9B-80E3-4F17-90F3-0F8D56302EE5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3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FF96C7-98A2-43B6-8816-05F31217E03B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1DCC1A-1A13-4C72-8BBB-491314F80B68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5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3D28CE-821A-418A-B6D6-9DFA50B6AC4A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6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446146-D772-4A30-A826-F4F5744DAF9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9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90657-E5D5-4E95-A799-FDAA8CCCC658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5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89ACB3-7E20-44C1-B775-5D867A67A2BC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9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D15EBB-050A-4E94-9496-8E064554EAE8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9B69CC-4F3A-4D4A-A811-CB31BD1B61AD}" type="datetime1">
              <a:rPr lang="en-US" smtClean="0"/>
              <a:t>2/8/2024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6DA6D6-5F66-4BC0-B347-D27D36238B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50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371C-9A11-4BCE-8E6C-784ECDF2F81C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E5596E-4385-4C65-998B-32F08F608C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90DE-5049-40C4-ADD4-B527981B0570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8FC722-98AA-4DF7-91D5-57AE5F35DF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2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D0681-D0D9-4FEB-A022-65B0F897C76B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2225F-1941-475A-B25B-8287D0113B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74F1AA5-6C42-43E3-A481-625C7A0AA468}" type="datetime1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E8978-2064-4FF3-9D02-93AD85FAC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0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68DB869-2114-4329-9124-23F3665AAFFB}" type="datetime1">
              <a:rPr lang="en-US" smtClean="0"/>
              <a:t>2/8/2024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67C60-82A8-47EE-A3F7-5A886CFF7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5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06C68FA-CB28-4536-AC0B-6A51FBB7C823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90D17-5DC0-496D-ADC0-D35303878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0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617737A-EED8-45EE-82CE-967F8E514A61}" type="datetime1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372E8-497C-46F4-B94D-E2E4A2326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1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69D003-D2AC-45C6-8138-24AD741BD8B6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BE0FB-5DC0-4F42-93E1-9CC6E631C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1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BEF6-1389-4C1A-A089-4825725A08F9}" type="datetime1">
              <a:rPr lang="en-US" smtClean="0"/>
              <a:t>2/8/2024</a:t>
            </a:fld>
            <a:endParaRPr lang="en-US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3CFE-0FEC-453E-B2B9-DDC577D102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8A99656-0BDB-40DB-8779-8202436CA7D5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FAA70-7669-48E5-B960-4A124E42A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1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02294D-9B37-4156-93DC-AE86B51874B5}" type="datetime1">
              <a:rPr lang="en-US" smtClean="0"/>
              <a:t>2/8/2024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69F6-49B3-42EC-94B0-25331031B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4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C425E2-CF38-40E3-92D8-EC3C92BBEB8F}" type="datetime1">
              <a:rPr lang="en-US" smtClean="0"/>
              <a:t>2/8/2024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4E48E014-6D64-4E50-BAE7-9350E43B7E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408738"/>
            <a:ext cx="34544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55" r:id="rId7"/>
    <p:sldLayoutId id="2147483765" r:id="rId8"/>
    <p:sldLayoutId id="2147483766" r:id="rId9"/>
    <p:sldLayoutId id="2147483756" r:id="rId10"/>
    <p:sldLayoutId id="2147483757" r:id="rId11"/>
    <p:sldLayoutId id="214748375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Introduction to C++ Programming, </a:t>
            </a:r>
            <a:r>
              <a:rPr lang="en-US" dirty="0" err="1"/>
              <a:t>Input/Output</a:t>
            </a:r>
            <a:r>
              <a:rPr lang="en-US" dirty="0"/>
              <a:t> and Operators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/>
              <a:t>2 of</a:t>
            </a:r>
            <a:r>
              <a:rPr lang="en-US" dirty="0"/>
              <a:t> </a:t>
            </a:r>
            <a:r>
              <a:rPr lang="en-US"/>
              <a:t>C</a:t>
            </a:r>
            <a:r>
              <a:rPr lang="en-US" dirty="0"/>
              <a:t>++ How to Program, 10/e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154"/>
            <a:ext cx="9144000" cy="2882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44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use blank lines,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space characters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tab characters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(i.e., “tabs”) to make programs easier to read.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Together, these characters are known as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white space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White-space characters are normally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ignored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by the compiler.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a part of every C++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parentheses after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indicate that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a program building block called a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function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C++ programs typically consist of one or more functions and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Exactly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one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function in every program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be named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C++ programs begin executing at function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even if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the first function defined in the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keyword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“returns” an integer (whole number)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keyword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a word in code that is reserved by C++ for a specific use.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For now, simply include the keyword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in each of your programs.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left brace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must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begin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body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every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corresponding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right brace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must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end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each function’s body.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statement instructs the computer to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perform an action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Together, the quotation marks and the characters between them are called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character string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string literal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refer to characters between double quotation marks simply as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strings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White-space characters in strings are not ignored by the compiler.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Most C++ statements end with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semicolon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), also known as 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statement terminator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Preprocessing directives (like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 do not end with a semicolon.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1" y="857250"/>
            <a:ext cx="754022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5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479"/>
            <a:ext cx="9144000" cy="3017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15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582"/>
            <a:ext cx="9144000" cy="2889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80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Typically, output and input in C++ are accomplished with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streams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of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When a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statement executes, it sends a stream of characters to the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standard output stream object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—which is normally “connected” to the screen.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before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required when we use names that we’ve brought into the program by the preprocessing directive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notation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specifies that we are using a name, in this case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that belongs to “namespace”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names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(the standard input stream) and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(the standard error stream) also belong to namespace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 the context of an output statement,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operator is referred to as the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stream insertion operator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value to the operator’s right, the right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operand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is inserted in the output stream.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characters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printed on the screen.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backslash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) is called an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escape character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indicates that a “special” character is to be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When a backslash is encountered in a string of characters, the next character is combined with the backslash to form an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escape sequence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escape sequence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means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newline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Causes the 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cursor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move to the beginning of the next line on the screen.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857250"/>
            <a:ext cx="890468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58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16" y="857250"/>
            <a:ext cx="66067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61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When the </a:t>
            </a:r>
            <a:r>
              <a:rPr lang="en-US" alt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is used at the end of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the value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the program has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terminated successfully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According to the C++ standard, if program execution reaches the end of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without encountering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statement, it’s assumed that the program terminated successfully—exactly as when the last statement in main is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statement with the value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Modifying Our First C++ Program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C++!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be printed several ways.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085"/>
            <a:ext cx="9144000" cy="398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647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Modifying Our First C++ Program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single statement can print multiple lines by using newline characters.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time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(newline) escape sequence is encountered in the output stream, the screen cursor is positioned to the beginning of the next line.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get a blank line in your output, place two newline characters back to back.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441"/>
            <a:ext cx="9144000" cy="4377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4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next program obtains two integers typed by a user at the keyboard, computes their sum and outputs the result using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2.5 shows the program and sample inputs and outputs.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857250"/>
            <a:ext cx="78771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01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769"/>
            <a:ext cx="9144000" cy="217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967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Declarations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introduce identifiers into programs.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identifiers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the names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variables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variable is a location in the computer’s memory where a value can be stored for use by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Variables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data of type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meaning that these variables will hold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integers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(whole numbers such as 7, –11, 0 and 31914).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8–10 initialize each variable to 0 by placing a value in braces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immediately following the variable’s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Known as list 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Introduced in C++11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Previously, these declarations would have been written as: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number1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number2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34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613"/>
            <a:ext cx="9144000" cy="391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92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All variables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be declared with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data type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before they can be used in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more than one name is declared in a declaration (as shown here), the names are separated by commas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); this is referred to as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comma-separated list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1528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079"/>
            <a:ext cx="9144000" cy="2558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88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510"/>
            <a:ext cx="9144000" cy="251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76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Data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for specifying real numbers, and data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for specifying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character data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Real numbers are numbers with decimal points, such as 3.4, 0.0 and –11.19.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variable may hold only a single lowercase letter, a single uppercase letter, a single digit or a single special character (e.g.,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Types such as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called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fundamental types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Fundamental-type names are keywords and therefore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appear in all lowercase letters.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Appendix C contains the complete list of fundamental types.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variable name is any valid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identifier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is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 keyword.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identifier is a series of characters consisting of letters, digits and underscores ( _ ) that does not begin with a digit.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 is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case sensitive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—uppercase and lowercase letters are different, so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different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identifiers.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38"/>
            <a:ext cx="9144000" cy="290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3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485"/>
            <a:ext cx="9144000" cy="2917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04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204"/>
            <a:ext cx="9144000" cy="2083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03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938"/>
            <a:ext cx="91440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701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Declarations of variables can be placed almost anywhere in a program, but they must appear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before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their corresponding variables are used in the program.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2.1  </a:t>
            </a:r>
            <a:r>
              <a:rPr lang="en-US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We now introduce C++ programming, which facilitates a disciplined approach to program development.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Most of the C++ programs you’ll study in this book process data and display results.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prompt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it directs the user to take a specific action.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uses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input stream object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(of namespace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stream extraction operator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to obtain a value from the keyboard.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the stream extraction operator with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takes character input from the standard input stream, which is usually the keyboard.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the computer executes an input statement that places a value in an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variable, it waits for the user to enter a value for variable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user responds by typing the number (as characters) then pressing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Enter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key (sometimes called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key) to send the characters to the computer.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computer converts the character representation of the number to an integer and assigns (i.e., copies) this number (or 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to the variable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Any subsequent references to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this program will use this same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Pressing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Enter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also causes the cursor to move to the beginning of the next line on the screen. 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program, an assignment statement adds the values of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assigns the result to variable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assignment operator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Most calculations are performed in assignment statements.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and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are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binary operators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each has two operands.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798"/>
            <a:ext cx="9144000" cy="248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89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so-called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stream manipulator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name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an abbreviation for “end line” and belongs to namespace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stream manipulator outputs a newline, then “flushes the output buffer.”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simply means that, on some systems where outputs accumulate in the machine until there are enough to “make it worthwhile” to display them on the screen,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forces any accumulated outputs to be displayed at that moment.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can be important when the outputs are prompting the user for an action, such as entering data.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multiple stream insertion operators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in a single statement is referred to as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concatenating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chaining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cascading stream insertion operations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Calculations can also be performed in output statements.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Simple program that prints a line of text (Fig. 2.1).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929"/>
            <a:ext cx="9144000" cy="419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70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the remainder of each line is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comment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insert comments to document your programs and to help other people read and understand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Comments are ignored by the C++ compiler and do not cause any machine-language object code to be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comment beginning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called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single-line comment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it terminates at the end of the current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also may use comments containing one or more lines enclosed in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391"/>
            <a:ext cx="9144000" cy="213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88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preprocessing directive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message to the C++ preprocessor.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Lines that begin with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processed by the preprocessor before the program is compiled.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notifies the preprocessor to include in the program the contents of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input/output stream header file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header is a file containing information used by the compiler when compiling any program that outputs data to the screen or inputs data from the keyboard using C++-style stream input/output.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232</TotalTime>
  <Words>2294</Words>
  <Application>Microsoft Office PowerPoint</Application>
  <PresentationFormat>On-screen Show (4:3)</PresentationFormat>
  <Paragraphs>169</Paragraphs>
  <Slides>45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Introduction to C++ Programming, Input/Output and Operators</vt:lpstr>
      <vt:lpstr>PowerPoint Presentation</vt:lpstr>
      <vt:lpstr>PowerPoint Presentation</vt:lpstr>
      <vt:lpstr>2.1  Introduction</vt:lpstr>
      <vt:lpstr>2.2  First Program in C++: Printing a Line of Text</vt:lpstr>
      <vt:lpstr>PowerPoint Presentation</vt:lpstr>
      <vt:lpstr>2.2  First Program in C++: Printing a Line of Text (cont.)</vt:lpstr>
      <vt:lpstr>PowerPoint Presentation</vt:lpstr>
      <vt:lpstr>2.2  First Program in C++: Printing a Line of Text (cont.)</vt:lpstr>
      <vt:lpstr>PowerPoint Presentation</vt:lpstr>
      <vt:lpstr>2.2  First Program in C++: Printing a Line of Text (cont.)</vt:lpstr>
      <vt:lpstr>2.2  First Program in C++: Printing a Line of Text (cont.)</vt:lpstr>
      <vt:lpstr>2.2  First Program in C++: Printing a Line of Text (cont.)</vt:lpstr>
      <vt:lpstr>PowerPoint Presentation</vt:lpstr>
      <vt:lpstr>PowerPoint Presentation</vt:lpstr>
      <vt:lpstr>PowerPoint Presentation</vt:lpstr>
      <vt:lpstr>2.2  First Program in C++: Printing a Line of Text (cont.)</vt:lpstr>
      <vt:lpstr>2.2  First Program in C++: Printing a Line of Text (cont.)</vt:lpstr>
      <vt:lpstr>PowerPoint Presentation</vt:lpstr>
      <vt:lpstr>2.2  First Program in C++: Printing a Line of Text (cont.)</vt:lpstr>
      <vt:lpstr>2.3  Modifying Our First C++ Program</vt:lpstr>
      <vt:lpstr>PowerPoint Presentation</vt:lpstr>
      <vt:lpstr>2.3  Modifying Our First C++ Program (cont.)</vt:lpstr>
      <vt:lpstr>PowerPoint Presentation</vt:lpstr>
      <vt:lpstr>2.4  Another C++ Program: Adding Integers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2.4  Another C++ Program: Adding Integers (cont.)</vt:lpstr>
      <vt:lpstr>2.4  Another C++ Program: Adding Integers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 Programming</dc:title>
  <dc:creator>Windows User</dc:creator>
  <cp:lastModifiedBy>Dr Mohamed Kayed</cp:lastModifiedBy>
  <cp:revision>35</cp:revision>
  <dcterms:created xsi:type="dcterms:W3CDTF">2009-08-24T19:56:30Z</dcterms:created>
  <dcterms:modified xsi:type="dcterms:W3CDTF">2024-02-07T23:20:14Z</dcterms:modified>
</cp:coreProperties>
</file>