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539" r:id="rId6"/>
    <p:sldId id="260" r:id="rId7"/>
    <p:sldId id="261" r:id="rId8"/>
    <p:sldId id="540" r:id="rId9"/>
    <p:sldId id="262" r:id="rId10"/>
    <p:sldId id="265" r:id="rId11"/>
    <p:sldId id="266" r:id="rId12"/>
    <p:sldId id="544" r:id="rId13"/>
    <p:sldId id="600" r:id="rId14"/>
    <p:sldId id="602" r:id="rId15"/>
    <p:sldId id="601" r:id="rId16"/>
    <p:sldId id="267" r:id="rId17"/>
    <p:sldId id="268" r:id="rId18"/>
    <p:sldId id="541" r:id="rId19"/>
    <p:sldId id="542" r:id="rId20"/>
    <p:sldId id="543" r:id="rId21"/>
    <p:sldId id="549" r:id="rId22"/>
    <p:sldId id="275" r:id="rId23"/>
    <p:sldId id="550" r:id="rId24"/>
    <p:sldId id="284" r:id="rId25"/>
    <p:sldId id="556" r:id="rId26"/>
    <p:sldId id="557" r:id="rId27"/>
    <p:sldId id="287" r:id="rId28"/>
    <p:sldId id="288" r:id="rId29"/>
    <p:sldId id="598" r:id="rId30"/>
    <p:sldId id="460" r:id="rId31"/>
    <p:sldId id="463" r:id="rId32"/>
    <p:sldId id="300" r:id="rId33"/>
    <p:sldId id="303" r:id="rId34"/>
    <p:sldId id="304" r:id="rId35"/>
    <p:sldId id="305" r:id="rId36"/>
    <p:sldId id="306" r:id="rId37"/>
    <p:sldId id="307" r:id="rId38"/>
    <p:sldId id="308" r:id="rId39"/>
    <p:sldId id="464" r:id="rId40"/>
    <p:sldId id="585" r:id="rId41"/>
    <p:sldId id="58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869" autoAdjust="0"/>
    <p:restoredTop sz="94663"/>
  </p:normalViewPr>
  <p:slideViewPr>
    <p:cSldViewPr>
      <p:cViewPr varScale="1">
        <p:scale>
          <a:sx n="125" d="100"/>
          <a:sy n="125" d="100"/>
        </p:scale>
        <p:origin x="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C876360-1F81-4BA7-B436-4A7F6E2AFB8E}" type="datetimeFigureOut">
              <a:rPr lang="en-US"/>
              <a:pPr>
                <a:defRPr/>
              </a:pPr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B3DBC9-9C19-4BB1-B2C1-EE8684C60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3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9C5643-83BF-4DC0-8529-F6BE34BA28FE}" type="datetimeFigureOut">
              <a:rPr lang="en-US"/>
              <a:pPr>
                <a:defRPr/>
              </a:pPr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2B06C98-5ECD-4FEB-8CE5-6985C5EE3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193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E70B9A-28A1-4EEF-9A11-51C72A874092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9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52DC89-E61C-41A7-B224-4F993BCFB829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23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52DC89-E61C-41A7-B224-4F993BCFB829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C313BE-DB40-4B50-87C9-268B2AF6001B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5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908C7F-BEDF-45F6-ADAE-B2AA2885B374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EBEDEF-4876-4033-985C-90B4DC3EF53D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6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7F5661-B29B-40C5-AFF8-BF59BF16084A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1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287B10-2EC9-4B4C-80BE-9AB7A9D185AC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2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8A5B6D-2B15-43D4-9117-A326D9114BAE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88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623D-883B-4DFA-8701-D24F972353CC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98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BEE38C-C717-457F-A359-E94B0B53363E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4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270CBF-3C3D-4512-882B-6DDFF7FB544D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0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9166D6-8895-471B-9280-B9AA12263DDB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40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C88EB7-1A72-422F-83D2-5E4D480579F3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19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8979B4-E963-4FDC-B302-722E7D0B87FC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44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D8C4EF-68DF-45F9-B5C0-A63A905377C4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98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226F6E-9922-4E15-8360-3D284B02F773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83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0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3BDC52-D74B-4295-AC4E-6B4D140E770C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5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DFD400-7D77-4413-9378-CC4D0B78F47C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73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131966-6184-459C-8532-90B86BC4A738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4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CFECA3-D97C-43B0-BDF9-A22A9C704B8E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33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4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42C6DC-6436-407C-BF4D-5B02C1D92CFE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1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659131-D4A7-4A5A-ADCB-7909B9B10779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5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89B379-2E7B-4AAF-B47F-1E588E851B23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5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8A9BD5-3D40-4FBD-AC7E-6E15586F1B3A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B5527D-A8BD-456D-9614-CC050B38780F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5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A726BB-3576-483B-801C-53AAD23AAE55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7FFE63-750A-4877-94B8-4EA4005ADCB7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52DC89-E61C-41A7-B224-4F993BCFB829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739EB55-AB74-42B5-B891-29B1CF7A9BED}" type="datetime1">
              <a:rPr lang="en-US" smtClean="0"/>
              <a:t>2/3/20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64FECE-4E25-4720-8DBA-EE0955809B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71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91EC-9AFF-4233-B854-13984AAEE0B0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8B6C8-58C5-4ACA-A5CD-4A7443C86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3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C41D0-DFB0-40A2-ADE5-8468FA509FC5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36863-64F3-402C-89D3-210ED8B94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5AA0-083D-402F-A881-3BD7F9D479DC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04330-C189-4087-8430-8DEA2E2C7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73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61ECD8F-CC40-4E60-A771-A722CD2E7EF3}" type="datetime1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1D63C-60CA-4957-BBD6-ADF3355A29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6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0F0DC7-DC3D-438A-8891-B2E22219094B}" type="datetime1">
              <a:rPr lang="en-US" smtClean="0"/>
              <a:t>2/3/20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48AE9-C63C-435E-9693-4485E8056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2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23AD2A9-D4AB-4E35-AE53-BE0768F1D92C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9249B-A83E-4340-86C6-B8BA094693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558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AFE3EDB-D294-4125-9635-5AB0DC78280D}" type="datetime1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563A5-F9E7-4072-B51F-885CBEE84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0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9B0E107-2C01-418F-B6A8-5CEFF223001D}" type="datetime1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97526-3E06-480D-943E-076ADCEB5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41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©1992-2017 by Person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D673-929D-41AE-A817-3DEE346E57C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D096-640E-BC47-B618-021DEF70AB1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63647285-9B29-4EF5-ABFF-478AA3098F74}" type="datetime1">
              <a:rPr lang="en-US" smtClean="0"/>
              <a:t>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F5E0396-20B6-4D6F-994C-4A870A2EE812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6B762-89FE-4E24-93C7-69173081F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23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FC1E7C-E7E7-4548-99A2-E2163288B9A2}" type="datetime1">
              <a:rPr lang="en-US" smtClean="0"/>
              <a:t>2/3/20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DB170-CF6E-44F9-9F20-91913BCD0C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286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3647285-9B29-4EF5-ABFF-478AA3098F74}" type="datetime1">
              <a:rPr lang="en-US" smtClean="0"/>
              <a:t>2/3/20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641E2B64-90EE-4CA5-8314-8779BAF3AF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62" r:id="rId7"/>
    <p:sldLayoutId id="2147483772" r:id="rId8"/>
    <p:sldLayoutId id="2147483773" r:id="rId9"/>
    <p:sldLayoutId id="2147483763" r:id="rId10"/>
    <p:sldLayoutId id="2147483764" r:id="rId11"/>
    <p:sldLayoutId id="214748376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ger_overflow#Security_ramification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mbria" panose="02040503050406030204" pitchFamily="18" charset="0"/>
              </a:rPr>
              <a:t>Algorithm Development and Control Statements: Part 1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dirty="0"/>
              <a:t>Chapter 4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4.4.2  Selection Statements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 has three types of selection statements (discussed in this chapter and Chapter 5).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selection statement either performs (selects) an action (or group of actions) if a condition (predicate) is true or skips the action (or group of actions) if the condition is false.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selection statement performs an action (or group of actions) if a condition is true or performs a different action (or group of actions) if the condition is false.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selection statement (Chapter 5) performs one of many different actions (or groups of actions), depending on the value of an integer expression.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4.4.2  Selection Statements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Syntax for if statements:</a:t>
            </a:r>
          </a:p>
          <a:p>
            <a:pPr marL="109537" indent="0" eaLnBrk="1" hangingPunct="1">
              <a:buNone/>
            </a:pP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action;</a:t>
            </a:r>
          </a:p>
          <a:p>
            <a:pPr marL="109537" indent="0" eaLnBrk="1" hangingPunct="1">
              <a:buNone/>
            </a:pP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Or if there are several actions,(or only one but for clarity):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action1;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action1;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537" indent="0" eaLnBrk="1" hangingPunct="1">
              <a:buNone/>
            </a:pPr>
            <a:b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807"/>
            <a:ext cx="9144000" cy="3099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60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4.4.2  Selection Statements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Syntax for if—else statements: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action1;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action2;</a:t>
            </a:r>
          </a:p>
          <a:p>
            <a:pPr marL="109537" indent="0" eaLnBrk="1" hangingPunct="1">
              <a:buNone/>
            </a:pP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Or as before, if there are several actions, or for clarity: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action1;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action2; 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action2;</a:t>
            </a:r>
          </a:p>
          <a:p>
            <a:pPr marL="109537" indent="0" eaLnBrk="1" hangingPunct="1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b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477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273"/>
            <a:ext cx="9144000" cy="3269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89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4.4.2  Selection Statements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3820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Write a program in which the user enters a number grade and it returns “Pass” if the grade is 60 or more and “Fail” if the grade is less than 60.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Modify the program so that it returns the letter grade corresponding to the number grade: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 if the number grade is less than 60.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 if the number grade is between 60 and 69, both inclusive.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 if the number grade is between 70 and 79, both inclusive.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 if the number grade is between 80 and 89, both inclusive.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if the number grade is between 90 and 100, both inclusive.</a:t>
            </a:r>
          </a:p>
          <a:p>
            <a:pPr lvl="1"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buNone/>
            </a:pP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b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025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4.4.3  Iteration Statements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 provides three types of iteration statements (also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looping statements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loops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for performing statements repeatedly while a condition (called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loop-continuation condition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remains true—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…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statements perform the action (or group of actions) in their bodies zero or more times.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performs the action (or group of actions) in its body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at least once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4.4.3  Iteration Statements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of the words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C++ keyword.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These words are reserved by the C++ programming language to implement various features, such as C++’s control statements.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Keywords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used as identifiers, such as variable names.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4.3 provides a complete list of C++ keywords-.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4" y="857250"/>
            <a:ext cx="669131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46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485"/>
            <a:ext cx="9144000" cy="2917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4.1  </a:t>
            </a:r>
            <a:r>
              <a:rPr lang="en-US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Before writing a program to solve a problem, have a thorough understanding of the problem and a carefully planned approach to solving it.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Understand the available building blocks and employ proven program-construction techniques. 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466"/>
            <a:ext cx="9144000" cy="3215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94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366"/>
            <a:ext cx="9144000" cy="3293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21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4.6.4  Conditional Operator (?:)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C++’s only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ternary operator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—it takes three operands. 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Syntax:</a:t>
            </a:r>
          </a:p>
          <a:p>
            <a:pPr marL="392113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  ( (condition)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? 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action if true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action if false 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 is just shorthand for:</a:t>
            </a:r>
          </a:p>
          <a:p>
            <a:pPr marL="392113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if(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condition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630238" lvl="2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latin typeface="Cambria" panose="02040503050406030204" pitchFamily="18" charset="0"/>
              </a:rPr>
              <a:t>action;</a:t>
            </a:r>
          </a:p>
          <a:p>
            <a:pPr marL="630238" lvl="2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630238" lvl="2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latin typeface="Cambria" panose="02040503050406030204" pitchFamily="18" charset="0"/>
              </a:rPr>
              <a:t>action;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4.8  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Iteration Statement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An iteration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(also called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looping statement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loop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allows you to specify that a program should repeat an action while some condition remains true.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i="1" dirty="0">
                <a:solidFill>
                  <a:srgbClr val="0026CC"/>
                </a:solidFill>
                <a:latin typeface="Cambria" panose="02040503050406030204" pitchFamily="18" charset="0"/>
              </a:rPr>
              <a:t>While there are more items on my shopping list</a:t>
            </a:r>
            <a:br>
              <a:rPr lang="en-US" altLang="en-US" sz="1800" i="1" dirty="0">
                <a:solidFill>
                  <a:srgbClr val="0026CC"/>
                </a:solidFill>
                <a:latin typeface="Cambria" panose="02040503050406030204" pitchFamily="18" charset="0"/>
              </a:rPr>
            </a:br>
            <a:r>
              <a:rPr lang="en-US" altLang="en-US" sz="1800" i="1" dirty="0">
                <a:solidFill>
                  <a:srgbClr val="0026CC"/>
                </a:solidFill>
                <a:latin typeface="Cambria" panose="02040503050406030204" pitchFamily="18" charset="0"/>
              </a:rPr>
              <a:t>Purchase next item and cross it off my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“There are more items on my shopping list” is true or false.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true, “Purchase next item and cross it off my list” is performed.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Performed repeatedly while the condition remains true.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statement contained in the </a:t>
            </a:r>
            <a:r>
              <a:rPr lang="en-US" alt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While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iteration statement constitutes the body of the </a:t>
            </a:r>
            <a:r>
              <a:rPr lang="en-US" alt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Eventually, the condition will become false, the iteration will terminate, and the first pseudocode statement after the iteration statement will execute.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3610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4.8  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Iteration Statement (cont.)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Consider a program segment that finds the first power of 3 larger than 100. When the following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iteration statement finishes executing,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the result:</a:t>
            </a:r>
          </a:p>
          <a:p>
            <a:pPr lvl="2"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(product &lt;=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630238" lvl="2" indent="0" eaLnBrk="1" hangingPunct="1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product =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product;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38"/>
            <a:ext cx="9144000" cy="290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040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54"/>
            <a:ext cx="9144000" cy="4636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20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Formulating Algorithms: Counter-Controlled Iteration</a:t>
            </a:r>
          </a:p>
        </p:txBody>
      </p:sp>
      <p:sp>
        <p:nvSpPr>
          <p:cNvPr id="634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Consider the following problem statement: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class of ten students took a quiz. The grades (integers in the range 0-100) for this quiz are available to you. Determine the class average on the quiz.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class average is equal to the sum of the grades divided by the number of students.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algorithm for solving this problem on a computer must input each grade, keep track of the total of all grades entered, perform the averaging calculation and print the result. 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4.9.1  Pseudocode Algorithm with Counter Controlled Iteration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start, use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counter-controlled iteration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input the grades one at a time. Assume 10 grades.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technique uses a variable called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counter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control variable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That is:</a:t>
            </a:r>
          </a:p>
          <a:p>
            <a:pPr lvl="3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Define some variable count, initialized to 0;</a:t>
            </a:r>
          </a:p>
          <a:p>
            <a:pPr lvl="3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While(count &lt; 10)</a:t>
            </a:r>
          </a:p>
          <a:p>
            <a:pPr lvl="3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{</a:t>
            </a:r>
          </a:p>
          <a:p>
            <a:pPr lvl="3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cin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&lt;&lt; grade;</a:t>
            </a:r>
          </a:p>
          <a:p>
            <a:pPr lvl="3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add grade to total,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etc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3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count = count + 1;</a:t>
            </a:r>
          </a:p>
          <a:p>
            <a:pPr lvl="3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}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4.9.2 Local variables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737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variable declared in a function body is a local variable and can be used only from the line of its declaration to the closing right brace of the block in which the variable is declared.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local variable’s declaration must appear before the variable is used; otherwise, a compilation error occurs. </a:t>
            </a:r>
          </a:p>
          <a:p>
            <a:pPr marL="109537" indent="0" eaLnBrk="1" hangingPunct="1"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74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4.2  </a:t>
            </a:r>
            <a:r>
              <a:rPr lang="en-US">
                <a:solidFill>
                  <a:srgbClr val="3380E6"/>
                </a:solidFill>
                <a:latin typeface="Arial"/>
              </a:rPr>
              <a:t>Algorithms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Any solvable computing problem can be solved by the execution a series of actions in a specific order.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algorithm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for solving a problem in terms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actions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execute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order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which these actions execute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Specifying the order in which statements (actions) execute in a computer program is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program control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chapter investigates program control using C++’s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control statements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4.9.3 Arithmetic Overflow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Fig. 4.10, line 16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total = total + grade; // add grade to total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   added each grade entered by the user to the total.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Even this simple statement has a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potential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problem—adding the integers could result in a value that’s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too large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store in an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variable.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is known as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arithmetic overflow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and causes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undefined behavior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which can lead to security problems or unintended results  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http://en.wikipedia.org/wiki/Integer_overflow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#Security_ramifications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6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4.9.4 Input Validation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To ensure that inputs are valid, industrial-strength programs must test for all possible erroneous cases.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A  program that inputs grades should validate the grades by using range checking to ensure that they’re values from 0 to 100.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You can then ask the user to reenter any value that’s out of range.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If a program requires inputs from a specific set of values (e.g., </a:t>
            </a:r>
            <a:r>
              <a:rPr lang="en-US" sz="2200" dirty="0" err="1">
                <a:solidFill>
                  <a:srgbClr val="000000"/>
                </a:solidFill>
                <a:latin typeface="Cambria" panose="02040503050406030204" pitchFamily="18" charset="0"/>
              </a:rPr>
              <a:t>nonsequential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product codes), you can ensure that each input matches a value in the set.  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4.10.3 Implementing Sentinel-Controlled Iteration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An averaging calculation is likely to produce a number with a decimal point—a real number or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floating-point number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(e.g., 7.33, 0.0975 or 1000.12345).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cannot represent such a number.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C++ provides several data types for storing floating-point numbers in memory, including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Compared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variables,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variables can typically store numbers with larger magnitude and finer detail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more digits to the right of the decimal point—also known as the number’s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precision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Cast operator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can be used to force the averaging calculation to produce a floating-point numeric result.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4.10.4 Converting Between Fundamental Types Explicitly and Implicitly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67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variable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declared to be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capture the fractional result of our calculation.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gradeCounter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both integer variables.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Recall that dividing two integers results in integer division, in which any fractional part of the calculation is lost (i.e.,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truncated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the following statement the division occurs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first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—the result’s fractional part is lost before it’s assigned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:</a:t>
            </a:r>
          </a:p>
          <a:p>
            <a:pPr lvl="2" eaLnBrk="1" hangingPunct="1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double average{total /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gradeCounter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87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4.10.4 Converting Between Fundamental Types Explicitly and Implicitly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77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perform a floating-point calculation with integers, create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temporary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floating-point values.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operator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accomplishes this task.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cast operator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&lt;double&gt;(total)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creates a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temporary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floating-point copy of its operand in parentheses.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Known as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explicit conversion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value stored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still an integer.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4.10.4 Converting Between Fundamental Types Explicitly and Implicitly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87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calculation now consists of a floating-point value divided by the integer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compiler knows how to evaluate only expressions in which the operand types of are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identical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Compiler performs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promotion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(also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implicit conversion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on selected operands.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an expression containing values of data types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C++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promotes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operands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Cast operators are available for use with every data type and with class types as well.</a:t>
            </a: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4.10.5 Formatting Floating-Point Numbers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98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call to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(with an argument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indicates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 should be printed with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two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digits of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precision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right of the decimal point (e.g., 92.37).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Parameterized stream manipulator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(argument in parentheses).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Programs that use these must include the header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iomanip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nonparameterized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stream manipulator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does not require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iomanip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header file.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the precision is not specified, floating-point values are normally output with six digits of precision.</a:t>
            </a:r>
          </a:p>
        </p:txBody>
      </p:sp>
      <p:sp>
        <p:nvSpPr>
          <p:cNvPr id="1228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4.10.5 Formatting Floating-Point Numbers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208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Stream manipulator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floating-point values should be output in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fixed-point format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as opposed to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scientific notation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Fixed-point formatting is used to force a floating-point number to display a specific number of digits.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Specifying fixed-point formatting also forces the decimal point and trailing zeros to print, even if the value is a whole number amount, such as 88.00.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Without the fixed-point formatting option, such a value prints in C++ as 88 without the trailing zeros and decimal point.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4.10.5 Formatting Floating-Point Numbers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218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the stream manipulators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fixed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used in a program, the printed value is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rounded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number of decimal positions indicated by the value passed to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(e.g., the value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), although the value in memory re-mains unaltered.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It’s also possible to force a decimal point to appear by using stream manipulator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showpoint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showpoint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specified without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fixed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then trailing zeros will not print.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Both can be found in header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249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latin typeface="Arial"/>
              </a:rPr>
              <a:t>4.10.6 Unsigned Integers and User Input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98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Fig. 4.10 declared the variable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gradeCounter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as an unsigned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because it can assume only the values from 1 through 11 (11 terminates the loop), which are all non-negative values.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ould have also declared as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the variables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Grades are normally values from 0 to 100, so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should each be greater than or equal to 0.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 declared those variables as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because we can’t control what the user actually enters—the user could enter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negative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values.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Worse yet, the user could enter a value that’s not even a number.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249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4.3  </a:t>
            </a:r>
            <a:r>
              <a:rPr lang="en-US">
                <a:solidFill>
                  <a:srgbClr val="3380E6"/>
                </a:solidFill>
                <a:latin typeface="Arial"/>
              </a:rPr>
              <a:t>Pseudocode 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Pseudocode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(or “fake” code) is an artificial and informal language that helps you develop algorithms.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Similar to everyday English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Helps you “think out” a program before attempting to write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Carefully prepared pseudocode can easily be converted to structured portions of C++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Normally describes only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executable statements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Declarations (that do not have initializers or do not involve constructor calls) are not executable statements.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Fig. 4.1 corresponds to the algorithm that inputs two integers from the user, adds these integers and displays their sum.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556"/>
            <a:ext cx="9144000" cy="4052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004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191"/>
            <a:ext cx="9144000" cy="4568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06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407"/>
            <a:ext cx="9144000" cy="3403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14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4.4  </a:t>
            </a:r>
            <a:r>
              <a:rPr lang="en-US">
                <a:solidFill>
                  <a:srgbClr val="3380E6"/>
                </a:solidFill>
                <a:latin typeface="Arial"/>
              </a:rPr>
              <a:t>Control Structures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Normally, statements in a program are executed one after the other in the order in which they’re written.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Called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sequential execution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Various C++ statements enable you to specify that the next statement to execute may be other than the next one in sequence.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Called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transfer of control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All programs could be written in terms of only three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control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sequence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selection structure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iteration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When we introduce C++’s implementations of control structures, we’ll refer to them in the terminology of the C++ standard document as “control statements.”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B050"/>
                </a:solidFill>
                <a:latin typeface="Arial"/>
              </a:rPr>
              <a:t>4.4.1  Sequence Structure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Unless directed otherwise, the computer executes C++ statements one after the other in the order in which they’re written—that is, in sequence.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Unified Modeling Language (UML)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activity diagram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Fig. 4.2 illustrates a typical sequence structure in which two calculations are performed in order.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4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744"/>
            <a:ext cx="9144000" cy="410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17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B050"/>
                </a:solidFill>
                <a:latin typeface="Arial"/>
              </a:rPr>
              <a:t>4.4.1  Sequence Structure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An activity diagram models the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workflow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(also called the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activity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) of a portion of a software system.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Activity diagrams are composed of special-purpose symbols, such 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Action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state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symbols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(rectangles with their left and right sides replaced with arcs curving outward). They represent </a:t>
            </a:r>
            <a:r>
              <a:rPr lang="en-US" alt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actions to perform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Diamonds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. They represent </a:t>
            </a:r>
            <a:r>
              <a:rPr lang="en-US" alt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decisions.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Small circles.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They represent the </a:t>
            </a:r>
            <a:r>
              <a:rPr lang="en-US" alt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initial and final states.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Transition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arrows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. They represent the </a:t>
            </a:r>
            <a:r>
              <a:rPr lang="en-US" alt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flow of the activity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392113" lvl="1" indent="0" eaLnBrk="1" hangingPunct="1">
              <a:lnSpc>
                <a:spcPct val="80000"/>
              </a:lnSpc>
              <a:buNone/>
            </a:pP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In addition, there are often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Rectangles with the upper-right corners folded over.</a:t>
            </a:r>
            <a:r>
              <a:rPr lang="en-US" altLang="en-US" sz="2000" dirty="0">
                <a:latin typeface="Cambria" panose="02040503050406030204" pitchFamily="18" charset="0"/>
              </a:rPr>
              <a:t> They are used for explaining action state symbols.</a:t>
            </a:r>
            <a:endParaRPr lang="en-US" altLang="en-US" sz="1900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lnSpc>
                <a:spcPct val="80000"/>
              </a:lnSpc>
              <a:buNone/>
            </a:pPr>
            <a:endParaRPr lang="en-US" altLang="en-US" sz="23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770</TotalTime>
  <Words>2813</Words>
  <Application>Microsoft Macintosh PowerPoint</Application>
  <PresentationFormat>On-screen Show (4:3)</PresentationFormat>
  <Paragraphs>252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Algorithm Development and Control Statements: Part 1</vt:lpstr>
      <vt:lpstr>4.1  Introduction</vt:lpstr>
      <vt:lpstr>4.2  Algorithms</vt:lpstr>
      <vt:lpstr>4.3  Pseudocode </vt:lpstr>
      <vt:lpstr>PowerPoint Presentation</vt:lpstr>
      <vt:lpstr>4.4  Control Structures</vt:lpstr>
      <vt:lpstr>4.4.1  Sequence Structure</vt:lpstr>
      <vt:lpstr>PowerPoint Presentation</vt:lpstr>
      <vt:lpstr>4.4.1  Sequence Structure</vt:lpstr>
      <vt:lpstr>4.4.2  Selection Statements</vt:lpstr>
      <vt:lpstr>4.4.2  Selection Statements</vt:lpstr>
      <vt:lpstr>PowerPoint Presentation</vt:lpstr>
      <vt:lpstr>4.4.2  Selection Statements</vt:lpstr>
      <vt:lpstr>PowerPoint Presentation</vt:lpstr>
      <vt:lpstr>4.4.2  Selection Statements</vt:lpstr>
      <vt:lpstr>4.4.3  Iteration Statements</vt:lpstr>
      <vt:lpstr>4.4.3  Iteration Statements</vt:lpstr>
      <vt:lpstr>PowerPoint Presentation</vt:lpstr>
      <vt:lpstr>PowerPoint Presentation</vt:lpstr>
      <vt:lpstr>PowerPoint Presentation</vt:lpstr>
      <vt:lpstr>PowerPoint Presentation</vt:lpstr>
      <vt:lpstr>4.6.4  Conditional Operator (?:)</vt:lpstr>
      <vt:lpstr>4.8  while Iteration Statement</vt:lpstr>
      <vt:lpstr>4.8  while Iteration Statement (cont.)</vt:lpstr>
      <vt:lpstr>PowerPoint Presentation</vt:lpstr>
      <vt:lpstr>PowerPoint Presentation</vt:lpstr>
      <vt:lpstr>4.9  Formulating Algorithms: Counter-Controlled Iteration</vt:lpstr>
      <vt:lpstr>4.9.1  Pseudocode Algorithm with Counter Controlled Iteration</vt:lpstr>
      <vt:lpstr>4.9.2 Local variables</vt:lpstr>
      <vt:lpstr>4.9.3 Arithmetic Overflow</vt:lpstr>
      <vt:lpstr>4.9.4 Input Validation</vt:lpstr>
      <vt:lpstr>4.10.3 Implementing Sentinel-Controlled Iteration</vt:lpstr>
      <vt:lpstr>4.10.4 Converting Between Fundamental Types Explicitly and Implicitly</vt:lpstr>
      <vt:lpstr>4.10.4 Converting Between Fundamental Types Explicitly and Implicitly</vt:lpstr>
      <vt:lpstr>4.10.4 Converting Between Fundamental Types Explicitly and Implicitly</vt:lpstr>
      <vt:lpstr>4.10.5 Formatting Floating-Point Numbers</vt:lpstr>
      <vt:lpstr>4.10.5 Formatting Floating-Point Numbers</vt:lpstr>
      <vt:lpstr>4.10.5 Formatting Floating-Point Numbers</vt:lpstr>
      <vt:lpstr>4.10.6 Unsigned Integers and User Input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Statements: Part 1</dc:title>
  <dc:creator>Windows User</dc:creator>
  <cp:lastModifiedBy>Luis.Fernandez96</cp:lastModifiedBy>
  <cp:revision>76</cp:revision>
  <dcterms:created xsi:type="dcterms:W3CDTF">2009-08-25T12:18:46Z</dcterms:created>
  <dcterms:modified xsi:type="dcterms:W3CDTF">2020-02-03T20:21:48Z</dcterms:modified>
</cp:coreProperties>
</file>