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32"/>
  </p:notesMasterIdLst>
  <p:handoutMasterIdLst>
    <p:handoutMasterId r:id="rId33"/>
  </p:handoutMasterIdLst>
  <p:sldIdLst>
    <p:sldId id="256" r:id="rId2"/>
    <p:sldId id="257" r:id="rId3"/>
    <p:sldId id="258" r:id="rId4"/>
    <p:sldId id="517" r:id="rId5"/>
    <p:sldId id="518" r:id="rId6"/>
    <p:sldId id="259" r:id="rId7"/>
    <p:sldId id="519" r:id="rId8"/>
    <p:sldId id="523" r:id="rId9"/>
    <p:sldId id="261" r:id="rId10"/>
    <p:sldId id="263" r:id="rId11"/>
    <p:sldId id="525" r:id="rId12"/>
    <p:sldId id="265" r:id="rId13"/>
    <p:sldId id="528" r:id="rId14"/>
    <p:sldId id="267" r:id="rId15"/>
    <p:sldId id="529" r:id="rId16"/>
    <p:sldId id="268" r:id="rId17"/>
    <p:sldId id="269" r:id="rId18"/>
    <p:sldId id="271" r:id="rId19"/>
    <p:sldId id="272" r:id="rId20"/>
    <p:sldId id="273" r:id="rId21"/>
    <p:sldId id="586" r:id="rId22"/>
    <p:sldId id="587" r:id="rId23"/>
    <p:sldId id="585" r:id="rId24"/>
    <p:sldId id="536" r:id="rId25"/>
    <p:sldId id="589" r:id="rId26"/>
    <p:sldId id="537" r:id="rId27"/>
    <p:sldId id="274" r:id="rId28"/>
    <p:sldId id="548" r:id="rId29"/>
    <p:sldId id="275" r:id="rId30"/>
    <p:sldId id="546"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82" autoAdjust="0"/>
    <p:restoredTop sz="94663"/>
  </p:normalViewPr>
  <p:slideViewPr>
    <p:cSldViewPr>
      <p:cViewPr varScale="1">
        <p:scale>
          <a:sx n="78" d="100"/>
          <a:sy n="78" d="100"/>
        </p:scale>
        <p:origin x="134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dirty="0">
                <a:latin typeface="Arial" charset="0"/>
                <a:cs typeface="Arial" charset="0"/>
              </a:defRPr>
            </a:lvl1pPr>
          </a:lstStyle>
          <a:p>
            <a:pPr>
              <a:defRPr/>
            </a:pPr>
            <a:endParaRPr lang="en-US" dirty="0">
              <a:latin typeface="Calibri" panose="020F050202020403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4CFF6AB1-BBD3-4D95-BBC7-4295DC781FAA}" type="datetimeFigureOut">
              <a:rPr lang="en-US">
                <a:latin typeface="Calibri" panose="020F0502020204030204" pitchFamily="34" charset="0"/>
              </a:rPr>
              <a:pPr>
                <a:defRPr/>
              </a:pPr>
              <a:t>2/8/2024</a:t>
            </a:fld>
            <a:endParaRPr lang="en-US" dirty="0">
              <a:latin typeface="Calibri" panose="020F050202020403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dirty="0">
                <a:latin typeface="Arial" charset="0"/>
                <a:cs typeface="Arial" charset="0"/>
              </a:defRPr>
            </a:lvl1pPr>
          </a:lstStyle>
          <a:p>
            <a:pPr>
              <a:defRPr/>
            </a:pPr>
            <a:endParaRPr lang="en-US" dirty="0">
              <a:latin typeface="Calibri" panose="020F0502020204030204"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E51CA64-4CC8-4CF3-8877-6C85BDBDF959}" type="slidenum">
              <a:rPr lang="en-US" altLang="en-US">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3318501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10ABD730-DE03-44E3-BA97-9CA28F31A039}" type="datetimeFigureOut">
              <a:rPr lang="en-US"/>
              <a:pPr>
                <a:defRPr/>
              </a:pPr>
              <a:t>2/8/2024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62CD90E1-F6BE-4BDC-A85A-06B9D5539EF6}" type="slidenum">
              <a:rPr lang="en-US" altLang="en-US" smtClean="0"/>
              <a:pPr/>
              <a:t>‹#›</a:t>
            </a:fld>
            <a:endParaRPr lang="en-US" altLang="en-US" dirty="0"/>
          </a:p>
        </p:txBody>
      </p:sp>
    </p:spTree>
    <p:extLst>
      <p:ext uri="{BB962C8B-B14F-4D97-AF65-F5344CB8AC3E}">
        <p14:creationId xmlns:p14="http://schemas.microsoft.com/office/powerpoint/2010/main" val="23371203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8"/>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7" name="Freeform 20"/>
            <p:cNvSpPr>
              <a:spLocks/>
            </p:cNvSpPr>
            <p:nvPr/>
          </p:nvSpPr>
          <p:spPr bwMode="auto">
            <a:xfrm>
              <a:off x="35926" y="5135025"/>
              <a:ext cx="9108074" cy="838869"/>
            </a:xfrm>
            <a:custGeom>
              <a:avLst/>
              <a:gdLst>
                <a:gd name="T0" fmla="*/ 0 w 5760"/>
                <a:gd name="T1" fmla="*/ 0 h 528"/>
                <a:gd name="T2" fmla="*/ 9108074 w 5760"/>
                <a:gd name="T3" fmla="*/ 0 h 528"/>
                <a:gd name="T4" fmla="*/ 9108074 w 5760"/>
                <a:gd name="T5" fmla="*/ 838869 h 528"/>
                <a:gd name="T6" fmla="*/ 7590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dirty="0">
                <a:latin typeface="Calibri" panose="020F0502020204030204" pitchFamily="34"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pPr>
              <a:defRPr/>
            </a:pPr>
            <a:endParaRPr lang="en-US" dirty="0"/>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07523829-F474-4DED-A262-DB8C4EB1CA3B}" type="slidenum">
              <a:rPr lang="en-US" altLang="en-US" smtClean="0"/>
              <a:pPr/>
              <a:t>‹#›</a:t>
            </a:fld>
            <a:endParaRPr lang="en-US" altLang="en-US" dirty="0"/>
          </a:p>
        </p:txBody>
      </p:sp>
      <p:sp>
        <p:nvSpPr>
          <p:cNvPr id="14" name="Footer Placeholder 18"/>
          <p:cNvSpPr>
            <a:spLocks noGrp="1"/>
          </p:cNvSpPr>
          <p:nvPr>
            <p:ph type="ftr" sz="quarter" idx="12"/>
          </p:nvPr>
        </p:nvSpPr>
        <p:spPr>
          <a:xfrm>
            <a:off x="2743200" y="6408738"/>
            <a:ext cx="3987800" cy="365125"/>
          </a:xfrm>
        </p:spPr>
        <p:txBody>
          <a:bodyPr/>
          <a:lstStyle>
            <a:lvl1pPr>
              <a:defRPr smtClean="0">
                <a:solidFill>
                  <a:schemeClr val="accent1">
                    <a:tint val="20000"/>
                  </a:schemeClr>
                </a:solidFill>
              </a:defRPr>
            </a:lvl1pPr>
            <a:extLst/>
          </a:lstStyle>
          <a:p>
            <a:pPr>
              <a:defRPr/>
            </a:pPr>
            <a:r>
              <a:rPr lang="en-US"/>
              <a:t>©1992-2017 by Pearson Education, Inc. All Rights Reserved.</a:t>
            </a:r>
          </a:p>
        </p:txBody>
      </p:sp>
    </p:spTree>
    <p:extLst>
      <p:ext uri="{BB962C8B-B14F-4D97-AF65-F5344CB8AC3E}">
        <p14:creationId xmlns:p14="http://schemas.microsoft.com/office/powerpoint/2010/main" val="928381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a:t>©1992-2017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10204611-1945-4382-B6EC-1524D23B9B25}" type="slidenum">
              <a:rPr lang="en-US" altLang="en-US" smtClean="0"/>
              <a:pPr/>
              <a:t>‹#›</a:t>
            </a:fld>
            <a:endParaRPr lang="en-US" altLang="en-US" dirty="0"/>
          </a:p>
        </p:txBody>
      </p:sp>
    </p:spTree>
    <p:extLst>
      <p:ext uri="{BB962C8B-B14F-4D97-AF65-F5344CB8AC3E}">
        <p14:creationId xmlns:p14="http://schemas.microsoft.com/office/powerpoint/2010/main" val="1121793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a:t>©1992-2017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6BB653D5-9960-44F7-B733-807B5BA11DE0}" type="slidenum">
              <a:rPr lang="en-US" altLang="en-US" smtClean="0"/>
              <a:pPr/>
              <a:t>‹#›</a:t>
            </a:fld>
            <a:endParaRPr lang="en-US" altLang="en-US" dirty="0"/>
          </a:p>
        </p:txBody>
      </p:sp>
    </p:spTree>
    <p:extLst>
      <p:ext uri="{BB962C8B-B14F-4D97-AF65-F5344CB8AC3E}">
        <p14:creationId xmlns:p14="http://schemas.microsoft.com/office/powerpoint/2010/main" val="1189143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1"/>
          <p:cNvSpPr>
            <a:spLocks noGrp="1"/>
          </p:cNvSpPr>
          <p:nvPr>
            <p:ph type="ftr" sz="quarter" idx="11"/>
          </p:nvPr>
        </p:nvSpPr>
        <p:spPr>
          <a:xfrm>
            <a:off x="3962399" y="6408738"/>
            <a:ext cx="4684713" cy="365125"/>
          </a:xfrm>
        </p:spPr>
        <p:txBody>
          <a:bodyPr/>
          <a:lstStyle>
            <a:lvl1pPr>
              <a:defRPr/>
            </a:lvl1pPr>
          </a:lstStyle>
          <a:p>
            <a:pPr>
              <a:defRPr/>
            </a:pPr>
            <a:r>
              <a:rPr lang="en-US"/>
              <a:t>©1992-2017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0BDC31F8-D9D3-4D64-A70F-2CAE98A56525}" type="slidenum">
              <a:rPr lang="en-US" altLang="en-US" smtClean="0"/>
              <a:pPr/>
              <a:t>‹#›</a:t>
            </a:fld>
            <a:endParaRPr lang="en-US" altLang="en-US" dirty="0"/>
          </a:p>
        </p:txBody>
      </p:sp>
    </p:spTree>
    <p:extLst>
      <p:ext uri="{BB962C8B-B14F-4D97-AF65-F5344CB8AC3E}">
        <p14:creationId xmlns:p14="http://schemas.microsoft.com/office/powerpoint/2010/main" val="2956609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p>
        </p:txBody>
      </p:sp>
      <p:sp>
        <p:nvSpPr>
          <p:cNvPr id="6" name="Date Placeholder 3"/>
          <p:cNvSpPr>
            <a:spLocks noGrp="1"/>
          </p:cNvSpPr>
          <p:nvPr>
            <p:ph type="dt" sz="half" idx="10"/>
          </p:nvPr>
        </p:nvSpPr>
        <p:spPr/>
        <p:txBody>
          <a:bodyPr/>
          <a:lstStyle>
            <a:lvl1pPr>
              <a:defRPr smtClean="0"/>
            </a:lvl1pPr>
            <a:extLst/>
          </a:lstStyle>
          <a:p>
            <a:pPr>
              <a:defRPr/>
            </a:pPr>
            <a:endParaRPr lang="en-US" dirty="0"/>
          </a:p>
        </p:txBody>
      </p:sp>
      <p:sp>
        <p:nvSpPr>
          <p:cNvPr id="8" name="Footer Placeholder 4"/>
          <p:cNvSpPr>
            <a:spLocks noGrp="1"/>
          </p:cNvSpPr>
          <p:nvPr>
            <p:ph type="ftr" sz="quarter" idx="11"/>
          </p:nvPr>
        </p:nvSpPr>
        <p:spPr>
          <a:xfrm>
            <a:off x="4114800" y="6408738"/>
            <a:ext cx="2616200" cy="365125"/>
          </a:xfrm>
        </p:spPr>
        <p:txBody>
          <a:bodyPr/>
          <a:lstStyle>
            <a:lvl1pPr>
              <a:defRPr smtClean="0"/>
            </a:lvl1pPr>
            <a:extLst/>
          </a:lstStyle>
          <a:p>
            <a:pPr>
              <a:defRPr/>
            </a:pPr>
            <a:r>
              <a:rPr lang="en-US"/>
              <a:t>©1992-2017 by Pearson Education, Inc. All Rights Reserved.</a:t>
            </a:r>
          </a:p>
        </p:txBody>
      </p:sp>
      <p:sp>
        <p:nvSpPr>
          <p:cNvPr id="9" name="Slide Number Placeholder 5"/>
          <p:cNvSpPr>
            <a:spLocks noGrp="1"/>
          </p:cNvSpPr>
          <p:nvPr>
            <p:ph type="sldNum" sz="quarter" idx="12"/>
          </p:nvPr>
        </p:nvSpPr>
        <p:spPr/>
        <p:txBody>
          <a:bodyPr/>
          <a:lstStyle>
            <a:lvl1pPr>
              <a:defRPr/>
            </a:lvl1pPr>
          </a:lstStyle>
          <a:p>
            <a:fld id="{887AA591-7026-4E60-AEC4-860D7CD6B57D}" type="slidenum">
              <a:rPr lang="en-US" altLang="en-US" smtClean="0"/>
              <a:pPr/>
              <a:t>‹#›</a:t>
            </a:fld>
            <a:endParaRPr lang="en-US" altLang="en-US" dirty="0"/>
          </a:p>
        </p:txBody>
      </p:sp>
    </p:spTree>
    <p:extLst>
      <p:ext uri="{BB962C8B-B14F-4D97-AF65-F5344CB8AC3E}">
        <p14:creationId xmlns:p14="http://schemas.microsoft.com/office/powerpoint/2010/main" val="3348064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smtClean="0"/>
            </a:lvl1pPr>
            <a:extLst/>
          </a:lstStyle>
          <a:p>
            <a:pPr>
              <a:defRPr/>
            </a:pPr>
            <a:endParaRPr lang="en-US" dirty="0"/>
          </a:p>
        </p:txBody>
      </p:sp>
      <p:sp>
        <p:nvSpPr>
          <p:cNvPr id="7" name="Footer Placeholder 4"/>
          <p:cNvSpPr>
            <a:spLocks noGrp="1"/>
          </p:cNvSpPr>
          <p:nvPr>
            <p:ph type="ftr" sz="quarter" idx="11"/>
          </p:nvPr>
        </p:nvSpPr>
        <p:spPr/>
        <p:txBody>
          <a:bodyPr/>
          <a:lstStyle>
            <a:lvl1pPr>
              <a:defRPr smtClean="0"/>
            </a:lvl1pPr>
            <a:extLst/>
          </a:lstStyle>
          <a:p>
            <a:pPr>
              <a:defRPr/>
            </a:pPr>
            <a:r>
              <a:rPr lang="en-US"/>
              <a:t>©1992-2017 by Pearson Education, Inc. All Rights Reserved.</a:t>
            </a:r>
          </a:p>
        </p:txBody>
      </p:sp>
      <p:sp>
        <p:nvSpPr>
          <p:cNvPr id="8" name="Slide Number Placeholder 5"/>
          <p:cNvSpPr>
            <a:spLocks noGrp="1"/>
          </p:cNvSpPr>
          <p:nvPr>
            <p:ph type="sldNum" sz="quarter" idx="12"/>
          </p:nvPr>
        </p:nvSpPr>
        <p:spPr/>
        <p:txBody>
          <a:bodyPr/>
          <a:lstStyle>
            <a:lvl1pPr>
              <a:defRPr/>
            </a:lvl1pPr>
          </a:lstStyle>
          <a:p>
            <a:fld id="{46268E59-4141-49A6-94C8-70A95A260295}" type="slidenum">
              <a:rPr lang="en-US" altLang="en-US" smtClean="0"/>
              <a:pPr/>
              <a:t>‹#›</a:t>
            </a:fld>
            <a:endParaRPr lang="en-US" altLang="en-US" dirty="0"/>
          </a:p>
        </p:txBody>
      </p:sp>
    </p:spTree>
    <p:extLst>
      <p:ext uri="{BB962C8B-B14F-4D97-AF65-F5344CB8AC3E}">
        <p14:creationId xmlns:p14="http://schemas.microsoft.com/office/powerpoint/2010/main" val="65355994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smtClean="0"/>
            </a:lvl1pPr>
            <a:extLst/>
          </a:lstStyle>
          <a:p>
            <a:pPr>
              <a:defRPr/>
            </a:pPr>
            <a:endParaRPr lang="en-US" dirty="0"/>
          </a:p>
        </p:txBody>
      </p:sp>
      <p:sp>
        <p:nvSpPr>
          <p:cNvPr id="6" name="Footer Placeholder 5"/>
          <p:cNvSpPr>
            <a:spLocks noGrp="1"/>
          </p:cNvSpPr>
          <p:nvPr>
            <p:ph type="ftr" sz="quarter" idx="11"/>
          </p:nvPr>
        </p:nvSpPr>
        <p:spPr/>
        <p:txBody>
          <a:bodyPr/>
          <a:lstStyle>
            <a:lvl1pPr>
              <a:defRPr smtClean="0"/>
            </a:lvl1pPr>
            <a:extLst/>
          </a:lstStyle>
          <a:p>
            <a:pPr>
              <a:defRPr/>
            </a:pPr>
            <a:r>
              <a:rPr lang="en-US"/>
              <a:t>©1992-2017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10C6B4C3-FC7A-4BB5-9C24-081B9BD9A98C}" type="slidenum">
              <a:rPr lang="en-US" altLang="en-US" smtClean="0"/>
              <a:pPr/>
              <a:t>‹#›</a:t>
            </a:fld>
            <a:endParaRPr lang="en-US" altLang="en-US" dirty="0"/>
          </a:p>
        </p:txBody>
      </p:sp>
    </p:spTree>
    <p:extLst>
      <p:ext uri="{BB962C8B-B14F-4D97-AF65-F5344CB8AC3E}">
        <p14:creationId xmlns:p14="http://schemas.microsoft.com/office/powerpoint/2010/main" val="1310072548"/>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mtClean="0"/>
            </a:lvl1pPr>
            <a:extLst/>
          </a:lstStyle>
          <a:p>
            <a:pPr>
              <a:defRPr/>
            </a:pPr>
            <a:endParaRPr lang="en-US" dirty="0"/>
          </a:p>
        </p:txBody>
      </p:sp>
      <p:sp>
        <p:nvSpPr>
          <p:cNvPr id="8" name="Footer Placeholder 7"/>
          <p:cNvSpPr>
            <a:spLocks noGrp="1"/>
          </p:cNvSpPr>
          <p:nvPr>
            <p:ph type="ftr" sz="quarter" idx="11"/>
          </p:nvPr>
        </p:nvSpPr>
        <p:spPr/>
        <p:txBody>
          <a:bodyPr/>
          <a:lstStyle>
            <a:lvl1pPr>
              <a:defRPr smtClean="0"/>
            </a:lvl1pPr>
            <a:extLst/>
          </a:lstStyle>
          <a:p>
            <a:pPr>
              <a:defRPr/>
            </a:pPr>
            <a:r>
              <a:rPr lang="en-US"/>
              <a:t>©1992-2017 by Pearson Education, Inc. All Rights Reserved.</a:t>
            </a:r>
          </a:p>
        </p:txBody>
      </p:sp>
      <p:sp>
        <p:nvSpPr>
          <p:cNvPr id="9" name="Slide Number Placeholder 8"/>
          <p:cNvSpPr>
            <a:spLocks noGrp="1"/>
          </p:cNvSpPr>
          <p:nvPr>
            <p:ph type="sldNum" sz="quarter" idx="12"/>
          </p:nvPr>
        </p:nvSpPr>
        <p:spPr/>
        <p:txBody>
          <a:bodyPr/>
          <a:lstStyle>
            <a:lvl1pPr>
              <a:defRPr/>
            </a:lvl1pPr>
          </a:lstStyle>
          <a:p>
            <a:fld id="{E0D480C4-0C31-4611-A56A-752755926C13}" type="slidenum">
              <a:rPr lang="en-US" altLang="en-US" smtClean="0"/>
              <a:pPr/>
              <a:t>‹#›</a:t>
            </a:fld>
            <a:endParaRPr lang="en-US" altLang="en-US" dirty="0"/>
          </a:p>
        </p:txBody>
      </p:sp>
    </p:spTree>
    <p:extLst>
      <p:ext uri="{BB962C8B-B14F-4D97-AF65-F5344CB8AC3E}">
        <p14:creationId xmlns:p14="http://schemas.microsoft.com/office/powerpoint/2010/main" val="251300344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smtClean="0"/>
            </a:lvl1pPr>
            <a:extLst/>
          </a:lstStyle>
          <a:p>
            <a:pPr>
              <a:defRPr/>
            </a:pPr>
            <a:endParaRPr lang="en-US" dirty="0"/>
          </a:p>
        </p:txBody>
      </p:sp>
      <p:sp>
        <p:nvSpPr>
          <p:cNvPr id="4" name="Footer Placeholder 3"/>
          <p:cNvSpPr>
            <a:spLocks noGrp="1"/>
          </p:cNvSpPr>
          <p:nvPr>
            <p:ph type="ftr" sz="quarter" idx="11"/>
          </p:nvPr>
        </p:nvSpPr>
        <p:spPr/>
        <p:txBody>
          <a:bodyPr/>
          <a:lstStyle>
            <a:lvl1pPr>
              <a:defRPr smtClean="0"/>
            </a:lvl1pPr>
            <a:extLst/>
          </a:lstStyle>
          <a:p>
            <a:pPr>
              <a:defRPr/>
            </a:pPr>
            <a:r>
              <a:rPr lang="en-US"/>
              <a:t>©1992-2017 by Pearson Education, Inc. All Rights Reserved.</a:t>
            </a:r>
          </a:p>
        </p:txBody>
      </p:sp>
      <p:sp>
        <p:nvSpPr>
          <p:cNvPr id="5" name="Slide Number Placeholder 4"/>
          <p:cNvSpPr>
            <a:spLocks noGrp="1"/>
          </p:cNvSpPr>
          <p:nvPr>
            <p:ph type="sldNum" sz="quarter" idx="12"/>
          </p:nvPr>
        </p:nvSpPr>
        <p:spPr/>
        <p:txBody>
          <a:bodyPr/>
          <a:lstStyle>
            <a:lvl1pPr>
              <a:defRPr/>
            </a:lvl1pPr>
          </a:lstStyle>
          <a:p>
            <a:fld id="{502B4595-A6C1-4917-99F9-CD7D72BE80D9}" type="slidenum">
              <a:rPr lang="en-US" altLang="en-US" smtClean="0"/>
              <a:pPr/>
              <a:t>‹#›</a:t>
            </a:fld>
            <a:endParaRPr lang="en-US" altLang="en-US" dirty="0"/>
          </a:p>
        </p:txBody>
      </p:sp>
    </p:spTree>
    <p:extLst>
      <p:ext uri="{BB962C8B-B14F-4D97-AF65-F5344CB8AC3E}">
        <p14:creationId xmlns:p14="http://schemas.microsoft.com/office/powerpoint/2010/main" val="3478921158"/>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1"/>
          <p:cNvSpPr>
            <a:spLocks noGrp="1"/>
          </p:cNvSpPr>
          <p:nvPr>
            <p:ph type="ftr" sz="quarter" idx="11"/>
          </p:nvPr>
        </p:nvSpPr>
        <p:spPr>
          <a:xfrm>
            <a:off x="3962399" y="6408738"/>
            <a:ext cx="4684713" cy="365125"/>
          </a:xfrm>
        </p:spPr>
        <p:txBody>
          <a:bodyPr/>
          <a:lstStyle>
            <a:lvl1pPr>
              <a:defRPr/>
            </a:lvl1pPr>
          </a:lstStyle>
          <a:p>
            <a:pPr>
              <a:defRPr/>
            </a:pPr>
            <a:r>
              <a:rPr lang="en-US"/>
              <a:t>©1992-2017 by Pearson Education, Inc. All Rights Reserved.</a:t>
            </a:r>
          </a:p>
        </p:txBody>
      </p:sp>
      <p:sp>
        <p:nvSpPr>
          <p:cNvPr id="4" name="Slide Number Placeholder 17"/>
          <p:cNvSpPr>
            <a:spLocks noGrp="1"/>
          </p:cNvSpPr>
          <p:nvPr>
            <p:ph type="sldNum" sz="quarter" idx="12"/>
          </p:nvPr>
        </p:nvSpPr>
        <p:spPr/>
        <p:txBody>
          <a:bodyPr/>
          <a:lstStyle>
            <a:lvl1pPr>
              <a:defRPr/>
            </a:lvl1pPr>
          </a:lstStyle>
          <a:p>
            <a:fld id="{09E097DF-2559-4E55-BCA3-40801671CAB1}" type="slidenum">
              <a:rPr lang="en-US" altLang="en-US" smtClean="0"/>
              <a:pPr/>
              <a:t>‹#›</a:t>
            </a:fld>
            <a:endParaRPr lang="en-US" altLang="en-US" dirty="0"/>
          </a:p>
        </p:txBody>
      </p:sp>
    </p:spTree>
    <p:extLst>
      <p:ext uri="{BB962C8B-B14F-4D97-AF65-F5344CB8AC3E}">
        <p14:creationId xmlns:p14="http://schemas.microsoft.com/office/powerpoint/2010/main" val="449400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smtClean="0"/>
            </a:lvl1pPr>
            <a:extLst/>
          </a:lstStyle>
          <a:p>
            <a:pPr>
              <a:defRPr/>
            </a:pPr>
            <a:endParaRPr lang="en-US" dirty="0"/>
          </a:p>
        </p:txBody>
      </p:sp>
      <p:sp>
        <p:nvSpPr>
          <p:cNvPr id="6" name="Footer Placeholder 5"/>
          <p:cNvSpPr>
            <a:spLocks noGrp="1"/>
          </p:cNvSpPr>
          <p:nvPr>
            <p:ph type="ftr" sz="quarter" idx="11"/>
          </p:nvPr>
        </p:nvSpPr>
        <p:spPr/>
        <p:txBody>
          <a:bodyPr/>
          <a:lstStyle>
            <a:lvl1pPr>
              <a:defRPr smtClean="0"/>
            </a:lvl1pPr>
            <a:extLst/>
          </a:lstStyle>
          <a:p>
            <a:pPr>
              <a:defRPr/>
            </a:pPr>
            <a:r>
              <a:rPr lang="en-US"/>
              <a:t>©1992-2017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5729F625-9E7C-424A-BBA2-ECD70A239501}" type="slidenum">
              <a:rPr lang="en-US" altLang="en-US" smtClean="0"/>
              <a:pPr/>
              <a:t>‹#›</a:t>
            </a:fld>
            <a:endParaRPr lang="en-US" altLang="en-US" dirty="0"/>
          </a:p>
        </p:txBody>
      </p:sp>
    </p:spTree>
    <p:extLst>
      <p:ext uri="{BB962C8B-B14F-4D97-AF65-F5344CB8AC3E}">
        <p14:creationId xmlns:p14="http://schemas.microsoft.com/office/powerpoint/2010/main" val="20222996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6" name="Freeform 18"/>
          <p:cNvSpPr>
            <a:spLocks/>
          </p:cNvSpPr>
          <p:nvPr/>
        </p:nvSpPr>
        <p:spPr bwMode="auto">
          <a:xfrm>
            <a:off x="485775" y="5938838"/>
            <a:ext cx="3690938" cy="933450"/>
          </a:xfrm>
          <a:custGeom>
            <a:avLst/>
            <a:gdLst>
              <a:gd name="T0" fmla="*/ 0 w 5591"/>
              <a:gd name="T1" fmla="*/ 0 h 588"/>
              <a:gd name="T2" fmla="*/ 3802505 w 5591"/>
              <a:gd name="T3" fmla="*/ 0 h 588"/>
              <a:gd name="T4" fmla="*/ 3802505 w 5591"/>
              <a:gd name="T5" fmla="*/ 838200 h 588"/>
              <a:gd name="T6" fmla="*/ 3168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dirty="0">
              <a:latin typeface="Calibri" panose="020F0502020204030204" pitchFamily="34" charset="0"/>
            </a:endParaRPr>
          </a:p>
        </p:txBody>
      </p:sp>
      <p:sp>
        <p:nvSpPr>
          <p:cNvPr id="7" name="Right Triangle 6"/>
          <p:cNvSpPr>
            <a:spLocks/>
          </p:cNvSpPr>
          <p:nvPr/>
        </p:nvSpPr>
        <p:spPr bwMode="auto">
          <a:xfrm>
            <a:off x="-6042" y="5791253"/>
            <a:ext cx="3402314"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pPr>
              <a:defRPr/>
            </a:pPr>
            <a:endParaRPr lang="en-US" dirty="0"/>
          </a:p>
        </p:txBody>
      </p:sp>
      <p:sp>
        <p:nvSpPr>
          <p:cNvPr id="12" name="Footer Placeholder 5"/>
          <p:cNvSpPr>
            <a:spLocks noGrp="1"/>
          </p:cNvSpPr>
          <p:nvPr>
            <p:ph type="ftr" sz="quarter" idx="11"/>
          </p:nvPr>
        </p:nvSpPr>
        <p:spPr>
          <a:xfrm>
            <a:off x="4379913" y="6408738"/>
            <a:ext cx="2351087" cy="365125"/>
          </a:xfrm>
        </p:spPr>
        <p:txBody>
          <a:bodyPr/>
          <a:lstStyle>
            <a:lvl1pPr>
              <a:defRPr smtClean="0">
                <a:solidFill>
                  <a:schemeClr val="tx1"/>
                </a:solidFill>
              </a:defRPr>
            </a:lvl1pPr>
            <a:extLst/>
          </a:lstStyle>
          <a:p>
            <a:pPr>
              <a:defRPr/>
            </a:pPr>
            <a:r>
              <a:rPr lang="en-US"/>
              <a:t>©1992-2017 by Pearson Education, Inc. All Rights Reserved.</a:t>
            </a:r>
          </a:p>
        </p:txBody>
      </p:sp>
      <p:sp>
        <p:nvSpPr>
          <p:cNvPr id="13" name="Slide Number Placeholder 6"/>
          <p:cNvSpPr>
            <a:spLocks noGrp="1"/>
          </p:cNvSpPr>
          <p:nvPr>
            <p:ph type="sldNum" sz="quarter" idx="12"/>
          </p:nvPr>
        </p:nvSpPr>
        <p:spPr/>
        <p:txBody>
          <a:bodyPr/>
          <a:lstStyle>
            <a:lvl1pPr>
              <a:defRPr/>
            </a:lvl1pPr>
          </a:lstStyle>
          <a:p>
            <a:fld id="{0CDBEF1C-9FF4-4B30-88D4-770744EB0EBE}" type="slidenum">
              <a:rPr lang="en-US" altLang="en-US" smtClean="0"/>
              <a:pPr/>
              <a:t>‹#›</a:t>
            </a:fld>
            <a:endParaRPr lang="en-US" altLang="en-US" dirty="0"/>
          </a:p>
        </p:txBody>
      </p:sp>
    </p:spTree>
    <p:extLst>
      <p:ext uri="{BB962C8B-B14F-4D97-AF65-F5344CB8AC3E}">
        <p14:creationId xmlns:p14="http://schemas.microsoft.com/office/powerpoint/2010/main" val="265753022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1027" name="Freeform 11"/>
          <p:cNvSpPr>
            <a:spLocks/>
          </p:cNvSpPr>
          <p:nvPr/>
        </p:nvSpPr>
        <p:spPr bwMode="auto">
          <a:xfrm>
            <a:off x="485775" y="5938838"/>
            <a:ext cx="3690938" cy="933450"/>
          </a:xfrm>
          <a:custGeom>
            <a:avLst/>
            <a:gdLst>
              <a:gd name="T0" fmla="*/ 0 w 5591"/>
              <a:gd name="T1" fmla="*/ 0 h 588"/>
              <a:gd name="T2" fmla="*/ 3802505 w 5591"/>
              <a:gd name="T3" fmla="*/ 0 h 588"/>
              <a:gd name="T4" fmla="*/ 3802505 w 5591"/>
              <a:gd name="T5" fmla="*/ 838200 h 588"/>
              <a:gd name="T6" fmla="*/ 3168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dirty="0">
              <a:latin typeface="Calibri" panose="020F0502020204030204" pitchFamily="34" charset="0"/>
            </a:endParaRPr>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mn-lt"/>
                <a:cs typeface="+mn-cs"/>
              </a:defRPr>
            </a:lvl1pPr>
            <a:extLst/>
          </a:lstStyle>
          <a:p>
            <a:pPr>
              <a:defRPr/>
            </a:pPr>
            <a:endParaRPr lang="en-US" dirty="0"/>
          </a:p>
        </p:txBody>
      </p:sp>
      <p:sp>
        <p:nvSpPr>
          <p:cNvPr id="22" name="Footer Placeholder 21"/>
          <p:cNvSpPr>
            <a:spLocks noGrp="1"/>
          </p:cNvSpPr>
          <p:nvPr>
            <p:ph type="ftr" sz="quarter" idx="3"/>
          </p:nvPr>
        </p:nvSpPr>
        <p:spPr>
          <a:xfrm>
            <a:off x="3962400" y="6408738"/>
            <a:ext cx="2768600" cy="365125"/>
          </a:xfrm>
          <a:prstGeom prst="rect">
            <a:avLst/>
          </a:prstGeom>
        </p:spPr>
        <p:txBody>
          <a:bodyPr vert="horz" anchor="b"/>
          <a:lstStyle>
            <a:lvl1pPr algn="r" eaLnBrk="1" fontAlgn="auto" latinLnBrk="0" hangingPunct="1">
              <a:spcBef>
                <a:spcPts val="0"/>
              </a:spcBef>
              <a:spcAft>
                <a:spcPts val="0"/>
              </a:spcAft>
              <a:defRPr kumimoji="0" sz="1000" smtClean="0">
                <a:solidFill>
                  <a:schemeClr val="tx1"/>
                </a:solidFill>
                <a:latin typeface="+mn-lt"/>
                <a:cs typeface="+mn-cs"/>
              </a:defRPr>
            </a:lvl1pPr>
            <a:extLst/>
          </a:lstStyle>
          <a:p>
            <a:pPr>
              <a:defRPr/>
            </a:pPr>
            <a:r>
              <a:rPr lang="en-US"/>
              <a:t>©1992-2017 by Pearson Education, Inc. All Rights Reserved.</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Lucida Sans Unicode" panose="020B0602030504020204" pitchFamily="34" charset="0"/>
              </a:defRPr>
            </a:lvl1pPr>
          </a:lstStyle>
          <a:p>
            <a:fld id="{FBF6B096-BFA9-4C20-BE6B-14199D58B1DE}" type="slidenum">
              <a:rPr lang="en-US" altLang="en-US" smtClean="0"/>
              <a:pPr/>
              <a:t>‹#›</a:t>
            </a:fld>
            <a:endParaRPr lang="en-US" altLang="en-US" dirty="0"/>
          </a:p>
        </p:txBody>
      </p:sp>
    </p:spTree>
    <p:extLst>
      <p:ext uri="{BB962C8B-B14F-4D97-AF65-F5344CB8AC3E}">
        <p14:creationId xmlns:p14="http://schemas.microsoft.com/office/powerpoint/2010/main" val="3781193438"/>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Lst>
  <p:hf sldNum="0"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1" fontAlgn="base" hangingPunct="1">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eaLnBrk="1" fontAlgn="auto" hangingPunct="1">
              <a:spcAft>
                <a:spcPts val="0"/>
              </a:spcAft>
              <a:defRPr/>
            </a:pPr>
            <a:r>
              <a:rPr lang="en-US">
                <a:solidFill>
                  <a:srgbClr val="3380E6"/>
                </a:solidFill>
                <a:latin typeface="Goudy Sans Medium"/>
              </a:rPr>
              <a:t>Control </a:t>
            </a:r>
            <a:r>
              <a:rPr lang="en-US" dirty="0">
                <a:solidFill>
                  <a:srgbClr val="3380E6"/>
                </a:solidFill>
                <a:latin typeface="Goudy Sans Medium"/>
              </a:rPr>
              <a:t>Statements: Part 2; Logical Operators</a:t>
            </a:r>
          </a:p>
        </p:txBody>
      </p:sp>
      <p:sp>
        <p:nvSpPr>
          <p:cNvPr id="10243" name="Subtitle 3"/>
          <p:cNvSpPr>
            <a:spLocks noGrp="1"/>
          </p:cNvSpPr>
          <p:nvPr>
            <p:ph type="subTitle" idx="1"/>
          </p:nvPr>
        </p:nvSpPr>
        <p:spPr/>
        <p:txBody>
          <a:bodyPr/>
          <a:lstStyle/>
          <a:p>
            <a:pPr marR="0" eaLnBrk="1" hangingPunct="1"/>
            <a:r>
              <a:rPr lang="en-US" altLang="en-US" dirty="0"/>
              <a:t>Chapter 5 of C++ How to Program, 10/e</a:t>
            </a:r>
          </a:p>
        </p:txBody>
      </p:sp>
      <p:sp>
        <p:nvSpPr>
          <p:cNvPr id="5" name="Footer Placeholder 4"/>
          <p:cNvSpPr>
            <a:spLocks noGrp="1"/>
          </p:cNvSpPr>
          <p:nvPr>
            <p:ph type="ftr" sz="quarter" idx="12"/>
          </p:nvPr>
        </p:nvSpPr>
        <p:spPr/>
        <p:txBody>
          <a:bodyPr/>
          <a:lstStyle/>
          <a:p>
            <a:pPr>
              <a:defRPr/>
            </a:pPr>
            <a:r>
              <a:rPr lang="en-US"/>
              <a:t>©1992-2017 by Pearson Education, Inc.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rgbClr val="24B5A1"/>
                </a:solidFill>
                <a:latin typeface="Calibri" panose="020F0502020204030204" pitchFamily="34" charset="0"/>
              </a:rPr>
              <a:t>5.3  </a:t>
            </a:r>
            <a:r>
              <a:rPr lang="en-US" dirty="0">
                <a:solidFill>
                  <a:srgbClr val="3380E6"/>
                </a:solidFill>
                <a:latin typeface="Lucida Console"/>
              </a:rPr>
              <a:t>for</a:t>
            </a:r>
            <a:r>
              <a:rPr lang="en-US" dirty="0">
                <a:solidFill>
                  <a:srgbClr val="3380E6"/>
                </a:solidFill>
                <a:latin typeface="Calibri" panose="020F0502020204030204" pitchFamily="34" charset="0"/>
              </a:rPr>
              <a:t> Iteration Statement (cont.)</a:t>
            </a:r>
          </a:p>
        </p:txBody>
      </p:sp>
      <p:sp>
        <p:nvSpPr>
          <p:cNvPr id="27651" name="Text Placeholder 2"/>
          <p:cNvSpPr>
            <a:spLocks noGrp="1"/>
          </p:cNvSpPr>
          <p:nvPr>
            <p:ph type="body" idx="1"/>
          </p:nvPr>
        </p:nvSpPr>
        <p:spPr/>
        <p:txBody>
          <a:bodyPr/>
          <a:lstStyle/>
          <a:p>
            <a:pPr eaLnBrk="1" hangingPunct="1">
              <a:lnSpc>
                <a:spcPct val="90000"/>
              </a:lnSpc>
              <a:defRPr/>
            </a:pPr>
            <a:r>
              <a:rPr lang="en-US" dirty="0">
                <a:solidFill>
                  <a:srgbClr val="000000"/>
                </a:solidFill>
                <a:latin typeface="Cambria" panose="02040503050406030204" pitchFamily="18" charset="0"/>
              </a:rPr>
              <a:t>The three expressions in the </a:t>
            </a:r>
            <a:r>
              <a:rPr lang="en-US" dirty="0">
                <a:solidFill>
                  <a:srgbClr val="000000"/>
                </a:solidFill>
                <a:latin typeface="Lucida Console" pitchFamily="49" charset="0"/>
              </a:rPr>
              <a:t>for</a:t>
            </a:r>
            <a:r>
              <a:rPr lang="en-US" dirty="0">
                <a:solidFill>
                  <a:srgbClr val="000000"/>
                </a:solidFill>
                <a:latin typeface="Cambria" panose="02040503050406030204" pitchFamily="18" charset="0"/>
              </a:rPr>
              <a:t> statement header are optional (but the two semicolon separators are </a:t>
            </a:r>
            <a:r>
              <a:rPr lang="en-US" i="1" dirty="0">
                <a:solidFill>
                  <a:srgbClr val="000000"/>
                </a:solidFill>
                <a:latin typeface="Cambria" panose="02040503050406030204" pitchFamily="18" charset="0"/>
              </a:rPr>
              <a:t>required</a:t>
            </a:r>
            <a:r>
              <a:rPr lang="en-US" dirty="0">
                <a:solidFill>
                  <a:srgbClr val="000000"/>
                </a:solidFill>
                <a:latin typeface="Cambria" panose="02040503050406030204" pitchFamily="18" charset="0"/>
              </a:rPr>
              <a:t>).</a:t>
            </a:r>
          </a:p>
          <a:p>
            <a:pPr eaLnBrk="1" hangingPunct="1">
              <a:lnSpc>
                <a:spcPct val="90000"/>
              </a:lnSpc>
              <a:defRPr/>
            </a:pPr>
            <a:r>
              <a:rPr lang="en-US" dirty="0">
                <a:solidFill>
                  <a:srgbClr val="000000"/>
                </a:solidFill>
                <a:latin typeface="Cambria" panose="02040503050406030204" pitchFamily="18" charset="0"/>
              </a:rPr>
              <a:t>If the </a:t>
            </a:r>
            <a:r>
              <a:rPr lang="en-US" i="1" dirty="0">
                <a:solidFill>
                  <a:srgbClr val="000000"/>
                </a:solidFill>
                <a:latin typeface="Cambria" panose="02040503050406030204" pitchFamily="18" charset="0"/>
              </a:rPr>
              <a:t>loopContinuationCondition </a:t>
            </a:r>
            <a:r>
              <a:rPr lang="en-US" dirty="0">
                <a:solidFill>
                  <a:srgbClr val="000000"/>
                </a:solidFill>
                <a:latin typeface="Cambria" panose="02040503050406030204" pitchFamily="18" charset="0"/>
              </a:rPr>
              <a:t>is omitted, C++ assumes that the condition is true, thus creating an </a:t>
            </a:r>
            <a:r>
              <a:rPr lang="en-US" i="1" dirty="0">
                <a:solidFill>
                  <a:srgbClr val="000000"/>
                </a:solidFill>
                <a:latin typeface="Cambria" panose="02040503050406030204" pitchFamily="18" charset="0"/>
              </a:rPr>
              <a:t>infinite loop.</a:t>
            </a:r>
          </a:p>
          <a:p>
            <a:pPr eaLnBrk="1" hangingPunct="1">
              <a:lnSpc>
                <a:spcPct val="90000"/>
              </a:lnSpc>
              <a:defRPr/>
            </a:pPr>
            <a:r>
              <a:rPr lang="en-US" dirty="0">
                <a:solidFill>
                  <a:srgbClr val="000000"/>
                </a:solidFill>
                <a:latin typeface="Cambria" panose="02040503050406030204" pitchFamily="18" charset="0"/>
              </a:rPr>
              <a:t>One might omit the </a:t>
            </a:r>
            <a:r>
              <a:rPr lang="en-US" i="1" dirty="0">
                <a:solidFill>
                  <a:srgbClr val="000000"/>
                </a:solidFill>
                <a:latin typeface="Cambria" panose="02040503050406030204" pitchFamily="18" charset="0"/>
              </a:rPr>
              <a:t>initialization </a:t>
            </a:r>
            <a:r>
              <a:rPr lang="en-US" dirty="0">
                <a:solidFill>
                  <a:srgbClr val="000000"/>
                </a:solidFill>
                <a:latin typeface="Cambria" panose="02040503050406030204" pitchFamily="18" charset="0"/>
              </a:rPr>
              <a:t>expression if the control variable is initialized earlier in the program.</a:t>
            </a:r>
          </a:p>
          <a:p>
            <a:pPr eaLnBrk="1" hangingPunct="1">
              <a:lnSpc>
                <a:spcPct val="90000"/>
              </a:lnSpc>
              <a:defRPr/>
            </a:pPr>
            <a:r>
              <a:rPr lang="en-US" dirty="0">
                <a:solidFill>
                  <a:srgbClr val="000000"/>
                </a:solidFill>
                <a:latin typeface="Cambria" panose="02040503050406030204" pitchFamily="18" charset="0"/>
              </a:rPr>
              <a:t>One might omit the </a:t>
            </a:r>
            <a:r>
              <a:rPr lang="en-US" i="1" dirty="0">
                <a:solidFill>
                  <a:srgbClr val="000000"/>
                </a:solidFill>
                <a:latin typeface="Cambria" panose="02040503050406030204" pitchFamily="18" charset="0"/>
              </a:rPr>
              <a:t>increment </a:t>
            </a:r>
            <a:r>
              <a:rPr lang="en-US" dirty="0">
                <a:solidFill>
                  <a:srgbClr val="000000"/>
                </a:solidFill>
                <a:latin typeface="Cambria" panose="02040503050406030204" pitchFamily="18" charset="0"/>
              </a:rPr>
              <a:t>expression if the increment is calculated by statements in the body of the </a:t>
            </a:r>
            <a:r>
              <a:rPr lang="en-US" dirty="0">
                <a:solidFill>
                  <a:srgbClr val="000000"/>
                </a:solidFill>
                <a:latin typeface="Lucida Console" pitchFamily="49" charset="0"/>
              </a:rPr>
              <a:t>for</a:t>
            </a:r>
            <a:r>
              <a:rPr lang="en-US" dirty="0">
                <a:solidFill>
                  <a:srgbClr val="000000"/>
                </a:solidFill>
                <a:latin typeface="Cambria" panose="02040503050406030204" pitchFamily="18" charset="0"/>
              </a:rPr>
              <a:t> or if no increment is needed.</a:t>
            </a:r>
          </a:p>
        </p:txBody>
      </p:sp>
      <p:sp>
        <p:nvSpPr>
          <p:cNvPr id="3174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1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189560"/>
            <a:ext cx="9144000" cy="2478881"/>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222706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rgbClr val="24B5A1"/>
                </a:solidFill>
                <a:latin typeface="Calibri" panose="020F0502020204030204" pitchFamily="34" charset="0"/>
              </a:rPr>
              <a:t>5.3  </a:t>
            </a:r>
            <a:r>
              <a:rPr lang="en-US" dirty="0">
                <a:solidFill>
                  <a:srgbClr val="3380E6"/>
                </a:solidFill>
                <a:latin typeface="Lucida Console"/>
              </a:rPr>
              <a:t>for</a:t>
            </a:r>
            <a:r>
              <a:rPr lang="en-US" dirty="0">
                <a:solidFill>
                  <a:srgbClr val="3380E6"/>
                </a:solidFill>
                <a:latin typeface="Calibri" panose="020F0502020204030204" pitchFamily="34" charset="0"/>
              </a:rPr>
              <a:t> Iteration Statement (cont.)</a:t>
            </a:r>
          </a:p>
        </p:txBody>
      </p:sp>
      <p:sp>
        <p:nvSpPr>
          <p:cNvPr id="30723" name="Text Placeholder 2"/>
          <p:cNvSpPr>
            <a:spLocks noGrp="1"/>
          </p:cNvSpPr>
          <p:nvPr>
            <p:ph type="body" idx="1"/>
          </p:nvPr>
        </p:nvSpPr>
        <p:spPr/>
        <p:txBody>
          <a:bodyPr/>
          <a:lstStyle/>
          <a:p>
            <a:pPr eaLnBrk="1" hangingPunct="1">
              <a:defRPr/>
            </a:pPr>
            <a:r>
              <a:rPr lang="en-US" dirty="0">
                <a:solidFill>
                  <a:srgbClr val="000000"/>
                </a:solidFill>
                <a:latin typeface="Cambria" panose="02040503050406030204" pitchFamily="18" charset="0"/>
              </a:rPr>
              <a:t>The “increment” of a </a:t>
            </a:r>
            <a:r>
              <a:rPr lang="en-US" dirty="0">
                <a:solidFill>
                  <a:srgbClr val="000000"/>
                </a:solidFill>
                <a:latin typeface="Lucida Console" pitchFamily="49" charset="0"/>
              </a:rPr>
              <a:t>for</a:t>
            </a:r>
            <a:r>
              <a:rPr lang="en-US" dirty="0">
                <a:solidFill>
                  <a:srgbClr val="000000"/>
                </a:solidFill>
                <a:latin typeface="Cambria" panose="02040503050406030204" pitchFamily="18" charset="0"/>
              </a:rPr>
              <a:t> statement can be negative, in which case it’s really a </a:t>
            </a:r>
            <a:r>
              <a:rPr lang="en-US" i="1" dirty="0">
                <a:solidFill>
                  <a:srgbClr val="000000"/>
                </a:solidFill>
                <a:latin typeface="Cambria" panose="02040503050406030204" pitchFamily="18" charset="0"/>
              </a:rPr>
              <a:t>decrement</a:t>
            </a:r>
            <a:r>
              <a:rPr lang="en-US" dirty="0">
                <a:solidFill>
                  <a:srgbClr val="000000"/>
                </a:solidFill>
                <a:latin typeface="Cambria" panose="02040503050406030204" pitchFamily="18" charset="0"/>
              </a:rPr>
              <a:t> and the loop actually counts </a:t>
            </a:r>
            <a:r>
              <a:rPr lang="en-US" i="1" dirty="0">
                <a:solidFill>
                  <a:srgbClr val="000000"/>
                </a:solidFill>
                <a:latin typeface="Cambria" panose="02040503050406030204" pitchFamily="18" charset="0"/>
              </a:rPr>
              <a:t>downward</a:t>
            </a:r>
            <a:r>
              <a:rPr lang="en-US" dirty="0">
                <a:solidFill>
                  <a:srgbClr val="000000"/>
                </a:solidFill>
                <a:latin typeface="Cambria" panose="02040503050406030204" pitchFamily="18" charset="0"/>
              </a:rPr>
              <a:t>.</a:t>
            </a:r>
          </a:p>
          <a:p>
            <a:pPr eaLnBrk="1" hangingPunct="1">
              <a:defRPr/>
            </a:pPr>
            <a:r>
              <a:rPr lang="en-US" dirty="0">
                <a:solidFill>
                  <a:srgbClr val="000000"/>
                </a:solidFill>
                <a:latin typeface="Cambria" panose="02040503050406030204" pitchFamily="18" charset="0"/>
              </a:rPr>
              <a:t>If the loop-continuation condition is </a:t>
            </a:r>
            <a:r>
              <a:rPr lang="en-US" i="1" dirty="0">
                <a:solidFill>
                  <a:srgbClr val="000000"/>
                </a:solidFill>
                <a:latin typeface="Cambria" panose="02040503050406030204" pitchFamily="18" charset="0"/>
              </a:rPr>
              <a:t>initially false</a:t>
            </a:r>
            <a:r>
              <a:rPr lang="en-US" dirty="0">
                <a:solidFill>
                  <a:srgbClr val="000000"/>
                </a:solidFill>
                <a:latin typeface="Cambria" panose="02040503050406030204" pitchFamily="18" charset="0"/>
              </a:rPr>
              <a:t>, the body of the </a:t>
            </a:r>
            <a:r>
              <a:rPr lang="en-US" dirty="0">
                <a:solidFill>
                  <a:srgbClr val="000000"/>
                </a:solidFill>
                <a:latin typeface="Lucida Console" pitchFamily="49" charset="0"/>
              </a:rPr>
              <a:t>for</a:t>
            </a:r>
            <a:r>
              <a:rPr lang="en-US" dirty="0">
                <a:solidFill>
                  <a:srgbClr val="000000"/>
                </a:solidFill>
                <a:latin typeface="Cambria" panose="02040503050406030204" pitchFamily="18" charset="0"/>
              </a:rPr>
              <a:t> statement is not performed.</a:t>
            </a:r>
          </a:p>
        </p:txBody>
      </p:sp>
      <p:sp>
        <p:nvSpPr>
          <p:cNvPr id="3584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1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57250"/>
            <a:ext cx="9144000" cy="51435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2505594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solidFill>
                  <a:srgbClr val="24B5A1"/>
                </a:solidFill>
                <a:latin typeface="Calibri" panose="020F0502020204030204" pitchFamily="34" charset="0"/>
              </a:rPr>
              <a:t>5.4  </a:t>
            </a:r>
            <a:r>
              <a:rPr lang="en-US" dirty="0">
                <a:solidFill>
                  <a:srgbClr val="3380E6"/>
                </a:solidFill>
                <a:latin typeface="Calibri" panose="020F0502020204030204" pitchFamily="34" charset="0"/>
              </a:rPr>
              <a:t>Examples Using the </a:t>
            </a:r>
            <a:r>
              <a:rPr lang="en-US" dirty="0">
                <a:solidFill>
                  <a:srgbClr val="3380E6"/>
                </a:solidFill>
                <a:latin typeface="Lucida Console"/>
              </a:rPr>
              <a:t>for</a:t>
            </a:r>
            <a:r>
              <a:rPr lang="en-US" dirty="0">
                <a:solidFill>
                  <a:srgbClr val="3380E6"/>
                </a:solidFill>
                <a:latin typeface="Calibri" panose="020F0502020204030204" pitchFamily="34" charset="0"/>
              </a:rPr>
              <a:t> Statement</a:t>
            </a:r>
          </a:p>
        </p:txBody>
      </p:sp>
      <p:sp>
        <p:nvSpPr>
          <p:cNvPr id="35843" name="Text Placeholder 2"/>
          <p:cNvSpPr>
            <a:spLocks noGrp="1"/>
          </p:cNvSpPr>
          <p:nvPr>
            <p:ph type="body" idx="1"/>
          </p:nvPr>
        </p:nvSpPr>
        <p:spPr/>
        <p:txBody>
          <a:bodyPr/>
          <a:lstStyle/>
          <a:p>
            <a:pPr eaLnBrk="1" hangingPunct="1">
              <a:lnSpc>
                <a:spcPct val="80000"/>
              </a:lnSpc>
            </a:pPr>
            <a:r>
              <a:rPr lang="en-US" altLang="en-US" sz="2000" dirty="0">
                <a:solidFill>
                  <a:srgbClr val="000000"/>
                </a:solidFill>
                <a:latin typeface="Cambria" panose="02040503050406030204" pitchFamily="18" charset="0"/>
              </a:rPr>
              <a:t>Count from </a:t>
            </a:r>
            <a:r>
              <a:rPr lang="en-US" altLang="en-US" sz="2000" dirty="0">
                <a:solidFill>
                  <a:srgbClr val="000000"/>
                </a:solidFill>
                <a:latin typeface="Lucida Console" panose="020B0609040504020204" pitchFamily="49" charset="0"/>
              </a:rPr>
              <a:t>1</a:t>
            </a:r>
            <a:r>
              <a:rPr lang="en-US" altLang="en-US" sz="2000" dirty="0">
                <a:solidFill>
                  <a:srgbClr val="000000"/>
                </a:solidFill>
                <a:latin typeface="Cambria" panose="02040503050406030204" pitchFamily="18" charset="0"/>
              </a:rPr>
              <a:t> to </a:t>
            </a:r>
            <a:r>
              <a:rPr lang="en-US" altLang="en-US" sz="2000" dirty="0">
                <a:solidFill>
                  <a:srgbClr val="000000"/>
                </a:solidFill>
                <a:latin typeface="Lucida Console" panose="020B0609040504020204" pitchFamily="49" charset="0"/>
              </a:rPr>
              <a:t>100</a:t>
            </a:r>
            <a:r>
              <a:rPr lang="en-US" altLang="en-US" sz="2000" dirty="0">
                <a:solidFill>
                  <a:srgbClr val="000000"/>
                </a:solidFill>
                <a:latin typeface="Cambria" panose="02040503050406030204" pitchFamily="18" charset="0"/>
              </a:rPr>
              <a:t> in increments of </a:t>
            </a:r>
            <a:r>
              <a:rPr lang="en-US" altLang="en-US" sz="2000" dirty="0">
                <a:solidFill>
                  <a:srgbClr val="000000"/>
                </a:solidFill>
                <a:latin typeface="Lucida Console" panose="020B0609040504020204" pitchFamily="49" charset="0"/>
              </a:rPr>
              <a:t>1</a:t>
            </a:r>
            <a:r>
              <a:rPr lang="en-US" altLang="en-US" sz="2000" dirty="0">
                <a:solidFill>
                  <a:srgbClr val="000000"/>
                </a:solidFill>
                <a:latin typeface="Cambria" panose="02040503050406030204" pitchFamily="18" charset="0"/>
              </a:rPr>
              <a:t>.</a:t>
            </a:r>
          </a:p>
          <a:p>
            <a:pPr lvl="2" eaLnBrk="1" hangingPunct="1">
              <a:lnSpc>
                <a:spcPct val="80000"/>
              </a:lnSpc>
            </a:pPr>
            <a:r>
              <a:rPr lang="nn-NO" altLang="en-US" sz="1600" dirty="0">
                <a:solidFill>
                  <a:srgbClr val="0000FF"/>
                </a:solidFill>
                <a:latin typeface="Lucida Console" panose="020B0609040504020204" pitchFamily="49" charset="0"/>
              </a:rPr>
              <a:t>for</a:t>
            </a:r>
            <a:r>
              <a:rPr lang="nn-NO" altLang="en-US" sz="1600" dirty="0">
                <a:solidFill>
                  <a:srgbClr val="000000"/>
                </a:solidFill>
                <a:latin typeface="Lucida Console" panose="020B0609040504020204" pitchFamily="49" charset="0"/>
              </a:rPr>
              <a:t> (</a:t>
            </a:r>
            <a:r>
              <a:rPr lang="nn-NO" altLang="en-US" sz="1600" dirty="0">
                <a:solidFill>
                  <a:srgbClr val="0000FF"/>
                </a:solidFill>
                <a:latin typeface="Lucida Console" panose="020B0609040504020204" pitchFamily="49" charset="0"/>
              </a:rPr>
              <a:t>unsigned int</a:t>
            </a:r>
            <a:r>
              <a:rPr lang="nn-NO" altLang="en-US" sz="1600" dirty="0">
                <a:solidFill>
                  <a:srgbClr val="000000"/>
                </a:solidFill>
                <a:latin typeface="Lucida Console" panose="020B0609040504020204" pitchFamily="49" charset="0"/>
              </a:rPr>
              <a:t> i = </a:t>
            </a:r>
            <a:r>
              <a:rPr lang="nn-NO" altLang="en-US" sz="1600" dirty="0">
                <a:solidFill>
                  <a:srgbClr val="128AFF"/>
                </a:solidFill>
                <a:latin typeface="Lucida Console" panose="020B0609040504020204" pitchFamily="49" charset="0"/>
              </a:rPr>
              <a:t>1</a:t>
            </a:r>
            <a:r>
              <a:rPr lang="nn-NO" altLang="en-US" sz="1600" dirty="0">
                <a:solidFill>
                  <a:srgbClr val="000000"/>
                </a:solidFill>
                <a:latin typeface="Lucida Console" panose="020B0609040504020204" pitchFamily="49" charset="0"/>
              </a:rPr>
              <a:t>; i &lt;= </a:t>
            </a:r>
            <a:r>
              <a:rPr lang="nn-NO" altLang="en-US" sz="1600" dirty="0">
                <a:solidFill>
                  <a:srgbClr val="128AFF"/>
                </a:solidFill>
                <a:latin typeface="Lucida Console" panose="020B0609040504020204" pitchFamily="49" charset="0"/>
              </a:rPr>
              <a:t>100</a:t>
            </a:r>
            <a:r>
              <a:rPr lang="nn-NO" altLang="en-US" sz="1600" dirty="0">
                <a:solidFill>
                  <a:srgbClr val="000000"/>
                </a:solidFill>
                <a:latin typeface="Lucida Console" panose="020B0609040504020204" pitchFamily="49" charset="0"/>
              </a:rPr>
              <a:t>; ++i)</a:t>
            </a:r>
          </a:p>
          <a:p>
            <a:pPr>
              <a:lnSpc>
                <a:spcPct val="80000"/>
              </a:lnSpc>
            </a:pPr>
            <a:r>
              <a:rPr lang="en-US" altLang="en-US" sz="2000" dirty="0">
                <a:solidFill>
                  <a:srgbClr val="000000"/>
                </a:solidFill>
                <a:latin typeface="Cambria" panose="02040503050406030204" pitchFamily="18" charset="0"/>
              </a:rPr>
              <a:t>Count from </a:t>
            </a:r>
            <a:r>
              <a:rPr lang="en-US" altLang="en-US" sz="2000" dirty="0">
                <a:solidFill>
                  <a:srgbClr val="000000"/>
                </a:solidFill>
                <a:latin typeface="Lucida Console" panose="020B0609040504020204" pitchFamily="49" charset="0"/>
              </a:rPr>
              <a:t>100</a:t>
            </a:r>
            <a:r>
              <a:rPr lang="en-US" altLang="en-US" sz="2000" dirty="0">
                <a:solidFill>
                  <a:srgbClr val="000000"/>
                </a:solidFill>
                <a:latin typeface="Cambria" panose="02040503050406030204" pitchFamily="18" charset="0"/>
              </a:rPr>
              <a:t> down to </a:t>
            </a:r>
            <a:r>
              <a:rPr lang="en-US" altLang="en-US" sz="2000" dirty="0">
                <a:solidFill>
                  <a:srgbClr val="000000"/>
                </a:solidFill>
                <a:latin typeface="Lucida Console" panose="020B0609040504020204" pitchFamily="49" charset="0"/>
              </a:rPr>
              <a:t>1</a:t>
            </a:r>
            <a:r>
              <a:rPr lang="en-US" altLang="en-US" sz="2000" dirty="0">
                <a:solidFill>
                  <a:srgbClr val="000000"/>
                </a:solidFill>
                <a:latin typeface="Cambria" panose="02040503050406030204" pitchFamily="18" charset="0"/>
              </a:rPr>
              <a:t> in decrements of </a:t>
            </a:r>
            <a:r>
              <a:rPr lang="en-US" altLang="en-US" sz="2000" dirty="0">
                <a:solidFill>
                  <a:srgbClr val="000000"/>
                </a:solidFill>
                <a:latin typeface="Lucida Console" panose="020B0609040504020204" pitchFamily="49" charset="0"/>
              </a:rPr>
              <a:t>1</a:t>
            </a:r>
            <a:r>
              <a:rPr lang="en-US" altLang="en-US" sz="2000" dirty="0">
                <a:solidFill>
                  <a:srgbClr val="000000"/>
                </a:solidFill>
                <a:latin typeface="Cambria" panose="02040503050406030204" pitchFamily="18" charset="0"/>
              </a:rPr>
              <a:t>.</a:t>
            </a:r>
          </a:p>
          <a:p>
            <a:pPr lvl="2">
              <a:lnSpc>
                <a:spcPct val="80000"/>
              </a:lnSpc>
            </a:pPr>
            <a:r>
              <a:rPr lang="nn-NO" altLang="en-US" sz="1600" dirty="0">
                <a:solidFill>
                  <a:srgbClr val="0000FF"/>
                </a:solidFill>
                <a:latin typeface="Lucida Console" panose="020B0609040504020204" pitchFamily="49" charset="0"/>
              </a:rPr>
              <a:t>for</a:t>
            </a:r>
            <a:r>
              <a:rPr lang="nn-NO" altLang="en-US" sz="1600" dirty="0">
                <a:solidFill>
                  <a:srgbClr val="000000"/>
                </a:solidFill>
                <a:latin typeface="Lucida Console" panose="020B0609040504020204" pitchFamily="49" charset="0"/>
              </a:rPr>
              <a:t> (</a:t>
            </a:r>
            <a:r>
              <a:rPr lang="nn-NO" altLang="en-US" sz="1600" dirty="0">
                <a:solidFill>
                  <a:srgbClr val="0000FF"/>
                </a:solidFill>
                <a:latin typeface="Lucida Console" panose="020B0609040504020204" pitchFamily="49" charset="0"/>
              </a:rPr>
              <a:t>unsigned int</a:t>
            </a:r>
            <a:r>
              <a:rPr lang="nn-NO" altLang="en-US" sz="1600" dirty="0">
                <a:solidFill>
                  <a:srgbClr val="000000"/>
                </a:solidFill>
                <a:latin typeface="Lucida Console" panose="020B0609040504020204" pitchFamily="49" charset="0"/>
              </a:rPr>
              <a:t> i = </a:t>
            </a:r>
            <a:r>
              <a:rPr lang="nn-NO" altLang="en-US" sz="1600" dirty="0">
                <a:solidFill>
                  <a:srgbClr val="128AFF"/>
                </a:solidFill>
                <a:latin typeface="Lucida Console" panose="020B0609040504020204" pitchFamily="49" charset="0"/>
              </a:rPr>
              <a:t>100</a:t>
            </a:r>
            <a:r>
              <a:rPr lang="nn-NO" altLang="en-US" sz="1600" dirty="0">
                <a:solidFill>
                  <a:srgbClr val="000000"/>
                </a:solidFill>
                <a:latin typeface="Lucida Console" panose="020B0609040504020204" pitchFamily="49" charset="0"/>
              </a:rPr>
              <a:t>; i &gt;= </a:t>
            </a:r>
            <a:r>
              <a:rPr lang="nn-NO" altLang="en-US" sz="1600" dirty="0">
                <a:solidFill>
                  <a:srgbClr val="128AFF"/>
                </a:solidFill>
                <a:latin typeface="Lucida Console" panose="020B0609040504020204" pitchFamily="49" charset="0"/>
              </a:rPr>
              <a:t>1</a:t>
            </a:r>
            <a:r>
              <a:rPr lang="nn-NO" altLang="en-US" sz="1600" dirty="0">
                <a:solidFill>
                  <a:srgbClr val="000000"/>
                </a:solidFill>
                <a:latin typeface="Lucida Console" panose="020B0609040504020204" pitchFamily="49" charset="0"/>
              </a:rPr>
              <a:t>; --i)</a:t>
            </a:r>
          </a:p>
          <a:p>
            <a:pPr>
              <a:lnSpc>
                <a:spcPct val="80000"/>
              </a:lnSpc>
            </a:pPr>
            <a:r>
              <a:rPr lang="en-US" altLang="en-US" sz="2000" dirty="0">
                <a:solidFill>
                  <a:srgbClr val="000000"/>
                </a:solidFill>
                <a:latin typeface="Cambria" panose="02040503050406030204" pitchFamily="18" charset="0"/>
              </a:rPr>
              <a:t>Count from </a:t>
            </a:r>
            <a:r>
              <a:rPr lang="en-US" altLang="en-US" sz="2000" dirty="0">
                <a:solidFill>
                  <a:srgbClr val="000000"/>
                </a:solidFill>
                <a:latin typeface="Lucida Console" panose="020B0609040504020204" pitchFamily="49" charset="0"/>
              </a:rPr>
              <a:t>7</a:t>
            </a:r>
            <a:r>
              <a:rPr lang="en-US" altLang="en-US" sz="2000" dirty="0">
                <a:solidFill>
                  <a:srgbClr val="000000"/>
                </a:solidFill>
                <a:latin typeface="Cambria" panose="02040503050406030204" pitchFamily="18" charset="0"/>
              </a:rPr>
              <a:t> to </a:t>
            </a:r>
            <a:r>
              <a:rPr lang="en-US" altLang="en-US" sz="2000" dirty="0">
                <a:solidFill>
                  <a:srgbClr val="000000"/>
                </a:solidFill>
                <a:latin typeface="Lucida Console" panose="020B0609040504020204" pitchFamily="49" charset="0"/>
              </a:rPr>
              <a:t>77</a:t>
            </a:r>
            <a:r>
              <a:rPr lang="en-US" altLang="en-US" sz="2000" dirty="0">
                <a:solidFill>
                  <a:srgbClr val="000000"/>
                </a:solidFill>
                <a:latin typeface="Cambria" panose="02040503050406030204" pitchFamily="18" charset="0"/>
              </a:rPr>
              <a:t> in steps of </a:t>
            </a:r>
            <a:r>
              <a:rPr lang="en-US" altLang="en-US" sz="2000" dirty="0">
                <a:solidFill>
                  <a:srgbClr val="000000"/>
                </a:solidFill>
                <a:latin typeface="Lucida Console" panose="020B0609040504020204" pitchFamily="49" charset="0"/>
              </a:rPr>
              <a:t>7</a:t>
            </a:r>
            <a:r>
              <a:rPr lang="en-US" altLang="en-US" sz="2000" dirty="0">
                <a:solidFill>
                  <a:srgbClr val="000000"/>
                </a:solidFill>
                <a:latin typeface="Cambria" panose="02040503050406030204" pitchFamily="18" charset="0"/>
              </a:rPr>
              <a:t>.</a:t>
            </a:r>
          </a:p>
          <a:p>
            <a:pPr lvl="2" eaLnBrk="1" hangingPunct="1">
              <a:lnSpc>
                <a:spcPct val="80000"/>
              </a:lnSpc>
            </a:pPr>
            <a:r>
              <a:rPr lang="nn-NO" altLang="en-US" sz="1600" dirty="0">
                <a:solidFill>
                  <a:srgbClr val="0000FF"/>
                </a:solidFill>
                <a:latin typeface="Lucida Console" panose="020B0609040504020204" pitchFamily="49" charset="0"/>
              </a:rPr>
              <a:t>for</a:t>
            </a:r>
            <a:r>
              <a:rPr lang="nn-NO" altLang="en-US" sz="1600" dirty="0">
                <a:solidFill>
                  <a:srgbClr val="000000"/>
                </a:solidFill>
                <a:latin typeface="Lucida Console" panose="020B0609040504020204" pitchFamily="49" charset="0"/>
              </a:rPr>
              <a:t> (</a:t>
            </a:r>
            <a:r>
              <a:rPr lang="nn-NO" altLang="en-US" sz="1600" dirty="0">
                <a:solidFill>
                  <a:srgbClr val="0000FF"/>
                </a:solidFill>
                <a:latin typeface="Lucida Console" panose="020B0609040504020204" pitchFamily="49" charset="0"/>
              </a:rPr>
              <a:t>unsigned int</a:t>
            </a:r>
            <a:r>
              <a:rPr lang="nn-NO" altLang="en-US" sz="1600" dirty="0">
                <a:solidFill>
                  <a:srgbClr val="000000"/>
                </a:solidFill>
                <a:latin typeface="Lucida Console" panose="020B0609040504020204" pitchFamily="49" charset="0"/>
              </a:rPr>
              <a:t> i = </a:t>
            </a:r>
            <a:r>
              <a:rPr lang="nn-NO" altLang="en-US" sz="1600" dirty="0">
                <a:solidFill>
                  <a:srgbClr val="128AFF"/>
                </a:solidFill>
                <a:latin typeface="Lucida Console" panose="020B0609040504020204" pitchFamily="49" charset="0"/>
              </a:rPr>
              <a:t>7</a:t>
            </a:r>
            <a:r>
              <a:rPr lang="nn-NO" altLang="en-US" sz="1600" dirty="0">
                <a:solidFill>
                  <a:srgbClr val="000000"/>
                </a:solidFill>
                <a:latin typeface="Lucida Console" panose="020B0609040504020204" pitchFamily="49" charset="0"/>
              </a:rPr>
              <a:t>; i &lt;= </a:t>
            </a:r>
            <a:r>
              <a:rPr lang="nn-NO" altLang="en-US" sz="1600" dirty="0">
                <a:solidFill>
                  <a:srgbClr val="128AFF"/>
                </a:solidFill>
                <a:latin typeface="Lucida Console" panose="020B0609040504020204" pitchFamily="49" charset="0"/>
              </a:rPr>
              <a:t>77</a:t>
            </a:r>
            <a:r>
              <a:rPr lang="nn-NO" altLang="en-US" sz="1600" dirty="0">
                <a:solidFill>
                  <a:srgbClr val="000000"/>
                </a:solidFill>
                <a:latin typeface="Lucida Console" panose="020B0609040504020204" pitchFamily="49" charset="0"/>
              </a:rPr>
              <a:t>; i += </a:t>
            </a:r>
            <a:r>
              <a:rPr lang="nn-NO" altLang="en-US" sz="1600" dirty="0">
                <a:solidFill>
                  <a:srgbClr val="128AFF"/>
                </a:solidFill>
                <a:latin typeface="Lucida Console" panose="020B0609040504020204" pitchFamily="49" charset="0"/>
              </a:rPr>
              <a:t>7</a:t>
            </a:r>
            <a:r>
              <a:rPr lang="nn-NO" altLang="en-US" sz="1600" dirty="0">
                <a:solidFill>
                  <a:srgbClr val="000000"/>
                </a:solidFill>
                <a:latin typeface="Lucida Console" panose="020B0609040504020204" pitchFamily="49" charset="0"/>
              </a:rPr>
              <a:t>)</a:t>
            </a:r>
          </a:p>
          <a:p>
            <a:pPr>
              <a:lnSpc>
                <a:spcPct val="80000"/>
              </a:lnSpc>
            </a:pPr>
            <a:r>
              <a:rPr lang="en-US" altLang="en-US" sz="2000" dirty="0">
                <a:solidFill>
                  <a:srgbClr val="000000"/>
                </a:solidFill>
                <a:latin typeface="Cambria" panose="02040503050406030204" pitchFamily="18" charset="0"/>
              </a:rPr>
              <a:t>Count from </a:t>
            </a:r>
            <a:r>
              <a:rPr lang="en-US" altLang="en-US" sz="2000" dirty="0">
                <a:solidFill>
                  <a:srgbClr val="000000"/>
                </a:solidFill>
                <a:latin typeface="Lucida Console" panose="020B0609040504020204" pitchFamily="49" charset="0"/>
              </a:rPr>
              <a:t>20</a:t>
            </a:r>
            <a:r>
              <a:rPr lang="en-US" altLang="en-US" sz="2000" dirty="0">
                <a:solidFill>
                  <a:srgbClr val="000000"/>
                </a:solidFill>
                <a:latin typeface="Cambria" panose="02040503050406030204" pitchFamily="18" charset="0"/>
              </a:rPr>
              <a:t> down to </a:t>
            </a:r>
            <a:r>
              <a:rPr lang="en-US" altLang="en-US" sz="2000" dirty="0">
                <a:solidFill>
                  <a:srgbClr val="000000"/>
                </a:solidFill>
                <a:latin typeface="Lucida Console" panose="020B0609040504020204" pitchFamily="49" charset="0"/>
              </a:rPr>
              <a:t>2</a:t>
            </a:r>
            <a:r>
              <a:rPr lang="en-US" altLang="en-US" sz="2000" dirty="0">
                <a:solidFill>
                  <a:srgbClr val="000000"/>
                </a:solidFill>
                <a:latin typeface="Cambria" panose="02040503050406030204" pitchFamily="18" charset="0"/>
              </a:rPr>
              <a:t> in steps of </a:t>
            </a:r>
            <a:r>
              <a:rPr lang="en-US" altLang="en-US" sz="2000" dirty="0">
                <a:solidFill>
                  <a:srgbClr val="000000"/>
                </a:solidFill>
                <a:latin typeface="Lucida Console" panose="020B0609040504020204" pitchFamily="49" charset="0"/>
              </a:rPr>
              <a:t>-2</a:t>
            </a:r>
            <a:r>
              <a:rPr lang="en-US" altLang="en-US" sz="2000" dirty="0">
                <a:solidFill>
                  <a:srgbClr val="000000"/>
                </a:solidFill>
                <a:latin typeface="Cambria" panose="02040503050406030204" pitchFamily="18" charset="0"/>
              </a:rPr>
              <a:t>.</a:t>
            </a:r>
          </a:p>
          <a:p>
            <a:pPr lvl="2" eaLnBrk="1" hangingPunct="1">
              <a:lnSpc>
                <a:spcPct val="80000"/>
              </a:lnSpc>
            </a:pPr>
            <a:r>
              <a:rPr lang="nn-NO" altLang="en-US" sz="1600" dirty="0">
                <a:solidFill>
                  <a:srgbClr val="0000FF"/>
                </a:solidFill>
                <a:latin typeface="Lucida Console" panose="020B0609040504020204" pitchFamily="49" charset="0"/>
              </a:rPr>
              <a:t>for</a:t>
            </a:r>
            <a:r>
              <a:rPr lang="nn-NO" altLang="en-US" sz="1600" dirty="0">
                <a:solidFill>
                  <a:srgbClr val="000000"/>
                </a:solidFill>
                <a:latin typeface="Lucida Console" panose="020B0609040504020204" pitchFamily="49" charset="0"/>
              </a:rPr>
              <a:t> (</a:t>
            </a:r>
            <a:r>
              <a:rPr lang="nn-NO" altLang="en-US" sz="1600" dirty="0">
                <a:solidFill>
                  <a:srgbClr val="0000FF"/>
                </a:solidFill>
                <a:latin typeface="Lucida Console" panose="020B0609040504020204" pitchFamily="49" charset="0"/>
              </a:rPr>
              <a:t>unsigned int</a:t>
            </a:r>
            <a:r>
              <a:rPr lang="nn-NO" altLang="en-US" sz="1600" dirty="0">
                <a:solidFill>
                  <a:srgbClr val="000000"/>
                </a:solidFill>
                <a:latin typeface="Lucida Console" panose="020B0609040504020204" pitchFamily="49" charset="0"/>
              </a:rPr>
              <a:t> i = </a:t>
            </a:r>
            <a:r>
              <a:rPr lang="nn-NO" altLang="en-US" sz="1600" dirty="0">
                <a:solidFill>
                  <a:srgbClr val="128AFF"/>
                </a:solidFill>
                <a:latin typeface="Lucida Console" panose="020B0609040504020204" pitchFamily="49" charset="0"/>
              </a:rPr>
              <a:t>20</a:t>
            </a:r>
            <a:r>
              <a:rPr lang="nn-NO" altLang="en-US" sz="1600" dirty="0">
                <a:solidFill>
                  <a:srgbClr val="000000"/>
                </a:solidFill>
                <a:latin typeface="Lucida Console" panose="020B0609040504020204" pitchFamily="49" charset="0"/>
              </a:rPr>
              <a:t>; i &gt;= </a:t>
            </a:r>
            <a:r>
              <a:rPr lang="nn-NO" altLang="en-US" sz="1600" dirty="0">
                <a:solidFill>
                  <a:srgbClr val="128AFF"/>
                </a:solidFill>
                <a:latin typeface="Lucida Console" panose="020B0609040504020204" pitchFamily="49" charset="0"/>
              </a:rPr>
              <a:t>2</a:t>
            </a:r>
            <a:r>
              <a:rPr lang="nn-NO" altLang="en-US" sz="1600" dirty="0">
                <a:solidFill>
                  <a:srgbClr val="000000"/>
                </a:solidFill>
                <a:latin typeface="Lucida Console" panose="020B0609040504020204" pitchFamily="49" charset="0"/>
              </a:rPr>
              <a:t>; i -= </a:t>
            </a:r>
            <a:r>
              <a:rPr lang="nn-NO" altLang="en-US" sz="1600" dirty="0">
                <a:solidFill>
                  <a:srgbClr val="128AFF"/>
                </a:solidFill>
                <a:latin typeface="Lucida Console" panose="020B0609040504020204" pitchFamily="49" charset="0"/>
              </a:rPr>
              <a:t>2</a:t>
            </a:r>
            <a:r>
              <a:rPr lang="nn-NO" altLang="en-US" sz="1600" dirty="0">
                <a:solidFill>
                  <a:srgbClr val="000000"/>
                </a:solidFill>
                <a:latin typeface="Lucida Console" panose="020B0609040504020204" pitchFamily="49" charset="0"/>
              </a:rPr>
              <a:t>)</a:t>
            </a:r>
          </a:p>
          <a:p>
            <a:pPr>
              <a:lnSpc>
                <a:spcPct val="80000"/>
              </a:lnSpc>
            </a:pPr>
            <a:r>
              <a:rPr lang="en-US" altLang="en-US" sz="2000" dirty="0">
                <a:solidFill>
                  <a:srgbClr val="000000"/>
                </a:solidFill>
                <a:latin typeface="Cambria" panose="02040503050406030204" pitchFamily="18" charset="0"/>
              </a:rPr>
              <a:t>Iterate over the sequence </a:t>
            </a:r>
            <a:r>
              <a:rPr lang="en-US" altLang="en-US" sz="2000" dirty="0">
                <a:solidFill>
                  <a:srgbClr val="000000"/>
                </a:solidFill>
                <a:latin typeface="Lucida Console" panose="020B0609040504020204" pitchFamily="49" charset="0"/>
              </a:rPr>
              <a:t>2</a:t>
            </a:r>
            <a:r>
              <a:rPr lang="en-US" altLang="en-US" sz="2000" dirty="0">
                <a:solidFill>
                  <a:srgbClr val="000000"/>
                </a:solidFill>
                <a:latin typeface="Cambria" panose="02040503050406030204" pitchFamily="18" charset="0"/>
              </a:rPr>
              <a:t>, </a:t>
            </a:r>
            <a:r>
              <a:rPr lang="en-US" altLang="en-US" sz="2000" dirty="0">
                <a:solidFill>
                  <a:srgbClr val="000000"/>
                </a:solidFill>
                <a:latin typeface="Lucida Console" panose="020B0609040504020204" pitchFamily="49" charset="0"/>
              </a:rPr>
              <a:t>5</a:t>
            </a:r>
            <a:r>
              <a:rPr lang="en-US" altLang="en-US" sz="2000" dirty="0">
                <a:solidFill>
                  <a:srgbClr val="000000"/>
                </a:solidFill>
                <a:latin typeface="Cambria" panose="02040503050406030204" pitchFamily="18" charset="0"/>
              </a:rPr>
              <a:t>, </a:t>
            </a:r>
            <a:r>
              <a:rPr lang="en-US" altLang="en-US" sz="2000" dirty="0">
                <a:solidFill>
                  <a:srgbClr val="000000"/>
                </a:solidFill>
                <a:latin typeface="Lucida Console" panose="020B0609040504020204" pitchFamily="49" charset="0"/>
              </a:rPr>
              <a:t>8</a:t>
            </a:r>
            <a:r>
              <a:rPr lang="en-US" altLang="en-US" sz="2000" dirty="0">
                <a:solidFill>
                  <a:srgbClr val="000000"/>
                </a:solidFill>
                <a:latin typeface="Cambria" panose="02040503050406030204" pitchFamily="18" charset="0"/>
              </a:rPr>
              <a:t>, </a:t>
            </a:r>
            <a:r>
              <a:rPr lang="en-US" altLang="en-US" sz="2000" dirty="0">
                <a:solidFill>
                  <a:srgbClr val="000000"/>
                </a:solidFill>
                <a:latin typeface="Lucida Console" panose="020B0609040504020204" pitchFamily="49" charset="0"/>
              </a:rPr>
              <a:t>11</a:t>
            </a:r>
            <a:r>
              <a:rPr lang="en-US" altLang="en-US" sz="2000" dirty="0">
                <a:solidFill>
                  <a:srgbClr val="000000"/>
                </a:solidFill>
                <a:latin typeface="Cambria" panose="02040503050406030204" pitchFamily="18" charset="0"/>
              </a:rPr>
              <a:t>, </a:t>
            </a:r>
            <a:r>
              <a:rPr lang="en-US" altLang="en-US" sz="2000" dirty="0">
                <a:solidFill>
                  <a:srgbClr val="000000"/>
                </a:solidFill>
                <a:latin typeface="Lucida Console" panose="020B0609040504020204" pitchFamily="49" charset="0"/>
              </a:rPr>
              <a:t>14</a:t>
            </a:r>
            <a:r>
              <a:rPr lang="en-US" altLang="en-US" sz="2000" dirty="0">
                <a:solidFill>
                  <a:srgbClr val="000000"/>
                </a:solidFill>
                <a:latin typeface="Cambria" panose="02040503050406030204" pitchFamily="18" charset="0"/>
              </a:rPr>
              <a:t> , </a:t>
            </a:r>
            <a:r>
              <a:rPr lang="en-US" altLang="en-US" sz="2000" dirty="0">
                <a:solidFill>
                  <a:srgbClr val="000000"/>
                </a:solidFill>
                <a:latin typeface="Lucida Console" panose="020B0609040504020204" pitchFamily="49" charset="0"/>
              </a:rPr>
              <a:t>17</a:t>
            </a:r>
            <a:r>
              <a:rPr lang="en-US" altLang="en-US" sz="2000" dirty="0">
                <a:solidFill>
                  <a:srgbClr val="000000"/>
                </a:solidFill>
                <a:latin typeface="Cambria" panose="02040503050406030204" pitchFamily="18" charset="0"/>
              </a:rPr>
              <a:t> , </a:t>
            </a:r>
            <a:r>
              <a:rPr lang="en-US" altLang="en-US" sz="2000" dirty="0">
                <a:solidFill>
                  <a:srgbClr val="000000"/>
                </a:solidFill>
                <a:latin typeface="Lucida Console" panose="020B0609040504020204" pitchFamily="49" charset="0"/>
              </a:rPr>
              <a:t>20</a:t>
            </a:r>
            <a:r>
              <a:rPr lang="en-US" altLang="en-US" sz="2000" dirty="0">
                <a:solidFill>
                  <a:srgbClr val="000000"/>
                </a:solidFill>
                <a:latin typeface="Cambria" panose="02040503050406030204" pitchFamily="18" charset="0"/>
              </a:rPr>
              <a:t>.</a:t>
            </a:r>
          </a:p>
          <a:p>
            <a:pPr lvl="2">
              <a:lnSpc>
                <a:spcPct val="80000"/>
              </a:lnSpc>
            </a:pPr>
            <a:r>
              <a:rPr lang="nn-NO" altLang="en-US" sz="1600" dirty="0">
                <a:solidFill>
                  <a:srgbClr val="0000FF"/>
                </a:solidFill>
                <a:latin typeface="Lucida Console" panose="020B0609040504020204" pitchFamily="49" charset="0"/>
              </a:rPr>
              <a:t>for</a:t>
            </a:r>
            <a:r>
              <a:rPr lang="nn-NO" altLang="en-US" sz="1600" dirty="0">
                <a:solidFill>
                  <a:srgbClr val="000000"/>
                </a:solidFill>
                <a:latin typeface="Lucida Console" panose="020B0609040504020204" pitchFamily="49" charset="0"/>
              </a:rPr>
              <a:t> (</a:t>
            </a:r>
            <a:r>
              <a:rPr lang="nn-NO" altLang="en-US" sz="1600" dirty="0">
                <a:solidFill>
                  <a:srgbClr val="0000FF"/>
                </a:solidFill>
                <a:latin typeface="Lucida Console" panose="020B0609040504020204" pitchFamily="49" charset="0"/>
              </a:rPr>
              <a:t>unsigned int</a:t>
            </a:r>
            <a:r>
              <a:rPr lang="nn-NO" altLang="en-US" sz="1600" dirty="0">
                <a:solidFill>
                  <a:srgbClr val="000000"/>
                </a:solidFill>
                <a:latin typeface="Lucida Console" panose="020B0609040504020204" pitchFamily="49" charset="0"/>
              </a:rPr>
              <a:t> i = </a:t>
            </a:r>
            <a:r>
              <a:rPr lang="nn-NO" altLang="en-US" sz="1600" dirty="0">
                <a:solidFill>
                  <a:srgbClr val="128AFF"/>
                </a:solidFill>
                <a:latin typeface="Lucida Console" panose="020B0609040504020204" pitchFamily="49" charset="0"/>
              </a:rPr>
              <a:t>2</a:t>
            </a:r>
            <a:r>
              <a:rPr lang="nn-NO" altLang="en-US" sz="1600" dirty="0">
                <a:solidFill>
                  <a:srgbClr val="000000"/>
                </a:solidFill>
                <a:latin typeface="Lucida Console" panose="020B0609040504020204" pitchFamily="49" charset="0"/>
              </a:rPr>
              <a:t>; i &lt;= </a:t>
            </a:r>
            <a:r>
              <a:rPr lang="nn-NO" altLang="en-US" sz="1600" dirty="0">
                <a:solidFill>
                  <a:srgbClr val="128AFF"/>
                </a:solidFill>
                <a:latin typeface="Lucida Console" panose="020B0609040504020204" pitchFamily="49" charset="0"/>
              </a:rPr>
              <a:t>20</a:t>
            </a:r>
            <a:r>
              <a:rPr lang="nn-NO" altLang="en-US" sz="1600" dirty="0">
                <a:solidFill>
                  <a:srgbClr val="000000"/>
                </a:solidFill>
                <a:latin typeface="Lucida Console" panose="020B0609040504020204" pitchFamily="49" charset="0"/>
              </a:rPr>
              <a:t>; i += </a:t>
            </a:r>
            <a:r>
              <a:rPr lang="nn-NO" altLang="en-US" sz="1600" dirty="0">
                <a:solidFill>
                  <a:srgbClr val="128AFF"/>
                </a:solidFill>
                <a:latin typeface="Lucida Console" panose="020B0609040504020204" pitchFamily="49" charset="0"/>
              </a:rPr>
              <a:t>3</a:t>
            </a:r>
            <a:r>
              <a:rPr lang="nn-NO" altLang="en-US" sz="1600" dirty="0">
                <a:solidFill>
                  <a:srgbClr val="000000"/>
                </a:solidFill>
                <a:latin typeface="Lucida Console" panose="020B0609040504020204" pitchFamily="49" charset="0"/>
              </a:rPr>
              <a:t>)</a:t>
            </a:r>
          </a:p>
          <a:p>
            <a:pPr>
              <a:lnSpc>
                <a:spcPct val="80000"/>
              </a:lnSpc>
            </a:pPr>
            <a:r>
              <a:rPr lang="en-US" altLang="en-US" sz="2000" dirty="0">
                <a:solidFill>
                  <a:srgbClr val="000000"/>
                </a:solidFill>
                <a:latin typeface="Cambria" panose="02040503050406030204" pitchFamily="18" charset="0"/>
              </a:rPr>
              <a:t>Iterate over the sequence </a:t>
            </a:r>
            <a:r>
              <a:rPr lang="en-US" altLang="en-US" sz="2000" dirty="0">
                <a:solidFill>
                  <a:srgbClr val="000000"/>
                </a:solidFill>
                <a:latin typeface="Lucida Console" panose="020B0609040504020204" pitchFamily="49" charset="0"/>
              </a:rPr>
              <a:t>99</a:t>
            </a:r>
            <a:r>
              <a:rPr lang="en-US" altLang="en-US" sz="2000" dirty="0">
                <a:solidFill>
                  <a:srgbClr val="000000"/>
                </a:solidFill>
                <a:latin typeface="Cambria" panose="02040503050406030204" pitchFamily="18" charset="0"/>
              </a:rPr>
              <a:t>, </a:t>
            </a:r>
            <a:r>
              <a:rPr lang="en-US" altLang="en-US" sz="2000" dirty="0">
                <a:solidFill>
                  <a:srgbClr val="000000"/>
                </a:solidFill>
                <a:latin typeface="Lucida Console" panose="020B0609040504020204" pitchFamily="49" charset="0"/>
              </a:rPr>
              <a:t>88</a:t>
            </a:r>
            <a:r>
              <a:rPr lang="en-US" altLang="en-US" sz="2000" dirty="0">
                <a:solidFill>
                  <a:srgbClr val="000000"/>
                </a:solidFill>
                <a:latin typeface="Cambria" panose="02040503050406030204" pitchFamily="18" charset="0"/>
              </a:rPr>
              <a:t>, </a:t>
            </a:r>
            <a:r>
              <a:rPr lang="en-US" altLang="en-US" sz="2000" dirty="0">
                <a:solidFill>
                  <a:srgbClr val="000000"/>
                </a:solidFill>
                <a:latin typeface="Lucida Console" panose="020B0609040504020204" pitchFamily="49" charset="0"/>
              </a:rPr>
              <a:t>77</a:t>
            </a:r>
            <a:r>
              <a:rPr lang="en-US" altLang="en-US" sz="2000" dirty="0">
                <a:solidFill>
                  <a:srgbClr val="000000"/>
                </a:solidFill>
                <a:latin typeface="Cambria" panose="02040503050406030204" pitchFamily="18" charset="0"/>
              </a:rPr>
              <a:t>, </a:t>
            </a:r>
            <a:r>
              <a:rPr lang="en-US" altLang="en-US" sz="2000" dirty="0">
                <a:solidFill>
                  <a:srgbClr val="000000"/>
                </a:solidFill>
                <a:latin typeface="Lucida Console" panose="020B0609040504020204" pitchFamily="49" charset="0"/>
              </a:rPr>
              <a:t>66</a:t>
            </a:r>
            <a:r>
              <a:rPr lang="en-US" altLang="en-US" sz="2000" dirty="0">
                <a:solidFill>
                  <a:srgbClr val="000000"/>
                </a:solidFill>
                <a:latin typeface="Cambria" panose="02040503050406030204" pitchFamily="18" charset="0"/>
              </a:rPr>
              <a:t> , </a:t>
            </a:r>
            <a:r>
              <a:rPr lang="en-US" altLang="en-US" sz="2000" dirty="0">
                <a:solidFill>
                  <a:srgbClr val="000000"/>
                </a:solidFill>
                <a:latin typeface="Lucida Console" panose="020B0609040504020204" pitchFamily="49" charset="0"/>
              </a:rPr>
              <a:t>55</a:t>
            </a:r>
            <a:r>
              <a:rPr lang="en-US" altLang="en-US" sz="2000" dirty="0">
                <a:solidFill>
                  <a:srgbClr val="000000"/>
                </a:solidFill>
                <a:latin typeface="Cambria" panose="02040503050406030204" pitchFamily="18" charset="0"/>
              </a:rPr>
              <a:t> , </a:t>
            </a:r>
            <a:r>
              <a:rPr lang="en-US" altLang="en-US" sz="2000" dirty="0">
                <a:solidFill>
                  <a:srgbClr val="000000"/>
                </a:solidFill>
                <a:latin typeface="Lucida Console" panose="020B0609040504020204" pitchFamily="49" charset="0"/>
              </a:rPr>
              <a:t>44</a:t>
            </a:r>
            <a:r>
              <a:rPr lang="en-US" altLang="en-US" sz="2000" dirty="0">
                <a:solidFill>
                  <a:srgbClr val="000000"/>
                </a:solidFill>
                <a:latin typeface="Cambria" panose="02040503050406030204" pitchFamily="18" charset="0"/>
              </a:rPr>
              <a:t> , </a:t>
            </a:r>
            <a:r>
              <a:rPr lang="en-US" altLang="en-US" sz="2000" dirty="0">
                <a:solidFill>
                  <a:srgbClr val="000000"/>
                </a:solidFill>
                <a:latin typeface="Lucida Console" panose="020B0609040504020204" pitchFamily="49" charset="0"/>
              </a:rPr>
              <a:t>33</a:t>
            </a:r>
            <a:r>
              <a:rPr lang="en-US" altLang="en-US" sz="2000" dirty="0">
                <a:solidFill>
                  <a:srgbClr val="000000"/>
                </a:solidFill>
                <a:latin typeface="Cambria" panose="02040503050406030204" pitchFamily="18" charset="0"/>
              </a:rPr>
              <a:t> , </a:t>
            </a:r>
            <a:r>
              <a:rPr lang="en-US" altLang="en-US" sz="2000" dirty="0">
                <a:solidFill>
                  <a:srgbClr val="000000"/>
                </a:solidFill>
                <a:latin typeface="Lucida Console" panose="020B0609040504020204" pitchFamily="49" charset="0"/>
              </a:rPr>
              <a:t>22</a:t>
            </a:r>
            <a:r>
              <a:rPr lang="en-US" altLang="en-US" sz="2000" dirty="0">
                <a:solidFill>
                  <a:srgbClr val="000000"/>
                </a:solidFill>
                <a:latin typeface="Cambria" panose="02040503050406030204" pitchFamily="18" charset="0"/>
              </a:rPr>
              <a:t> , </a:t>
            </a:r>
            <a:r>
              <a:rPr lang="en-US" altLang="en-US" sz="2000" dirty="0">
                <a:solidFill>
                  <a:srgbClr val="000000"/>
                </a:solidFill>
                <a:latin typeface="Lucida Console" panose="020B0609040504020204" pitchFamily="49" charset="0"/>
              </a:rPr>
              <a:t>11</a:t>
            </a:r>
            <a:r>
              <a:rPr lang="en-US" altLang="en-US" sz="2000" dirty="0">
                <a:solidFill>
                  <a:srgbClr val="000000"/>
                </a:solidFill>
                <a:latin typeface="Cambria" panose="02040503050406030204" pitchFamily="18" charset="0"/>
              </a:rPr>
              <a:t>, </a:t>
            </a:r>
            <a:r>
              <a:rPr lang="en-US" altLang="en-US" sz="2000" dirty="0">
                <a:solidFill>
                  <a:srgbClr val="000000"/>
                </a:solidFill>
                <a:latin typeface="Lucida Console" panose="020B0609040504020204" pitchFamily="49" charset="0"/>
              </a:rPr>
              <a:t>0</a:t>
            </a:r>
            <a:r>
              <a:rPr lang="en-US" altLang="en-US" sz="2000" dirty="0">
                <a:solidFill>
                  <a:srgbClr val="000000"/>
                </a:solidFill>
                <a:latin typeface="Cambria" panose="02040503050406030204" pitchFamily="18" charset="0"/>
              </a:rPr>
              <a:t>. We use </a:t>
            </a:r>
            <a:r>
              <a:rPr lang="en-US" altLang="en-US" sz="2000" dirty="0" err="1">
                <a:solidFill>
                  <a:srgbClr val="000000"/>
                </a:solidFill>
                <a:latin typeface="Consolas" panose="020B0609020204030204" pitchFamily="49" charset="0"/>
              </a:rPr>
              <a:t>int</a:t>
            </a:r>
            <a:r>
              <a:rPr lang="en-US" altLang="en-US" sz="2000" dirty="0">
                <a:solidFill>
                  <a:srgbClr val="000000"/>
                </a:solidFill>
                <a:latin typeface="Cambria" panose="02040503050406030204" pitchFamily="18" charset="0"/>
              </a:rPr>
              <a:t> rather than </a:t>
            </a:r>
            <a:r>
              <a:rPr lang="en-US" altLang="en-US" sz="2000" dirty="0">
                <a:solidFill>
                  <a:srgbClr val="000000"/>
                </a:solidFill>
                <a:latin typeface="Consolas" panose="020B0609020204030204" pitchFamily="49" charset="0"/>
              </a:rPr>
              <a:t>unsigned</a:t>
            </a:r>
            <a:r>
              <a:rPr lang="en-US" altLang="en-US" sz="2000" dirty="0">
                <a:solidFill>
                  <a:srgbClr val="000000"/>
                </a:solidFill>
                <a:latin typeface="Cambria" panose="02040503050406030204" pitchFamily="18" charset="0"/>
              </a:rPr>
              <a:t> </a:t>
            </a:r>
            <a:r>
              <a:rPr lang="en-US" altLang="en-US" sz="2000" dirty="0" err="1">
                <a:solidFill>
                  <a:srgbClr val="000000"/>
                </a:solidFill>
                <a:latin typeface="Consolas" panose="020B0609020204030204" pitchFamily="49" charset="0"/>
              </a:rPr>
              <a:t>int</a:t>
            </a:r>
            <a:r>
              <a:rPr lang="en-US" altLang="en-US" sz="2000" dirty="0">
                <a:solidFill>
                  <a:srgbClr val="000000"/>
                </a:solidFill>
                <a:latin typeface="Cambria" panose="02040503050406030204" pitchFamily="18" charset="0"/>
              </a:rPr>
              <a:t> here because the condition does not become false until </a:t>
            </a:r>
            <a:r>
              <a:rPr lang="en-US" altLang="en-US" sz="2000" dirty="0">
                <a:solidFill>
                  <a:srgbClr val="000000"/>
                </a:solidFill>
                <a:latin typeface="Consolas" panose="020B0609020204030204" pitchFamily="49" charset="0"/>
              </a:rPr>
              <a:t>i</a:t>
            </a:r>
            <a:r>
              <a:rPr lang="en-US" altLang="en-US" sz="2000" dirty="0">
                <a:solidFill>
                  <a:srgbClr val="000000"/>
                </a:solidFill>
                <a:latin typeface="Cambria" panose="02040503050406030204" pitchFamily="18" charset="0"/>
              </a:rPr>
              <a:t>’s value is </a:t>
            </a:r>
            <a:r>
              <a:rPr lang="en-US" altLang="en-US" sz="2000" dirty="0">
                <a:solidFill>
                  <a:srgbClr val="000000"/>
                </a:solidFill>
                <a:latin typeface="Consolas" panose="020B0609020204030204" pitchFamily="49" charset="0"/>
              </a:rPr>
              <a:t>-11</a:t>
            </a:r>
            <a:r>
              <a:rPr lang="en-US" altLang="en-US" sz="2000" dirty="0">
                <a:solidFill>
                  <a:srgbClr val="000000"/>
                </a:solidFill>
                <a:latin typeface="Cambria" panose="02040503050406030204" pitchFamily="18" charset="0"/>
              </a:rPr>
              <a:t>, so the control variable must be able to represent both positive and negative values. </a:t>
            </a:r>
          </a:p>
          <a:p>
            <a:pPr lvl="2">
              <a:lnSpc>
                <a:spcPct val="80000"/>
              </a:lnSpc>
            </a:pPr>
            <a:r>
              <a:rPr lang="nn-NO" altLang="en-US" sz="1600" dirty="0">
                <a:solidFill>
                  <a:srgbClr val="0000FF"/>
                </a:solidFill>
                <a:latin typeface="Lucida Console" panose="020B0609040504020204" pitchFamily="49" charset="0"/>
              </a:rPr>
              <a:t>for</a:t>
            </a:r>
            <a:r>
              <a:rPr lang="nn-NO" altLang="en-US" sz="1600" dirty="0">
                <a:solidFill>
                  <a:srgbClr val="000000"/>
                </a:solidFill>
                <a:latin typeface="Lucida Console" panose="020B0609040504020204" pitchFamily="49" charset="0"/>
              </a:rPr>
              <a:t> (</a:t>
            </a:r>
            <a:r>
              <a:rPr lang="nn-NO" altLang="en-US" sz="1600" dirty="0">
                <a:solidFill>
                  <a:srgbClr val="0000FF"/>
                </a:solidFill>
                <a:latin typeface="Lucida Console" panose="020B0609040504020204" pitchFamily="49" charset="0"/>
              </a:rPr>
              <a:t>int</a:t>
            </a:r>
            <a:r>
              <a:rPr lang="nn-NO" altLang="en-US" sz="1600" dirty="0">
                <a:solidFill>
                  <a:srgbClr val="000000"/>
                </a:solidFill>
                <a:latin typeface="Lucida Console" panose="020B0609040504020204" pitchFamily="49" charset="0"/>
              </a:rPr>
              <a:t> i = </a:t>
            </a:r>
            <a:r>
              <a:rPr lang="nn-NO" altLang="en-US" sz="1600" dirty="0">
                <a:solidFill>
                  <a:srgbClr val="128AFF"/>
                </a:solidFill>
                <a:latin typeface="Lucida Console" panose="020B0609040504020204" pitchFamily="49" charset="0"/>
              </a:rPr>
              <a:t>99</a:t>
            </a:r>
            <a:r>
              <a:rPr lang="nn-NO" altLang="en-US" sz="1600" dirty="0">
                <a:solidFill>
                  <a:srgbClr val="000000"/>
                </a:solidFill>
                <a:latin typeface="Lucida Console" panose="020B0609040504020204" pitchFamily="49" charset="0"/>
              </a:rPr>
              <a:t>; i &gt;= </a:t>
            </a:r>
            <a:r>
              <a:rPr lang="nn-NO" altLang="en-US" sz="1600" dirty="0">
                <a:solidFill>
                  <a:srgbClr val="128AFF"/>
                </a:solidFill>
                <a:latin typeface="Lucida Console" panose="020B0609040504020204" pitchFamily="49" charset="0"/>
              </a:rPr>
              <a:t>0</a:t>
            </a:r>
            <a:r>
              <a:rPr lang="nn-NO" altLang="en-US" sz="1600" dirty="0">
                <a:solidFill>
                  <a:srgbClr val="000000"/>
                </a:solidFill>
                <a:latin typeface="Lucida Console" panose="020B0609040504020204" pitchFamily="49" charset="0"/>
              </a:rPr>
              <a:t>; i -= </a:t>
            </a:r>
            <a:r>
              <a:rPr lang="nn-NO" altLang="en-US" sz="1600" dirty="0">
                <a:solidFill>
                  <a:srgbClr val="128AFF"/>
                </a:solidFill>
                <a:latin typeface="Lucida Console" panose="020B0609040504020204" pitchFamily="49" charset="0"/>
              </a:rPr>
              <a:t>11</a:t>
            </a:r>
            <a:r>
              <a:rPr lang="nn-NO" altLang="en-US" sz="1600" dirty="0">
                <a:solidFill>
                  <a:srgbClr val="000000"/>
                </a:solidFill>
                <a:latin typeface="Lucida Console" panose="020B0609040504020204" pitchFamily="49" charset="0"/>
              </a:rPr>
              <a:t>)</a:t>
            </a:r>
            <a:endParaRPr lang="nn-NO" altLang="en-US" sz="2000" dirty="0">
              <a:solidFill>
                <a:srgbClr val="000000"/>
              </a:solidFill>
              <a:latin typeface="Lucida Console" panose="020B0609040504020204" pitchFamily="49" charset="0"/>
            </a:endParaRPr>
          </a:p>
        </p:txBody>
      </p:sp>
      <p:sp>
        <p:nvSpPr>
          <p:cNvPr id="3994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descr="cpphtp10_05_Page_2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78819"/>
            <a:ext cx="9144000" cy="2900363"/>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3388399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solidFill>
                  <a:srgbClr val="24B5A1"/>
                </a:solidFill>
                <a:latin typeface="Calibri" panose="020F0502020204030204" pitchFamily="34" charset="0"/>
              </a:rPr>
              <a:t>5.5  </a:t>
            </a:r>
            <a:r>
              <a:rPr lang="en-US" dirty="0">
                <a:solidFill>
                  <a:srgbClr val="3380E6"/>
                </a:solidFill>
                <a:latin typeface="Calibri" panose="020F0502020204030204" pitchFamily="34" charset="0"/>
              </a:rPr>
              <a:t>Application: Summing Integers</a:t>
            </a:r>
          </a:p>
        </p:txBody>
      </p:sp>
      <p:sp>
        <p:nvSpPr>
          <p:cNvPr id="36867" name="Text Placeholder 2"/>
          <p:cNvSpPr>
            <a:spLocks noGrp="1"/>
          </p:cNvSpPr>
          <p:nvPr>
            <p:ph type="body" idx="1"/>
          </p:nvPr>
        </p:nvSpPr>
        <p:spPr>
          <a:xfrm>
            <a:off x="457200" y="1481138"/>
            <a:ext cx="8382000" cy="4525962"/>
          </a:xfrm>
        </p:spPr>
        <p:txBody>
          <a:bodyPr/>
          <a:lstStyle/>
          <a:p>
            <a:pPr eaLnBrk="1" hangingPunct="1">
              <a:defRPr/>
            </a:pPr>
            <a:r>
              <a:rPr lang="en-US" dirty="0">
                <a:solidFill>
                  <a:srgbClr val="000000"/>
                </a:solidFill>
                <a:latin typeface="Cambria" panose="02040503050406030204" pitchFamily="18" charset="0"/>
              </a:rPr>
              <a:t>Write a program that takes a number n from the user and finds the sum of all the numbers from 1 to n and prints it.</a:t>
            </a:r>
          </a:p>
          <a:p>
            <a:pPr eaLnBrk="1" hangingPunct="1">
              <a:defRPr/>
            </a:pPr>
            <a:r>
              <a:rPr lang="en-US" dirty="0">
                <a:solidFill>
                  <a:srgbClr val="000000"/>
                </a:solidFill>
                <a:latin typeface="Cambria" panose="02040503050406030204" pitchFamily="18" charset="0"/>
              </a:rPr>
              <a:t>Modify the program so that it also prints the product of the numbers. How high can n be?</a:t>
            </a:r>
          </a:p>
          <a:p>
            <a:pPr eaLnBrk="1" hangingPunct="1">
              <a:defRPr/>
            </a:pPr>
            <a:r>
              <a:rPr lang="en-US" dirty="0">
                <a:solidFill>
                  <a:srgbClr val="000000"/>
                </a:solidFill>
                <a:latin typeface="Cambria" panose="02040503050406030204" pitchFamily="18" charset="0"/>
              </a:rPr>
              <a:t>How can we modify our variables to be able to use higher n? </a:t>
            </a:r>
          </a:p>
        </p:txBody>
      </p:sp>
      <p:sp>
        <p:nvSpPr>
          <p:cNvPr id="4198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24B5A1"/>
                </a:solidFill>
                <a:latin typeface="Calibri" panose="020F0502020204030204" pitchFamily="34" charset="0"/>
              </a:rPr>
              <a:t>5.6  </a:t>
            </a:r>
            <a:r>
              <a:rPr lang="en-US" dirty="0">
                <a:solidFill>
                  <a:srgbClr val="3380E6"/>
                </a:solidFill>
                <a:latin typeface="Calibri" panose="020F0502020204030204" pitchFamily="34" charset="0"/>
              </a:rPr>
              <a:t>Application: Compound-Interest Calculations</a:t>
            </a:r>
          </a:p>
        </p:txBody>
      </p:sp>
      <p:sp>
        <p:nvSpPr>
          <p:cNvPr id="39939" name="Text Placeholder 2"/>
          <p:cNvSpPr>
            <a:spLocks noGrp="1"/>
          </p:cNvSpPr>
          <p:nvPr>
            <p:ph type="body" idx="1"/>
          </p:nvPr>
        </p:nvSpPr>
        <p:spPr/>
        <p:txBody>
          <a:bodyPr/>
          <a:lstStyle/>
          <a:p>
            <a:pPr eaLnBrk="1" hangingPunct="1">
              <a:lnSpc>
                <a:spcPct val="90000"/>
              </a:lnSpc>
              <a:defRPr/>
            </a:pPr>
            <a:r>
              <a:rPr lang="en-US" sz="2500" dirty="0">
                <a:solidFill>
                  <a:srgbClr val="000000"/>
                </a:solidFill>
                <a:latin typeface="Cambria" panose="02040503050406030204" pitchFamily="18" charset="0"/>
              </a:rPr>
              <a:t>Consider the following problem statement:</a:t>
            </a:r>
          </a:p>
          <a:p>
            <a:pPr lvl="1" eaLnBrk="1" hangingPunct="1">
              <a:lnSpc>
                <a:spcPct val="90000"/>
              </a:lnSpc>
              <a:defRPr/>
            </a:pPr>
            <a:r>
              <a:rPr lang="en-US" sz="2100" dirty="0">
                <a:solidFill>
                  <a:srgbClr val="000000"/>
                </a:solidFill>
                <a:latin typeface="Cambria" panose="02040503050406030204" pitchFamily="18" charset="0"/>
              </a:rPr>
              <a:t>A person invests $1000.00 in a savings account yielding 5% interest. Assuming that all interest is left on deposit in the account, calculate and print the amount of money in the account at the end of each year for 10 years. Use the following formula for determining these amounts:</a:t>
            </a:r>
            <a:br>
              <a:rPr lang="en-US" sz="2100" dirty="0">
                <a:solidFill>
                  <a:srgbClr val="000000"/>
                </a:solidFill>
                <a:latin typeface="Cambria" panose="02040503050406030204" pitchFamily="18" charset="0"/>
              </a:rPr>
            </a:br>
            <a:r>
              <a:rPr lang="en-US" sz="2100" dirty="0">
                <a:solidFill>
                  <a:srgbClr val="000000"/>
                </a:solidFill>
                <a:latin typeface="Cambria" panose="02040503050406030204" pitchFamily="18" charset="0"/>
              </a:rPr>
              <a:t>	</a:t>
            </a:r>
            <a:r>
              <a:rPr lang="en-US" sz="2100" i="1" dirty="0">
                <a:solidFill>
                  <a:srgbClr val="000000"/>
                </a:solidFill>
                <a:latin typeface="Cambria" panose="02040503050406030204" pitchFamily="18" charset="0"/>
              </a:rPr>
              <a:t>a = p (1 + r) </a:t>
            </a:r>
            <a:r>
              <a:rPr lang="en-US" sz="2100" i="1" baseline="30000" dirty="0">
                <a:solidFill>
                  <a:srgbClr val="000000"/>
                </a:solidFill>
                <a:latin typeface="Cambria" panose="02040503050406030204" pitchFamily="18" charset="0"/>
              </a:rPr>
              <a:t>n</a:t>
            </a:r>
            <a:br>
              <a:rPr lang="en-US" sz="2100" i="1" baseline="30000" dirty="0">
                <a:solidFill>
                  <a:srgbClr val="000000"/>
                </a:solidFill>
                <a:latin typeface="Cambria" panose="02040503050406030204" pitchFamily="18" charset="0"/>
              </a:rPr>
            </a:br>
            <a:r>
              <a:rPr lang="en-US" sz="2100" i="1" dirty="0">
                <a:solidFill>
                  <a:srgbClr val="000000"/>
                </a:solidFill>
                <a:latin typeface="Cambria" panose="02040503050406030204" pitchFamily="18" charset="0"/>
              </a:rPr>
              <a:t>where</a:t>
            </a:r>
            <a:br>
              <a:rPr lang="en-US" sz="2100" i="1" dirty="0">
                <a:solidFill>
                  <a:srgbClr val="000000"/>
                </a:solidFill>
                <a:latin typeface="Cambria" panose="02040503050406030204" pitchFamily="18" charset="0"/>
              </a:rPr>
            </a:br>
            <a:r>
              <a:rPr lang="en-US" sz="2100" i="1" dirty="0">
                <a:solidFill>
                  <a:srgbClr val="000000"/>
                </a:solidFill>
                <a:latin typeface="Cambria" panose="02040503050406030204" pitchFamily="18" charset="0"/>
              </a:rPr>
              <a:t>	p is the original amount invested (i.e., the principal),</a:t>
            </a:r>
            <a:br>
              <a:rPr lang="en-US" sz="2100" i="1" dirty="0">
                <a:solidFill>
                  <a:srgbClr val="000000"/>
                </a:solidFill>
                <a:latin typeface="Cambria" panose="02040503050406030204" pitchFamily="18" charset="0"/>
              </a:rPr>
            </a:br>
            <a:r>
              <a:rPr lang="en-US" sz="2100" i="1" dirty="0">
                <a:solidFill>
                  <a:srgbClr val="000000"/>
                </a:solidFill>
                <a:latin typeface="Cambria" panose="02040503050406030204" pitchFamily="18" charset="0"/>
              </a:rPr>
              <a:t>	r is the annual interest rate,</a:t>
            </a:r>
            <a:br>
              <a:rPr lang="en-US" sz="2100" i="1" dirty="0">
                <a:solidFill>
                  <a:srgbClr val="000000"/>
                </a:solidFill>
                <a:latin typeface="Cambria" panose="02040503050406030204" pitchFamily="18" charset="0"/>
              </a:rPr>
            </a:br>
            <a:r>
              <a:rPr lang="en-US" sz="2100" i="1" dirty="0">
                <a:solidFill>
                  <a:srgbClr val="000000"/>
                </a:solidFill>
                <a:latin typeface="Cambria" panose="02040503050406030204" pitchFamily="18" charset="0"/>
              </a:rPr>
              <a:t>	n is the number of years and</a:t>
            </a:r>
            <a:br>
              <a:rPr lang="en-US" sz="2100" i="1" dirty="0">
                <a:solidFill>
                  <a:srgbClr val="000000"/>
                </a:solidFill>
                <a:latin typeface="Cambria" panose="02040503050406030204" pitchFamily="18" charset="0"/>
              </a:rPr>
            </a:br>
            <a:r>
              <a:rPr lang="en-US" sz="2100" i="1" dirty="0">
                <a:solidFill>
                  <a:srgbClr val="000000"/>
                </a:solidFill>
                <a:latin typeface="Cambria" panose="02040503050406030204" pitchFamily="18" charset="0"/>
              </a:rPr>
              <a:t>	a is the amount on deposit at the end of the nth year.</a:t>
            </a:r>
          </a:p>
          <a:p>
            <a:pPr lvl="1" eaLnBrk="1" hangingPunct="1">
              <a:lnSpc>
                <a:spcPct val="90000"/>
              </a:lnSpc>
              <a:defRPr/>
            </a:pPr>
            <a:r>
              <a:rPr lang="en-US" sz="2100" dirty="0">
                <a:solidFill>
                  <a:srgbClr val="000000"/>
                </a:solidFill>
                <a:latin typeface="Cambria" panose="02040503050406030204" pitchFamily="18" charset="0"/>
              </a:rPr>
              <a:t>This problem involves a loop that performs the indicated calculation for each of the 10 years the money remains on deposit (Fig. 5.6). </a:t>
            </a:r>
            <a:endParaRPr lang="en-US" sz="2100" dirty="0"/>
          </a:p>
        </p:txBody>
      </p:sp>
      <p:sp>
        <p:nvSpPr>
          <p:cNvPr id="4608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5.6  </a:t>
            </a:r>
            <a:r>
              <a:rPr lang="en-US" dirty="0">
                <a:solidFill>
                  <a:srgbClr val="3380E6"/>
                </a:solidFill>
                <a:latin typeface="Calibri" panose="020F0502020204030204" pitchFamily="34" charset="0"/>
              </a:rPr>
              <a:t>Application: Compound-Interest Calculations (cont.)</a:t>
            </a:r>
          </a:p>
        </p:txBody>
      </p:sp>
      <p:sp>
        <p:nvSpPr>
          <p:cNvPr id="46083"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C++ does </a:t>
            </a:r>
            <a:r>
              <a:rPr lang="en-US" altLang="en-US" i="1" dirty="0">
                <a:solidFill>
                  <a:srgbClr val="000000"/>
                </a:solidFill>
                <a:latin typeface="Cambria" panose="02040503050406030204" pitchFamily="18" charset="0"/>
              </a:rPr>
              <a:t>not</a:t>
            </a:r>
            <a:r>
              <a:rPr lang="en-US" altLang="en-US" dirty="0">
                <a:solidFill>
                  <a:srgbClr val="000000"/>
                </a:solidFill>
                <a:latin typeface="Cambria" panose="02040503050406030204" pitchFamily="18" charset="0"/>
              </a:rPr>
              <a:t> include an exponentiation operator, so we use the </a:t>
            </a:r>
            <a:r>
              <a:rPr lang="en-US" altLang="en-US" dirty="0">
                <a:solidFill>
                  <a:srgbClr val="0000FF"/>
                </a:solidFill>
                <a:latin typeface="Cambria" panose="02040503050406030204" pitchFamily="18" charset="0"/>
              </a:rPr>
              <a:t>standard library function</a:t>
            </a:r>
            <a:r>
              <a:rPr lang="en-US" altLang="en-US" dirty="0">
                <a:solidFill>
                  <a:srgbClr val="000000"/>
                </a:solidFill>
                <a:latin typeface="Cambria" panose="02040503050406030204" pitchFamily="18" charset="0"/>
              </a:rPr>
              <a:t> </a:t>
            </a:r>
            <a:r>
              <a:rPr lang="en-US" altLang="en-US" dirty="0">
                <a:solidFill>
                  <a:srgbClr val="0000FF"/>
                </a:solidFill>
                <a:latin typeface="Consolas" panose="020B0609020204030204" pitchFamily="49" charset="0"/>
              </a:rPr>
              <a:t>pow</a:t>
            </a:r>
            <a:r>
              <a:rPr lang="en-US" altLang="en-US" dirty="0">
                <a:solidFill>
                  <a:srgbClr val="000000"/>
                </a:solidFill>
                <a:latin typeface="Cambria" panose="02040503050406030204" pitchFamily="18" charset="0"/>
              </a:rPr>
              <a:t>.</a:t>
            </a:r>
          </a:p>
          <a:p>
            <a:pPr lvl="1" eaLnBrk="1" hangingPunct="1"/>
            <a:r>
              <a:rPr lang="en-US" altLang="en-US" dirty="0">
                <a:solidFill>
                  <a:srgbClr val="000000"/>
                </a:solidFill>
                <a:latin typeface="Lucida Console" panose="020B0609040504020204" pitchFamily="49" charset="0"/>
              </a:rPr>
              <a:t>pow(x,</a:t>
            </a:r>
            <a:r>
              <a:rPr lang="en-US" altLang="en-US" dirty="0">
                <a:solidFill>
                  <a:srgbClr val="000000"/>
                </a:solidFill>
                <a:latin typeface="Cambria" panose="02040503050406030204" pitchFamily="18" charset="0"/>
              </a:rPr>
              <a:t> </a:t>
            </a:r>
            <a:r>
              <a:rPr lang="en-US" altLang="en-US" dirty="0">
                <a:solidFill>
                  <a:srgbClr val="000000"/>
                </a:solidFill>
                <a:latin typeface="Lucida Console" panose="020B0609040504020204" pitchFamily="49" charset="0"/>
              </a:rPr>
              <a:t>y)</a:t>
            </a:r>
            <a:r>
              <a:rPr lang="en-US" altLang="en-US" dirty="0">
                <a:solidFill>
                  <a:srgbClr val="000000"/>
                </a:solidFill>
                <a:latin typeface="Cambria" panose="02040503050406030204" pitchFamily="18" charset="0"/>
              </a:rPr>
              <a:t> calculates the value of </a:t>
            </a:r>
            <a:r>
              <a:rPr lang="en-US" altLang="en-US" dirty="0">
                <a:solidFill>
                  <a:srgbClr val="000000"/>
                </a:solidFill>
                <a:latin typeface="Lucida Console" panose="020B0609040504020204" pitchFamily="49" charset="0"/>
              </a:rPr>
              <a:t>x</a:t>
            </a:r>
            <a:r>
              <a:rPr lang="en-US" altLang="en-US" dirty="0">
                <a:solidFill>
                  <a:srgbClr val="000000"/>
                </a:solidFill>
                <a:latin typeface="Cambria" panose="02040503050406030204" pitchFamily="18" charset="0"/>
              </a:rPr>
              <a:t> raised to the </a:t>
            </a:r>
            <a:r>
              <a:rPr lang="en-US" altLang="en-US" dirty="0" err="1">
                <a:solidFill>
                  <a:srgbClr val="000000"/>
                </a:solidFill>
                <a:latin typeface="Lucida Console" panose="020B0609040504020204" pitchFamily="49" charset="0"/>
              </a:rPr>
              <a:t>y</a:t>
            </a:r>
            <a:r>
              <a:rPr lang="en-US" altLang="en-US" baseline="30000" dirty="0" err="1">
                <a:solidFill>
                  <a:srgbClr val="000000"/>
                </a:solidFill>
                <a:latin typeface="Cambria" panose="02040503050406030204" pitchFamily="18" charset="0"/>
              </a:rPr>
              <a:t>th</a:t>
            </a:r>
            <a:r>
              <a:rPr lang="en-US" altLang="en-US" dirty="0">
                <a:solidFill>
                  <a:srgbClr val="000000"/>
                </a:solidFill>
                <a:latin typeface="Cambria" panose="02040503050406030204" pitchFamily="18" charset="0"/>
              </a:rPr>
              <a:t> power.</a:t>
            </a:r>
          </a:p>
          <a:p>
            <a:pPr lvl="1" eaLnBrk="1" hangingPunct="1"/>
            <a:r>
              <a:rPr lang="en-US" altLang="en-US" dirty="0">
                <a:solidFill>
                  <a:srgbClr val="000000"/>
                </a:solidFill>
                <a:latin typeface="Cambria" panose="02040503050406030204" pitchFamily="18" charset="0"/>
              </a:rPr>
              <a:t>Takes two arguments of type </a:t>
            </a:r>
            <a:r>
              <a:rPr lang="en-US" altLang="en-US" dirty="0">
                <a:solidFill>
                  <a:srgbClr val="000000"/>
                </a:solidFill>
                <a:latin typeface="Lucida Console" panose="020B0609040504020204" pitchFamily="49" charset="0"/>
              </a:rPr>
              <a:t>double</a:t>
            </a:r>
            <a:r>
              <a:rPr lang="en-US" altLang="en-US" dirty="0">
                <a:solidFill>
                  <a:srgbClr val="000000"/>
                </a:solidFill>
                <a:latin typeface="Cambria" panose="02040503050406030204" pitchFamily="18" charset="0"/>
              </a:rPr>
              <a:t> and returns a </a:t>
            </a:r>
            <a:r>
              <a:rPr lang="en-US" altLang="en-US" dirty="0">
                <a:solidFill>
                  <a:srgbClr val="000000"/>
                </a:solidFill>
                <a:latin typeface="Lucida Console" panose="020B0609040504020204" pitchFamily="49" charset="0"/>
              </a:rPr>
              <a:t>double</a:t>
            </a:r>
            <a:r>
              <a:rPr lang="en-US" altLang="en-US" dirty="0">
                <a:solidFill>
                  <a:srgbClr val="000000"/>
                </a:solidFill>
                <a:latin typeface="Cambria" panose="02040503050406030204" pitchFamily="18" charset="0"/>
              </a:rPr>
              <a:t> value.</a:t>
            </a:r>
          </a:p>
          <a:p>
            <a:pPr eaLnBrk="1" hangingPunct="1"/>
            <a:r>
              <a:rPr lang="en-US" altLang="en-US" dirty="0">
                <a:solidFill>
                  <a:srgbClr val="000000"/>
                </a:solidFill>
                <a:latin typeface="Cambria" panose="02040503050406030204" pitchFamily="18" charset="0"/>
              </a:rPr>
              <a:t>This program will not compile without including header file </a:t>
            </a:r>
            <a:r>
              <a:rPr lang="en-US" altLang="en-US" dirty="0">
                <a:solidFill>
                  <a:srgbClr val="000000"/>
                </a:solidFill>
                <a:latin typeface="Lucida Console" panose="020B0609040504020204" pitchFamily="49" charset="0"/>
              </a:rPr>
              <a:t>&lt;</a:t>
            </a:r>
            <a:r>
              <a:rPr lang="en-US" altLang="en-US" dirty="0" err="1">
                <a:solidFill>
                  <a:srgbClr val="000000"/>
                </a:solidFill>
                <a:latin typeface="Lucida Console" panose="020B0609040504020204" pitchFamily="49" charset="0"/>
              </a:rPr>
              <a:t>cmath</a:t>
            </a:r>
            <a:r>
              <a:rPr lang="en-US" altLang="en-US" dirty="0">
                <a:solidFill>
                  <a:srgbClr val="000000"/>
                </a:solidFill>
                <a:latin typeface="Lucida Console" panose="020B0609040504020204" pitchFamily="49" charset="0"/>
              </a:rPr>
              <a:t>&gt;</a:t>
            </a:r>
            <a:r>
              <a:rPr lang="en-US" altLang="en-US" dirty="0">
                <a:solidFill>
                  <a:srgbClr val="000000"/>
                </a:solidFill>
                <a:latin typeface="Cambria" panose="02040503050406030204" pitchFamily="18" charset="0"/>
              </a:rPr>
              <a:t>.</a:t>
            </a:r>
          </a:p>
          <a:p>
            <a:pPr lvl="1" eaLnBrk="1" hangingPunct="1"/>
            <a:r>
              <a:rPr lang="en-US" altLang="en-US" dirty="0">
                <a:solidFill>
                  <a:srgbClr val="000000"/>
                </a:solidFill>
                <a:latin typeface="Cambria" panose="02040503050406030204" pitchFamily="18" charset="0"/>
              </a:rPr>
              <a:t>Includes information that tells the compiler to convert the value of </a:t>
            </a:r>
            <a:r>
              <a:rPr lang="en-US" altLang="en-US" dirty="0">
                <a:solidFill>
                  <a:srgbClr val="000000"/>
                </a:solidFill>
                <a:latin typeface="Lucida Console" panose="020B0609040504020204" pitchFamily="49" charset="0"/>
              </a:rPr>
              <a:t>year</a:t>
            </a:r>
            <a:r>
              <a:rPr lang="en-US" altLang="en-US" dirty="0">
                <a:solidFill>
                  <a:srgbClr val="000000"/>
                </a:solidFill>
                <a:latin typeface="Cambria" panose="02040503050406030204" pitchFamily="18" charset="0"/>
              </a:rPr>
              <a:t> to a temporary </a:t>
            </a:r>
            <a:r>
              <a:rPr lang="en-US" altLang="en-US" dirty="0">
                <a:solidFill>
                  <a:srgbClr val="000000"/>
                </a:solidFill>
                <a:latin typeface="Lucida Console" panose="020B0609040504020204" pitchFamily="49" charset="0"/>
              </a:rPr>
              <a:t>double</a:t>
            </a:r>
            <a:r>
              <a:rPr lang="en-US" altLang="en-US" dirty="0">
                <a:solidFill>
                  <a:srgbClr val="000000"/>
                </a:solidFill>
                <a:latin typeface="Cambria" panose="02040503050406030204" pitchFamily="18" charset="0"/>
              </a:rPr>
              <a:t> representation before calling the function.</a:t>
            </a:r>
          </a:p>
          <a:p>
            <a:pPr lvl="1" eaLnBrk="1" hangingPunct="1"/>
            <a:r>
              <a:rPr lang="en-US" altLang="en-US" dirty="0">
                <a:solidFill>
                  <a:srgbClr val="000000"/>
                </a:solidFill>
                <a:latin typeface="Cambria" panose="02040503050406030204" pitchFamily="18" charset="0"/>
              </a:rPr>
              <a:t>Contained in </a:t>
            </a:r>
            <a:r>
              <a:rPr lang="en-US" altLang="en-US" dirty="0" err="1">
                <a:solidFill>
                  <a:srgbClr val="000000"/>
                </a:solidFill>
                <a:latin typeface="Lucida Console" panose="020B0609040504020204" pitchFamily="49" charset="0"/>
              </a:rPr>
              <a:t>pow</a:t>
            </a:r>
            <a:r>
              <a:rPr lang="en-US" altLang="en-US" dirty="0" err="1">
                <a:solidFill>
                  <a:srgbClr val="000000"/>
                </a:solidFill>
                <a:latin typeface="Cambria" panose="02040503050406030204" pitchFamily="18" charset="0"/>
              </a:rPr>
              <a:t>’s</a:t>
            </a:r>
            <a:r>
              <a:rPr lang="en-US" altLang="en-US" dirty="0">
                <a:solidFill>
                  <a:srgbClr val="000000"/>
                </a:solidFill>
                <a:latin typeface="Cambria" panose="02040503050406030204" pitchFamily="18" charset="0"/>
              </a:rPr>
              <a:t> function prototype.</a:t>
            </a:r>
          </a:p>
        </p:txBody>
      </p:sp>
      <p:sp>
        <p:nvSpPr>
          <p:cNvPr id="4915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5.6  </a:t>
            </a:r>
            <a:r>
              <a:rPr lang="en-US" dirty="0">
                <a:solidFill>
                  <a:srgbClr val="3380E6"/>
                </a:solidFill>
                <a:latin typeface="Calibri" panose="020F0502020204030204" pitchFamily="34" charset="0"/>
              </a:rPr>
              <a:t>Application: Compound-Interest Calculations (cont.)</a:t>
            </a:r>
          </a:p>
        </p:txBody>
      </p:sp>
      <p:sp>
        <p:nvSpPr>
          <p:cNvPr id="46083" name="Text Placeholder 2"/>
          <p:cNvSpPr>
            <a:spLocks noGrp="1"/>
          </p:cNvSpPr>
          <p:nvPr>
            <p:ph type="body" idx="1"/>
          </p:nvPr>
        </p:nvSpPr>
        <p:spPr/>
        <p:txBody>
          <a:bodyPr/>
          <a:lstStyle/>
          <a:p>
            <a:pPr marL="109537" indent="0" eaLnBrk="1" hangingPunct="1">
              <a:lnSpc>
                <a:spcPct val="80000"/>
              </a:lnSpc>
              <a:buFont typeface="Wingdings 3" panose="05040102010807070707" pitchFamily="18" charset="2"/>
              <a:buNone/>
              <a:defRPr/>
            </a:pPr>
            <a:r>
              <a:rPr lang="en-US" sz="2500" b="1" i="1" dirty="0">
                <a:solidFill>
                  <a:srgbClr val="000000"/>
                </a:solidFill>
                <a:latin typeface="Cambria" panose="02040503050406030204" pitchFamily="18" charset="0"/>
              </a:rPr>
              <a:t>Using Stream Manipulators to Format Numeric Output</a:t>
            </a:r>
          </a:p>
          <a:p>
            <a:pPr eaLnBrk="1" hangingPunct="1">
              <a:lnSpc>
                <a:spcPct val="80000"/>
              </a:lnSpc>
              <a:defRPr/>
            </a:pPr>
            <a:r>
              <a:rPr lang="en-US" sz="2400" dirty="0">
                <a:solidFill>
                  <a:srgbClr val="000000"/>
                </a:solidFill>
                <a:latin typeface="Cambria" panose="02040503050406030204" pitchFamily="18" charset="0"/>
              </a:rPr>
              <a:t>Parameterized stream manipulators </a:t>
            </a:r>
            <a:r>
              <a:rPr lang="en-US" sz="2400" dirty="0">
                <a:solidFill>
                  <a:srgbClr val="000000"/>
                </a:solidFill>
                <a:latin typeface="Lucida Console" pitchFamily="49" charset="0"/>
              </a:rPr>
              <a:t>setprecision</a:t>
            </a:r>
            <a:r>
              <a:rPr lang="en-US" sz="2400" dirty="0">
                <a:solidFill>
                  <a:srgbClr val="000000"/>
                </a:solidFill>
                <a:latin typeface="Cambria" panose="02040503050406030204" pitchFamily="18" charset="0"/>
              </a:rPr>
              <a:t> and </a:t>
            </a:r>
            <a:r>
              <a:rPr lang="en-US" sz="2400" dirty="0">
                <a:solidFill>
                  <a:srgbClr val="0000FF"/>
                </a:solidFill>
                <a:latin typeface="Consolas" panose="020B0609020204030204" pitchFamily="49" charset="0"/>
              </a:rPr>
              <a:t>setw</a:t>
            </a:r>
            <a:r>
              <a:rPr lang="en-US" sz="2400" dirty="0">
                <a:solidFill>
                  <a:srgbClr val="000000"/>
                </a:solidFill>
                <a:latin typeface="Cambria" panose="02040503050406030204" pitchFamily="18" charset="0"/>
              </a:rPr>
              <a:t> and the nonparameterized stream manipulator </a:t>
            </a:r>
            <a:r>
              <a:rPr lang="en-US" sz="2400" dirty="0">
                <a:solidFill>
                  <a:srgbClr val="000000"/>
                </a:solidFill>
                <a:latin typeface="Lucida Console" pitchFamily="49" charset="0"/>
              </a:rPr>
              <a:t>fixed</a:t>
            </a:r>
            <a:r>
              <a:rPr lang="en-US" sz="2400" dirty="0">
                <a:solidFill>
                  <a:srgbClr val="000000"/>
                </a:solidFill>
                <a:latin typeface="Cambria" panose="02040503050406030204" pitchFamily="18" charset="0"/>
              </a:rPr>
              <a:t>.</a:t>
            </a:r>
          </a:p>
          <a:p>
            <a:pPr eaLnBrk="1" hangingPunct="1">
              <a:lnSpc>
                <a:spcPct val="80000"/>
              </a:lnSpc>
              <a:defRPr/>
            </a:pPr>
            <a:r>
              <a:rPr lang="en-US" sz="2400" dirty="0">
                <a:solidFill>
                  <a:srgbClr val="000000"/>
                </a:solidFill>
                <a:latin typeface="Cambria" panose="02040503050406030204" pitchFamily="18" charset="0"/>
              </a:rPr>
              <a:t>The stream manipulator </a:t>
            </a:r>
            <a:r>
              <a:rPr lang="en-US" sz="2400" dirty="0">
                <a:solidFill>
                  <a:srgbClr val="000000"/>
                </a:solidFill>
                <a:latin typeface="Lucida Console" pitchFamily="49" charset="0"/>
              </a:rPr>
              <a:t>setw(4)</a:t>
            </a:r>
            <a:r>
              <a:rPr lang="en-US" sz="2400" dirty="0">
                <a:solidFill>
                  <a:srgbClr val="000000"/>
                </a:solidFill>
                <a:latin typeface="Cambria" panose="02040503050406030204" pitchFamily="18" charset="0"/>
              </a:rPr>
              <a:t> specifies that the next value output should appear in a </a:t>
            </a:r>
            <a:r>
              <a:rPr lang="en-US" sz="2400" dirty="0">
                <a:solidFill>
                  <a:srgbClr val="0000FF"/>
                </a:solidFill>
                <a:latin typeface="Cambria" panose="02040503050406030204" pitchFamily="18" charset="0"/>
              </a:rPr>
              <a:t>field width</a:t>
            </a:r>
            <a:r>
              <a:rPr lang="en-US" sz="2400" dirty="0">
                <a:solidFill>
                  <a:srgbClr val="000000"/>
                </a:solidFill>
                <a:latin typeface="Cambria" panose="02040503050406030204" pitchFamily="18" charset="0"/>
              </a:rPr>
              <a:t> of 4—i.e., </a:t>
            </a:r>
            <a:r>
              <a:rPr lang="en-US" sz="2400" dirty="0">
                <a:solidFill>
                  <a:srgbClr val="000000"/>
                </a:solidFill>
                <a:latin typeface="Lucida Console" pitchFamily="49" charset="0"/>
              </a:rPr>
              <a:t>cout</a:t>
            </a:r>
            <a:r>
              <a:rPr lang="en-US" sz="2400" dirty="0">
                <a:solidFill>
                  <a:srgbClr val="000000"/>
                </a:solidFill>
                <a:latin typeface="Cambria" panose="02040503050406030204" pitchFamily="18" charset="0"/>
              </a:rPr>
              <a:t> prints the value with at least 4 character positions.</a:t>
            </a:r>
          </a:p>
          <a:p>
            <a:pPr lvl="1" eaLnBrk="1" hangingPunct="1">
              <a:lnSpc>
                <a:spcPct val="80000"/>
              </a:lnSpc>
              <a:defRPr/>
            </a:pPr>
            <a:r>
              <a:rPr lang="en-US" sz="2000" dirty="0">
                <a:solidFill>
                  <a:srgbClr val="000000"/>
                </a:solidFill>
                <a:latin typeface="Cambria" panose="02040503050406030204" pitchFamily="18" charset="0"/>
              </a:rPr>
              <a:t>If less than 4 character positions wide, the value is </a:t>
            </a:r>
            <a:r>
              <a:rPr lang="en-US" sz="2000" dirty="0">
                <a:solidFill>
                  <a:srgbClr val="0000FF"/>
                </a:solidFill>
                <a:latin typeface="Cambria" panose="02040503050406030204" pitchFamily="18" charset="0"/>
              </a:rPr>
              <a:t>right justified</a:t>
            </a:r>
            <a:r>
              <a:rPr lang="en-US" sz="2000" dirty="0">
                <a:solidFill>
                  <a:srgbClr val="000000"/>
                </a:solidFill>
                <a:latin typeface="Cambria" panose="02040503050406030204" pitchFamily="18" charset="0"/>
              </a:rPr>
              <a:t> in the field by default.</a:t>
            </a:r>
          </a:p>
          <a:p>
            <a:pPr lvl="1" eaLnBrk="1" hangingPunct="1">
              <a:lnSpc>
                <a:spcPct val="80000"/>
              </a:lnSpc>
              <a:defRPr/>
            </a:pPr>
            <a:r>
              <a:rPr lang="en-US" sz="2000" dirty="0">
                <a:solidFill>
                  <a:srgbClr val="000000"/>
                </a:solidFill>
                <a:latin typeface="Cambria" panose="02040503050406030204" pitchFamily="18" charset="0"/>
              </a:rPr>
              <a:t>If more than 4 character positions wide, the field width is extended </a:t>
            </a:r>
            <a:r>
              <a:rPr lang="en-US" sz="2000" i="1" dirty="0">
                <a:solidFill>
                  <a:srgbClr val="000000"/>
                </a:solidFill>
                <a:latin typeface="Cambria" panose="02040503050406030204" pitchFamily="18" charset="0"/>
              </a:rPr>
              <a:t>rightward</a:t>
            </a:r>
            <a:r>
              <a:rPr lang="en-US" sz="2000" dirty="0">
                <a:solidFill>
                  <a:srgbClr val="000000"/>
                </a:solidFill>
                <a:latin typeface="Cambria" panose="02040503050406030204" pitchFamily="18" charset="0"/>
              </a:rPr>
              <a:t> to accommodate the entire value.</a:t>
            </a:r>
          </a:p>
          <a:p>
            <a:pPr eaLnBrk="1" hangingPunct="1">
              <a:lnSpc>
                <a:spcPct val="80000"/>
              </a:lnSpc>
              <a:defRPr/>
            </a:pPr>
            <a:r>
              <a:rPr lang="en-US" sz="2400" dirty="0">
                <a:solidFill>
                  <a:srgbClr val="000000"/>
                </a:solidFill>
                <a:latin typeface="Cambria" panose="02040503050406030204" pitchFamily="18" charset="0"/>
              </a:rPr>
              <a:t>To indicate that values should be output </a:t>
            </a:r>
            <a:r>
              <a:rPr lang="en-US" sz="2400" dirty="0">
                <a:solidFill>
                  <a:srgbClr val="0000FF"/>
                </a:solidFill>
                <a:latin typeface="Cambria" panose="02040503050406030204" pitchFamily="18" charset="0"/>
              </a:rPr>
              <a:t>left justified</a:t>
            </a:r>
            <a:r>
              <a:rPr lang="en-US" sz="2400" dirty="0">
                <a:solidFill>
                  <a:srgbClr val="000000"/>
                </a:solidFill>
                <a:latin typeface="Cambria" panose="02040503050406030204" pitchFamily="18" charset="0"/>
              </a:rPr>
              <a:t>, simply output nonparameterized stream manipulator </a:t>
            </a:r>
            <a:r>
              <a:rPr lang="en-US" sz="2400" dirty="0">
                <a:solidFill>
                  <a:srgbClr val="0000FF"/>
                </a:solidFill>
                <a:latin typeface="Consolas" panose="020B0609020204030204" pitchFamily="49" charset="0"/>
              </a:rPr>
              <a:t>left</a:t>
            </a:r>
            <a:r>
              <a:rPr lang="en-US" sz="2400" dirty="0">
                <a:solidFill>
                  <a:srgbClr val="000000"/>
                </a:solidFill>
                <a:latin typeface="Cambria" panose="02040503050406030204" pitchFamily="18" charset="0"/>
              </a:rPr>
              <a:t> .</a:t>
            </a:r>
          </a:p>
          <a:p>
            <a:pPr eaLnBrk="1" hangingPunct="1">
              <a:lnSpc>
                <a:spcPct val="80000"/>
              </a:lnSpc>
              <a:defRPr/>
            </a:pPr>
            <a:r>
              <a:rPr lang="en-US" sz="2400" dirty="0">
                <a:solidFill>
                  <a:srgbClr val="000000"/>
                </a:solidFill>
                <a:latin typeface="Cambria" panose="02040503050406030204" pitchFamily="18" charset="0"/>
              </a:rPr>
              <a:t>Right justification can be restored by outputting nonparameterized stream manipulator </a:t>
            </a:r>
            <a:r>
              <a:rPr lang="en-US" sz="2400" dirty="0">
                <a:solidFill>
                  <a:srgbClr val="0000FF"/>
                </a:solidFill>
                <a:latin typeface="Consolas" panose="020B0609020204030204" pitchFamily="49" charset="0"/>
              </a:rPr>
              <a:t>right</a:t>
            </a:r>
            <a:r>
              <a:rPr lang="en-US" sz="2400" dirty="0">
                <a:solidFill>
                  <a:srgbClr val="000000"/>
                </a:solidFill>
                <a:latin typeface="Cambria" panose="02040503050406030204" pitchFamily="18" charset="0"/>
              </a:rPr>
              <a:t>.</a:t>
            </a:r>
          </a:p>
        </p:txBody>
      </p:sp>
      <p:sp>
        <p:nvSpPr>
          <p:cNvPr id="5222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rgbClr val="24B5A1"/>
                </a:solidFill>
                <a:latin typeface="Calibri" panose="020F0502020204030204" pitchFamily="34" charset="0"/>
              </a:rPr>
              <a:t>5.1  </a:t>
            </a:r>
            <a:r>
              <a:rPr lang="en-US" dirty="0">
                <a:solidFill>
                  <a:srgbClr val="3380E6"/>
                </a:solidFill>
                <a:latin typeface="Calibri" panose="020F0502020204030204" pitchFamily="34" charset="0"/>
              </a:rPr>
              <a:t>Introduction</a:t>
            </a:r>
          </a:p>
        </p:txBody>
      </p:sp>
      <p:sp>
        <p:nvSpPr>
          <p:cNvPr id="13315" name="Text Placeholder 2"/>
          <p:cNvSpPr>
            <a:spLocks noGrp="1"/>
          </p:cNvSpPr>
          <p:nvPr>
            <p:ph type="body" idx="1"/>
          </p:nvPr>
        </p:nvSpPr>
        <p:spPr/>
        <p:txBody>
          <a:bodyPr/>
          <a:lstStyle/>
          <a:p>
            <a:pPr>
              <a:lnSpc>
                <a:spcPct val="90000"/>
              </a:lnSpc>
            </a:pPr>
            <a:r>
              <a:rPr lang="en-US" altLang="en-US" dirty="0">
                <a:solidFill>
                  <a:srgbClr val="000000"/>
                </a:solidFill>
                <a:latin typeface="Cambria" panose="02040503050406030204" pitchFamily="18" charset="0"/>
              </a:rPr>
              <a:t>This chapter continues our presentation of structured-programming theory and principles.</a:t>
            </a:r>
          </a:p>
          <a:p>
            <a:pPr>
              <a:lnSpc>
                <a:spcPct val="90000"/>
              </a:lnSpc>
            </a:pPr>
            <a:r>
              <a:rPr lang="en-US" altLang="en-US" dirty="0">
                <a:solidFill>
                  <a:srgbClr val="000000"/>
                </a:solidFill>
                <a:latin typeface="Cambria" panose="02040503050406030204" pitchFamily="18" charset="0"/>
              </a:rPr>
              <a:t>Demonstrates C++’s </a:t>
            </a:r>
            <a:r>
              <a:rPr lang="en-US" altLang="en-US" dirty="0">
                <a:solidFill>
                  <a:srgbClr val="000000"/>
                </a:solidFill>
                <a:latin typeface="Consolas" panose="020B0609020204030204" pitchFamily="49" charset="0"/>
              </a:rPr>
              <a:t>for</a:t>
            </a:r>
            <a:r>
              <a:rPr lang="en-US" altLang="en-US" dirty="0">
                <a:solidFill>
                  <a:srgbClr val="000000"/>
                </a:solidFill>
                <a:latin typeface="Cambria" panose="02040503050406030204" pitchFamily="18" charset="0"/>
              </a:rPr>
              <a:t>, </a:t>
            </a:r>
            <a:r>
              <a:rPr lang="en-US" altLang="en-US" dirty="0">
                <a:solidFill>
                  <a:srgbClr val="000000"/>
                </a:solidFill>
                <a:latin typeface="Consolas" panose="020B0609020204030204" pitchFamily="49" charset="0"/>
              </a:rPr>
              <a:t>do</a:t>
            </a:r>
            <a:r>
              <a:rPr lang="en-US" altLang="en-US" dirty="0">
                <a:solidFill>
                  <a:srgbClr val="000000"/>
                </a:solidFill>
                <a:latin typeface="Cambria" panose="02040503050406030204" pitchFamily="18" charset="0"/>
              </a:rPr>
              <a:t>…</a:t>
            </a:r>
            <a:r>
              <a:rPr lang="en-US" altLang="en-US" dirty="0">
                <a:solidFill>
                  <a:srgbClr val="000000"/>
                </a:solidFill>
                <a:latin typeface="Consolas" panose="020B0609020204030204" pitchFamily="49" charset="0"/>
              </a:rPr>
              <a:t>while</a:t>
            </a:r>
            <a:r>
              <a:rPr lang="en-US" altLang="en-US" dirty="0">
                <a:solidFill>
                  <a:srgbClr val="000000"/>
                </a:solidFill>
                <a:latin typeface="Cambria" panose="02040503050406030204" pitchFamily="18" charset="0"/>
              </a:rPr>
              <a:t> and </a:t>
            </a:r>
            <a:r>
              <a:rPr lang="en-US" altLang="en-US" dirty="0">
                <a:solidFill>
                  <a:srgbClr val="000000"/>
                </a:solidFill>
                <a:latin typeface="Consolas" panose="020B0609020204030204" pitchFamily="49" charset="0"/>
              </a:rPr>
              <a:t>switch</a:t>
            </a:r>
            <a:r>
              <a:rPr lang="en-US" altLang="en-US" dirty="0">
                <a:solidFill>
                  <a:srgbClr val="000000"/>
                </a:solidFill>
                <a:latin typeface="Cambria" panose="02040503050406030204" pitchFamily="18" charset="0"/>
              </a:rPr>
              <a:t> statements. </a:t>
            </a:r>
          </a:p>
          <a:p>
            <a:pPr>
              <a:lnSpc>
                <a:spcPct val="90000"/>
              </a:lnSpc>
            </a:pPr>
            <a:r>
              <a:rPr lang="en-US" altLang="en-US" dirty="0">
                <a:solidFill>
                  <a:srgbClr val="000000"/>
                </a:solidFill>
                <a:latin typeface="Cambria" panose="02040503050406030204" pitchFamily="18" charset="0"/>
              </a:rPr>
              <a:t>We explore the essentials of counter-controlled iteration. </a:t>
            </a:r>
          </a:p>
          <a:p>
            <a:pPr>
              <a:lnSpc>
                <a:spcPct val="90000"/>
              </a:lnSpc>
            </a:pPr>
            <a:r>
              <a:rPr lang="en-US" altLang="en-US" dirty="0">
                <a:solidFill>
                  <a:srgbClr val="000000"/>
                </a:solidFill>
                <a:latin typeface="Cambria" panose="02040503050406030204" pitchFamily="18" charset="0"/>
              </a:rPr>
              <a:t>We introduce the </a:t>
            </a:r>
            <a:r>
              <a:rPr lang="en-US" altLang="en-US" dirty="0">
                <a:solidFill>
                  <a:srgbClr val="000000"/>
                </a:solidFill>
                <a:latin typeface="Consolas" panose="020B0609020204030204" pitchFamily="49" charset="0"/>
              </a:rPr>
              <a:t>break</a:t>
            </a:r>
            <a:r>
              <a:rPr lang="en-US" altLang="en-US" dirty="0">
                <a:solidFill>
                  <a:srgbClr val="000000"/>
                </a:solidFill>
                <a:latin typeface="Cambria" panose="02040503050406030204" pitchFamily="18" charset="0"/>
              </a:rPr>
              <a:t> and </a:t>
            </a:r>
            <a:r>
              <a:rPr lang="en-US" altLang="en-US" dirty="0">
                <a:solidFill>
                  <a:srgbClr val="000000"/>
                </a:solidFill>
                <a:latin typeface="Consolas" panose="020B0609020204030204" pitchFamily="49" charset="0"/>
              </a:rPr>
              <a:t>continue</a:t>
            </a:r>
            <a:r>
              <a:rPr lang="en-US" altLang="en-US" dirty="0">
                <a:solidFill>
                  <a:srgbClr val="000000"/>
                </a:solidFill>
                <a:latin typeface="Cambria" panose="02040503050406030204" pitchFamily="18" charset="0"/>
              </a:rPr>
              <a:t> program-control statements. </a:t>
            </a:r>
          </a:p>
          <a:p>
            <a:pPr>
              <a:lnSpc>
                <a:spcPct val="90000"/>
              </a:lnSpc>
            </a:pPr>
            <a:r>
              <a:rPr lang="en-US" altLang="en-US" dirty="0">
                <a:solidFill>
                  <a:srgbClr val="000000"/>
                </a:solidFill>
                <a:latin typeface="Cambria" panose="02040503050406030204" pitchFamily="18" charset="0"/>
              </a:rPr>
              <a:t>We discuss C++’s logical operators, which enable you to combine simple conditions in control statements. </a:t>
            </a:r>
          </a:p>
        </p:txBody>
      </p:sp>
      <p:sp>
        <p:nvSpPr>
          <p:cNvPr id="1331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5.6  </a:t>
            </a:r>
            <a:r>
              <a:rPr lang="en-US" dirty="0">
                <a:solidFill>
                  <a:srgbClr val="3380E6"/>
                </a:solidFill>
                <a:latin typeface="Calibri" panose="020F0502020204030204" pitchFamily="34" charset="0"/>
              </a:rPr>
              <a:t>Application: Compound-Interest Calculations (cont.)</a:t>
            </a:r>
          </a:p>
        </p:txBody>
      </p:sp>
      <p:sp>
        <p:nvSpPr>
          <p:cNvPr id="49155"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Stream manipulator </a:t>
            </a:r>
            <a:r>
              <a:rPr lang="en-US" altLang="en-US" dirty="0">
                <a:solidFill>
                  <a:srgbClr val="000000"/>
                </a:solidFill>
                <a:latin typeface="Lucida Console" panose="020B0609040504020204" pitchFamily="49" charset="0"/>
              </a:rPr>
              <a:t>fixed</a:t>
            </a:r>
            <a:r>
              <a:rPr lang="en-US" altLang="en-US" dirty="0">
                <a:solidFill>
                  <a:srgbClr val="000000"/>
                </a:solidFill>
                <a:latin typeface="Cambria" panose="02040503050406030204" pitchFamily="18" charset="0"/>
              </a:rPr>
              <a:t> indicates that floating-point values should be output as fixed-point values with decimal points.</a:t>
            </a:r>
          </a:p>
          <a:p>
            <a:pPr eaLnBrk="1" hangingPunct="1"/>
            <a:r>
              <a:rPr lang="en-US" altLang="en-US" dirty="0">
                <a:solidFill>
                  <a:srgbClr val="000000"/>
                </a:solidFill>
                <a:latin typeface="Cambria" panose="02040503050406030204" pitchFamily="18" charset="0"/>
              </a:rPr>
              <a:t>Stream manipulator </a:t>
            </a:r>
            <a:r>
              <a:rPr lang="en-US" altLang="en-US" dirty="0" err="1">
                <a:solidFill>
                  <a:srgbClr val="000000"/>
                </a:solidFill>
                <a:latin typeface="Lucida Console" panose="020B0609040504020204" pitchFamily="49" charset="0"/>
              </a:rPr>
              <a:t>setprecision</a:t>
            </a:r>
            <a:r>
              <a:rPr lang="en-US" altLang="en-US" dirty="0">
                <a:solidFill>
                  <a:srgbClr val="000000"/>
                </a:solidFill>
                <a:latin typeface="Cambria" panose="02040503050406030204" pitchFamily="18" charset="0"/>
              </a:rPr>
              <a:t> specifies the number of digits to the right of the decimal point.</a:t>
            </a:r>
          </a:p>
          <a:p>
            <a:pPr eaLnBrk="1" hangingPunct="1"/>
            <a:r>
              <a:rPr lang="en-US" altLang="en-US" dirty="0">
                <a:solidFill>
                  <a:srgbClr val="000000"/>
                </a:solidFill>
                <a:latin typeface="Cambria" panose="02040503050406030204" pitchFamily="18" charset="0"/>
              </a:rPr>
              <a:t>Stream manipulators </a:t>
            </a:r>
            <a:r>
              <a:rPr lang="en-US" altLang="en-US" dirty="0">
                <a:solidFill>
                  <a:srgbClr val="000000"/>
                </a:solidFill>
                <a:latin typeface="Lucida Console" panose="020B0609040504020204" pitchFamily="49" charset="0"/>
              </a:rPr>
              <a:t>fixed</a:t>
            </a:r>
            <a:r>
              <a:rPr lang="en-US" altLang="en-US" dirty="0">
                <a:solidFill>
                  <a:srgbClr val="000000"/>
                </a:solidFill>
                <a:latin typeface="Cambria" panose="02040503050406030204" pitchFamily="18" charset="0"/>
              </a:rPr>
              <a:t> and </a:t>
            </a:r>
            <a:r>
              <a:rPr lang="en-US" altLang="en-US" dirty="0" err="1">
                <a:solidFill>
                  <a:srgbClr val="000000"/>
                </a:solidFill>
                <a:latin typeface="Lucida Console" panose="020B0609040504020204" pitchFamily="49" charset="0"/>
              </a:rPr>
              <a:t>setprecision</a:t>
            </a:r>
            <a:r>
              <a:rPr lang="en-US" altLang="en-US" dirty="0">
                <a:solidFill>
                  <a:srgbClr val="000000"/>
                </a:solidFill>
                <a:latin typeface="Cambria" panose="02040503050406030204" pitchFamily="18" charset="0"/>
              </a:rPr>
              <a:t> remain in effect until they’re changed—such settings are called </a:t>
            </a:r>
            <a:r>
              <a:rPr lang="en-US" altLang="en-US" dirty="0">
                <a:solidFill>
                  <a:srgbClr val="0000FF"/>
                </a:solidFill>
                <a:latin typeface="Cambria" panose="02040503050406030204" pitchFamily="18" charset="0"/>
              </a:rPr>
              <a:t>sticky settings</a:t>
            </a:r>
            <a:r>
              <a:rPr lang="en-US" altLang="en-US" dirty="0">
                <a:solidFill>
                  <a:srgbClr val="000000"/>
                </a:solidFill>
                <a:latin typeface="Cambria" panose="02040503050406030204" pitchFamily="18" charset="0"/>
              </a:rPr>
              <a:t>.</a:t>
            </a:r>
          </a:p>
          <a:p>
            <a:pPr eaLnBrk="1" hangingPunct="1"/>
            <a:r>
              <a:rPr lang="en-US" altLang="en-US" dirty="0">
                <a:solidFill>
                  <a:srgbClr val="000000"/>
                </a:solidFill>
                <a:latin typeface="Cambria" panose="02040503050406030204" pitchFamily="18" charset="0"/>
              </a:rPr>
              <a:t>The field width specified with </a:t>
            </a:r>
            <a:r>
              <a:rPr lang="en-US" altLang="en-US" dirty="0" err="1">
                <a:solidFill>
                  <a:srgbClr val="000000"/>
                </a:solidFill>
                <a:latin typeface="Lucida Console" panose="020B0609040504020204" pitchFamily="49" charset="0"/>
              </a:rPr>
              <a:t>setw</a:t>
            </a:r>
            <a:r>
              <a:rPr lang="en-US" altLang="en-US" dirty="0">
                <a:solidFill>
                  <a:srgbClr val="000000"/>
                </a:solidFill>
                <a:latin typeface="Cambria" panose="02040503050406030204" pitchFamily="18" charset="0"/>
              </a:rPr>
              <a:t> applies only to the next value output.</a:t>
            </a:r>
          </a:p>
        </p:txBody>
      </p:sp>
      <p:sp>
        <p:nvSpPr>
          <p:cNvPr id="5325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5.6  </a:t>
            </a:r>
            <a:r>
              <a:rPr lang="en-US" dirty="0">
                <a:solidFill>
                  <a:srgbClr val="3380E6"/>
                </a:solidFill>
                <a:latin typeface="Calibri" panose="020F0502020204030204" pitchFamily="34" charset="0"/>
              </a:rPr>
              <a:t>Application: Compound-Interest Calculations (cont.)</a:t>
            </a:r>
          </a:p>
        </p:txBody>
      </p:sp>
      <p:sp>
        <p:nvSpPr>
          <p:cNvPr id="46083" name="Text Placeholder 2"/>
          <p:cNvSpPr>
            <a:spLocks noGrp="1"/>
          </p:cNvSpPr>
          <p:nvPr>
            <p:ph type="body" idx="1"/>
          </p:nvPr>
        </p:nvSpPr>
        <p:spPr/>
        <p:txBody>
          <a:bodyPr/>
          <a:lstStyle/>
          <a:p>
            <a:r>
              <a:rPr lang="en-US" altLang="en-US" dirty="0">
                <a:solidFill>
                  <a:srgbClr val="000000"/>
                </a:solidFill>
                <a:latin typeface="Cambria" panose="02040503050406030204" pitchFamily="18" charset="0"/>
              </a:rPr>
              <a:t>Variables of type </a:t>
            </a:r>
            <a:r>
              <a:rPr lang="en-US" altLang="en-US" dirty="0">
                <a:solidFill>
                  <a:srgbClr val="000000"/>
                </a:solidFill>
                <a:latin typeface="Consolas" panose="020B0609020204030204" pitchFamily="49" charset="0"/>
              </a:rPr>
              <a:t>float</a:t>
            </a:r>
            <a:r>
              <a:rPr lang="en-US" altLang="en-US" dirty="0">
                <a:solidFill>
                  <a:srgbClr val="000000"/>
                </a:solidFill>
                <a:latin typeface="Cambria" panose="02040503050406030204" pitchFamily="18" charset="0"/>
              </a:rPr>
              <a:t> represent single-precision floating-point numbers and have approximately seven significant digits on most of today’s systems. </a:t>
            </a:r>
          </a:p>
          <a:p>
            <a:r>
              <a:rPr lang="en-US" altLang="en-US" dirty="0">
                <a:solidFill>
                  <a:srgbClr val="000000"/>
                </a:solidFill>
                <a:latin typeface="Cambria" panose="02040503050406030204" pitchFamily="18" charset="0"/>
              </a:rPr>
              <a:t>Variables of type </a:t>
            </a:r>
            <a:r>
              <a:rPr lang="en-US" altLang="en-US" dirty="0">
                <a:solidFill>
                  <a:srgbClr val="000000"/>
                </a:solidFill>
                <a:latin typeface="Consolas" panose="020B0609020204030204" pitchFamily="49" charset="0"/>
              </a:rPr>
              <a:t>double</a:t>
            </a:r>
            <a:r>
              <a:rPr lang="en-US" altLang="en-US" dirty="0">
                <a:solidFill>
                  <a:srgbClr val="000000"/>
                </a:solidFill>
                <a:latin typeface="Cambria" panose="02040503050406030204" pitchFamily="18" charset="0"/>
              </a:rPr>
              <a:t> represent double-precision floating-point numbers. </a:t>
            </a:r>
          </a:p>
          <a:p>
            <a:pPr lvl="1"/>
            <a:r>
              <a:rPr lang="en-US" altLang="en-US" dirty="0">
                <a:solidFill>
                  <a:srgbClr val="000000"/>
                </a:solidFill>
                <a:latin typeface="Cambria" panose="02040503050406030204" pitchFamily="18" charset="0"/>
              </a:rPr>
              <a:t>These require twice as much memory as </a:t>
            </a:r>
            <a:r>
              <a:rPr lang="en-US" altLang="en-US" dirty="0">
                <a:solidFill>
                  <a:srgbClr val="000000"/>
                </a:solidFill>
                <a:latin typeface="Consolas" panose="020B0609020204030204" pitchFamily="49" charset="0"/>
              </a:rPr>
              <a:t>float</a:t>
            </a:r>
            <a:r>
              <a:rPr lang="en-US" altLang="en-US" dirty="0">
                <a:solidFill>
                  <a:srgbClr val="000000"/>
                </a:solidFill>
                <a:latin typeface="Cambria" panose="02040503050406030204" pitchFamily="18" charset="0"/>
              </a:rPr>
              <a:t> variables and provide approximately 15 significant digits on most of today’s systems—approximately double the precision of </a:t>
            </a:r>
            <a:r>
              <a:rPr lang="en-US" altLang="en-US" dirty="0">
                <a:solidFill>
                  <a:srgbClr val="000000"/>
                </a:solidFill>
                <a:latin typeface="Consolas" panose="020B0609020204030204" pitchFamily="49" charset="0"/>
              </a:rPr>
              <a:t>float</a:t>
            </a:r>
            <a:r>
              <a:rPr lang="en-US" altLang="en-US" dirty="0">
                <a:solidFill>
                  <a:srgbClr val="000000"/>
                </a:solidFill>
                <a:latin typeface="Cambria" panose="02040503050406030204" pitchFamily="18" charset="0"/>
              </a:rPr>
              <a:t> variables.</a:t>
            </a:r>
          </a:p>
        </p:txBody>
      </p:sp>
      <p:sp>
        <p:nvSpPr>
          <p:cNvPr id="4915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612968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5.6  </a:t>
            </a:r>
            <a:r>
              <a:rPr lang="en-US" dirty="0">
                <a:solidFill>
                  <a:srgbClr val="3380E6"/>
                </a:solidFill>
                <a:latin typeface="Calibri" panose="020F0502020204030204" pitchFamily="34" charset="0"/>
              </a:rPr>
              <a:t>Application: Compound-Interest Calculations (cont.)</a:t>
            </a:r>
          </a:p>
        </p:txBody>
      </p:sp>
      <p:sp>
        <p:nvSpPr>
          <p:cNvPr id="46083" name="Text Placeholder 2"/>
          <p:cNvSpPr>
            <a:spLocks noGrp="1"/>
          </p:cNvSpPr>
          <p:nvPr>
            <p:ph type="body" idx="1"/>
          </p:nvPr>
        </p:nvSpPr>
        <p:spPr/>
        <p:txBody>
          <a:bodyPr/>
          <a:lstStyle/>
          <a:p>
            <a:r>
              <a:rPr lang="en-US" altLang="en-US" dirty="0">
                <a:solidFill>
                  <a:srgbClr val="000000"/>
                </a:solidFill>
                <a:latin typeface="Cambria" panose="02040503050406030204" pitchFamily="18" charset="0"/>
              </a:rPr>
              <a:t>Most programmers represent floating-point numbers with type </a:t>
            </a:r>
            <a:r>
              <a:rPr lang="en-US" altLang="en-US" dirty="0">
                <a:solidFill>
                  <a:srgbClr val="000000"/>
                </a:solidFill>
                <a:latin typeface="Consolas" panose="020B0609020204030204" pitchFamily="49" charset="0"/>
              </a:rPr>
              <a:t>double</a:t>
            </a:r>
            <a:r>
              <a:rPr lang="en-US" altLang="en-US" dirty="0">
                <a:solidFill>
                  <a:srgbClr val="000000"/>
                </a:solidFill>
                <a:latin typeface="Cambria" panose="02040503050406030204" pitchFamily="18" charset="0"/>
              </a:rPr>
              <a:t>. </a:t>
            </a:r>
          </a:p>
          <a:p>
            <a:r>
              <a:rPr lang="en-US" altLang="en-US" dirty="0">
                <a:solidFill>
                  <a:srgbClr val="000000"/>
                </a:solidFill>
                <a:latin typeface="Cambria" panose="02040503050406030204" pitchFamily="18" charset="0"/>
              </a:rPr>
              <a:t>C++ treats all floating-point numbers you type in a program’s source code (such as 7.33 and 0.0975) as </a:t>
            </a:r>
            <a:r>
              <a:rPr lang="en-US" altLang="en-US" dirty="0">
                <a:solidFill>
                  <a:srgbClr val="000000"/>
                </a:solidFill>
                <a:latin typeface="Consolas" panose="020B0609020204030204" pitchFamily="49" charset="0"/>
              </a:rPr>
              <a:t>double</a:t>
            </a:r>
            <a:r>
              <a:rPr lang="en-US" altLang="en-US" dirty="0">
                <a:solidFill>
                  <a:srgbClr val="000000"/>
                </a:solidFill>
                <a:latin typeface="Cambria" panose="02040503050406030204" pitchFamily="18" charset="0"/>
              </a:rPr>
              <a:t> values by default. </a:t>
            </a:r>
          </a:p>
          <a:p>
            <a:r>
              <a:rPr lang="en-US" altLang="en-US" dirty="0">
                <a:solidFill>
                  <a:srgbClr val="000000"/>
                </a:solidFill>
                <a:latin typeface="Cambria" panose="02040503050406030204" pitchFamily="18" charset="0"/>
              </a:rPr>
              <a:t>Such values in the source code are known as floating-point literals. </a:t>
            </a:r>
          </a:p>
        </p:txBody>
      </p:sp>
      <p:sp>
        <p:nvSpPr>
          <p:cNvPr id="4915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3124234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5.6  </a:t>
            </a:r>
            <a:r>
              <a:rPr lang="en-US" dirty="0">
                <a:solidFill>
                  <a:srgbClr val="3380E6"/>
                </a:solidFill>
                <a:latin typeface="Calibri" panose="020F0502020204030204" pitchFamily="34" charset="0"/>
              </a:rPr>
              <a:t>Application: Compound-Interest Calculations (cont.)</a:t>
            </a:r>
          </a:p>
        </p:txBody>
      </p:sp>
      <p:sp>
        <p:nvSpPr>
          <p:cNvPr id="46083" name="Text Placeholder 2"/>
          <p:cNvSpPr>
            <a:spLocks noGrp="1"/>
          </p:cNvSpPr>
          <p:nvPr>
            <p:ph type="body" idx="1"/>
          </p:nvPr>
        </p:nvSpPr>
        <p:spPr/>
        <p:txBody>
          <a:bodyPr/>
          <a:lstStyle/>
          <a:p>
            <a:r>
              <a:rPr lang="en-US" altLang="en-US" dirty="0">
                <a:solidFill>
                  <a:srgbClr val="000000"/>
                </a:solidFill>
                <a:latin typeface="Cambria" panose="02040503050406030204" pitchFamily="18" charset="0"/>
              </a:rPr>
              <a:t>In conventional arithmetic, floating-point numbers often arise as a result of division—when we divide 10 by 3, the result is 3.3333333…, with the sequence of 3s repeating infinitely. </a:t>
            </a:r>
          </a:p>
          <a:p>
            <a:r>
              <a:rPr lang="en-US" altLang="en-US" dirty="0">
                <a:solidFill>
                  <a:srgbClr val="000000"/>
                </a:solidFill>
                <a:latin typeface="Cambria" panose="02040503050406030204" pitchFamily="18" charset="0"/>
              </a:rPr>
              <a:t>The computer allocates only a fixed amount of space to hold such a value, so clearly the stored floating-point value can be only an approximation. </a:t>
            </a:r>
          </a:p>
          <a:p>
            <a:r>
              <a:rPr lang="en-US" altLang="en-US" dirty="0">
                <a:solidFill>
                  <a:srgbClr val="000000"/>
                </a:solidFill>
                <a:latin typeface="Consolas" panose="020B0609020204030204" pitchFamily="49" charset="0"/>
              </a:rPr>
              <a:t>double</a:t>
            </a:r>
            <a:r>
              <a:rPr lang="en-US" altLang="en-US" dirty="0">
                <a:solidFill>
                  <a:srgbClr val="000000"/>
                </a:solidFill>
                <a:latin typeface="Cambria" panose="02040503050406030204" pitchFamily="18" charset="0"/>
              </a:rPr>
              <a:t> suffers from what we call representational error. </a:t>
            </a:r>
          </a:p>
        </p:txBody>
      </p:sp>
      <p:sp>
        <p:nvSpPr>
          <p:cNvPr id="4915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3947454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2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77629"/>
            <a:ext cx="9144000" cy="2902744"/>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3263580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5.6  </a:t>
            </a:r>
            <a:r>
              <a:rPr lang="en-US" dirty="0">
                <a:solidFill>
                  <a:srgbClr val="3380E6"/>
                </a:solidFill>
                <a:latin typeface="Calibri" panose="020F0502020204030204" pitchFamily="34" charset="0"/>
              </a:rPr>
              <a:t>Application: Compound-Interest Calculations (cont.)</a:t>
            </a:r>
          </a:p>
        </p:txBody>
      </p:sp>
      <p:sp>
        <p:nvSpPr>
          <p:cNvPr id="46083" name="Text Placeholder 2"/>
          <p:cNvSpPr>
            <a:spLocks noGrp="1"/>
          </p:cNvSpPr>
          <p:nvPr>
            <p:ph type="body" idx="1"/>
          </p:nvPr>
        </p:nvSpPr>
        <p:spPr/>
        <p:txBody>
          <a:bodyPr/>
          <a:lstStyle/>
          <a:p>
            <a:r>
              <a:rPr lang="en-US" altLang="en-US" sz="2000" dirty="0">
                <a:solidFill>
                  <a:srgbClr val="000000"/>
                </a:solidFill>
                <a:latin typeface="Cambria" panose="02040503050406030204" pitchFamily="18" charset="0"/>
              </a:rPr>
              <a:t>Simple explanation of what can go wrong when using </a:t>
            </a:r>
            <a:r>
              <a:rPr lang="en-US" altLang="en-US" sz="2000" dirty="0">
                <a:solidFill>
                  <a:srgbClr val="000000"/>
                </a:solidFill>
                <a:latin typeface="Consolas" panose="020B0609020204030204" pitchFamily="49" charset="0"/>
              </a:rPr>
              <a:t>double</a:t>
            </a:r>
            <a:r>
              <a:rPr lang="en-US" altLang="en-US" sz="2000" dirty="0">
                <a:solidFill>
                  <a:srgbClr val="000000"/>
                </a:solidFill>
                <a:latin typeface="Cambria" panose="02040503050406030204" pitchFamily="18" charset="0"/>
              </a:rPr>
              <a:t> (or </a:t>
            </a:r>
            <a:r>
              <a:rPr lang="en-US" altLang="en-US" sz="2000" dirty="0">
                <a:solidFill>
                  <a:srgbClr val="000000"/>
                </a:solidFill>
                <a:latin typeface="Consolas" panose="020B0609020204030204" pitchFamily="49" charset="0"/>
              </a:rPr>
              <a:t>float</a:t>
            </a:r>
            <a:r>
              <a:rPr lang="en-US" altLang="en-US" sz="2000" dirty="0">
                <a:solidFill>
                  <a:srgbClr val="000000"/>
                </a:solidFill>
                <a:latin typeface="Cambria" panose="02040503050406030204" pitchFamily="18" charset="0"/>
              </a:rPr>
              <a:t>) to represent dollar amounts (assuming that dollar amounts are displayed with two digits to the right of the decimal point): </a:t>
            </a:r>
          </a:p>
          <a:p>
            <a:pPr lvl="1"/>
            <a:r>
              <a:rPr lang="en-US" altLang="en-US" sz="1800" dirty="0">
                <a:solidFill>
                  <a:srgbClr val="000000"/>
                </a:solidFill>
                <a:latin typeface="Cambria" panose="02040503050406030204" pitchFamily="18" charset="0"/>
              </a:rPr>
              <a:t>Two calculated double dollar amounts stored in the machine could be 14.234 (which would normally be rounded to 14.23 for display purposes) and 18.673 (which would normally be rounded to 18.67 for display purposes). </a:t>
            </a:r>
          </a:p>
          <a:p>
            <a:pPr lvl="1"/>
            <a:r>
              <a:rPr lang="en-US" altLang="en-US" sz="1800" dirty="0">
                <a:solidFill>
                  <a:srgbClr val="000000"/>
                </a:solidFill>
                <a:latin typeface="Cambria" panose="02040503050406030204" pitchFamily="18" charset="0"/>
              </a:rPr>
              <a:t>When these amounts are added, they produce the internal sum 32.907, which would normally be rounded to 32.91 for display purposes. Thus, your output could appear as</a:t>
            </a:r>
          </a:p>
          <a:p>
            <a:pPr marL="914400" lvl="3" indent="0"/>
            <a:r>
              <a:rPr lang="en-US" altLang="en-US" sz="1400" dirty="0">
                <a:solidFill>
                  <a:srgbClr val="000000"/>
                </a:solidFill>
                <a:latin typeface="Consolas" panose="020B0609020204030204" pitchFamily="49" charset="0"/>
              </a:rPr>
              <a:t>  14.23</a:t>
            </a:r>
            <a:br>
              <a:rPr lang="en-US" altLang="en-US" sz="1400" dirty="0">
                <a:solidFill>
                  <a:srgbClr val="000000"/>
                </a:solidFill>
                <a:latin typeface="Consolas" panose="020B0609020204030204" pitchFamily="49" charset="0"/>
              </a:rPr>
            </a:br>
            <a:r>
              <a:rPr lang="en-US" altLang="en-US" sz="1400" u="sng" dirty="0">
                <a:solidFill>
                  <a:srgbClr val="000000"/>
                </a:solidFill>
                <a:latin typeface="Consolas" panose="020B0609020204030204" pitchFamily="49" charset="0"/>
              </a:rPr>
              <a:t>+ 18.67</a:t>
            </a:r>
            <a:br>
              <a:rPr lang="en-US" altLang="en-US" sz="1400" u="sng" dirty="0">
                <a:solidFill>
                  <a:srgbClr val="000000"/>
                </a:solidFill>
                <a:latin typeface="Consolas" panose="020B0609020204030204" pitchFamily="49" charset="0"/>
              </a:rPr>
            </a:br>
            <a:r>
              <a:rPr lang="en-US" altLang="en-US" sz="1400" dirty="0">
                <a:solidFill>
                  <a:srgbClr val="000000"/>
                </a:solidFill>
                <a:latin typeface="Consolas" panose="020B0609020204030204" pitchFamily="49" charset="0"/>
              </a:rPr>
              <a:t>  32.91</a:t>
            </a:r>
            <a:endParaRPr lang="en-US" altLang="en-US" sz="2000" dirty="0">
              <a:solidFill>
                <a:srgbClr val="000000"/>
              </a:solidFill>
              <a:latin typeface="Cambria" panose="02040503050406030204" pitchFamily="18" charset="0"/>
            </a:endParaRPr>
          </a:p>
          <a:p>
            <a:pPr lvl="1"/>
            <a:r>
              <a:rPr lang="en-US" altLang="en-US" sz="1800" dirty="0">
                <a:solidFill>
                  <a:srgbClr val="000000"/>
                </a:solidFill>
                <a:latin typeface="Cambria" panose="02040503050406030204" pitchFamily="18" charset="0"/>
              </a:rPr>
              <a:t>A person adding the individual numbers as displayed would expect the sum to be 32.90. </a:t>
            </a:r>
          </a:p>
        </p:txBody>
      </p:sp>
      <p:sp>
        <p:nvSpPr>
          <p:cNvPr id="4915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dirty="0"/>
              <a:t>©1992-2017 by Pearson Education, Inc. All Rights Reserved.</a:t>
            </a:r>
          </a:p>
        </p:txBody>
      </p:sp>
    </p:spTree>
    <p:extLst>
      <p:ext uri="{BB962C8B-B14F-4D97-AF65-F5344CB8AC3E}">
        <p14:creationId xmlns:p14="http://schemas.microsoft.com/office/powerpoint/2010/main" val="767276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2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190750"/>
            <a:ext cx="9144000" cy="2475310"/>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302312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rgbClr val="24B5A1"/>
                </a:solidFill>
                <a:latin typeface="Calibri" panose="020F0502020204030204" pitchFamily="34" charset="0"/>
              </a:rPr>
              <a:t>5.8  </a:t>
            </a:r>
            <a:r>
              <a:rPr lang="en-US" dirty="0">
                <a:solidFill>
                  <a:srgbClr val="3380E6"/>
                </a:solidFill>
                <a:latin typeface="Lucida Console"/>
              </a:rPr>
              <a:t>do</a:t>
            </a:r>
            <a:r>
              <a:rPr lang="en-US" dirty="0">
                <a:solidFill>
                  <a:srgbClr val="3380E6"/>
                </a:solidFill>
                <a:latin typeface="Calibri" panose="020F0502020204030204" pitchFamily="34" charset="0"/>
              </a:rPr>
              <a:t>…</a:t>
            </a:r>
            <a:r>
              <a:rPr lang="en-US" dirty="0">
                <a:solidFill>
                  <a:srgbClr val="3380E6"/>
                </a:solidFill>
                <a:latin typeface="Lucida Console"/>
              </a:rPr>
              <a:t>while</a:t>
            </a:r>
            <a:r>
              <a:rPr lang="en-US" dirty="0">
                <a:solidFill>
                  <a:srgbClr val="3380E6"/>
                </a:solidFill>
                <a:latin typeface="Calibri" panose="020F0502020204030204" pitchFamily="34" charset="0"/>
              </a:rPr>
              <a:t> Iteration Statement</a:t>
            </a:r>
          </a:p>
        </p:txBody>
      </p:sp>
      <p:sp>
        <p:nvSpPr>
          <p:cNvPr id="52227"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Similar to the </a:t>
            </a:r>
            <a:r>
              <a:rPr lang="en-US" altLang="en-US" dirty="0">
                <a:solidFill>
                  <a:srgbClr val="000000"/>
                </a:solidFill>
                <a:latin typeface="Lucida Console" panose="020B0609040504020204" pitchFamily="49" charset="0"/>
              </a:rPr>
              <a:t>while</a:t>
            </a:r>
            <a:r>
              <a:rPr lang="en-US" altLang="en-US" dirty="0">
                <a:solidFill>
                  <a:srgbClr val="000000"/>
                </a:solidFill>
                <a:latin typeface="Cambria" panose="02040503050406030204" pitchFamily="18" charset="0"/>
              </a:rPr>
              <a:t> statement.</a:t>
            </a:r>
          </a:p>
          <a:p>
            <a:pPr eaLnBrk="1" hangingPunct="1"/>
            <a:r>
              <a:rPr lang="en-US" altLang="en-US" dirty="0">
                <a:solidFill>
                  <a:srgbClr val="000000"/>
                </a:solidFill>
                <a:latin typeface="Cambria" panose="02040503050406030204" pitchFamily="18" charset="0"/>
              </a:rPr>
              <a:t>The </a:t>
            </a:r>
            <a:r>
              <a:rPr lang="en-US" altLang="en-US" dirty="0">
                <a:solidFill>
                  <a:srgbClr val="000000"/>
                </a:solidFill>
                <a:latin typeface="Lucida Console" panose="020B0609040504020204" pitchFamily="49" charset="0"/>
              </a:rPr>
              <a:t>do</a:t>
            </a:r>
            <a:r>
              <a:rPr lang="en-US" altLang="en-US" dirty="0">
                <a:solidFill>
                  <a:srgbClr val="000000"/>
                </a:solidFill>
                <a:latin typeface="Cambria" panose="02040503050406030204" pitchFamily="18" charset="0"/>
              </a:rPr>
              <a:t>…</a:t>
            </a:r>
            <a:r>
              <a:rPr lang="en-US" altLang="en-US" dirty="0">
                <a:solidFill>
                  <a:srgbClr val="000000"/>
                </a:solidFill>
                <a:latin typeface="Lucida Console" panose="020B0609040504020204" pitchFamily="49" charset="0"/>
              </a:rPr>
              <a:t>while</a:t>
            </a:r>
            <a:r>
              <a:rPr lang="en-US" altLang="en-US" dirty="0">
                <a:solidFill>
                  <a:srgbClr val="000000"/>
                </a:solidFill>
                <a:latin typeface="Cambria" panose="02040503050406030204" pitchFamily="18" charset="0"/>
              </a:rPr>
              <a:t> statement tests the loop-continuation condition </a:t>
            </a:r>
            <a:r>
              <a:rPr lang="en-US" altLang="en-US" i="1" dirty="0">
                <a:solidFill>
                  <a:srgbClr val="000000"/>
                </a:solidFill>
                <a:latin typeface="Cambria" panose="02040503050406030204" pitchFamily="18" charset="0"/>
              </a:rPr>
              <a:t>after </a:t>
            </a:r>
            <a:r>
              <a:rPr lang="en-US" altLang="en-US" dirty="0">
                <a:solidFill>
                  <a:srgbClr val="000000"/>
                </a:solidFill>
                <a:latin typeface="Cambria" panose="02040503050406030204" pitchFamily="18" charset="0"/>
              </a:rPr>
              <a:t>the loop body executes; therefore, </a:t>
            </a:r>
            <a:r>
              <a:rPr lang="en-US" altLang="en-US" i="1" dirty="0">
                <a:solidFill>
                  <a:srgbClr val="000000"/>
                </a:solidFill>
                <a:latin typeface="Cambria" panose="02040503050406030204" pitchFamily="18" charset="0"/>
              </a:rPr>
              <a:t>the loop body always executes at least once.</a:t>
            </a:r>
          </a:p>
          <a:p>
            <a:pPr eaLnBrk="1" hangingPunct="1"/>
            <a:r>
              <a:rPr lang="en-US" altLang="en-US" dirty="0">
                <a:solidFill>
                  <a:srgbClr val="000000"/>
                </a:solidFill>
                <a:latin typeface="Cambria" panose="02040503050406030204" pitchFamily="18" charset="0"/>
              </a:rPr>
              <a:t>Figure 5.9 uses a </a:t>
            </a:r>
            <a:r>
              <a:rPr lang="en-US" altLang="en-US" sz="2400" dirty="0">
                <a:solidFill>
                  <a:srgbClr val="000000"/>
                </a:solidFill>
                <a:latin typeface="Lucida Console" panose="020B0609040504020204" pitchFamily="49" charset="0"/>
              </a:rPr>
              <a:t>do…while</a:t>
            </a:r>
            <a:r>
              <a:rPr lang="en-US" altLang="en-US" dirty="0">
                <a:solidFill>
                  <a:srgbClr val="000000"/>
                </a:solidFill>
                <a:latin typeface="Cambria" panose="02040503050406030204" pitchFamily="18" charset="0"/>
              </a:rPr>
              <a:t> statement to print the numbers 1–10. </a:t>
            </a:r>
          </a:p>
        </p:txBody>
      </p:sp>
      <p:sp>
        <p:nvSpPr>
          <p:cNvPr id="5632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37"/>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786472"/>
            <a:ext cx="9144000" cy="5285974"/>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104965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24B5A1"/>
                </a:solidFill>
                <a:latin typeface="Calibri" panose="020F0502020204030204" pitchFamily="34" charset="0"/>
              </a:rPr>
              <a:t>5.8 </a:t>
            </a:r>
            <a:r>
              <a:rPr lang="en-US" dirty="0">
                <a:solidFill>
                  <a:srgbClr val="3380E6"/>
                </a:solidFill>
                <a:latin typeface="Lucida Console"/>
              </a:rPr>
              <a:t>do</a:t>
            </a:r>
            <a:r>
              <a:rPr lang="en-US" dirty="0">
                <a:solidFill>
                  <a:srgbClr val="3380E6"/>
                </a:solidFill>
                <a:latin typeface="Calibri" panose="020F0502020204030204" pitchFamily="34" charset="0"/>
              </a:rPr>
              <a:t>…</a:t>
            </a:r>
            <a:r>
              <a:rPr lang="en-US" dirty="0">
                <a:solidFill>
                  <a:srgbClr val="3380E6"/>
                </a:solidFill>
                <a:latin typeface="Lucida Console"/>
              </a:rPr>
              <a:t>while</a:t>
            </a:r>
            <a:r>
              <a:rPr lang="en-US" dirty="0">
                <a:solidFill>
                  <a:srgbClr val="3380E6"/>
                </a:solidFill>
                <a:latin typeface="Calibri" panose="020F0502020204030204" pitchFamily="34" charset="0"/>
              </a:rPr>
              <a:t> Iteration Statement (cont.)</a:t>
            </a:r>
          </a:p>
        </p:txBody>
      </p:sp>
      <p:sp>
        <p:nvSpPr>
          <p:cNvPr id="52227" name="Text Placeholder 2"/>
          <p:cNvSpPr>
            <a:spLocks noGrp="1"/>
          </p:cNvSpPr>
          <p:nvPr>
            <p:ph type="body" idx="1"/>
          </p:nvPr>
        </p:nvSpPr>
        <p:spPr/>
        <p:txBody>
          <a:bodyPr/>
          <a:lstStyle/>
          <a:p>
            <a:pPr marL="109537" indent="0" eaLnBrk="1" hangingPunct="1">
              <a:buFont typeface="Wingdings 3" panose="05040102010807070707" pitchFamily="18" charset="2"/>
              <a:buNone/>
              <a:defRPr/>
            </a:pPr>
            <a:r>
              <a:rPr lang="en-US" sz="2400" b="1" i="1" dirty="0">
                <a:solidFill>
                  <a:srgbClr val="000000"/>
                </a:solidFill>
                <a:latin typeface="Lucida Console" pitchFamily="49" charset="0"/>
              </a:rPr>
              <a:t>do…while</a:t>
            </a:r>
            <a:r>
              <a:rPr lang="en-US" b="1" i="1" dirty="0">
                <a:solidFill>
                  <a:srgbClr val="000000"/>
                </a:solidFill>
                <a:latin typeface="Cambria" panose="02040503050406030204" pitchFamily="18" charset="0"/>
              </a:rPr>
              <a:t> Statement UML Activity Diagram</a:t>
            </a:r>
          </a:p>
          <a:p>
            <a:pPr eaLnBrk="1" hangingPunct="1">
              <a:defRPr/>
            </a:pPr>
            <a:r>
              <a:rPr lang="en-US" dirty="0">
                <a:solidFill>
                  <a:srgbClr val="000000"/>
                </a:solidFill>
                <a:latin typeface="Cambria" panose="02040503050406030204" pitchFamily="18" charset="0"/>
              </a:rPr>
              <a:t>Figure 5.10 contains the </a:t>
            </a:r>
            <a:r>
              <a:rPr lang="en-US" dirty="0">
                <a:solidFill>
                  <a:srgbClr val="000000"/>
                </a:solidFill>
                <a:latin typeface="Lucida Console" pitchFamily="49" charset="0"/>
              </a:rPr>
              <a:t>do</a:t>
            </a:r>
            <a:r>
              <a:rPr lang="en-US" dirty="0">
                <a:solidFill>
                  <a:srgbClr val="000000"/>
                </a:solidFill>
                <a:latin typeface="Cambria" panose="02040503050406030204" pitchFamily="18" charset="0"/>
              </a:rPr>
              <a:t>…</a:t>
            </a:r>
            <a:r>
              <a:rPr lang="en-US" dirty="0">
                <a:solidFill>
                  <a:srgbClr val="000000"/>
                </a:solidFill>
                <a:latin typeface="Lucida Console" pitchFamily="49" charset="0"/>
              </a:rPr>
              <a:t>while</a:t>
            </a:r>
            <a:r>
              <a:rPr lang="en-US" dirty="0">
                <a:solidFill>
                  <a:srgbClr val="000000"/>
                </a:solidFill>
                <a:latin typeface="Cambria" panose="02040503050406030204" pitchFamily="18" charset="0"/>
              </a:rPr>
              <a:t> statement’s UML activity diagram, which makes it clear that the loop-continuation condition is not evaluated until after the loop performs its body at least once.</a:t>
            </a:r>
          </a:p>
        </p:txBody>
      </p:sp>
      <p:sp>
        <p:nvSpPr>
          <p:cNvPr id="5939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24B5A1"/>
                </a:solidFill>
                <a:latin typeface="Calibri" panose="020F0502020204030204" pitchFamily="34" charset="0"/>
              </a:rPr>
              <a:t>5.2  </a:t>
            </a:r>
            <a:r>
              <a:rPr lang="en-US" dirty="0">
                <a:solidFill>
                  <a:srgbClr val="3380E6"/>
                </a:solidFill>
                <a:latin typeface="Calibri" panose="020F0502020204030204" pitchFamily="34" charset="0"/>
              </a:rPr>
              <a:t>Essentials of Counter-Controlled Iteration</a:t>
            </a:r>
          </a:p>
        </p:txBody>
      </p:sp>
      <p:sp>
        <p:nvSpPr>
          <p:cNvPr id="14339"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Counter-controlled iteration requires</a:t>
            </a:r>
          </a:p>
          <a:p>
            <a:pPr lvl="1"/>
            <a:r>
              <a:rPr lang="en-US" altLang="en-US" dirty="0">
                <a:solidFill>
                  <a:srgbClr val="000000"/>
                </a:solidFill>
                <a:latin typeface="Cambria" panose="02040503050406030204" pitchFamily="18" charset="0"/>
              </a:rPr>
              <a:t>a </a:t>
            </a:r>
            <a:r>
              <a:rPr lang="en-US" altLang="en-US" dirty="0">
                <a:solidFill>
                  <a:srgbClr val="0000FF"/>
                </a:solidFill>
                <a:latin typeface="Cambria" panose="02040503050406030204" pitchFamily="18" charset="0"/>
              </a:rPr>
              <a:t>control variable</a:t>
            </a:r>
            <a:r>
              <a:rPr lang="en-US" altLang="en-US" dirty="0">
                <a:solidFill>
                  <a:srgbClr val="000000"/>
                </a:solidFill>
                <a:latin typeface="Cambria" panose="02040503050406030204" pitchFamily="18" charset="0"/>
              </a:rPr>
              <a:t> (or loop counter)</a:t>
            </a:r>
          </a:p>
          <a:p>
            <a:pPr lvl="1"/>
            <a:r>
              <a:rPr lang="en-US" altLang="en-US" dirty="0">
                <a:solidFill>
                  <a:srgbClr val="000000"/>
                </a:solidFill>
                <a:latin typeface="Cambria" panose="02040503050406030204" pitchFamily="18" charset="0"/>
              </a:rPr>
              <a:t>the control variable’s </a:t>
            </a:r>
            <a:r>
              <a:rPr lang="en-US" altLang="en-US" dirty="0">
                <a:solidFill>
                  <a:srgbClr val="0000FF"/>
                </a:solidFill>
                <a:latin typeface="Cambria" panose="02040503050406030204" pitchFamily="18" charset="0"/>
              </a:rPr>
              <a:t>initial value</a:t>
            </a:r>
          </a:p>
          <a:p>
            <a:pPr lvl="1"/>
            <a:r>
              <a:rPr lang="en-US" altLang="en-US" dirty="0">
                <a:solidFill>
                  <a:srgbClr val="000000"/>
                </a:solidFill>
                <a:latin typeface="Cambria" panose="02040503050406030204" pitchFamily="18" charset="0"/>
              </a:rPr>
              <a:t>the control variable’s </a:t>
            </a:r>
            <a:r>
              <a:rPr lang="en-US" altLang="en-US" dirty="0">
                <a:solidFill>
                  <a:srgbClr val="0000FF"/>
                </a:solidFill>
                <a:latin typeface="Cambria" panose="02040503050406030204" pitchFamily="18" charset="0"/>
              </a:rPr>
              <a:t>increment</a:t>
            </a:r>
            <a:r>
              <a:rPr lang="en-US" altLang="en-US" dirty="0">
                <a:solidFill>
                  <a:srgbClr val="000000"/>
                </a:solidFill>
                <a:latin typeface="Cambria" panose="02040503050406030204" pitchFamily="18" charset="0"/>
              </a:rPr>
              <a:t> that’s applied during each iteration of the loop</a:t>
            </a:r>
          </a:p>
          <a:p>
            <a:pPr lvl="1"/>
            <a:r>
              <a:rPr lang="en-US" altLang="en-US" dirty="0">
                <a:solidFill>
                  <a:srgbClr val="000000"/>
                </a:solidFill>
                <a:latin typeface="Cambria" panose="02040503050406030204" pitchFamily="18" charset="0"/>
              </a:rPr>
              <a:t>the </a:t>
            </a:r>
            <a:r>
              <a:rPr lang="en-US" altLang="en-US" dirty="0">
                <a:solidFill>
                  <a:srgbClr val="0000FF"/>
                </a:solidFill>
                <a:latin typeface="Cambria" panose="02040503050406030204" pitchFamily="18" charset="0"/>
              </a:rPr>
              <a:t>loop-continuation condition </a:t>
            </a:r>
            <a:r>
              <a:rPr lang="en-US" altLang="en-US" dirty="0">
                <a:solidFill>
                  <a:srgbClr val="000000"/>
                </a:solidFill>
                <a:latin typeface="Cambria" panose="02040503050406030204" pitchFamily="18" charset="0"/>
              </a:rPr>
              <a:t>that determines if looping should continue.</a:t>
            </a:r>
          </a:p>
        </p:txBody>
      </p:sp>
      <p:sp>
        <p:nvSpPr>
          <p:cNvPr id="1434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3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6512" y="0"/>
            <a:ext cx="9215437" cy="68580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4064807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08"/>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22635" y="857250"/>
            <a:ext cx="8897540" cy="51435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542903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descr="cpphtp10_05_Page_0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70485"/>
            <a:ext cx="9144000" cy="2915840"/>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4142314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rgbClr val="24B5A1"/>
                </a:solidFill>
                <a:latin typeface="Calibri" panose="020F0502020204030204" pitchFamily="34" charset="0"/>
              </a:rPr>
              <a:t>5.3  </a:t>
            </a:r>
            <a:r>
              <a:rPr lang="en-US" dirty="0">
                <a:solidFill>
                  <a:srgbClr val="3380E6"/>
                </a:solidFill>
                <a:latin typeface="Lucida Console"/>
              </a:rPr>
              <a:t>for</a:t>
            </a:r>
            <a:r>
              <a:rPr lang="en-US" dirty="0">
                <a:solidFill>
                  <a:srgbClr val="3380E6"/>
                </a:solidFill>
                <a:latin typeface="Calibri" panose="020F0502020204030204" pitchFamily="34" charset="0"/>
              </a:rPr>
              <a:t> Iteration Statement </a:t>
            </a:r>
          </a:p>
        </p:txBody>
      </p:sp>
      <p:sp>
        <p:nvSpPr>
          <p:cNvPr id="18435" name="Text Placeholder 2"/>
          <p:cNvSpPr>
            <a:spLocks noGrp="1"/>
          </p:cNvSpPr>
          <p:nvPr>
            <p:ph type="body" idx="1"/>
          </p:nvPr>
        </p:nvSpPr>
        <p:spPr/>
        <p:txBody>
          <a:bodyPr/>
          <a:lstStyle/>
          <a:p>
            <a:pPr eaLnBrk="1" hangingPunct="1"/>
            <a:r>
              <a:rPr lang="en-US" altLang="en-US" sz="2400" dirty="0">
                <a:solidFill>
                  <a:srgbClr val="000000"/>
                </a:solidFill>
                <a:latin typeface="Cambria" panose="02040503050406030204" pitchFamily="18" charset="0"/>
              </a:rPr>
              <a:t>The </a:t>
            </a:r>
            <a:r>
              <a:rPr lang="en-US" altLang="en-US" sz="2400" dirty="0">
                <a:solidFill>
                  <a:srgbClr val="0000FF"/>
                </a:solidFill>
                <a:latin typeface="Consolas" panose="020B0609020204030204" pitchFamily="49" charset="0"/>
              </a:rPr>
              <a:t>for</a:t>
            </a:r>
            <a:r>
              <a:rPr lang="en-US" altLang="en-US" sz="2400" dirty="0">
                <a:solidFill>
                  <a:srgbClr val="0000FF"/>
                </a:solidFill>
                <a:latin typeface="Cambria" panose="02040503050406030204" pitchFamily="18" charset="0"/>
              </a:rPr>
              <a:t> iteration statement</a:t>
            </a:r>
            <a:r>
              <a:rPr lang="en-US" altLang="en-US" sz="2400" dirty="0">
                <a:solidFill>
                  <a:srgbClr val="000000"/>
                </a:solidFill>
                <a:latin typeface="Cambria" panose="02040503050406030204" pitchFamily="18" charset="0"/>
              </a:rPr>
              <a:t> (Fig. 5.2) specifies the counter-controlled iteration details in a single line of code.</a:t>
            </a:r>
          </a:p>
          <a:p>
            <a:pPr eaLnBrk="1" hangingPunct="1"/>
            <a:r>
              <a:rPr lang="en-US" altLang="en-US" sz="2400" dirty="0">
                <a:solidFill>
                  <a:srgbClr val="000000"/>
                </a:solidFill>
                <a:latin typeface="Cambria" panose="02040503050406030204" pitchFamily="18" charset="0"/>
              </a:rPr>
              <a:t>The initialization occurs once when the loop is encountered.</a:t>
            </a:r>
          </a:p>
          <a:p>
            <a:pPr eaLnBrk="1" hangingPunct="1"/>
            <a:r>
              <a:rPr lang="en-US" altLang="en-US" sz="2400" dirty="0">
                <a:solidFill>
                  <a:srgbClr val="000000"/>
                </a:solidFill>
                <a:latin typeface="Cambria" panose="02040503050406030204" pitchFamily="18" charset="0"/>
              </a:rPr>
              <a:t>The condition is tested next and each time the body completes.</a:t>
            </a:r>
          </a:p>
          <a:p>
            <a:pPr eaLnBrk="1" hangingPunct="1"/>
            <a:r>
              <a:rPr lang="en-US" altLang="en-US" sz="2400" dirty="0">
                <a:solidFill>
                  <a:srgbClr val="000000"/>
                </a:solidFill>
                <a:latin typeface="Cambria" panose="02040503050406030204" pitchFamily="18" charset="0"/>
              </a:rPr>
              <a:t>The body executes if the condition is true. </a:t>
            </a:r>
          </a:p>
          <a:p>
            <a:pPr eaLnBrk="1" hangingPunct="1"/>
            <a:r>
              <a:rPr lang="en-US" altLang="en-US" sz="2400" dirty="0">
                <a:solidFill>
                  <a:srgbClr val="000000"/>
                </a:solidFill>
                <a:latin typeface="Cambria" panose="02040503050406030204" pitchFamily="18" charset="0"/>
              </a:rPr>
              <a:t>The increment occurs after the body executes.</a:t>
            </a:r>
          </a:p>
          <a:p>
            <a:pPr eaLnBrk="1" hangingPunct="1"/>
            <a:r>
              <a:rPr lang="en-US" altLang="en-US" sz="2400" dirty="0">
                <a:solidFill>
                  <a:srgbClr val="000000"/>
                </a:solidFill>
                <a:latin typeface="Cambria" panose="02040503050406030204" pitchFamily="18" charset="0"/>
              </a:rPr>
              <a:t>Then, the condition is tested again.</a:t>
            </a:r>
          </a:p>
          <a:p>
            <a:pPr eaLnBrk="1" hangingPunct="1"/>
            <a:endParaRPr lang="en-US" altLang="en-US" sz="2500" dirty="0">
              <a:solidFill>
                <a:srgbClr val="000000"/>
              </a:solidFill>
              <a:latin typeface="Cambria" panose="02040503050406030204" pitchFamily="18" charset="0"/>
            </a:endParaRPr>
          </a:p>
        </p:txBody>
      </p:sp>
      <p:sp>
        <p:nvSpPr>
          <p:cNvPr id="2150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10"/>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892969"/>
            <a:ext cx="9144000" cy="5070872"/>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Tree>
    <p:extLst>
      <p:ext uri="{BB962C8B-B14F-4D97-AF65-F5344CB8AC3E}">
        <p14:creationId xmlns:p14="http://schemas.microsoft.com/office/powerpoint/2010/main" val="2609075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1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28750"/>
            <a:ext cx="9144000" cy="40005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a:t>©1992-2017 by Pearson Education, Inc. All Rights Reserved.</a:t>
            </a:r>
          </a:p>
        </p:txBody>
      </p:sp>
      <p:sp>
        <p:nvSpPr>
          <p:cNvPr id="4" name="TextBox 3">
            <a:extLst>
              <a:ext uri="{FF2B5EF4-FFF2-40B4-BE49-F238E27FC236}">
                <a16:creationId xmlns:a16="http://schemas.microsoft.com/office/drawing/2014/main" id="{DBC030FC-5280-4B41-9C54-B3E838DDCD7A}"/>
              </a:ext>
            </a:extLst>
          </p:cNvPr>
          <p:cNvSpPr txBox="1"/>
          <p:nvPr/>
        </p:nvSpPr>
        <p:spPr>
          <a:xfrm>
            <a:off x="696686" y="1121229"/>
            <a:ext cx="5070875" cy="830997"/>
          </a:xfrm>
          <a:prstGeom prst="rect">
            <a:avLst/>
          </a:prstGeom>
          <a:noFill/>
        </p:spPr>
        <p:txBody>
          <a:bodyPr wrap="none" rtlCol="0">
            <a:spAutoFit/>
          </a:bodyPr>
          <a:lstStyle/>
          <a:p>
            <a:r>
              <a:rPr lang="en-US" sz="2400" b="1" dirty="0">
                <a:solidFill>
                  <a:srgbClr val="000000"/>
                </a:solidFill>
                <a:latin typeface="Lucida Console" pitchFamily="49" charset="0"/>
              </a:rPr>
              <a:t>for</a:t>
            </a:r>
            <a:r>
              <a:rPr lang="en-US" sz="2400" b="1" i="1" dirty="0">
                <a:solidFill>
                  <a:srgbClr val="000000"/>
                </a:solidFill>
                <a:latin typeface="Cambria" panose="02040503050406030204" pitchFamily="18" charset="0"/>
              </a:rPr>
              <a:t> Statement Header Components</a:t>
            </a:r>
          </a:p>
          <a:p>
            <a:endParaRPr lang="en-US" sz="2400" dirty="0"/>
          </a:p>
        </p:txBody>
      </p:sp>
    </p:spTree>
    <p:extLst>
      <p:ext uri="{BB962C8B-B14F-4D97-AF65-F5344CB8AC3E}">
        <p14:creationId xmlns:p14="http://schemas.microsoft.com/office/powerpoint/2010/main" val="3256201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rgbClr val="24B5A1"/>
                </a:solidFill>
                <a:latin typeface="Calibri" panose="020F0502020204030204" pitchFamily="34" charset="0"/>
              </a:rPr>
              <a:t>5.3  </a:t>
            </a:r>
            <a:r>
              <a:rPr lang="en-US" dirty="0">
                <a:solidFill>
                  <a:srgbClr val="3380E6"/>
                </a:solidFill>
                <a:latin typeface="Lucida Console"/>
              </a:rPr>
              <a:t>for</a:t>
            </a:r>
            <a:r>
              <a:rPr lang="en-US" dirty="0">
                <a:solidFill>
                  <a:srgbClr val="3380E6"/>
                </a:solidFill>
                <a:latin typeface="Calibri" panose="020F0502020204030204" pitchFamily="34" charset="0"/>
              </a:rPr>
              <a:t> Iteration Statement (cont.)</a:t>
            </a:r>
          </a:p>
        </p:txBody>
      </p:sp>
      <p:sp>
        <p:nvSpPr>
          <p:cNvPr id="25603"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If the </a:t>
            </a:r>
            <a:r>
              <a:rPr lang="en-US" altLang="en-US" i="1" dirty="0">
                <a:solidFill>
                  <a:srgbClr val="000000"/>
                </a:solidFill>
                <a:latin typeface="Cambria" panose="02040503050406030204" pitchFamily="18" charset="0"/>
              </a:rPr>
              <a:t>initialization </a:t>
            </a:r>
            <a:r>
              <a:rPr lang="en-US" altLang="en-US" dirty="0">
                <a:solidFill>
                  <a:srgbClr val="000000"/>
                </a:solidFill>
                <a:latin typeface="Cambria" panose="02040503050406030204" pitchFamily="18" charset="0"/>
              </a:rPr>
              <a:t>expression declares the control variable, the control variable can be used </a:t>
            </a:r>
            <a:r>
              <a:rPr lang="en-US" altLang="en-US" i="1" dirty="0">
                <a:solidFill>
                  <a:srgbClr val="000000"/>
                </a:solidFill>
                <a:latin typeface="Cambria" panose="02040503050406030204" pitchFamily="18" charset="0"/>
              </a:rPr>
              <a:t>only </a:t>
            </a:r>
            <a:r>
              <a:rPr lang="en-US" altLang="en-US" dirty="0">
                <a:solidFill>
                  <a:srgbClr val="000000"/>
                </a:solidFill>
                <a:latin typeface="Cambria" panose="02040503050406030204" pitchFamily="18" charset="0"/>
              </a:rPr>
              <a:t>in the body of the </a:t>
            </a:r>
            <a:r>
              <a:rPr lang="en-US" altLang="en-US" dirty="0">
                <a:solidFill>
                  <a:srgbClr val="000000"/>
                </a:solidFill>
                <a:latin typeface="Lucida Console" panose="020B0609040504020204" pitchFamily="49" charset="0"/>
              </a:rPr>
              <a:t>for</a:t>
            </a:r>
            <a:r>
              <a:rPr lang="en-US" altLang="en-US" dirty="0">
                <a:solidFill>
                  <a:srgbClr val="000000"/>
                </a:solidFill>
                <a:latin typeface="Cambria" panose="02040503050406030204" pitchFamily="18" charset="0"/>
              </a:rPr>
              <a:t> statement—the control variable will be unknown </a:t>
            </a:r>
            <a:r>
              <a:rPr lang="en-US" altLang="en-US" i="1" dirty="0">
                <a:solidFill>
                  <a:srgbClr val="000000"/>
                </a:solidFill>
                <a:latin typeface="Cambria" panose="02040503050406030204" pitchFamily="18" charset="0"/>
              </a:rPr>
              <a:t>outside </a:t>
            </a:r>
            <a:r>
              <a:rPr lang="en-US" altLang="en-US" dirty="0">
                <a:solidFill>
                  <a:srgbClr val="000000"/>
                </a:solidFill>
                <a:latin typeface="Cambria" panose="02040503050406030204" pitchFamily="18" charset="0"/>
              </a:rPr>
              <a:t>the </a:t>
            </a:r>
            <a:r>
              <a:rPr lang="en-US" altLang="en-US" dirty="0">
                <a:solidFill>
                  <a:srgbClr val="000000"/>
                </a:solidFill>
                <a:latin typeface="Lucida Console" panose="020B0609040504020204" pitchFamily="49" charset="0"/>
              </a:rPr>
              <a:t>for</a:t>
            </a:r>
            <a:r>
              <a:rPr lang="en-US" altLang="en-US" dirty="0">
                <a:solidFill>
                  <a:srgbClr val="000000"/>
                </a:solidFill>
                <a:latin typeface="Cambria" panose="02040503050406030204" pitchFamily="18" charset="0"/>
              </a:rPr>
              <a:t> statement</a:t>
            </a:r>
            <a:r>
              <a:rPr lang="en-US" altLang="en-US" i="1" dirty="0">
                <a:solidFill>
                  <a:srgbClr val="000000"/>
                </a:solidFill>
                <a:latin typeface="Cambria" panose="02040503050406030204" pitchFamily="18" charset="0"/>
              </a:rPr>
              <a:t>.</a:t>
            </a:r>
          </a:p>
          <a:p>
            <a:pPr eaLnBrk="1" hangingPunct="1"/>
            <a:r>
              <a:rPr lang="en-US" altLang="en-US" dirty="0">
                <a:solidFill>
                  <a:srgbClr val="000000"/>
                </a:solidFill>
                <a:latin typeface="Cambria" panose="02040503050406030204" pitchFamily="18" charset="0"/>
              </a:rPr>
              <a:t>This restricted use of the control variable name is known as the variable’s </a:t>
            </a:r>
            <a:r>
              <a:rPr lang="en-US" altLang="en-US" dirty="0">
                <a:solidFill>
                  <a:srgbClr val="0000FF"/>
                </a:solidFill>
                <a:latin typeface="Cambria" panose="02040503050406030204" pitchFamily="18" charset="0"/>
              </a:rPr>
              <a:t>scope</a:t>
            </a:r>
            <a:r>
              <a:rPr lang="en-US" altLang="en-US" dirty="0">
                <a:solidFill>
                  <a:srgbClr val="000000"/>
                </a:solidFill>
                <a:latin typeface="Cambria" panose="02040503050406030204" pitchFamily="18" charset="0"/>
              </a:rPr>
              <a:t>.</a:t>
            </a:r>
          </a:p>
          <a:p>
            <a:pPr eaLnBrk="1" hangingPunct="1"/>
            <a:r>
              <a:rPr lang="en-US" altLang="en-US" dirty="0">
                <a:solidFill>
                  <a:srgbClr val="000000"/>
                </a:solidFill>
                <a:latin typeface="Cambria" panose="02040503050406030204" pitchFamily="18" charset="0"/>
              </a:rPr>
              <a:t>The scope of a variable specifies </a:t>
            </a:r>
            <a:r>
              <a:rPr lang="en-US" altLang="en-US" i="1" dirty="0">
                <a:solidFill>
                  <a:srgbClr val="000000"/>
                </a:solidFill>
                <a:latin typeface="Cambria" panose="02040503050406030204" pitchFamily="18" charset="0"/>
              </a:rPr>
              <a:t>where</a:t>
            </a:r>
            <a:r>
              <a:rPr lang="en-US" altLang="en-US" dirty="0">
                <a:solidFill>
                  <a:srgbClr val="000000"/>
                </a:solidFill>
                <a:latin typeface="Cambria" panose="02040503050406030204" pitchFamily="18" charset="0"/>
              </a:rPr>
              <a:t> it can be used in a program.</a:t>
            </a:r>
          </a:p>
        </p:txBody>
      </p:sp>
      <p:sp>
        <p:nvSpPr>
          <p:cNvPr id="2765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cpphtp10_04</Template>
  <TotalTime>1955</TotalTime>
  <Words>1956</Words>
  <Application>Microsoft Office PowerPoint</Application>
  <PresentationFormat>On-screen Show (4:3)</PresentationFormat>
  <Paragraphs>130</Paragraphs>
  <Slides>30</Slides>
  <Notes>0</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Arial</vt:lpstr>
      <vt:lpstr>Calibri</vt:lpstr>
      <vt:lpstr>Cambria</vt:lpstr>
      <vt:lpstr>Consolas</vt:lpstr>
      <vt:lpstr>Goudy Sans Medium</vt:lpstr>
      <vt:lpstr>Lucida Console</vt:lpstr>
      <vt:lpstr>Lucida Sans Unicode</vt:lpstr>
      <vt:lpstr>Verdana</vt:lpstr>
      <vt:lpstr>Wingdings</vt:lpstr>
      <vt:lpstr>Wingdings 2</vt:lpstr>
      <vt:lpstr>Wingdings 3</vt:lpstr>
      <vt:lpstr>Concourse</vt:lpstr>
      <vt:lpstr>Control Statements: Part 2; Logical Operators</vt:lpstr>
      <vt:lpstr>5.1  Introduction</vt:lpstr>
      <vt:lpstr>5.2  Essentials of Counter-Controlled Iteration</vt:lpstr>
      <vt:lpstr>PowerPoint Presentation</vt:lpstr>
      <vt:lpstr>PowerPoint Presentation</vt:lpstr>
      <vt:lpstr>5.3  for Iteration Statement </vt:lpstr>
      <vt:lpstr>PowerPoint Presentation</vt:lpstr>
      <vt:lpstr>PowerPoint Presentation</vt:lpstr>
      <vt:lpstr>5.3  for Iteration Statement (cont.)</vt:lpstr>
      <vt:lpstr>5.3  for Iteration Statement (cont.)</vt:lpstr>
      <vt:lpstr>PowerPoint Presentation</vt:lpstr>
      <vt:lpstr>5.3  for Iteration Statement (cont.)</vt:lpstr>
      <vt:lpstr>PowerPoint Presentation</vt:lpstr>
      <vt:lpstr>5.4  Examples Using the for Statement</vt:lpstr>
      <vt:lpstr>PowerPoint Presentation</vt:lpstr>
      <vt:lpstr>5.5  Application: Summing Integers</vt:lpstr>
      <vt:lpstr>5.6  Application: Compound-Interest Calculations</vt:lpstr>
      <vt:lpstr>5.6  Application: Compound-Interest Calculations (cont.)</vt:lpstr>
      <vt:lpstr>5.6  Application: Compound-Interest Calculations (cont.)</vt:lpstr>
      <vt:lpstr>5.6  Application: Compound-Interest Calculations (cont.)</vt:lpstr>
      <vt:lpstr>5.6  Application: Compound-Interest Calculations (cont.)</vt:lpstr>
      <vt:lpstr>5.6  Application: Compound-Interest Calculations (cont.)</vt:lpstr>
      <vt:lpstr>5.6  Application: Compound-Interest Calculations (cont.)</vt:lpstr>
      <vt:lpstr>PowerPoint Presentation</vt:lpstr>
      <vt:lpstr>5.6  Application: Compound-Interest Calculations (cont.)</vt:lpstr>
      <vt:lpstr>PowerPoint Presentation</vt:lpstr>
      <vt:lpstr>5.8  do…while Iteration Statement</vt:lpstr>
      <vt:lpstr>PowerPoint Presentation</vt:lpstr>
      <vt:lpstr>5.8 do…while Iteration Statement (cont.)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Statements: Part 2</dc:title>
  <dc:creator>Windows User</dc:creator>
  <cp:lastModifiedBy>Dr Mohamed Kayed</cp:lastModifiedBy>
  <cp:revision>69</cp:revision>
  <dcterms:created xsi:type="dcterms:W3CDTF">2009-09-14T16:00:52Z</dcterms:created>
  <dcterms:modified xsi:type="dcterms:W3CDTF">2024-02-07T23:36:00Z</dcterms:modified>
</cp:coreProperties>
</file>