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8"/>
  </p:notesMasterIdLst>
  <p:handoutMasterIdLst>
    <p:handoutMasterId r:id="rId49"/>
  </p:handoutMasterIdLst>
  <p:sldIdLst>
    <p:sldId id="256" r:id="rId2"/>
    <p:sldId id="276" r:id="rId3"/>
    <p:sldId id="549" r:id="rId4"/>
    <p:sldId id="550" r:id="rId5"/>
    <p:sldId id="551" r:id="rId6"/>
    <p:sldId id="552" r:id="rId7"/>
    <p:sldId id="553" r:id="rId8"/>
    <p:sldId id="616" r:id="rId9"/>
    <p:sldId id="613" r:id="rId10"/>
    <p:sldId id="279" r:id="rId11"/>
    <p:sldId id="280" r:id="rId12"/>
    <p:sldId id="555" r:id="rId13"/>
    <p:sldId id="281" r:id="rId14"/>
    <p:sldId id="556" r:id="rId15"/>
    <p:sldId id="557" r:id="rId16"/>
    <p:sldId id="558" r:id="rId17"/>
    <p:sldId id="559" r:id="rId18"/>
    <p:sldId id="614" r:id="rId19"/>
    <p:sldId id="286" r:id="rId20"/>
    <p:sldId id="560" r:id="rId21"/>
    <p:sldId id="561" r:id="rId22"/>
    <p:sldId id="287" r:id="rId23"/>
    <p:sldId id="562" r:id="rId24"/>
    <p:sldId id="288" r:id="rId25"/>
    <p:sldId id="617" r:id="rId26"/>
    <p:sldId id="289" r:id="rId27"/>
    <p:sldId id="291" r:id="rId28"/>
    <p:sldId id="292" r:id="rId29"/>
    <p:sldId id="293" r:id="rId30"/>
    <p:sldId id="570" r:id="rId31"/>
    <p:sldId id="571" r:id="rId32"/>
    <p:sldId id="450" r:id="rId33"/>
    <p:sldId id="572" r:id="rId34"/>
    <p:sldId id="295" r:id="rId35"/>
    <p:sldId id="296" r:id="rId36"/>
    <p:sldId id="573" r:id="rId37"/>
    <p:sldId id="574" r:id="rId38"/>
    <p:sldId id="297" r:id="rId39"/>
    <p:sldId id="576" r:id="rId40"/>
    <p:sldId id="577" r:id="rId41"/>
    <p:sldId id="298" r:id="rId42"/>
    <p:sldId id="578" r:id="rId43"/>
    <p:sldId id="579" r:id="rId44"/>
    <p:sldId id="580" r:id="rId45"/>
    <p:sldId id="581" r:id="rId46"/>
    <p:sldId id="582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2" autoAdjust="0"/>
    <p:restoredTop sz="94663"/>
  </p:normalViewPr>
  <p:slideViewPr>
    <p:cSldViewPr>
      <p:cViewPr varScale="1">
        <p:scale>
          <a:sx n="78" d="100"/>
          <a:sy n="78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CFF6AB1-BBD3-4D95-BBC7-4295DC781FAA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2/8/2024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51CA64-4CC8-4CF3-8877-6C85BDBDF959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0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ABD730-DE03-44E3-BA97-9CA28F31A039}" type="datetimeFigureOut">
              <a:rPr lang="en-US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2CD90E1-F6BE-4BDC-A85A-06B9D5539E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7120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D90E1-F6BE-4BDC-A85A-06B9D5539EF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20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523829-F474-4DED-A262-DB8C4EB1CA3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838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04611-1945-4382-B6EC-1524D23B9B2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179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653D5-9960-44F7-B733-807B5BA11DE0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914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C31F8-D9D3-4D64-A70F-2CAE98A5652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6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AA591-7026-4E60-AEC4-860D7CD6B57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80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68E59-4141-49A6-94C8-70A95A26029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559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6B4C3-FC7A-4BB5-9C24-081B9BD9A98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07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D480C4-0C31-4611-A56A-752755926C1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003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B4595-A6C1-4917-99F9-CD7D72BE80D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921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E097DF-2559-4E55-BCA3-40801671CAB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4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9F625-9E7C-424A-BBA2-ECD70A239501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2299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BEF1C-9FF4-4B30-88D4-770744EB0EB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753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FBF6B096-BFA9-4C20-BE6B-14199D58B1D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1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Control Statements: Part 3; Logical Operators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5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consists of a series of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labels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an optional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case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the flow of control reaches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program evaluates the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controlling expression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the parentheses.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Compares the value of the controlling expression with each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label.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match occurs, the program executes the statements for that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causes program control to proceed with the first statement after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Listing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consecutively with no statements between them enables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to perform the same set of statements.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can have multiple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selection statement does not require braces around multiple statements in each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Without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statements, each time a match occurs in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 statements for that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and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subsequent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s execute until a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statement or the end of the </a:t>
            </a:r>
            <a:r>
              <a:rPr lang="en-US" altLang="en-US" sz="2500" dirty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encountered.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Referred to as “falling through” to the statements in subsequent </a:t>
            </a:r>
            <a:r>
              <a:rPr lang="en-US" altLang="en-US" sz="2100" dirty="0">
                <a:solidFill>
                  <a:srgbClr val="000000"/>
                </a:solidFill>
                <a:latin typeface="Lucida Console" panose="020B0609040504020204" pitchFamily="49" charset="0"/>
              </a:rPr>
              <a:t>case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s.</a:t>
            </a:r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2447"/>
            <a:ext cx="9144000" cy="20931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435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match occurs between the controlling expression’s value and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label,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case executes.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no match occurs in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that does not contain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case, program control continues with the first statement after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400"/>
            <a:ext cx="9144000" cy="208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088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1"/>
            <a:ext cx="9144000" cy="67134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481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1497"/>
            <a:ext cx="9144000" cy="2055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214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062"/>
            <a:ext cx="9144000" cy="29086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706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778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case 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values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integer constant is simply an integer value.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addition, you can use character constants—specific characters in single quotes, such as 'A', '7' or '$'—which represent the integer values of characters and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constants (introduced in Section 6.8). (Appendix B shows the integer values of the characters in the ASCII character set, which is a subset of the Unicode® character set.)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expression in each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also can be a 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constant variable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—a variable containing a value which does not change for the entire program.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Such a variable is declared with keyword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646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5.10  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break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continue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Statements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addition to selection and iteration statements, C++ provides statements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(which we discussed in the context of the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statement)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alter the flow of control. </a:t>
            </a: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multiple-selection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statement performs many different actions based on the possible values of a variable or expression.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Each action is associated with the value of an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integral constant expression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(i.e., any combination of character and integer constants that evaluates to a constant integer value).</a:t>
            </a:r>
          </a:p>
          <a:p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 5.11 calculates the class average of a set of numeric grades entered by the user, and uses a switch statement to determine whether each grade is the equivalent of an A, B, C, D or F and to increment the appropriate grade counter. 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5.10.1  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break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839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when executed in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statement, causes immediate exit from that statement.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Program execution continues with the next statement.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Common uses of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are to escape early from a loop or to skip the remainder of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5.13 demonstrates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(line 13) exiting a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iteration statement.</a:t>
            </a:r>
          </a:p>
        </p:txBody>
      </p:sp>
      <p:sp>
        <p:nvSpPr>
          <p:cNvPr id="931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299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08718" cy="611969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67256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5.10.2  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continue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942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when executed in a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statement, skips the remaining statements in the body of that statement and proceeds with the next iteration of the loop.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do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…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statements, the loop-continuation test evaluates immediately after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continue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executes.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statement, the increment expression executes, then the loop-continuation test evaluates. </a:t>
            </a:r>
          </a:p>
        </p:txBody>
      </p:sp>
      <p:sp>
        <p:nvSpPr>
          <p:cNvPr id="952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" y="533400"/>
            <a:ext cx="9154584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8281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Continue and break exercises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Write a program that prints all the numbers from 1 to 20 but uses a while(true) (that is, an infinite loop) and uses a break when it reaches 20.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Modify the previous program using “continue” so that it skips 5 and 10.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Operators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provides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logical operators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are used to form more complex conditions by combining simple conditions.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logical operators are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(logical AND),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||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(logical OR) and 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!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(logical NOT, also called logical negation). </a:t>
            </a:r>
          </a:p>
        </p:txBody>
      </p:sp>
      <p:sp>
        <p:nvSpPr>
          <p:cNvPr id="1003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524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AND (&amp;&amp;) Operator</a:t>
            </a:r>
          </a:p>
        </p:txBody>
      </p:sp>
      <p:sp>
        <p:nvSpPr>
          <p:cNvPr id="911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logical AND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 is used to ensure that two conditions are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both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before we choose a certain path of execution.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simple condition to the left of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evaluates first.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If necessary, the simple condition to the right of the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evaluates next.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right side of a logical AND expression is evaluated only if the left side is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013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5.11.2  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OR (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) Operator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||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logical OR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operator determines if either </a:t>
            </a:r>
            <a:r>
              <a:rPr 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or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both of two conditions are 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before we choose a certain path of execution.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</a:rPr>
              <a:t>&amp;&amp;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operator has a higher precedence than the </a:t>
            </a:r>
            <a:r>
              <a:rPr lang="en-US" sz="2400" dirty="0">
                <a:solidFill>
                  <a:srgbClr val="000000"/>
                </a:solidFill>
                <a:latin typeface="Lucida Console" pitchFamily="49" charset="0"/>
              </a:rPr>
              <a:t>||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operator.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Both operators associate from left to right.</a:t>
            </a:r>
          </a:p>
          <a:p>
            <a:pPr eaLnBrk="1" hangingPunct="1">
              <a:defRPr/>
            </a:pP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054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Negation (!) Operator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!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logical negation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also called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logical NOT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or </a:t>
            </a: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logical complement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) operator “reverses” the meaning of a condition.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Unlike the logical operators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are binary operators that combine two conditions, the logical negation operator is a unary operator that has only one condition as an operand. </a:t>
            </a:r>
          </a:p>
        </p:txBody>
      </p:sp>
      <p:sp>
        <p:nvSpPr>
          <p:cNvPr id="1085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Operators Example</a:t>
            </a:r>
          </a:p>
        </p:txBody>
      </p:sp>
      <p:sp>
        <p:nvSpPr>
          <p:cNvPr id="1003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5.18 demonstrates the logical operators by producing their truth tables.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output shows each expression that is evaluated and its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result.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By default,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values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displayed by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stream insertion operator as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, respectively.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</a:rPr>
              <a:t>Stream manipulator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boolalpha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(a sticky manipulator) specifies that the value of each </a:t>
            </a:r>
            <a:r>
              <a:rPr lang="en-US" dirty="0">
                <a:solidFill>
                  <a:srgbClr val="000000"/>
                </a:solidFill>
                <a:latin typeface="Lucida Console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expression should be displayed as either the word “true” or the word “false.” </a:t>
            </a:r>
          </a:p>
        </p:txBody>
      </p:sp>
      <p:sp>
        <p:nvSpPr>
          <p:cNvPr id="1095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" y="342900"/>
            <a:ext cx="9131138" cy="61809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1505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857250"/>
            <a:ext cx="8496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0120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9" y="857250"/>
            <a:ext cx="759856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851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5.11.5  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Logical Operators (cont.)</a:t>
            </a:r>
          </a:p>
        </p:txBody>
      </p:sp>
      <p:sp>
        <p:nvSpPr>
          <p:cNvPr id="1003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 5.19 adds the logical and comma operators to the operator precedence and associativity chart.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operators are shown from top to bottom, in decreasing order of precedence. </a:t>
            </a:r>
          </a:p>
        </p:txBody>
      </p:sp>
      <p:sp>
        <p:nvSpPr>
          <p:cNvPr id="10957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41"/>
            <a:ext cx="9143999" cy="65869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9129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Confusing the Equality (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==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) and Assignment (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=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) Operators</a:t>
            </a:r>
          </a:p>
        </p:txBody>
      </p:sp>
      <p:sp>
        <p:nvSpPr>
          <p:cNvPr id="1136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Accidentally swapping the operators 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==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(equality) and </a:t>
            </a:r>
            <a:r>
              <a:rPr lang="en-US" altLang="en-US" sz="2300" dirty="0">
                <a:solidFill>
                  <a:srgbClr val="000000"/>
                </a:solidFill>
                <a:latin typeface="Lucida Console" panose="020B0609040504020204" pitchFamily="49" charset="0"/>
              </a:rPr>
              <a:t>=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(assignment).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Damaging because they ordinarily do not cause syntax errors.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Rather, statements with these errors tend to compile correctly and the programs run to completion, often generating incorrect results through runtime logic errors.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Any nonzero value is interpreted as </a:t>
            </a:r>
            <a:r>
              <a:rPr lang="en-US" altLang="en-US" sz="2300" i="1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en-US" altLang="en-US" sz="23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136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Confusing the Equality (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==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) and Assignment (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=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) Operators (cont.)</a:t>
            </a:r>
          </a:p>
        </p:txBody>
      </p:sp>
      <p:sp>
        <p:nvSpPr>
          <p:cNvPr id="1075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 names are said to be </a:t>
            </a:r>
            <a:r>
              <a:rPr lang="en-US" b="1" i="1" dirty="0">
                <a:solidFill>
                  <a:srgbClr val="0000FF"/>
                </a:solidFill>
                <a:latin typeface="Cambria" panose="02040503050406030204" pitchFamily="18" charset="0"/>
              </a:rPr>
              <a:t>lvalues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(for “left values”) because they can be used on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 operator.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Constants are said to be </a:t>
            </a:r>
            <a:r>
              <a:rPr lang="en-US" b="1" i="1" dirty="0">
                <a:solidFill>
                  <a:srgbClr val="0000FF"/>
                </a:solidFill>
                <a:latin typeface="Cambria" panose="02040503050406030204" pitchFamily="18" charset="0"/>
              </a:rPr>
              <a:t>rvalues</a:t>
            </a:r>
            <a:r>
              <a:rPr lang="en-US" b="1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(for “right values”) because they can be used on only the 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side of an assignment operator.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Lvalues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can also be used as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rvalues,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but not vice versa.</a:t>
            </a:r>
          </a:p>
        </p:txBody>
      </p:sp>
      <p:sp>
        <p:nvSpPr>
          <p:cNvPr id="1167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222"/>
            <a:ext cx="9144000" cy="41683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039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6018"/>
            <a:ext cx="9144000" cy="20847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91565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Structured Programming Summary</a:t>
            </a:r>
          </a:p>
        </p:txBody>
      </p:sp>
      <p:sp>
        <p:nvSpPr>
          <p:cNvPr id="1187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We’ve learned that structured programming produces programs that are easier than unstructured programs to understand, test, debug, modify, and even prove correct in a mathematical sense.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5.20 uses activity diagrams to summarize C++’s control statements.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initial and final states indicate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single entry point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the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single exit point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 each control statement. </a:t>
            </a:r>
          </a:p>
        </p:txBody>
      </p:sp>
      <p:sp>
        <p:nvSpPr>
          <p:cNvPr id="1187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35" y="857250"/>
            <a:ext cx="673893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8116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08"/>
            <a:ext cx="9144000" cy="66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2527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01" y="857250"/>
            <a:ext cx="736520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6156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Structured Programming Summary (cont.)</a:t>
            </a:r>
          </a:p>
        </p:txBody>
      </p:sp>
      <p:sp>
        <p:nvSpPr>
          <p:cNvPr id="1218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 5.21 shows the rules for forming structured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rules assume that action states may be used to indicate any action.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rules also assume that we begin with the so-called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simplest activity diagram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(Fig. 5.22), consisting of only an initial state, an action state, a final state and transition arrows.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Applying the rules of Fig. 5.21 always results in an activity diagram with a neat, building-block appearance.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Rule 2 generates a stack of control statements, so let’s call Rule 2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stacking rule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Rule 3 is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nesting rule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218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3023"/>
            <a:ext cx="9144000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3655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550"/>
            <a:ext cx="9144000" cy="34897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4594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857250"/>
            <a:ext cx="8486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9448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50" y="857250"/>
            <a:ext cx="67663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6364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291"/>
            <a:ext cx="9144000" cy="3830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242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08"/>
            <a:ext cx="9144000" cy="66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379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5" y="171450"/>
            <a:ext cx="9115319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910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5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73"/>
            <a:ext cx="9144000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81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Write a program that gives the day of the week. That is, 1 would be Monday, 2 Tuesday, … , 7 would be Sunday. It should ask for a number:</a:t>
            </a: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sz="2400" dirty="0"/>
              <a:t>Input week number(1-7): 2 </a:t>
            </a:r>
            <a:r>
              <a:rPr lang="en-US" sz="2000" dirty="0"/>
              <a:t>(for example)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marL="109537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    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and outputs the name of the day:</a:t>
            </a:r>
            <a:endParaRPr lang="en-US" sz="2400" dirty="0"/>
          </a:p>
          <a:p>
            <a:pPr marL="109537" indent="0">
              <a:buNone/>
            </a:pPr>
            <a:r>
              <a:rPr lang="en-US" dirty="0"/>
              <a:t>	</a:t>
            </a:r>
            <a:r>
              <a:rPr lang="en-US" sz="2400" dirty="0"/>
              <a:t>Tuesday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Write a program that asks for the number of the month and outputs the number of days in that month:</a:t>
            </a:r>
          </a:p>
          <a:p>
            <a:pPr marL="392113" lvl="1" indent="0">
              <a:buNone/>
            </a:pPr>
            <a:r>
              <a:rPr lang="en-US" dirty="0"/>
              <a:t>	Input month number: 3 (for example)</a:t>
            </a:r>
          </a:p>
          <a:p>
            <a:pPr marL="392113" lvl="1" indent="0">
              <a:buNone/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	Output: </a:t>
            </a:r>
            <a:r>
              <a:rPr lang="en-US" dirty="0"/>
              <a:t>Total number of days = 31</a:t>
            </a:r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019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5.9  </a:t>
            </a:r>
            <a:r>
              <a:rPr lang="en-US" dirty="0">
                <a:solidFill>
                  <a:srgbClr val="3380E6"/>
                </a:solidFill>
                <a:latin typeface="Lucida Console"/>
              </a:rPr>
              <a:t>switch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Multiple-Selection Statement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 UNIX/Linux/Mac OS X systems, end-of-file is entered by typing the following sequence on a line by itself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&lt;Ctrl&gt; d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notation means to simultaneously press both the Ctrl key and the d key.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 Windows systems, end-of-file can be entered by typing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&lt;Ctrl&gt; z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Windows typically displays the characters ^Z on the screen in response to this key combination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170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1956</TotalTime>
  <Words>2144</Words>
  <Application>Microsoft Office PowerPoint</Application>
  <PresentationFormat>On-screen Show (4:3)</PresentationFormat>
  <Paragraphs>146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Cambria</vt:lpstr>
      <vt:lpstr>Consolas</vt:lpstr>
      <vt:lpstr>Goudy Sans Medium</vt:lpstr>
      <vt:lpstr>Lucida Console</vt:lpstr>
      <vt:lpstr>Lucida Sans Unicode</vt:lpstr>
      <vt:lpstr>Verdana</vt:lpstr>
      <vt:lpstr>Wingdings</vt:lpstr>
      <vt:lpstr>Wingdings 2</vt:lpstr>
      <vt:lpstr>Wingdings 3</vt:lpstr>
      <vt:lpstr>Concourse</vt:lpstr>
      <vt:lpstr>Control Statements: Part 3; Logical Operators</vt:lpstr>
      <vt:lpstr>5.9  switch Multiple-Selection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5.9  switch Multiple-Selection Statement (cont.)</vt:lpstr>
      <vt:lpstr>5.9  switch Multiple-Selection Statement (cont.)</vt:lpstr>
      <vt:lpstr>5.9  switch Multiple-Selection Statement (cont.)</vt:lpstr>
      <vt:lpstr>5.9  switch Multiple-Selection Statement (cont.)</vt:lpstr>
      <vt:lpstr>PowerPoint Presentation</vt:lpstr>
      <vt:lpstr>5.9  switch Multiple-Selection Statement (cont.)</vt:lpstr>
      <vt:lpstr>PowerPoint Presentation</vt:lpstr>
      <vt:lpstr>PowerPoint Presentation</vt:lpstr>
      <vt:lpstr>PowerPoint Presentation</vt:lpstr>
      <vt:lpstr>PowerPoint Presentation</vt:lpstr>
      <vt:lpstr>5.9  switch Multiple-Selection Statement (cont.)</vt:lpstr>
      <vt:lpstr>5.10  break and continue Statements</vt:lpstr>
      <vt:lpstr>5.10.1  break Statement</vt:lpstr>
      <vt:lpstr>PowerPoint Presentation</vt:lpstr>
      <vt:lpstr>5.10.2  continue Statement</vt:lpstr>
      <vt:lpstr>PowerPoint Presentation</vt:lpstr>
      <vt:lpstr>Continue and break exercises</vt:lpstr>
      <vt:lpstr>5.11  Logical Operators</vt:lpstr>
      <vt:lpstr>5.11.1  Logical AND (&amp;&amp;) Operator</vt:lpstr>
      <vt:lpstr>5.11.2  Logical OR (||) Operator</vt:lpstr>
      <vt:lpstr>5.11.4  Logical Negation (!) Operator</vt:lpstr>
      <vt:lpstr>5.11.5  Logical Operators Example</vt:lpstr>
      <vt:lpstr>PowerPoint Presentation</vt:lpstr>
      <vt:lpstr>PowerPoint Presentation</vt:lpstr>
      <vt:lpstr>5.11.5  Logical Operators (cont.)</vt:lpstr>
      <vt:lpstr>PowerPoint Presentation</vt:lpstr>
      <vt:lpstr>5.12  Confusing the Equality (==) and Assignment (=) Operators</vt:lpstr>
      <vt:lpstr>5.12  Confusing the Equality (==) and Assignment (=) Operators (cont.)</vt:lpstr>
      <vt:lpstr>PowerPoint Presentation</vt:lpstr>
      <vt:lpstr>PowerPoint Presentation</vt:lpstr>
      <vt:lpstr>5.13  Structured Programming Summary</vt:lpstr>
      <vt:lpstr>PowerPoint Presentation</vt:lpstr>
      <vt:lpstr>PowerPoint Presentation</vt:lpstr>
      <vt:lpstr>5.13  Structured Programming Summary (cont.)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Statements: Part 2</dc:title>
  <dc:creator>Windows User</dc:creator>
  <cp:lastModifiedBy>Dr Mohamed Kayed</cp:lastModifiedBy>
  <cp:revision>68</cp:revision>
  <dcterms:created xsi:type="dcterms:W3CDTF">2009-09-14T16:00:52Z</dcterms:created>
  <dcterms:modified xsi:type="dcterms:W3CDTF">2024-02-07T23:36:11Z</dcterms:modified>
</cp:coreProperties>
</file>