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48"/>
    <p:restoredTop sz="94663"/>
  </p:normalViewPr>
  <p:slideViewPr>
    <p:cSldViewPr snapToGrid="0" snapToObjects="1">
      <p:cViewPr varScale="1">
        <p:scale>
          <a:sx n="78" d="100"/>
          <a:sy n="78" d="100"/>
        </p:scale>
        <p:origin x="13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1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4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87E5588-11DE-4FA5-8B07-6E687CD2B7D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 hidden="1"/>
          <p:cNvSpPr/>
          <p:nvPr/>
        </p:nvSpPr>
        <p:spPr>
          <a:xfrm>
            <a:off x="500040" y="5945040"/>
            <a:ext cx="4939920" cy="92052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" name="CustomShape 2" hidden="1"/>
          <p:cNvSpPr/>
          <p:nvPr/>
        </p:nvSpPr>
        <p:spPr>
          <a:xfrm>
            <a:off x="485640" y="5938920"/>
            <a:ext cx="36907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4664160"/>
            <a:ext cx="9150120" cy="360"/>
          </a:xfrm>
          <a:prstGeom prst="rtTriangle">
            <a:avLst/>
          </a:prstGeom>
          <a:gradFill rotWithShape="0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/>
          </a:grad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5" name="Group 6"/>
          <p:cNvGrpSpPr/>
          <p:nvPr/>
        </p:nvGrpSpPr>
        <p:grpSpPr>
          <a:xfrm>
            <a:off x="-2880" y="4952880"/>
            <a:ext cx="9146880" cy="1911240"/>
            <a:chOff x="-2880" y="4952880"/>
            <a:chExt cx="9146880" cy="1911240"/>
          </a:xfrm>
        </p:grpSpPr>
        <p:sp>
          <p:nvSpPr>
            <p:cNvPr id="6" name="CustomShape 7"/>
            <p:cNvSpPr/>
            <p:nvPr/>
          </p:nvSpPr>
          <p:spPr>
            <a:xfrm>
              <a:off x="1687680" y="4952880"/>
              <a:ext cx="7455960" cy="487080"/>
            </a:xfrm>
            <a:custGeom>
              <a:avLst/>
              <a:gdLst/>
              <a:ahLst/>
              <a:cxnLst/>
              <a:rect l="l" t="t" r="r" b="b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36360" y="5237280"/>
              <a:ext cx="9107280" cy="788760"/>
            </a:xfrm>
            <a:custGeom>
              <a:avLst/>
              <a:gdLst/>
              <a:ahLst/>
              <a:cxnLst/>
              <a:rect l="l" t="t" r="r" b="b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720" y="5001120"/>
              <a:ext cx="9142920" cy="1863000"/>
            </a:xfrm>
            <a:custGeom>
              <a:avLst/>
              <a:gdLst/>
              <a:ahLst/>
              <a:cxnLst/>
              <a:rect l="l" t="t" r="r" b="b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4">
                <a:alphaModFix amt="50000"/>
              </a:blip>
              <a:tile/>
            </a:blipFill>
            <a:ln w="12600">
              <a:noFill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-2880" y="4997520"/>
              <a:ext cx="9146880" cy="789840"/>
            </a:xfrm>
            <a:prstGeom prst="line">
              <a:avLst/>
            </a:prstGeom>
            <a:ln w="12240">
              <a:solidFill>
                <a:srgbClr val="196F85"/>
              </a:solidFill>
              <a:miter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82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4800" b="1" strike="noStrike" spc="-1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4D2072A-8BE6-4C81-9D31-F86B14C9D8F3}" type="slidenum">
              <a:rPr lang="en-US" sz="1000" b="0" strike="noStrike" spc="-1">
                <a:solidFill>
                  <a:srgbClr val="FFFFFF"/>
                </a:solidFill>
                <a:latin typeface="Lucida Sans Unicod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ftr"/>
          </p:nvPr>
        </p:nvSpPr>
        <p:spPr>
          <a:xfrm>
            <a:off x="2743200" y="6408720"/>
            <a:ext cx="398736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E7F0F3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4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500040" y="5945040"/>
            <a:ext cx="4939920" cy="92052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2"/>
          <p:cNvSpPr/>
          <p:nvPr/>
        </p:nvSpPr>
        <p:spPr>
          <a:xfrm>
            <a:off x="485640" y="5938920"/>
            <a:ext cx="36907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4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5" name="PlaceHolder 5"/>
          <p:cNvSpPr>
            <a:spLocks noGrp="1"/>
          </p:cNvSpPr>
          <p:nvPr>
            <p:ph type="ftr"/>
          </p:nvPr>
        </p:nvSpPr>
        <p:spPr>
          <a:xfrm>
            <a:off x="3962520" y="6408720"/>
            <a:ext cx="468432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F758FA25-9BA2-4C65-A173-66D55DA449E2}" type="slidenum"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1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700" b="0" strike="noStrike" spc="-1">
                <a:solidFill>
                  <a:srgbClr val="000000"/>
                </a:solidFill>
                <a:latin typeface="Lucida Sans Unicode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00" b="0" strike="noStrike" spc="-1">
                <a:solidFill>
                  <a:srgbClr val="000000"/>
                </a:solidFill>
                <a:latin typeface="Lucida Sans Unicode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Lucida Sans Unicod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0040" y="5945040"/>
            <a:ext cx="4939920" cy="920520"/>
          </a:xfrm>
          <a:custGeom>
            <a:avLst/>
            <a:gdLst/>
            <a:ahLst/>
            <a:cxnLst/>
            <a:rect l="l" t="t" r="r" b="b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2"/>
          <p:cNvSpPr/>
          <p:nvPr/>
        </p:nvSpPr>
        <p:spPr>
          <a:xfrm>
            <a:off x="485640" y="5938920"/>
            <a:ext cx="3690720" cy="933120"/>
          </a:xfrm>
          <a:custGeom>
            <a:avLst/>
            <a:gdLst/>
            <a:ahLst/>
            <a:cxnLst/>
            <a:rect l="l" t="t" r="r" b="b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3"/>
          <p:cNvSpPr/>
          <p:nvPr/>
        </p:nvSpPr>
        <p:spPr>
          <a:xfrm>
            <a:off x="-6120" y="5791320"/>
            <a:ext cx="3402000" cy="1080360"/>
          </a:xfrm>
          <a:prstGeom prst="rtTriangle">
            <a:avLst/>
          </a:prstGeom>
          <a:blipFill rotWithShape="0">
            <a:blip r:embed="rId14">
              <a:alphaModFix amt="50000"/>
            </a:blip>
            <a:tile/>
          </a:blipFill>
          <a:ln w="12600">
            <a:noFill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Line 4"/>
          <p:cNvSpPr/>
          <p:nvPr/>
        </p:nvSpPr>
        <p:spPr>
          <a:xfrm>
            <a:off x="-9000" y="5787720"/>
            <a:ext cx="3405240" cy="1084320"/>
          </a:xfrm>
          <a:prstGeom prst="line">
            <a:avLst/>
          </a:prstGeom>
          <a:ln w="12240">
            <a:solidFill>
              <a:srgbClr val="196F85"/>
            </a:solidFill>
            <a:miter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9" name="PlaceHolder 5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464646"/>
                </a:solidFill>
                <a:latin typeface="Lucida Sans Unicode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body"/>
          </p:nvPr>
        </p:nvSpPr>
        <p:spPr>
          <a:xfrm>
            <a:off x="457200" y="1481040"/>
            <a:ext cx="8229240" cy="4525560"/>
          </a:xfrm>
          <a:prstGeom prst="rect">
            <a:avLst/>
          </a:prstGeom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Lucida Sans Unicode"/>
              </a:rPr>
              <a:t>Click to edit Master text styles</a:t>
            </a: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Lucida Sans Unicode"/>
              </a:rPr>
              <a:t>Second level</a:t>
            </a:r>
          </a:p>
          <a:p>
            <a:pPr marL="858960" lvl="2" indent="-228240">
              <a:lnSpc>
                <a:spcPct val="10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en-US" sz="2100" b="0" strike="noStrike" spc="-1">
                <a:solidFill>
                  <a:srgbClr val="000000"/>
                </a:solidFill>
                <a:latin typeface="Lucida Sans Unicode"/>
              </a:rPr>
              <a:t>Third level</a:t>
            </a:r>
          </a:p>
          <a:p>
            <a:pPr marL="1143000" indent="-228240">
              <a:lnSpc>
                <a:spcPct val="100000"/>
              </a:lnSpc>
              <a:spcBef>
                <a:spcPts val="349"/>
              </a:spcBef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Fourth level</a:t>
            </a:r>
          </a:p>
          <a:p>
            <a:pPr marL="1143000" indent="-228240">
              <a:lnSpc>
                <a:spcPct val="100000"/>
              </a:lnSpc>
              <a:spcBef>
                <a:spcPts val="349"/>
              </a:spcBef>
            </a:pPr>
            <a:r>
              <a:rPr lang="en-US" sz="1900" b="0" strike="noStrike" spc="-1">
                <a:solidFill>
                  <a:srgbClr val="000000"/>
                </a:solidFill>
                <a:latin typeface="Lucida Sans Unicode"/>
              </a:rPr>
              <a:t>Fifth level</a:t>
            </a:r>
          </a:p>
        </p:txBody>
      </p:sp>
      <p:sp>
        <p:nvSpPr>
          <p:cNvPr id="101" name="PlaceHolder 7"/>
          <p:cNvSpPr>
            <a:spLocks noGrp="1"/>
          </p:cNvSpPr>
          <p:nvPr>
            <p:ph type="dt"/>
          </p:nvPr>
        </p:nvSpPr>
        <p:spPr>
          <a:xfrm>
            <a:off x="6727680" y="6408720"/>
            <a:ext cx="19188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2" name="PlaceHolder 8"/>
          <p:cNvSpPr>
            <a:spLocks noGrp="1"/>
          </p:cNvSpPr>
          <p:nvPr>
            <p:ph type="ftr"/>
          </p:nvPr>
        </p:nvSpPr>
        <p:spPr>
          <a:xfrm>
            <a:off x="3962520" y="6408720"/>
            <a:ext cx="2768400" cy="36468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03" name="PlaceHolder 9"/>
          <p:cNvSpPr>
            <a:spLocks noGrp="1"/>
          </p:cNvSpPr>
          <p:nvPr>
            <p:ph type="sldNum"/>
          </p:nvPr>
        </p:nvSpPr>
        <p:spPr>
          <a:xfrm>
            <a:off x="8647200" y="6408720"/>
            <a:ext cx="366480" cy="3646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45C35F38-E37B-45D6-9CF0-8B04E21F083B}" type="slidenum"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85800" y="1752480"/>
            <a:ext cx="7772040" cy="182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100000"/>
              </a:lnSpc>
            </a:pPr>
            <a:br/>
            <a:r>
              <a:rPr lang="en-US" sz="4800" b="1" strike="noStrike" spc="-1">
                <a:solidFill>
                  <a:srgbClr val="3380E6"/>
                </a:solidFill>
                <a:latin typeface="Goudy Sans Medium"/>
              </a:rPr>
              <a:t>Functions and an </a:t>
            </a:r>
            <a:br/>
            <a:r>
              <a:rPr lang="en-US" sz="4800" b="1" strike="noStrike" spc="-1">
                <a:solidFill>
                  <a:srgbClr val="3380E6"/>
                </a:solidFill>
                <a:latin typeface="Goudy Sans Medium"/>
              </a:rPr>
              <a:t>Introduction to Recursion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85800" y="3611520"/>
            <a:ext cx="7772040" cy="11995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lstStyle/>
          <a:p>
            <a:pPr algn="r">
              <a:lnSpc>
                <a:spcPct val="100000"/>
              </a:lnSpc>
              <a:spcBef>
                <a:spcPts val="400"/>
              </a:spcBef>
            </a:pPr>
            <a:r>
              <a:rPr lang="en-US" sz="2700" b="0" strike="noStrike" spc="-1">
                <a:solidFill>
                  <a:srgbClr val="464646"/>
                </a:solidFill>
                <a:latin typeface="Lucida Sans Unicode"/>
              </a:rPr>
              <a:t>Chapter 6 of C++ How to Program, 9/e</a:t>
            </a:r>
            <a:endParaRPr lang="en-US" sz="27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00"/>
              </a:spcBef>
            </a:pPr>
            <a:endParaRPr lang="en-US" sz="2700" b="0" strike="noStrike" spc="-1">
              <a:latin typeface="Arial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2743200" y="6408720"/>
            <a:ext cx="398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E7F0F3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"/>
          <p:cNvPicPr/>
          <p:nvPr/>
        </p:nvPicPr>
        <p:blipFill>
          <a:blip r:embed="rId2"/>
          <a:stretch/>
        </p:blipFill>
        <p:spPr>
          <a:xfrm>
            <a:off x="0" y="1195560"/>
            <a:ext cx="9143640" cy="4465800"/>
          </a:xfrm>
          <a:prstGeom prst="rect">
            <a:avLst/>
          </a:prstGeom>
          <a:ln>
            <a:noFill/>
          </a:ln>
        </p:spPr>
      </p:pic>
      <p:sp>
        <p:nvSpPr>
          <p:cNvPr id="170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6.3  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Math Library Functions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Sometimes functions are </a:t>
            </a:r>
            <a:r>
              <a:rPr lang="en-US" sz="2300" b="0" i="1" strike="noStrike" spc="-1">
                <a:solidFill>
                  <a:srgbClr val="000000"/>
                </a:solidFill>
                <a:latin typeface="Cambria"/>
              </a:rPr>
              <a:t>not </a:t>
            </a: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members of a class.</a:t>
            </a:r>
            <a:endParaRPr lang="en-US" sz="23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Called </a:t>
            </a:r>
            <a:r>
              <a:rPr lang="en-US" sz="2000" b="0" strike="noStrike" spc="-1">
                <a:solidFill>
                  <a:srgbClr val="0000FF"/>
                </a:solidFill>
                <a:latin typeface="Cambria"/>
              </a:rPr>
              <a:t>global functions</a:t>
            </a: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The </a:t>
            </a:r>
            <a:r>
              <a:rPr lang="en-US" sz="2300" b="0" strike="noStrike" spc="-1">
                <a:solidFill>
                  <a:srgbClr val="000000"/>
                </a:solidFill>
                <a:latin typeface="Consolas"/>
              </a:rPr>
              <a:t>&lt;cmath&gt;</a:t>
            </a: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 header provides a collection of functions that enable you to perform common mathematical calculations.</a:t>
            </a:r>
            <a:endParaRPr lang="en-US" sz="23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All</a:t>
            </a:r>
            <a:r>
              <a:rPr lang="en-US" sz="2300" b="0" i="1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functions in the </a:t>
            </a:r>
            <a:r>
              <a:rPr lang="en-US" sz="2300" b="0" strike="noStrike" spc="-1">
                <a:solidFill>
                  <a:srgbClr val="000000"/>
                </a:solidFill>
                <a:latin typeface="Consolas"/>
              </a:rPr>
              <a:t>&lt;cmath&gt;</a:t>
            </a: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 header are global</a:t>
            </a:r>
            <a:r>
              <a:rPr lang="en-US" sz="2300" b="0" i="1" strike="noStrike" spc="-1">
                <a:solidFill>
                  <a:srgbClr val="000000"/>
                </a:solidFill>
                <a:latin typeface="Cambria"/>
              </a:rPr>
              <a:t> </a:t>
            </a: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functions—therefore, each is called simply by specifying the name of the function followed by parentheses containing the function’s arguments</a:t>
            </a:r>
            <a:r>
              <a:rPr lang="en-US" sz="2300" b="0" i="1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3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"/>
          <p:cNvPicPr/>
          <p:nvPr/>
        </p:nvPicPr>
        <p:blipFill>
          <a:blip r:embed="rId2"/>
          <a:stretch/>
        </p:blipFill>
        <p:spPr>
          <a:xfrm>
            <a:off x="0" y="2190600"/>
            <a:ext cx="9143640" cy="247608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6.3  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Math Library Functions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600" b="0" strike="noStrike" spc="-1">
                <a:solidFill>
                  <a:srgbClr val="000000"/>
                </a:solidFill>
                <a:latin typeface="Cambria"/>
              </a:rPr>
              <a:t>Some math library functions are summarized in Fig. 6.2.</a:t>
            </a:r>
            <a:endParaRPr lang="en-US" sz="26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buClr>
                <a:srgbClr val="2DA2BF"/>
              </a:buClr>
              <a:buFont typeface="Verdana"/>
              <a:buChar char="◦"/>
            </a:pPr>
            <a:r>
              <a:rPr lang="en-US" sz="2600" b="0" strike="noStrike" spc="-1">
                <a:solidFill>
                  <a:srgbClr val="000000"/>
                </a:solidFill>
                <a:latin typeface="Cambria"/>
              </a:rPr>
              <a:t>In the figure, the variables </a:t>
            </a:r>
            <a:r>
              <a:rPr lang="en-US" sz="2600" b="0" strike="noStrike" spc="-1">
                <a:solidFill>
                  <a:srgbClr val="000000"/>
                </a:solidFill>
                <a:latin typeface="Consolas"/>
              </a:rPr>
              <a:t>x</a:t>
            </a:r>
            <a:r>
              <a:rPr lang="en-US" sz="2600" b="0" strike="noStrike" spc="-1">
                <a:solidFill>
                  <a:srgbClr val="000000"/>
                </a:solidFill>
                <a:latin typeface="Cambria"/>
              </a:rPr>
              <a:t> and </a:t>
            </a:r>
            <a:r>
              <a:rPr lang="en-US" sz="2600" b="0" strike="noStrike" spc="-1">
                <a:solidFill>
                  <a:srgbClr val="000000"/>
                </a:solidFill>
                <a:latin typeface="Consolas"/>
              </a:rPr>
              <a:t>y</a:t>
            </a:r>
            <a:r>
              <a:rPr lang="en-US" sz="2600" b="0" strike="noStrike" spc="-1">
                <a:solidFill>
                  <a:srgbClr val="000000"/>
                </a:solidFill>
                <a:latin typeface="Cambria"/>
              </a:rPr>
              <a:t> are of type </a:t>
            </a:r>
            <a:r>
              <a:rPr lang="en-US" sz="2600" b="0" strike="noStrike" spc="-1">
                <a:solidFill>
                  <a:srgbClr val="000000"/>
                </a:solidFill>
                <a:latin typeface="Consolas"/>
              </a:rPr>
              <a:t>double</a:t>
            </a:r>
            <a:r>
              <a:rPr lang="en-US" sz="26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"/>
          <p:cNvPicPr/>
          <p:nvPr/>
        </p:nvPicPr>
        <p:blipFill>
          <a:blip r:embed="rId2"/>
          <a:stretch/>
        </p:blipFill>
        <p:spPr>
          <a:xfrm>
            <a:off x="0" y="-15480"/>
            <a:ext cx="9143640" cy="688860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Picture 1"/>
          <p:cNvPicPr/>
          <p:nvPr/>
        </p:nvPicPr>
        <p:blipFill>
          <a:blip r:embed="rId2"/>
          <a:stretch/>
        </p:blipFill>
        <p:spPr>
          <a:xfrm>
            <a:off x="0" y="1807200"/>
            <a:ext cx="9143640" cy="3242880"/>
          </a:xfrm>
          <a:prstGeom prst="rect">
            <a:avLst/>
          </a:prstGeom>
          <a:ln>
            <a:noFill/>
          </a:ln>
        </p:spPr>
      </p:pic>
      <p:sp>
        <p:nvSpPr>
          <p:cNvPr id="182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6.4  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 Prototypes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In this section, we create a user-defined function called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maximum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(Fig. 6.3) that returns the largest of its three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arguments.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1"/>
          <p:cNvPicPr/>
          <p:nvPr/>
        </p:nvPicPr>
        <p:blipFill>
          <a:blip r:embed="rId2"/>
          <a:stretch/>
        </p:blipFill>
        <p:spPr>
          <a:xfrm>
            <a:off x="151200" y="857160"/>
            <a:ext cx="8840160" cy="5143320"/>
          </a:xfrm>
          <a:prstGeom prst="rect">
            <a:avLst/>
          </a:prstGeom>
          <a:ln>
            <a:noFill/>
          </a:ln>
        </p:spPr>
      </p:pic>
      <p:sp>
        <p:nvSpPr>
          <p:cNvPr id="187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"/>
          <p:cNvPicPr/>
          <p:nvPr/>
        </p:nvPicPr>
        <p:blipFill>
          <a:blip r:embed="rId2"/>
          <a:stretch/>
        </p:blipFill>
        <p:spPr>
          <a:xfrm>
            <a:off x="0" y="985680"/>
            <a:ext cx="9143640" cy="4884840"/>
          </a:xfrm>
          <a:prstGeom prst="rect">
            <a:avLst/>
          </a:prstGeom>
          <a:ln>
            <a:noFill/>
          </a:ln>
        </p:spPr>
      </p:pic>
      <p:sp>
        <p:nvSpPr>
          <p:cNvPr id="189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1"/>
          <p:cNvPicPr/>
          <p:nvPr/>
        </p:nvPicPr>
        <p:blipFill>
          <a:blip r:embed="rId2"/>
          <a:stretch/>
        </p:blipFill>
        <p:spPr>
          <a:xfrm>
            <a:off x="0" y="1396440"/>
            <a:ext cx="9143640" cy="4064400"/>
          </a:xfrm>
          <a:prstGeom prst="rect">
            <a:avLst/>
          </a:prstGeom>
          <a:ln>
            <a:noFill/>
          </a:ln>
        </p:spPr>
      </p:pic>
      <p:sp>
        <p:nvSpPr>
          <p:cNvPr id="191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"/>
          <p:cNvPicPr/>
          <p:nvPr/>
        </p:nvPicPr>
        <p:blipFill>
          <a:blip r:embed="rId2"/>
          <a:stretch/>
        </p:blipFill>
        <p:spPr>
          <a:xfrm>
            <a:off x="615600" y="857160"/>
            <a:ext cx="7912440" cy="5143320"/>
          </a:xfrm>
          <a:prstGeom prst="rect">
            <a:avLst/>
          </a:prstGeom>
          <a:ln>
            <a:noFill/>
          </a:ln>
        </p:spPr>
      </p:pic>
      <p:sp>
        <p:nvSpPr>
          <p:cNvPr id="150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6.4  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 Prototypes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In preceding chapters, we created classes with various member functions. 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We defined each class in a header (.h) and included it before 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</a:rPr>
              <a:t>main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in a program’s source-code file. 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Doing this ensures that the class (and thus its member functions) is defined before </a:t>
            </a:r>
            <a:r>
              <a:rPr lang="en-US" sz="2500" b="0" strike="noStrike" spc="-1">
                <a:solidFill>
                  <a:srgbClr val="000000"/>
                </a:solidFill>
                <a:latin typeface="Consolas"/>
              </a:rPr>
              <a:t>main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creates and manipulates objects of that class. 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compiler then can ensure that we call each class’s constructors and member functions correcly—for example, passing each the correct number and types of arguments.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4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6.4  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 Prototypes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A function prototype is a declaration of a function 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tells the compiler the function’s name, its return type and the types of its parameters. 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. 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function prototype is the same as the first line of the corresponding function definition (line 20), but ends with a required semicolon.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"/>
          <p:cNvPicPr/>
          <p:nvPr/>
        </p:nvPicPr>
        <p:blipFill>
          <a:blip r:embed="rId2"/>
          <a:stretch/>
        </p:blipFill>
        <p:spPr>
          <a:xfrm>
            <a:off x="0" y="1553760"/>
            <a:ext cx="9143640" cy="3749040"/>
          </a:xfrm>
          <a:prstGeom prst="rect">
            <a:avLst/>
          </a:prstGeom>
          <a:ln>
            <a:noFill/>
          </a:ln>
        </p:spPr>
      </p:pic>
      <p:sp>
        <p:nvSpPr>
          <p:cNvPr id="199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6.4  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 Prototypes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When compiling the program, the compiler uses the prototype to</a:t>
            </a:r>
            <a:endParaRPr lang="en-US" sz="28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Ensure that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maximum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’s first line matches its prototype.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Check that the call to </a:t>
            </a:r>
            <a:r>
              <a:rPr lang="en-US" sz="2400" b="0" strike="noStrike" spc="-1">
                <a:solidFill>
                  <a:srgbClr val="000000"/>
                </a:solidFill>
                <a:latin typeface="Consolas"/>
              </a:rPr>
              <a:t>maximum</a:t>
            </a: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 contains the correct number and types of arguments, and that the types of the arguments are in the correct order.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Ensure that the value returned by the function can be used correctly in the expression that called the function.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400" b="0" strike="noStrike" spc="-1">
                <a:solidFill>
                  <a:srgbClr val="000000"/>
                </a:solidFill>
                <a:latin typeface="Cambria"/>
              </a:rPr>
              <a:t>Ensure that each argument is consistent with the type of the corresponding parameter. </a:t>
            </a:r>
            <a:endParaRPr lang="en-US" sz="2400" b="0" strike="noStrike" spc="-1">
              <a:solidFill>
                <a:srgbClr val="000000"/>
              </a:solidFill>
              <a:latin typeface="Lucida Sans Unicode"/>
            </a:endParaRPr>
          </a:p>
          <a:p>
            <a:pPr marL="858960" lvl="2" indent="-228240">
              <a:lnSpc>
                <a:spcPct val="80000"/>
              </a:lnSpc>
              <a:spcBef>
                <a:spcPts val="349"/>
              </a:spcBef>
              <a:buClr>
                <a:srgbClr val="DA1F28"/>
              </a:buClr>
              <a:buFont typeface="Wingdings 2" charset="2"/>
              <a:buChar char=""/>
            </a:pPr>
            <a:r>
              <a:rPr lang="en-US" sz="2000" b="0" strike="noStrike" spc="-1">
                <a:solidFill>
                  <a:srgbClr val="000000"/>
                </a:solidFill>
                <a:latin typeface="Cambria"/>
              </a:rPr>
              <a:t>If the arguments passed to a function do not match the types specified in the function’s prototype, the compiler attempts to convert the arguments to those types. </a:t>
            </a:r>
            <a:endParaRPr lang="en-US" sz="2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Picture 1"/>
          <p:cNvPicPr/>
          <p:nvPr/>
        </p:nvPicPr>
        <p:blipFill>
          <a:blip r:embed="rId2"/>
          <a:stretch/>
        </p:blipFill>
        <p:spPr>
          <a:xfrm>
            <a:off x="0" y="2185920"/>
            <a:ext cx="9143640" cy="2485800"/>
          </a:xfrm>
          <a:prstGeom prst="rect">
            <a:avLst/>
          </a:prstGeom>
          <a:ln>
            <a:noFill/>
          </a:ln>
        </p:spPr>
      </p:pic>
      <p:sp>
        <p:nvSpPr>
          <p:cNvPr id="204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icture 1"/>
          <p:cNvPicPr/>
          <p:nvPr/>
        </p:nvPicPr>
        <p:blipFill>
          <a:blip r:embed="rId2"/>
          <a:stretch/>
        </p:blipFill>
        <p:spPr>
          <a:xfrm>
            <a:off x="0" y="1988280"/>
            <a:ext cx="9143640" cy="2881080"/>
          </a:xfrm>
          <a:prstGeom prst="rect">
            <a:avLst/>
          </a:prstGeom>
          <a:ln>
            <a:noFill/>
          </a:ln>
        </p:spPr>
      </p:pic>
      <p:sp>
        <p:nvSpPr>
          <p:cNvPr id="206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1"/>
          <p:cNvPicPr/>
          <p:nvPr/>
        </p:nvPicPr>
        <p:blipFill>
          <a:blip r:embed="rId2"/>
          <a:stretch/>
        </p:blipFill>
        <p:spPr>
          <a:xfrm>
            <a:off x="0" y="1983600"/>
            <a:ext cx="9143640" cy="2889360"/>
          </a:xfrm>
          <a:prstGeom prst="rect">
            <a:avLst/>
          </a:prstGeom>
          <a:ln>
            <a:noFill/>
          </a:ln>
        </p:spPr>
      </p:pic>
      <p:sp>
        <p:nvSpPr>
          <p:cNvPr id="208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6.4  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 Prototypes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800" b="0" strike="noStrike" spc="-1">
                <a:solidFill>
                  <a:srgbClr val="000000"/>
                </a:solidFill>
                <a:latin typeface="Cambria"/>
              </a:rPr>
              <a:t>Multiple parameters are specified in both the function prototype and the function header as a comma-separated list, as are multiple arguments in a function call. </a:t>
            </a:r>
            <a:endParaRPr lang="en-US" sz="28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1"/>
          <p:cNvPicPr/>
          <p:nvPr/>
        </p:nvPicPr>
        <p:blipFill>
          <a:blip r:embed="rId2"/>
          <a:stretch/>
        </p:blipFill>
        <p:spPr>
          <a:xfrm>
            <a:off x="0" y="1152360"/>
            <a:ext cx="9143640" cy="4551480"/>
          </a:xfrm>
          <a:prstGeom prst="rect">
            <a:avLst/>
          </a:prstGeom>
          <a:ln>
            <a:noFill/>
          </a:ln>
        </p:spPr>
      </p:pic>
      <p:sp>
        <p:nvSpPr>
          <p:cNvPr id="213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Picture 1"/>
          <p:cNvPicPr/>
          <p:nvPr/>
        </p:nvPicPr>
        <p:blipFill>
          <a:blip r:embed="rId2"/>
          <a:stretch/>
        </p:blipFill>
        <p:spPr>
          <a:xfrm>
            <a:off x="0" y="1355040"/>
            <a:ext cx="9143640" cy="4146480"/>
          </a:xfrm>
          <a:prstGeom prst="rect">
            <a:avLst/>
          </a:prstGeom>
          <a:ln>
            <a:noFill/>
          </a:ln>
        </p:spPr>
      </p:pic>
      <p:sp>
        <p:nvSpPr>
          <p:cNvPr id="215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icture 1"/>
          <p:cNvPicPr/>
          <p:nvPr/>
        </p:nvPicPr>
        <p:blipFill>
          <a:blip r:embed="rId2"/>
          <a:stretch/>
        </p:blipFill>
        <p:spPr>
          <a:xfrm>
            <a:off x="244080" y="857160"/>
            <a:ext cx="8655480" cy="5143320"/>
          </a:xfrm>
          <a:prstGeom prst="rect">
            <a:avLst/>
          </a:prstGeom>
          <a:ln>
            <a:noFill/>
          </a:ln>
        </p:spPr>
      </p:pic>
      <p:sp>
        <p:nvSpPr>
          <p:cNvPr id="152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1"/>
          <p:cNvPicPr/>
          <p:nvPr/>
        </p:nvPicPr>
        <p:blipFill>
          <a:blip r:embed="rId2"/>
          <a:stretch/>
        </p:blipFill>
        <p:spPr>
          <a:xfrm>
            <a:off x="0" y="1398960"/>
            <a:ext cx="9143640" cy="4059720"/>
          </a:xfrm>
          <a:prstGeom prst="rect">
            <a:avLst/>
          </a:prstGeom>
          <a:ln>
            <a:noFill/>
          </a:ln>
        </p:spPr>
      </p:pic>
      <p:sp>
        <p:nvSpPr>
          <p:cNvPr id="217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6.4  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 Definitions with Multiple Parameters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In a function that does not return a result (i.e., it has a </a:t>
            </a:r>
            <a:r>
              <a:rPr lang="en-US" sz="2700" b="0" strike="noStrike" spc="-1">
                <a:solidFill>
                  <a:srgbClr val="000000"/>
                </a:solidFill>
                <a:latin typeface="Consolas"/>
              </a:rPr>
              <a:t>void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 return type), we showed that control returns when the program reaches the function-ending right brace.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You also can explicitly return control to the caller by executing the statement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9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onsolas"/>
              </a:rPr>
              <a:t>return;</a:t>
            </a:r>
            <a:endParaRPr lang="en-US" sz="23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0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Basic exercises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Write a function “cube” that takes an integer and outputs the cube of the output.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Write a function “power” that takes a double x and an integer pow and outputs x </a:t>
            </a:r>
            <a:r>
              <a:rPr lang="en-US" sz="2700" b="0" strike="noStrike" spc="-1" baseline="30000">
                <a:solidFill>
                  <a:srgbClr val="000000"/>
                </a:solidFill>
                <a:latin typeface="Cambria"/>
              </a:rPr>
              <a:t>power 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(use a for loop, do not use pow).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Write a function “concatenate” with void output that takes two strings and couts one string next to the other (that is, for example, concatenate(foo, yee) will print out fooyee). 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3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6.5  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Function-Prototypes and Argument-Coercion Notes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A function prototype is required unless the function is defined before it’s used.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When you use a standard library function like sqrt, you do not have access to the function’s definition, therefore it cannot be defined in your code before you call the function.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Instead, you must include its corresponding header (</a:t>
            </a:r>
            <a:r>
              <a:rPr lang="en-US" sz="2700" b="0" strike="noStrike" spc="-1">
                <a:solidFill>
                  <a:srgbClr val="000000"/>
                </a:solidFill>
                <a:latin typeface="Consolas"/>
              </a:rPr>
              <a:t>&lt;cmath&gt;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), which contains the function’s prototype.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6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1"/>
          <p:cNvPicPr/>
          <p:nvPr/>
        </p:nvPicPr>
        <p:blipFill>
          <a:blip r:embed="rId2"/>
          <a:stretch/>
        </p:blipFill>
        <p:spPr>
          <a:xfrm>
            <a:off x="0" y="1782360"/>
            <a:ext cx="9143640" cy="3292920"/>
          </a:xfrm>
          <a:prstGeom prst="rect">
            <a:avLst/>
          </a:prstGeom>
          <a:ln>
            <a:noFill/>
          </a:ln>
        </p:spPr>
      </p:pic>
      <p:sp>
        <p:nvSpPr>
          <p:cNvPr id="228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1"/>
          <p:cNvPicPr/>
          <p:nvPr/>
        </p:nvPicPr>
        <p:blipFill>
          <a:blip r:embed="rId2"/>
          <a:stretch/>
        </p:blipFill>
        <p:spPr>
          <a:xfrm>
            <a:off x="0" y="1769400"/>
            <a:ext cx="9143640" cy="3319200"/>
          </a:xfrm>
          <a:prstGeom prst="rect">
            <a:avLst/>
          </a:prstGeom>
          <a:ln>
            <a:noFill/>
          </a:ln>
        </p:spPr>
      </p:pic>
      <p:sp>
        <p:nvSpPr>
          <p:cNvPr id="230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6.5.1  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Function Signatures and Function Prototypes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portion of a function prototype that includes the </a:t>
            </a:r>
            <a:r>
              <a:rPr lang="en-US" sz="2700" b="0" i="1" strike="noStrike" spc="-1">
                <a:solidFill>
                  <a:srgbClr val="000000"/>
                </a:solidFill>
                <a:latin typeface="Cambria"/>
              </a:rPr>
              <a:t>name of the function 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and the </a:t>
            </a:r>
            <a:r>
              <a:rPr lang="en-US" sz="2700" b="0" i="1" strike="noStrike" spc="-1">
                <a:solidFill>
                  <a:srgbClr val="000000"/>
                </a:solidFill>
                <a:latin typeface="Cambria"/>
              </a:rPr>
              <a:t>types of its arguments 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is called the </a:t>
            </a:r>
            <a:r>
              <a:rPr lang="en-US" sz="2700" b="0" strike="noStrike" spc="-1">
                <a:solidFill>
                  <a:srgbClr val="0000FF"/>
                </a:solidFill>
                <a:latin typeface="Cambria"/>
              </a:rPr>
              <a:t>function signature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 or simply the </a:t>
            </a:r>
            <a:r>
              <a:rPr lang="en-US" sz="2700" b="0" strike="noStrike" spc="-1">
                <a:solidFill>
                  <a:srgbClr val="0000FF"/>
                </a:solidFill>
                <a:latin typeface="Cambria"/>
              </a:rPr>
              <a:t>signature</a:t>
            </a: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10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300" b="0" strike="noStrike" spc="-1">
                <a:solidFill>
                  <a:srgbClr val="000000"/>
                </a:solidFill>
                <a:latin typeface="Cambria"/>
              </a:rPr>
              <a:t>Signature does not specify the function’s return type.</a:t>
            </a:r>
            <a:endParaRPr lang="en-US" sz="23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 scope of a function is the region of a program in which the function is known and accessible.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1"/>
          <p:cNvPicPr/>
          <p:nvPr/>
        </p:nvPicPr>
        <p:blipFill>
          <a:blip r:embed="rId2"/>
          <a:stretch/>
        </p:blipFill>
        <p:spPr>
          <a:xfrm>
            <a:off x="0" y="2184840"/>
            <a:ext cx="9143640" cy="248688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6.5.2  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Argument Coercion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An important feature of function prototypes is </a:t>
            </a:r>
            <a:r>
              <a:rPr lang="en-US" sz="2500" b="0" strike="noStrike" spc="-1">
                <a:solidFill>
                  <a:srgbClr val="0000FF"/>
                </a:solidFill>
                <a:latin typeface="Cambria"/>
              </a:rPr>
              <a:t>argument coercion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9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forcing arguments to the appropriate types specified by the parameter declarations.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9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These conversions occur as specified by C++’s </a:t>
            </a:r>
            <a:r>
              <a:rPr lang="en-US" sz="2100" b="0" strike="noStrike" spc="-1">
                <a:solidFill>
                  <a:srgbClr val="0000FF"/>
                </a:solidFill>
                <a:latin typeface="Cambria"/>
              </a:rPr>
              <a:t>promotion rules</a:t>
            </a: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8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6.5.3  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Argument-Promotion Rules and Implicit Conversions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promotion rules indicate how to convert between types without losing data.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promotion rules apply to expressions containing values of two or more data types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9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also referred to as </a:t>
            </a:r>
            <a:r>
              <a:rPr lang="en-US" sz="2100" b="0" strike="noStrike" spc="-1">
                <a:solidFill>
                  <a:srgbClr val="0000FF"/>
                </a:solidFill>
                <a:latin typeface="Cambria"/>
              </a:rPr>
              <a:t>mixed-type expressions</a:t>
            </a: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type of each value in a mixed-type expression is promoted to the “highest” type in the expression.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1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Picture 1"/>
          <p:cNvPicPr/>
          <p:nvPr/>
        </p:nvPicPr>
        <p:blipFill>
          <a:blip r:embed="rId2"/>
          <a:stretch/>
        </p:blipFill>
        <p:spPr>
          <a:xfrm>
            <a:off x="244080" y="857160"/>
            <a:ext cx="8655480" cy="5143320"/>
          </a:xfrm>
          <a:prstGeom prst="rect">
            <a:avLst/>
          </a:prstGeom>
          <a:ln>
            <a:noFill/>
          </a:ln>
        </p:spPr>
      </p:pic>
      <p:sp>
        <p:nvSpPr>
          <p:cNvPr id="154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6.5.3  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Argument-Promotion Rules and Implicit Conversions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Figure 6.4 lists the arithmetic data types in order from “highest type” to “lowest type.”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Converting values to lower fundamental types can result in incorrect values.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Therefore, a value can be converted to a lower fundamental type only by explicitly assigning the value to a variable of lower type or by using a cast operator.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4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Picture 1"/>
          <p:cNvPicPr/>
          <p:nvPr/>
        </p:nvPicPr>
        <p:blipFill>
          <a:blip r:embed="rId2"/>
          <a:stretch/>
        </p:blipFill>
        <p:spPr>
          <a:xfrm>
            <a:off x="0" y="76320"/>
            <a:ext cx="9143640" cy="6360840"/>
          </a:xfrm>
          <a:prstGeom prst="rect">
            <a:avLst/>
          </a:prstGeom>
          <a:ln>
            <a:noFill/>
          </a:ln>
        </p:spPr>
      </p:pic>
      <p:sp>
        <p:nvSpPr>
          <p:cNvPr id="246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Picture 1"/>
          <p:cNvPicPr/>
          <p:nvPr/>
        </p:nvPicPr>
        <p:blipFill>
          <a:blip r:embed="rId2"/>
          <a:stretch/>
        </p:blipFill>
        <p:spPr>
          <a:xfrm>
            <a:off x="0" y="2187000"/>
            <a:ext cx="9143640" cy="2483280"/>
          </a:xfrm>
          <a:prstGeom prst="rect">
            <a:avLst/>
          </a:prstGeom>
          <a:ln>
            <a:noFill/>
          </a:ln>
        </p:spPr>
      </p:pic>
      <p:sp>
        <p:nvSpPr>
          <p:cNvPr id="248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Introduction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Develop and maintain a large program by constructing it from small, simple pieces, or components.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FF"/>
                </a:solidFill>
                <a:latin typeface="Cambria"/>
              </a:rPr>
              <a:t>divide and conquer</a:t>
            </a: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Emphasize how to declare and use functions to facilitate the design, implementation, operation and maintenance of large programs.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Function prototypes and how the compiler uses them to convert the type of an argument in a function call to the type specified in a function’s parameter list, if necessary.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Simulation techniques with random number generation.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C++’s scope rules.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7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6.1  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Introduction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How C++ keeps track of which function is currently executing, how parameters and other local variables of functions are maintained in memory and how a function knows where to return after it completes execution.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Function overloading.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Function templates.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10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700" b="0" strike="noStrike" spc="-1">
                <a:solidFill>
                  <a:srgbClr val="000000"/>
                </a:solidFill>
                <a:latin typeface="Cambria"/>
              </a:rPr>
              <a:t>Recursion. </a:t>
            </a:r>
            <a:endParaRPr lang="en-US" sz="27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6.2  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Program Components in C++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C++ programs are typically written by combining “prepackaged” functions and classes available in the C++ Standard Library with new functions and classes you write.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The C++ Standard Library provides a rich collection of functions.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9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Functions allow you to modularize a program by separating its tasks into self-contained units.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"/>
          <p:cNvPicPr/>
          <p:nvPr/>
        </p:nvPicPr>
        <p:blipFill>
          <a:blip r:embed="rId2"/>
          <a:stretch/>
        </p:blipFill>
        <p:spPr>
          <a:xfrm>
            <a:off x="0" y="1983600"/>
            <a:ext cx="9143640" cy="2889360"/>
          </a:xfrm>
          <a:prstGeom prst="rect">
            <a:avLst/>
          </a:prstGeom>
          <a:ln>
            <a:noFill/>
          </a:ln>
        </p:spPr>
      </p:pic>
      <p:sp>
        <p:nvSpPr>
          <p:cNvPr id="165" name="TextShape 1"/>
          <p:cNvSpPr txBox="1"/>
          <p:nvPr/>
        </p:nvSpPr>
        <p:spPr>
          <a:xfrm>
            <a:off x="3962520" y="6408720"/>
            <a:ext cx="468432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24B5A1"/>
                </a:solidFill>
                <a:latin typeface="Arial"/>
              </a:rPr>
              <a:t>6.2  </a:t>
            </a:r>
            <a:r>
              <a:rPr lang="en-US" sz="3600" b="1" strike="noStrike" spc="-1">
                <a:solidFill>
                  <a:srgbClr val="3380E6"/>
                </a:solidFill>
                <a:latin typeface="Arial"/>
              </a:rPr>
              <a:t>Program Components in C++ (cont.)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48104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A function is invoked by a function call, and when the called function completes its task, it either returns a </a:t>
            </a:r>
            <a:r>
              <a:rPr lang="en-US" sz="2500" b="0" i="1" strike="noStrike" spc="-1">
                <a:solidFill>
                  <a:srgbClr val="000000"/>
                </a:solidFill>
                <a:latin typeface="Cambria"/>
              </a:rPr>
              <a:t>result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or simply returns </a:t>
            </a:r>
            <a:r>
              <a:rPr lang="en-US" sz="2500" b="0" i="1" strike="noStrike" spc="-1">
                <a:solidFill>
                  <a:srgbClr val="000000"/>
                </a:solidFill>
                <a:latin typeface="Cambria"/>
              </a:rPr>
              <a:t>control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to the caller.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An analogy is the hierarchical form of management (Figure 6.1).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A boss (similar to the calling function) asks a worker (similar to the called function) to perform a task and report back (i.e., return) the results after completing the task.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The boss does not know how the worker performs its tasks.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620640" lvl="1" indent="-228240">
              <a:lnSpc>
                <a:spcPct val="80000"/>
              </a:lnSpc>
              <a:spcBef>
                <a:spcPts val="326"/>
              </a:spcBef>
              <a:buClr>
                <a:srgbClr val="2DA2BF"/>
              </a:buClr>
              <a:buFont typeface="Verdana"/>
              <a:buChar char="◦"/>
            </a:pPr>
            <a:r>
              <a:rPr lang="en-US" sz="2100" b="0" strike="noStrike" spc="-1">
                <a:solidFill>
                  <a:srgbClr val="000000"/>
                </a:solidFill>
                <a:latin typeface="Cambria"/>
              </a:rPr>
              <a:t>The worker may also call other workers, unbeknownst to the boss.</a:t>
            </a:r>
            <a:endParaRPr lang="en-US" sz="21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This </a:t>
            </a:r>
            <a:r>
              <a:rPr lang="en-US" sz="2500" b="0" i="1" strike="noStrike" spc="-1">
                <a:solidFill>
                  <a:srgbClr val="000000"/>
                </a:solidFill>
                <a:latin typeface="Cambria"/>
              </a:rPr>
              <a:t>hiding of implementation details</a:t>
            </a: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promotes good software engineering.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  <a:p>
            <a:pPr marL="365040" indent="-255240">
              <a:lnSpc>
                <a:spcPct val="80000"/>
              </a:lnSpc>
              <a:spcBef>
                <a:spcPts val="400"/>
              </a:spcBef>
              <a:buClr>
                <a:srgbClr val="2DA2BF"/>
              </a:buClr>
              <a:buSzPct val="68000"/>
              <a:buFont typeface="Wingdings 3" charset="2"/>
              <a:buChar char=""/>
            </a:pPr>
            <a:r>
              <a:rPr lang="en-US" sz="2500" b="0" strike="noStrike" spc="-1">
                <a:solidFill>
                  <a:srgbClr val="000000"/>
                </a:solidFill>
                <a:latin typeface="Cambria"/>
              </a:rPr>
              <a:t> </a:t>
            </a:r>
            <a:endParaRPr lang="en-US" sz="25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3962520" y="6408720"/>
            <a:ext cx="2768400" cy="3646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Lucida Sans Unicode"/>
              </a:rPr>
              <a:t>©1992-2017 by Pearson Education, Inc. All Rights Reserved.</a:t>
            </a:r>
            <a:endParaRPr lang="en-US" sz="10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cpphtp10_04</Template>
  <TotalTime>7312</TotalTime>
  <Words>1733</Words>
  <Application>Microsoft Office PowerPoint</Application>
  <PresentationFormat>On-screen Show (4:3)</PresentationFormat>
  <Paragraphs>126</Paragraphs>
  <Slides>42</Slides>
  <Notes>0</Notes>
  <HiddenSlides>13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Cambria</vt:lpstr>
      <vt:lpstr>Consolas</vt:lpstr>
      <vt:lpstr>Goudy Sans Medium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 an Introduction to Recursion</dc:title>
  <dc:subject/>
  <dc:creator>Windows User</dc:creator>
  <dc:description/>
  <cp:lastModifiedBy>Dr Mohamed Kayed</cp:lastModifiedBy>
  <cp:revision>106</cp:revision>
  <dcterms:created xsi:type="dcterms:W3CDTF">2009-09-14T16:00:56Z</dcterms:created>
  <dcterms:modified xsi:type="dcterms:W3CDTF">2024-02-07T23:39:54Z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13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193</vt:i4>
  </property>
</Properties>
</file>