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84"/>
  </p:notesMasterIdLst>
  <p:sldIdLst>
    <p:sldId id="256" r:id="rId4"/>
    <p:sldId id="257" r:id="rId5"/>
    <p:sldId id="258" r:id="rId6"/>
    <p:sldId id="259" r:id="rId7"/>
    <p:sldId id="298" r:id="rId8"/>
    <p:sldId id="299" r:id="rId9"/>
    <p:sldId id="300" r:id="rId10"/>
    <p:sldId id="301" r:id="rId11"/>
    <p:sldId id="302" r:id="rId12"/>
    <p:sldId id="449" r:id="rId13"/>
    <p:sldId id="450" r:id="rId14"/>
    <p:sldId id="354" r:id="rId15"/>
    <p:sldId id="355" r:id="rId16"/>
    <p:sldId id="356" r:id="rId17"/>
    <p:sldId id="357" r:id="rId18"/>
    <p:sldId id="351" r:id="rId19"/>
    <p:sldId id="451" r:id="rId20"/>
    <p:sldId id="452" r:id="rId21"/>
    <p:sldId id="303" r:id="rId22"/>
    <p:sldId id="305" r:id="rId23"/>
    <p:sldId id="306" r:id="rId24"/>
    <p:sldId id="307" r:id="rId25"/>
    <p:sldId id="308" r:id="rId26"/>
    <p:sldId id="309" r:id="rId27"/>
    <p:sldId id="310" r:id="rId28"/>
    <p:sldId id="313" r:id="rId29"/>
    <p:sldId id="315" r:id="rId30"/>
    <p:sldId id="316" r:id="rId31"/>
    <p:sldId id="317" r:id="rId32"/>
    <p:sldId id="318" r:id="rId33"/>
    <p:sldId id="319" r:id="rId34"/>
    <p:sldId id="320" r:id="rId35"/>
    <p:sldId id="321" r:id="rId36"/>
    <p:sldId id="322" r:id="rId37"/>
    <p:sldId id="323" r:id="rId38"/>
    <p:sldId id="324" r:id="rId39"/>
    <p:sldId id="325" r:id="rId40"/>
    <p:sldId id="326" r:id="rId41"/>
    <p:sldId id="327" r:id="rId42"/>
    <p:sldId id="328" r:id="rId43"/>
    <p:sldId id="329" r:id="rId44"/>
    <p:sldId id="330" r:id="rId45"/>
    <p:sldId id="331" r:id="rId46"/>
    <p:sldId id="332" r:id="rId47"/>
    <p:sldId id="333" r:id="rId48"/>
    <p:sldId id="334" r:id="rId49"/>
    <p:sldId id="454" r:id="rId50"/>
    <p:sldId id="369" r:id="rId51"/>
    <p:sldId id="372" r:id="rId52"/>
    <p:sldId id="374" r:id="rId53"/>
    <p:sldId id="375" r:id="rId54"/>
    <p:sldId id="376" r:id="rId55"/>
    <p:sldId id="377" r:id="rId56"/>
    <p:sldId id="378" r:id="rId57"/>
    <p:sldId id="379" r:id="rId58"/>
    <p:sldId id="381" r:id="rId59"/>
    <p:sldId id="382" r:id="rId60"/>
    <p:sldId id="388" r:id="rId61"/>
    <p:sldId id="389" r:id="rId62"/>
    <p:sldId id="390" r:id="rId63"/>
    <p:sldId id="391" r:id="rId64"/>
    <p:sldId id="392" r:id="rId65"/>
    <p:sldId id="393" r:id="rId66"/>
    <p:sldId id="394" r:id="rId67"/>
    <p:sldId id="395" r:id="rId68"/>
    <p:sldId id="396" r:id="rId69"/>
    <p:sldId id="398" r:id="rId70"/>
    <p:sldId id="399" r:id="rId71"/>
    <p:sldId id="400" r:id="rId72"/>
    <p:sldId id="401" r:id="rId73"/>
    <p:sldId id="402" r:id="rId74"/>
    <p:sldId id="403" r:id="rId75"/>
    <p:sldId id="404" r:id="rId76"/>
    <p:sldId id="405" r:id="rId77"/>
    <p:sldId id="410" r:id="rId78"/>
    <p:sldId id="411" r:id="rId79"/>
    <p:sldId id="412" r:id="rId80"/>
    <p:sldId id="413" r:id="rId81"/>
    <p:sldId id="414" r:id="rId82"/>
    <p:sldId id="415" r:id="rId8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348"/>
    <p:restoredTop sz="94663"/>
  </p:normalViewPr>
  <p:slideViewPr>
    <p:cSldViewPr snapToGrid="0" snapToObjects="1">
      <p:cViewPr varScale="1">
        <p:scale>
          <a:sx n="78" d="100"/>
          <a:sy n="78" d="100"/>
        </p:scale>
        <p:origin x="1306"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notesMaster" Target="notesMasters/notesMaster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theme" Target="theme/theme1.xml"/><Relationship Id="rId61" Type="http://schemas.openxmlformats.org/officeDocument/2006/relationships/slide" Target="slides/slide58.xml"/><Relationship Id="rId82" Type="http://schemas.openxmlformats.org/officeDocument/2006/relationships/slide" Target="slides/slide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0" name="PlaceHolder 1"/>
          <p:cNvSpPr>
            <a:spLocks noGrp="1" noRot="1" noChangeAspect="1"/>
          </p:cNvSpPr>
          <p:nvPr>
            <p:ph type="sldImg"/>
          </p:nvPr>
        </p:nvSpPr>
        <p:spPr>
          <a:xfrm>
            <a:off x="533520" y="764280"/>
            <a:ext cx="6704640" cy="3771360"/>
          </a:xfrm>
          <a:prstGeom prst="rect">
            <a:avLst/>
          </a:prstGeom>
        </p:spPr>
        <p:txBody>
          <a:bodyPr lIns="0" tIns="0" rIns="0" bIns="0" anchor="ctr"/>
          <a:lstStyle/>
          <a:p>
            <a:r>
              <a:rPr lang="en-US" sz="4100" b="0" strike="noStrike" spc="-1">
                <a:solidFill>
                  <a:srgbClr val="000000"/>
                </a:solidFill>
                <a:latin typeface="Arial"/>
              </a:rPr>
              <a:t>Click to move the slide</a:t>
            </a:r>
          </a:p>
        </p:txBody>
      </p:sp>
      <p:sp>
        <p:nvSpPr>
          <p:cNvPr id="141" name="PlaceHolder 2"/>
          <p:cNvSpPr>
            <a:spLocks noGrp="1"/>
          </p:cNvSpPr>
          <p:nvPr>
            <p:ph type="body"/>
          </p:nvPr>
        </p:nvSpPr>
        <p:spPr>
          <a:xfrm>
            <a:off x="777240" y="4777560"/>
            <a:ext cx="6217560" cy="4525920"/>
          </a:xfrm>
          <a:prstGeom prst="rect">
            <a:avLst/>
          </a:prstGeom>
        </p:spPr>
        <p:txBody>
          <a:bodyPr lIns="0" tIns="0" rIns="0" bIns="0"/>
          <a:lstStyle/>
          <a:p>
            <a:r>
              <a:rPr lang="en-US" sz="2000" b="0" strike="noStrike" spc="-1">
                <a:latin typeface="Arial"/>
              </a:rPr>
              <a:t>Click to edit the notes format</a:t>
            </a:r>
          </a:p>
        </p:txBody>
      </p:sp>
      <p:sp>
        <p:nvSpPr>
          <p:cNvPr id="142" name="PlaceHolder 3"/>
          <p:cNvSpPr>
            <a:spLocks noGrp="1"/>
          </p:cNvSpPr>
          <p:nvPr>
            <p:ph type="hdr"/>
          </p:nvPr>
        </p:nvSpPr>
        <p:spPr>
          <a:xfrm>
            <a:off x="0" y="0"/>
            <a:ext cx="3372840" cy="502560"/>
          </a:xfrm>
          <a:prstGeom prst="rect">
            <a:avLst/>
          </a:prstGeom>
        </p:spPr>
        <p:txBody>
          <a:bodyPr lIns="0" tIns="0" rIns="0" bIns="0"/>
          <a:lstStyle/>
          <a:p>
            <a:r>
              <a:rPr lang="en-US" sz="1400" b="0" strike="noStrike" spc="-1">
                <a:latin typeface="Times New Roman"/>
              </a:rPr>
              <a:t> </a:t>
            </a:r>
          </a:p>
        </p:txBody>
      </p:sp>
      <p:sp>
        <p:nvSpPr>
          <p:cNvPr id="143" name="PlaceHolder 4"/>
          <p:cNvSpPr>
            <a:spLocks noGrp="1"/>
          </p:cNvSpPr>
          <p:nvPr>
            <p:ph type="dt"/>
          </p:nvPr>
        </p:nvSpPr>
        <p:spPr>
          <a:xfrm>
            <a:off x="4399200" y="0"/>
            <a:ext cx="3372840" cy="502560"/>
          </a:xfrm>
          <a:prstGeom prst="rect">
            <a:avLst/>
          </a:prstGeom>
        </p:spPr>
        <p:txBody>
          <a:bodyPr lIns="0" tIns="0" rIns="0" bIns="0"/>
          <a:lstStyle/>
          <a:p>
            <a:pPr algn="r"/>
            <a:r>
              <a:rPr lang="en-US" sz="1400" b="0" strike="noStrike" spc="-1">
                <a:latin typeface="Times New Roman"/>
              </a:rPr>
              <a:t> </a:t>
            </a:r>
          </a:p>
        </p:txBody>
      </p:sp>
      <p:sp>
        <p:nvSpPr>
          <p:cNvPr id="144" name="PlaceHolder 5"/>
          <p:cNvSpPr>
            <a:spLocks noGrp="1"/>
          </p:cNvSpPr>
          <p:nvPr>
            <p:ph type="ftr"/>
          </p:nvPr>
        </p:nvSpPr>
        <p:spPr>
          <a:xfrm>
            <a:off x="0" y="9555480"/>
            <a:ext cx="3372840" cy="502560"/>
          </a:xfrm>
          <a:prstGeom prst="rect">
            <a:avLst/>
          </a:prstGeom>
        </p:spPr>
        <p:txBody>
          <a:bodyPr lIns="0" tIns="0" rIns="0" bIns="0" anchor="b"/>
          <a:lstStyle/>
          <a:p>
            <a:r>
              <a:rPr lang="en-US" sz="1400" b="0" strike="noStrike" spc="-1">
                <a:latin typeface="Times New Roman"/>
              </a:rPr>
              <a:t> </a:t>
            </a:r>
          </a:p>
        </p:txBody>
      </p:sp>
      <p:sp>
        <p:nvSpPr>
          <p:cNvPr id="145" name="PlaceHolder 6"/>
          <p:cNvSpPr>
            <a:spLocks noGrp="1"/>
          </p:cNvSpPr>
          <p:nvPr>
            <p:ph type="sldNum"/>
          </p:nvPr>
        </p:nvSpPr>
        <p:spPr>
          <a:xfrm>
            <a:off x="4399200" y="9555480"/>
            <a:ext cx="3372840" cy="502560"/>
          </a:xfrm>
          <a:prstGeom prst="rect">
            <a:avLst/>
          </a:prstGeom>
        </p:spPr>
        <p:txBody>
          <a:bodyPr lIns="0" tIns="0" rIns="0" bIns="0" anchor="b"/>
          <a:lstStyle/>
          <a:p>
            <a:pPr algn="r"/>
            <a:fld id="{887E5588-11DE-4FA5-8B07-6E687CD2B7D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37"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38"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4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3"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45"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6"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7"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8"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49"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50"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60"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6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6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6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6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7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7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6"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7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7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7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7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7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7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8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8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8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8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8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8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8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9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9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9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9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9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05" name="PlaceHolder 2"/>
          <p:cNvSpPr>
            <a:spLocks noGrp="1"/>
          </p:cNvSpPr>
          <p:nvPr>
            <p:ph type="subTitle"/>
          </p:nvPr>
        </p:nvSpPr>
        <p:spPr>
          <a:xfrm>
            <a:off x="457200" y="1604520"/>
            <a:ext cx="8229240" cy="39772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07"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0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1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8"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2"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1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1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1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1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1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20"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2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23"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24"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26"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27"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3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32"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134"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35"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36"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37"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38"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139"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20"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2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2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2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2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29"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3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31"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lstStyle/>
          <a:p>
            <a:endParaRPr lang="en-US" sz="4100" b="0" strike="noStrike" spc="-1">
              <a:solidFill>
                <a:srgbClr val="000000"/>
              </a:solidFill>
              <a:latin typeface="Arial"/>
            </a:endParaRPr>
          </a:p>
        </p:txBody>
      </p:sp>
      <p:sp>
        <p:nvSpPr>
          <p:cNvPr id="3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
        <p:nvSpPr>
          <p:cNvPr id="35"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US" sz="2700" b="0" strike="noStrike" spc="-1">
              <a:solidFill>
                <a:srgbClr val="000000"/>
              </a:solidFill>
              <a:latin typeface="Lucida Sans Unicode"/>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 name="CustomShape 1" hidden="1"/>
          <p:cNvSpPr/>
          <p:nvPr/>
        </p:nvSpPr>
        <p:spPr>
          <a:xfrm>
            <a:off x="500040" y="5945040"/>
            <a:ext cx="4939920" cy="92052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16" name="CustomShape 2" hidden="1"/>
          <p:cNvSpPr/>
          <p:nvPr/>
        </p:nvSpPr>
        <p:spPr>
          <a:xfrm>
            <a:off x="485640" y="5938920"/>
            <a:ext cx="3690720" cy="933120"/>
          </a:xfrm>
          <a:custGeom>
            <a:avLst/>
            <a:gdLst/>
            <a:ahLst/>
            <a:cxnLst/>
            <a:rect l="l" t="t" r="r" b="b"/>
            <a:pathLst>
              <a:path w="5591" h="588">
                <a:moveTo>
                  <a:pt x="0" y="0"/>
                </a:moveTo>
                <a:lnTo>
                  <a:pt x="5591" y="585"/>
                </a:lnTo>
                <a:lnTo>
                  <a:pt x="4415" y="588"/>
                </a:lnTo>
                <a:lnTo>
                  <a:pt x="12" y="4"/>
                </a:lnTo>
              </a:path>
            </a:pathLst>
          </a:custGeom>
          <a:solidFill>
            <a:srgbClr val="000000"/>
          </a:solidFill>
          <a:ln>
            <a:noFill/>
          </a:ln>
        </p:spPr>
        <p:style>
          <a:lnRef idx="0">
            <a:scrgbClr r="0" g="0" b="0"/>
          </a:lnRef>
          <a:fillRef idx="0">
            <a:scrgbClr r="0" g="0" b="0"/>
          </a:fillRef>
          <a:effectRef idx="0">
            <a:scrgbClr r="0" g="0" b="0"/>
          </a:effectRef>
          <a:fontRef idx="minor"/>
        </p:style>
      </p:sp>
      <p:sp>
        <p:nvSpPr>
          <p:cNvPr id="2" name="CustomShape 3" hidden="1"/>
          <p:cNvSpPr/>
          <p:nvPr/>
        </p:nvSpPr>
        <p:spPr>
          <a:xfrm>
            <a:off x="-6120" y="5791320"/>
            <a:ext cx="3402000" cy="1080360"/>
          </a:xfrm>
          <a:prstGeom prst="rtTriangle">
            <a:avLst/>
          </a:prstGeom>
          <a:blipFill rotWithShape="0">
            <a:blip r:embed="rId14">
              <a:alphaModFix amt="50000"/>
            </a:blip>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3"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4" name="CustomShape 5"/>
          <p:cNvSpPr/>
          <p:nvPr/>
        </p:nvSpPr>
        <p:spPr>
          <a:xfrm>
            <a:off x="0" y="4664160"/>
            <a:ext cx="9150120" cy="360"/>
          </a:xfrm>
          <a:prstGeom prst="rtTriangle">
            <a:avLst/>
          </a:prstGeom>
          <a:gradFill rotWithShape="0">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a:grad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grpSp>
        <p:nvGrpSpPr>
          <p:cNvPr id="5" name="Group 6"/>
          <p:cNvGrpSpPr/>
          <p:nvPr/>
        </p:nvGrpSpPr>
        <p:grpSpPr>
          <a:xfrm>
            <a:off x="-2880" y="4952880"/>
            <a:ext cx="9146880" cy="1911240"/>
            <a:chOff x="-2880" y="4952880"/>
            <a:chExt cx="9146880" cy="1911240"/>
          </a:xfrm>
        </p:grpSpPr>
        <p:sp>
          <p:nvSpPr>
            <p:cNvPr id="6" name="CustomShape 7"/>
            <p:cNvSpPr/>
            <p:nvPr/>
          </p:nvSpPr>
          <p:spPr>
            <a:xfrm>
              <a:off x="1687680" y="4952880"/>
              <a:ext cx="7455960" cy="487080"/>
            </a:xfrm>
            <a:custGeom>
              <a:avLst/>
              <a:gdLst/>
              <a:ahLst/>
              <a:cxnLst/>
              <a:rect l="l" t="t" r="r" b="b"/>
              <a:pathLst>
                <a:path w="4697" h="367">
                  <a:moveTo>
                    <a:pt x="4697" y="0"/>
                  </a:moveTo>
                  <a:lnTo>
                    <a:pt x="4697" y="367"/>
                  </a:lnTo>
                  <a:lnTo>
                    <a:pt x="0" y="218"/>
                  </a:lnTo>
                  <a:lnTo>
                    <a:pt x="4697" y="0"/>
                  </a:lnTo>
                  <a:close/>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7" name="CustomShape 8"/>
            <p:cNvSpPr/>
            <p:nvPr/>
          </p:nvSpPr>
          <p:spPr>
            <a:xfrm>
              <a:off x="36360" y="5237280"/>
              <a:ext cx="9107280" cy="788760"/>
            </a:xfrm>
            <a:custGeom>
              <a:avLst/>
              <a:gdLst/>
              <a:ahLst/>
              <a:cxnLst/>
              <a:rect l="l" t="t" r="r" b="b"/>
              <a:pathLst>
                <a:path w="5760" h="528">
                  <a:moveTo>
                    <a:pt x="0" y="0"/>
                  </a:moveTo>
                  <a:lnTo>
                    <a:pt x="5760" y="0"/>
                  </a:lnTo>
                  <a:lnTo>
                    <a:pt x="5760" y="528"/>
                  </a:lnTo>
                  <a:lnTo>
                    <a:pt x="48" y="0"/>
                  </a:lnTo>
                </a:path>
              </a:pathLst>
            </a:custGeom>
            <a:solidFill>
              <a:srgbClr val="000000"/>
            </a:solidFill>
            <a:ln>
              <a:noFill/>
            </a:ln>
          </p:spPr>
          <p:style>
            <a:lnRef idx="0">
              <a:scrgbClr r="0" g="0" b="0"/>
            </a:lnRef>
            <a:fillRef idx="0">
              <a:scrgbClr r="0" g="0" b="0"/>
            </a:fillRef>
            <a:effectRef idx="0">
              <a:scrgbClr r="0" g="0" b="0"/>
            </a:effectRef>
            <a:fontRef idx="minor"/>
          </p:style>
        </p:sp>
        <p:sp>
          <p:nvSpPr>
            <p:cNvPr id="8" name="CustomShape 9"/>
            <p:cNvSpPr/>
            <p:nvPr/>
          </p:nvSpPr>
          <p:spPr>
            <a:xfrm>
              <a:off x="720" y="5001120"/>
              <a:ext cx="9142920" cy="1863000"/>
            </a:xfrm>
            <a:custGeom>
              <a:avLst/>
              <a:gdLst/>
              <a:ahLst/>
              <a:cxnLst/>
              <a:rect l="l" t="t" r="r" b="b"/>
              <a:pathLst>
                <a:path w="5760" h="1248">
                  <a:moveTo>
                    <a:pt x="0" y="0"/>
                  </a:moveTo>
                  <a:lnTo>
                    <a:pt x="0" y="1248"/>
                  </a:lnTo>
                  <a:lnTo>
                    <a:pt x="5760" y="1248"/>
                  </a:lnTo>
                  <a:lnTo>
                    <a:pt x="5760" y="528"/>
                  </a:lnTo>
                  <a:lnTo>
                    <a:pt x="0" y="0"/>
                  </a:lnTo>
                  <a:close/>
                </a:path>
              </a:pathLst>
            </a:custGeom>
            <a:blipFill rotWithShape="0">
              <a:blip r:embed="rId14">
                <a:alphaModFix amt="50000"/>
              </a:blip>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9" name="Line 10"/>
            <p:cNvSpPr/>
            <p:nvPr/>
          </p:nvSpPr>
          <p:spPr>
            <a:xfrm>
              <a:off x="-2880" y="4997520"/>
              <a:ext cx="9146880" cy="78984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grpSp>
      <p:sp>
        <p:nvSpPr>
          <p:cNvPr id="10" name="PlaceHolder 11"/>
          <p:cNvSpPr>
            <a:spLocks noGrp="1"/>
          </p:cNvSpPr>
          <p:nvPr>
            <p:ph type="title"/>
          </p:nvPr>
        </p:nvSpPr>
        <p:spPr>
          <a:xfrm>
            <a:off x="685800" y="1752480"/>
            <a:ext cx="7772040" cy="1829520"/>
          </a:xfrm>
          <a:prstGeom prst="rect">
            <a:avLst/>
          </a:prstGeom>
        </p:spPr>
        <p:txBody>
          <a:bodyPr lIns="90000" tIns="45000" rIns="90000" bIns="45000" anchor="b"/>
          <a:lstStyle/>
          <a:p>
            <a:pPr algn="r">
              <a:lnSpc>
                <a:spcPct val="100000"/>
              </a:lnSpc>
            </a:pPr>
            <a:r>
              <a:rPr lang="en-US" sz="4800" b="1" strike="noStrike" spc="-1">
                <a:solidFill>
                  <a:srgbClr val="464646"/>
                </a:solidFill>
                <a:latin typeface="Lucida Sans Unicode"/>
              </a:rPr>
              <a:t>Click to edit Master title style</a:t>
            </a:r>
            <a:endParaRPr lang="en-US" sz="4800" b="0" strike="noStrike" spc="-1">
              <a:solidFill>
                <a:srgbClr val="000000"/>
              </a:solidFill>
              <a:latin typeface="Arial"/>
            </a:endParaRPr>
          </a:p>
        </p:txBody>
      </p:sp>
      <p:sp>
        <p:nvSpPr>
          <p:cNvPr id="11" name="PlaceHolder 12"/>
          <p:cNvSpPr>
            <a:spLocks noGrp="1"/>
          </p:cNvSpPr>
          <p:nvPr>
            <p:ph type="dt"/>
          </p:nvPr>
        </p:nvSpPr>
        <p:spPr>
          <a:xfrm>
            <a:off x="6727680" y="6408720"/>
            <a:ext cx="1918800" cy="364680"/>
          </a:xfrm>
          <a:prstGeom prst="rect">
            <a:avLst/>
          </a:prstGeom>
        </p:spPr>
        <p:txBody>
          <a:bodyPr lIns="90000" tIns="45000" rIns="90000" bIns="45000" anchor="b"/>
          <a:lstStyle/>
          <a:p>
            <a:endParaRPr lang="en-US" sz="2400" b="0" strike="noStrike" spc="-1">
              <a:latin typeface="Times New Roman"/>
            </a:endParaRPr>
          </a:p>
        </p:txBody>
      </p:sp>
      <p:sp>
        <p:nvSpPr>
          <p:cNvPr id="12" name="PlaceHolder 13"/>
          <p:cNvSpPr>
            <a:spLocks noGrp="1"/>
          </p:cNvSpPr>
          <p:nvPr>
            <p:ph type="sldNum"/>
          </p:nvPr>
        </p:nvSpPr>
        <p:spPr>
          <a:xfrm>
            <a:off x="8647200" y="6408720"/>
            <a:ext cx="366480" cy="364680"/>
          </a:xfrm>
          <a:prstGeom prst="rect">
            <a:avLst/>
          </a:prstGeom>
        </p:spPr>
        <p:txBody>
          <a:bodyPr anchor="b"/>
          <a:lstStyle/>
          <a:p>
            <a:pPr algn="r">
              <a:lnSpc>
                <a:spcPct val="100000"/>
              </a:lnSpc>
            </a:pPr>
            <a:fld id="{44D2072A-8BE6-4C81-9D31-F86B14C9D8F3}" type="slidenum">
              <a:rPr lang="en-US" sz="1000" b="0" strike="noStrike" spc="-1">
                <a:solidFill>
                  <a:srgbClr val="FFFFFF"/>
                </a:solidFill>
                <a:latin typeface="Lucida Sans Unicode"/>
              </a:rPr>
              <a:t>‹#›</a:t>
            </a:fld>
            <a:endParaRPr lang="en-US" sz="1000" b="0" strike="noStrike" spc="-1">
              <a:latin typeface="Times New Roman"/>
            </a:endParaRPr>
          </a:p>
        </p:txBody>
      </p:sp>
      <p:sp>
        <p:nvSpPr>
          <p:cNvPr id="13" name="PlaceHolder 14"/>
          <p:cNvSpPr>
            <a:spLocks noGrp="1"/>
          </p:cNvSpPr>
          <p:nvPr>
            <p:ph type="ftr"/>
          </p:nvPr>
        </p:nvSpPr>
        <p:spPr>
          <a:xfrm>
            <a:off x="2743200" y="6408720"/>
            <a:ext cx="3987360" cy="364680"/>
          </a:xfrm>
          <a:prstGeom prst="rect">
            <a:avLst/>
          </a:prstGeom>
        </p:spPr>
        <p:txBody>
          <a:bodyPr lIns="90000" tIns="45000" rIns="90000" bIns="45000" anchor="b"/>
          <a:lstStyle/>
          <a:p>
            <a:pPr algn="r">
              <a:lnSpc>
                <a:spcPct val="100000"/>
              </a:lnSpc>
            </a:pPr>
            <a:r>
              <a:rPr lang="en-US" sz="1000" b="0" strike="noStrike" spc="-1">
                <a:solidFill>
                  <a:srgbClr val="E7F0F3"/>
                </a:solidFill>
                <a:latin typeface="Lucida Sans Unicode"/>
              </a:rPr>
              <a:t>©1992-2017 by Pearson Education, Inc. All Rights Reserved.</a:t>
            </a:r>
            <a:endParaRPr lang="en-US" sz="1000" b="0" strike="noStrike" spc="-1">
              <a:latin typeface="Times New Roman"/>
            </a:endParaRPr>
          </a:p>
        </p:txBody>
      </p:sp>
      <p:sp>
        <p:nvSpPr>
          <p:cNvPr id="14" name="PlaceHolder 15"/>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700" b="0" strike="noStrike" spc="-1">
                <a:solidFill>
                  <a:srgbClr val="000000"/>
                </a:solidFill>
                <a:latin typeface="Lucida Sans Unicode"/>
              </a:rPr>
              <a:t>Click to edit the outline text format</a:t>
            </a:r>
          </a:p>
          <a:p>
            <a:pPr marL="864000" lvl="1" indent="-324000">
              <a:spcBef>
                <a:spcPts val="1134"/>
              </a:spcBef>
              <a:buClr>
                <a:srgbClr val="000000"/>
              </a:buClr>
              <a:buSzPct val="75000"/>
              <a:buFont typeface="Symbol" charset="2"/>
              <a:buChar char=""/>
            </a:pPr>
            <a:r>
              <a:rPr lang="en-US" sz="2100" b="0" strike="noStrike" spc="-1">
                <a:solidFill>
                  <a:srgbClr val="000000"/>
                </a:solidFill>
                <a:latin typeface="Lucida Sans Unicode"/>
              </a:rPr>
              <a:t>Second Outline Level</a:t>
            </a:r>
          </a:p>
          <a:p>
            <a:pPr marL="1296000" lvl="2" indent="-288000">
              <a:spcBef>
                <a:spcPts val="850"/>
              </a:spcBef>
              <a:buClr>
                <a:srgbClr val="000000"/>
              </a:buClr>
              <a:buSzPct val="45000"/>
              <a:buFont typeface="Wingdings" charset="2"/>
              <a:buChar char=""/>
            </a:pPr>
            <a:r>
              <a:rPr lang="en-US" sz="1900" b="0" strike="noStrike" spc="-1">
                <a:solidFill>
                  <a:srgbClr val="000000"/>
                </a:solidFill>
                <a:latin typeface="Lucida Sans Unicode"/>
              </a:rPr>
              <a:t>Third Outline Level</a:t>
            </a:r>
          </a:p>
          <a:p>
            <a:pPr marL="1728000" lvl="3" indent="-216000">
              <a:spcBef>
                <a:spcPts val="567"/>
              </a:spcBef>
              <a:buClr>
                <a:srgbClr val="000000"/>
              </a:buClr>
              <a:buSzPct val="75000"/>
              <a:buFont typeface="Symbol" charset="2"/>
              <a:buChar char=""/>
            </a:pPr>
            <a:r>
              <a:rPr lang="en-US" sz="1900" b="0" strike="noStrike" spc="-1">
                <a:solidFill>
                  <a:srgbClr val="000000"/>
                </a:solidFill>
                <a:latin typeface="Lucida Sans Unicode"/>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Lucida Sans Unicode"/>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Lucida Sans Unicode"/>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Lucida Sans Unicode"/>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 name="CustomShape 1"/>
          <p:cNvSpPr/>
          <p:nvPr/>
        </p:nvSpPr>
        <p:spPr>
          <a:xfrm>
            <a:off x="500040" y="5945040"/>
            <a:ext cx="4939920" cy="92052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52" name="CustomShape 2"/>
          <p:cNvSpPr/>
          <p:nvPr/>
        </p:nvSpPr>
        <p:spPr>
          <a:xfrm>
            <a:off x="485640" y="5938920"/>
            <a:ext cx="3690720" cy="933120"/>
          </a:xfrm>
          <a:custGeom>
            <a:avLst/>
            <a:gdLst/>
            <a:ahLst/>
            <a:cxnLst/>
            <a:rect l="l" t="t" r="r" b="b"/>
            <a:pathLst>
              <a:path w="5591" h="588">
                <a:moveTo>
                  <a:pt x="0" y="0"/>
                </a:moveTo>
                <a:lnTo>
                  <a:pt x="5591" y="585"/>
                </a:lnTo>
                <a:lnTo>
                  <a:pt x="4415" y="588"/>
                </a:lnTo>
                <a:lnTo>
                  <a:pt x="12" y="4"/>
                </a:lnTo>
              </a:path>
            </a:pathLst>
          </a:custGeom>
          <a:solidFill>
            <a:srgbClr val="000000"/>
          </a:solidFill>
          <a:ln>
            <a:noFill/>
          </a:ln>
        </p:spPr>
        <p:style>
          <a:lnRef idx="0">
            <a:scrgbClr r="0" g="0" b="0"/>
          </a:lnRef>
          <a:fillRef idx="0">
            <a:scrgbClr r="0" g="0" b="0"/>
          </a:fillRef>
          <a:effectRef idx="0">
            <a:scrgbClr r="0" g="0" b="0"/>
          </a:effectRef>
          <a:fontRef idx="minor"/>
        </p:style>
      </p:sp>
      <p:sp>
        <p:nvSpPr>
          <p:cNvPr id="53" name="CustomShape 3"/>
          <p:cNvSpPr/>
          <p:nvPr/>
        </p:nvSpPr>
        <p:spPr>
          <a:xfrm>
            <a:off x="-6120" y="5791320"/>
            <a:ext cx="3402000" cy="1080360"/>
          </a:xfrm>
          <a:prstGeom prst="rtTriangle">
            <a:avLst/>
          </a:prstGeom>
          <a:blipFill rotWithShape="0">
            <a:blip r:embed="rId14">
              <a:alphaModFix amt="50000"/>
            </a:blip>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54"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55" name="PlaceHolder 5"/>
          <p:cNvSpPr>
            <a:spLocks noGrp="1"/>
          </p:cNvSpPr>
          <p:nvPr>
            <p:ph type="ftr"/>
          </p:nvPr>
        </p:nvSpPr>
        <p:spPr>
          <a:xfrm>
            <a:off x="3962520" y="6408720"/>
            <a:ext cx="4684320" cy="364680"/>
          </a:xfrm>
          <a:prstGeom prst="rect">
            <a:avLst/>
          </a:prstGeom>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
        <p:nvSpPr>
          <p:cNvPr id="56" name="PlaceHolder 6"/>
          <p:cNvSpPr>
            <a:spLocks noGrp="1"/>
          </p:cNvSpPr>
          <p:nvPr>
            <p:ph type="sldNum"/>
          </p:nvPr>
        </p:nvSpPr>
        <p:spPr>
          <a:xfrm>
            <a:off x="8647200" y="6408720"/>
            <a:ext cx="366480" cy="364680"/>
          </a:xfrm>
          <a:prstGeom prst="rect">
            <a:avLst/>
          </a:prstGeom>
        </p:spPr>
        <p:txBody>
          <a:bodyPr anchor="b"/>
          <a:lstStyle/>
          <a:p>
            <a:pPr algn="r">
              <a:lnSpc>
                <a:spcPct val="100000"/>
              </a:lnSpc>
            </a:pPr>
            <a:fld id="{F758FA25-9BA2-4C65-A173-66D55DA449E2}" type="slidenum">
              <a:rPr lang="en-US" sz="1000" b="0" strike="noStrike" spc="-1">
                <a:solidFill>
                  <a:srgbClr val="000000"/>
                </a:solidFill>
                <a:latin typeface="Lucida Sans Unicode"/>
              </a:rPr>
              <a:t>‹#›</a:t>
            </a:fld>
            <a:endParaRPr lang="en-US" sz="1000" b="0" strike="noStrike" spc="-1">
              <a:latin typeface="Times New Roman"/>
            </a:endParaRPr>
          </a:p>
        </p:txBody>
      </p:sp>
      <p:sp>
        <p:nvSpPr>
          <p:cNvPr id="57" name="PlaceHolder 7"/>
          <p:cNvSpPr>
            <a:spLocks noGrp="1"/>
          </p:cNvSpPr>
          <p:nvPr>
            <p:ph type="title"/>
          </p:nvPr>
        </p:nvSpPr>
        <p:spPr>
          <a:xfrm>
            <a:off x="457200" y="273600"/>
            <a:ext cx="8229240" cy="1144800"/>
          </a:xfrm>
          <a:prstGeom prst="rect">
            <a:avLst/>
          </a:prstGeom>
        </p:spPr>
        <p:txBody>
          <a:bodyPr lIns="0" tIns="0" rIns="0" bIns="0" anchor="ctr"/>
          <a:lstStyle/>
          <a:p>
            <a:r>
              <a:rPr lang="en-US" sz="4100" b="0" strike="noStrike" spc="-1">
                <a:solidFill>
                  <a:srgbClr val="000000"/>
                </a:solidFill>
                <a:latin typeface="Arial"/>
              </a:rPr>
              <a:t>Click to edit the title text format</a:t>
            </a:r>
          </a:p>
        </p:txBody>
      </p:sp>
      <p:sp>
        <p:nvSpPr>
          <p:cNvPr id="58" name="PlaceHolder 8"/>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700" b="0" strike="noStrike" spc="-1">
                <a:solidFill>
                  <a:srgbClr val="000000"/>
                </a:solidFill>
                <a:latin typeface="Lucida Sans Unicode"/>
              </a:rPr>
              <a:t>Click to edit the outline text format</a:t>
            </a:r>
          </a:p>
          <a:p>
            <a:pPr marL="864000" lvl="1" indent="-324000">
              <a:spcBef>
                <a:spcPts val="1134"/>
              </a:spcBef>
              <a:buClr>
                <a:srgbClr val="000000"/>
              </a:buClr>
              <a:buSzPct val="75000"/>
              <a:buFont typeface="Symbol" charset="2"/>
              <a:buChar char=""/>
            </a:pPr>
            <a:r>
              <a:rPr lang="en-US" sz="2100" b="0" strike="noStrike" spc="-1">
                <a:solidFill>
                  <a:srgbClr val="000000"/>
                </a:solidFill>
                <a:latin typeface="Lucida Sans Unicode"/>
              </a:rPr>
              <a:t>Second Outline Level</a:t>
            </a:r>
          </a:p>
          <a:p>
            <a:pPr marL="1296000" lvl="2" indent="-288000">
              <a:spcBef>
                <a:spcPts val="850"/>
              </a:spcBef>
              <a:buClr>
                <a:srgbClr val="000000"/>
              </a:buClr>
              <a:buSzPct val="45000"/>
              <a:buFont typeface="Wingdings" charset="2"/>
              <a:buChar char=""/>
            </a:pPr>
            <a:r>
              <a:rPr lang="en-US" sz="1900" b="0" strike="noStrike" spc="-1">
                <a:solidFill>
                  <a:srgbClr val="000000"/>
                </a:solidFill>
                <a:latin typeface="Lucida Sans Unicode"/>
              </a:rPr>
              <a:t>Third Outline Level</a:t>
            </a:r>
          </a:p>
          <a:p>
            <a:pPr marL="1728000" lvl="3" indent="-216000">
              <a:spcBef>
                <a:spcPts val="567"/>
              </a:spcBef>
              <a:buClr>
                <a:srgbClr val="000000"/>
              </a:buClr>
              <a:buSzPct val="75000"/>
              <a:buFont typeface="Symbol" charset="2"/>
              <a:buChar char=""/>
            </a:pPr>
            <a:r>
              <a:rPr lang="en-US" sz="1900" b="0" strike="noStrike" spc="-1">
                <a:solidFill>
                  <a:srgbClr val="000000"/>
                </a:solidFill>
                <a:latin typeface="Lucida Sans Unicode"/>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Lucida Sans Unicode"/>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Lucida Sans Unicode"/>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Lucida Sans Unicode"/>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 name="CustomShape 1"/>
          <p:cNvSpPr/>
          <p:nvPr/>
        </p:nvSpPr>
        <p:spPr>
          <a:xfrm>
            <a:off x="500040" y="5945040"/>
            <a:ext cx="4939920" cy="920520"/>
          </a:xfrm>
          <a:custGeom>
            <a:avLst/>
            <a:gdLst/>
            <a:ahLst/>
            <a:cxnLst/>
            <a:rect l="l" t="t" r="r" b="b"/>
            <a:pathLst>
              <a:path w="7485" h="337">
                <a:moveTo>
                  <a:pt x="0" y="2"/>
                </a:moveTo>
                <a:lnTo>
                  <a:pt x="7485" y="337"/>
                </a:lnTo>
                <a:lnTo>
                  <a:pt x="5558" y="337"/>
                </a:lnTo>
                <a:lnTo>
                  <a:pt x="1" y="0"/>
                </a:lnTo>
              </a:path>
            </a:pathLst>
          </a:custGeom>
          <a:solidFill>
            <a:schemeClr val="accent1">
              <a:tint val="65000"/>
              <a:satMod val="115000"/>
              <a:alpha val="40000"/>
            </a:schemeClr>
          </a:solidFill>
          <a:ln w="9360">
            <a:noFill/>
          </a:ln>
        </p:spPr>
        <p:style>
          <a:lnRef idx="0">
            <a:scrgbClr r="0" g="0" b="0"/>
          </a:lnRef>
          <a:fillRef idx="0">
            <a:scrgbClr r="0" g="0" b="0"/>
          </a:fillRef>
          <a:effectRef idx="0">
            <a:scrgbClr r="0" g="0" b="0"/>
          </a:effectRef>
          <a:fontRef idx="minor"/>
        </p:style>
      </p:sp>
      <p:sp>
        <p:nvSpPr>
          <p:cNvPr id="96" name="CustomShape 2"/>
          <p:cNvSpPr/>
          <p:nvPr/>
        </p:nvSpPr>
        <p:spPr>
          <a:xfrm>
            <a:off x="485640" y="5938920"/>
            <a:ext cx="3690720" cy="933120"/>
          </a:xfrm>
          <a:custGeom>
            <a:avLst/>
            <a:gdLst/>
            <a:ahLst/>
            <a:cxnLst/>
            <a:rect l="l" t="t" r="r" b="b"/>
            <a:pathLst>
              <a:path w="5591" h="588">
                <a:moveTo>
                  <a:pt x="0" y="0"/>
                </a:moveTo>
                <a:lnTo>
                  <a:pt x="5591" y="585"/>
                </a:lnTo>
                <a:lnTo>
                  <a:pt x="4415" y="588"/>
                </a:lnTo>
                <a:lnTo>
                  <a:pt x="12" y="4"/>
                </a:lnTo>
              </a:path>
            </a:pathLst>
          </a:custGeom>
          <a:solidFill>
            <a:srgbClr val="000000"/>
          </a:solidFill>
          <a:ln>
            <a:noFill/>
          </a:ln>
        </p:spPr>
        <p:style>
          <a:lnRef idx="0">
            <a:scrgbClr r="0" g="0" b="0"/>
          </a:lnRef>
          <a:fillRef idx="0">
            <a:scrgbClr r="0" g="0" b="0"/>
          </a:fillRef>
          <a:effectRef idx="0">
            <a:scrgbClr r="0" g="0" b="0"/>
          </a:effectRef>
          <a:fontRef idx="minor"/>
        </p:style>
      </p:sp>
      <p:sp>
        <p:nvSpPr>
          <p:cNvPr id="97" name="CustomShape 3"/>
          <p:cNvSpPr/>
          <p:nvPr/>
        </p:nvSpPr>
        <p:spPr>
          <a:xfrm>
            <a:off x="-6120" y="5791320"/>
            <a:ext cx="3402000" cy="1080360"/>
          </a:xfrm>
          <a:prstGeom prst="rtTriangle">
            <a:avLst/>
          </a:prstGeom>
          <a:blipFill rotWithShape="0">
            <a:blip r:embed="rId14">
              <a:alphaModFix amt="50000"/>
            </a:blip>
            <a:tile/>
          </a:blipFill>
          <a:ln w="12600">
            <a:noFill/>
          </a:ln>
          <a:effectLst>
            <a:outerShdw blurRad="50800" dist="38100" dir="5400000" rotWithShape="0">
              <a:srgbClr val="000000">
                <a:alpha val="35000"/>
              </a:srgbClr>
            </a:outerShdw>
          </a:effectLst>
        </p:spPr>
        <p:style>
          <a:lnRef idx="3">
            <a:schemeClr val="lt1"/>
          </a:lnRef>
          <a:fillRef idx="1">
            <a:schemeClr val="accent1"/>
          </a:fillRef>
          <a:effectRef idx="1">
            <a:schemeClr val="accent1"/>
          </a:effectRef>
          <a:fontRef idx="minor"/>
        </p:style>
      </p:sp>
      <p:sp>
        <p:nvSpPr>
          <p:cNvPr id="98" name="Line 4"/>
          <p:cNvSpPr/>
          <p:nvPr/>
        </p:nvSpPr>
        <p:spPr>
          <a:xfrm>
            <a:off x="-9000" y="5787720"/>
            <a:ext cx="3405240" cy="1084320"/>
          </a:xfrm>
          <a:prstGeom prst="line">
            <a:avLst/>
          </a:prstGeom>
          <a:ln w="12240">
            <a:solidFill>
              <a:srgbClr val="196F85"/>
            </a:solidFill>
            <a:miter/>
          </a:ln>
        </p:spPr>
        <p:style>
          <a:lnRef idx="2">
            <a:schemeClr val="accent1"/>
          </a:lnRef>
          <a:fillRef idx="0">
            <a:schemeClr val="accent1"/>
          </a:fillRef>
          <a:effectRef idx="1">
            <a:schemeClr val="accent1"/>
          </a:effectRef>
          <a:fontRef idx="minor"/>
        </p:style>
      </p:sp>
      <p:sp>
        <p:nvSpPr>
          <p:cNvPr id="99" name="PlaceHolder 5"/>
          <p:cNvSpPr>
            <a:spLocks noGrp="1"/>
          </p:cNvSpPr>
          <p:nvPr>
            <p:ph type="title"/>
          </p:nvPr>
        </p:nvSpPr>
        <p:spPr>
          <a:xfrm>
            <a:off x="457200" y="274680"/>
            <a:ext cx="8229240" cy="1142640"/>
          </a:xfrm>
          <a:prstGeom prst="rect">
            <a:avLst/>
          </a:prstGeom>
        </p:spPr>
        <p:txBody>
          <a:bodyPr lIns="90000" tIns="45000" rIns="90000" bIns="45000" anchor="ctr"/>
          <a:lstStyle/>
          <a:p>
            <a:pPr>
              <a:lnSpc>
                <a:spcPct val="100000"/>
              </a:lnSpc>
            </a:pPr>
            <a:r>
              <a:rPr lang="en-US" sz="3600" b="1" strike="noStrike" spc="-1">
                <a:solidFill>
                  <a:srgbClr val="464646"/>
                </a:solidFill>
                <a:latin typeface="Lucida Sans Unicode"/>
              </a:rPr>
              <a:t>Click to edit Master title style</a:t>
            </a:r>
            <a:endParaRPr lang="en-US" sz="3600" b="0" strike="noStrike" spc="-1">
              <a:solidFill>
                <a:srgbClr val="000000"/>
              </a:solidFill>
              <a:latin typeface="Arial"/>
            </a:endParaRPr>
          </a:p>
        </p:txBody>
      </p:sp>
      <p:sp>
        <p:nvSpPr>
          <p:cNvPr id="100" name="PlaceHolder 6"/>
          <p:cNvSpPr>
            <a:spLocks noGrp="1"/>
          </p:cNvSpPr>
          <p:nvPr>
            <p:ph type="body"/>
          </p:nvPr>
        </p:nvSpPr>
        <p:spPr>
          <a:xfrm>
            <a:off x="457200" y="1481040"/>
            <a:ext cx="8229240" cy="4525560"/>
          </a:xfrm>
          <a:prstGeom prst="rect">
            <a:avLst/>
          </a:prstGeom>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Lucida Sans Unicode"/>
              </a:rPr>
              <a:t>Click to edit Master text styles</a:t>
            </a:r>
          </a:p>
          <a:p>
            <a:pPr marL="620640" lvl="1" indent="-228240">
              <a:lnSpc>
                <a:spcPct val="100000"/>
              </a:lnSpc>
              <a:spcBef>
                <a:spcPts val="326"/>
              </a:spcBef>
              <a:buClr>
                <a:srgbClr val="2DA2BF"/>
              </a:buClr>
              <a:buFont typeface="Verdana"/>
              <a:buChar char="◦"/>
            </a:pPr>
            <a:r>
              <a:rPr lang="en-US" sz="2300" b="0" strike="noStrike" spc="-1">
                <a:solidFill>
                  <a:srgbClr val="000000"/>
                </a:solidFill>
                <a:latin typeface="Lucida Sans Unicode"/>
              </a:rPr>
              <a:t>Second level</a:t>
            </a:r>
          </a:p>
          <a:p>
            <a:pPr marL="858960" lvl="2" indent="-228240">
              <a:lnSpc>
                <a:spcPct val="100000"/>
              </a:lnSpc>
              <a:spcBef>
                <a:spcPts val="349"/>
              </a:spcBef>
              <a:buClr>
                <a:srgbClr val="DA1F28"/>
              </a:buClr>
              <a:buFont typeface="Wingdings 2" charset="2"/>
              <a:buChar char=""/>
            </a:pPr>
            <a:r>
              <a:rPr lang="en-US" sz="2100" b="0" strike="noStrike" spc="-1">
                <a:solidFill>
                  <a:srgbClr val="000000"/>
                </a:solidFill>
                <a:latin typeface="Lucida Sans Unicode"/>
              </a:rPr>
              <a:t>Third level</a:t>
            </a:r>
          </a:p>
          <a:p>
            <a:pPr marL="1143000" indent="-228240">
              <a:lnSpc>
                <a:spcPct val="100000"/>
              </a:lnSpc>
              <a:spcBef>
                <a:spcPts val="349"/>
              </a:spcBef>
            </a:pPr>
            <a:r>
              <a:rPr lang="en-US" sz="1900" b="0" strike="noStrike" spc="-1">
                <a:solidFill>
                  <a:srgbClr val="000000"/>
                </a:solidFill>
                <a:latin typeface="Lucida Sans Unicode"/>
              </a:rPr>
              <a:t>Fourth level</a:t>
            </a:r>
          </a:p>
          <a:p>
            <a:pPr marL="1143000" indent="-228240">
              <a:lnSpc>
                <a:spcPct val="100000"/>
              </a:lnSpc>
              <a:spcBef>
                <a:spcPts val="349"/>
              </a:spcBef>
            </a:pPr>
            <a:r>
              <a:rPr lang="en-US" sz="1900" b="0" strike="noStrike" spc="-1">
                <a:solidFill>
                  <a:srgbClr val="000000"/>
                </a:solidFill>
                <a:latin typeface="Lucida Sans Unicode"/>
              </a:rPr>
              <a:t>Fifth level</a:t>
            </a:r>
          </a:p>
        </p:txBody>
      </p:sp>
      <p:sp>
        <p:nvSpPr>
          <p:cNvPr id="101" name="PlaceHolder 7"/>
          <p:cNvSpPr>
            <a:spLocks noGrp="1"/>
          </p:cNvSpPr>
          <p:nvPr>
            <p:ph type="dt"/>
          </p:nvPr>
        </p:nvSpPr>
        <p:spPr>
          <a:xfrm>
            <a:off x="6727680" y="6408720"/>
            <a:ext cx="1918800" cy="364680"/>
          </a:xfrm>
          <a:prstGeom prst="rect">
            <a:avLst/>
          </a:prstGeom>
        </p:spPr>
        <p:txBody>
          <a:bodyPr lIns="90000" tIns="45000" rIns="90000" bIns="45000" anchor="b"/>
          <a:lstStyle/>
          <a:p>
            <a:endParaRPr lang="en-US" sz="2400" b="0" strike="noStrike" spc="-1">
              <a:latin typeface="Times New Roman"/>
            </a:endParaRPr>
          </a:p>
        </p:txBody>
      </p:sp>
      <p:sp>
        <p:nvSpPr>
          <p:cNvPr id="102" name="PlaceHolder 8"/>
          <p:cNvSpPr>
            <a:spLocks noGrp="1"/>
          </p:cNvSpPr>
          <p:nvPr>
            <p:ph type="ftr"/>
          </p:nvPr>
        </p:nvSpPr>
        <p:spPr>
          <a:xfrm>
            <a:off x="3962520" y="6408720"/>
            <a:ext cx="2768400" cy="364680"/>
          </a:xfrm>
          <a:prstGeom prst="rect">
            <a:avLst/>
          </a:prstGeom>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
        <p:nvSpPr>
          <p:cNvPr id="103" name="PlaceHolder 9"/>
          <p:cNvSpPr>
            <a:spLocks noGrp="1"/>
          </p:cNvSpPr>
          <p:nvPr>
            <p:ph type="sldNum"/>
          </p:nvPr>
        </p:nvSpPr>
        <p:spPr>
          <a:xfrm>
            <a:off x="8647200" y="6408720"/>
            <a:ext cx="366480" cy="364680"/>
          </a:xfrm>
          <a:prstGeom prst="rect">
            <a:avLst/>
          </a:prstGeom>
        </p:spPr>
        <p:txBody>
          <a:bodyPr anchor="b"/>
          <a:lstStyle/>
          <a:p>
            <a:pPr algn="r">
              <a:lnSpc>
                <a:spcPct val="100000"/>
              </a:lnSpc>
            </a:pPr>
            <a:fld id="{45C35F38-E37B-45D6-9CF0-8B04E21F083B}" type="slidenum">
              <a:rPr lang="en-US" sz="1000" b="0" strike="noStrike" spc="-1">
                <a:solidFill>
                  <a:srgbClr val="000000"/>
                </a:solidFill>
                <a:latin typeface="Lucida Sans Unicode"/>
              </a:rPr>
              <a:t>‹#›</a:t>
            </a:fld>
            <a:endParaRPr lang="en-US" sz="10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www.mathcs.emory.edu/~cheung/Courses/561/Syllabus/3-C/scoping.html" TargetMode="Externa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hyperlink" Target="https://docs.microsoft.com/en-us/cpp/cpp/namespaces-cpp?view=vs-2019" TargetMode="Externa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TextShape 1"/>
          <p:cNvSpPr txBox="1"/>
          <p:nvPr/>
        </p:nvSpPr>
        <p:spPr>
          <a:xfrm>
            <a:off x="685800" y="1752480"/>
            <a:ext cx="7772040" cy="1829520"/>
          </a:xfrm>
          <a:prstGeom prst="rect">
            <a:avLst/>
          </a:prstGeom>
          <a:noFill/>
          <a:ln>
            <a:noFill/>
          </a:ln>
        </p:spPr>
        <p:txBody>
          <a:bodyPr lIns="90000" tIns="45000" rIns="90000" bIns="45000" anchor="b">
            <a:normAutofit/>
          </a:bodyPr>
          <a:lstStyle/>
          <a:p>
            <a:pPr algn="r">
              <a:lnSpc>
                <a:spcPct val="100000"/>
              </a:lnSpc>
            </a:pPr>
            <a:br/>
            <a:r>
              <a:rPr lang="en-US" sz="4800" b="1" strike="noStrike" spc="-1">
                <a:solidFill>
                  <a:srgbClr val="3380E6"/>
                </a:solidFill>
                <a:latin typeface="Goudy Sans Medium"/>
              </a:rPr>
              <a:t>Functions and an </a:t>
            </a:r>
            <a:br/>
            <a:r>
              <a:rPr lang="en-US" sz="4800" b="1" strike="noStrike" spc="-1">
                <a:solidFill>
                  <a:srgbClr val="3380E6"/>
                </a:solidFill>
                <a:latin typeface="Goudy Sans Medium"/>
              </a:rPr>
              <a:t>Introduction to Recursion</a:t>
            </a:r>
            <a:endParaRPr lang="en-US" sz="4800" b="0" strike="noStrike" spc="-1">
              <a:solidFill>
                <a:srgbClr val="000000"/>
              </a:solidFill>
              <a:latin typeface="Arial"/>
            </a:endParaRPr>
          </a:p>
        </p:txBody>
      </p:sp>
      <p:sp>
        <p:nvSpPr>
          <p:cNvPr id="147" name="TextShape 2"/>
          <p:cNvSpPr txBox="1"/>
          <p:nvPr/>
        </p:nvSpPr>
        <p:spPr>
          <a:xfrm>
            <a:off x="685800" y="3611520"/>
            <a:ext cx="7772040" cy="1199520"/>
          </a:xfrm>
          <a:prstGeom prst="rect">
            <a:avLst/>
          </a:prstGeom>
          <a:noFill/>
          <a:ln>
            <a:noFill/>
          </a:ln>
        </p:spPr>
        <p:txBody>
          <a:bodyPr lIns="45720" rIns="45720"/>
          <a:lstStyle/>
          <a:p>
            <a:pPr algn="r">
              <a:lnSpc>
                <a:spcPct val="100000"/>
              </a:lnSpc>
              <a:spcBef>
                <a:spcPts val="400"/>
              </a:spcBef>
            </a:pPr>
            <a:r>
              <a:rPr lang="en-US" sz="2700" b="0" strike="noStrike" spc="-1">
                <a:solidFill>
                  <a:srgbClr val="464646"/>
                </a:solidFill>
                <a:latin typeface="Lucida Sans Unicode"/>
              </a:rPr>
              <a:t>Chapter 6 of C++ How to Program, 9/e</a:t>
            </a:r>
            <a:endParaRPr lang="en-US" sz="2700" b="0" strike="noStrike" spc="-1">
              <a:latin typeface="Arial"/>
            </a:endParaRPr>
          </a:p>
          <a:p>
            <a:pPr algn="r">
              <a:lnSpc>
                <a:spcPct val="100000"/>
              </a:lnSpc>
              <a:spcBef>
                <a:spcPts val="400"/>
              </a:spcBef>
            </a:pPr>
            <a:endParaRPr lang="en-US" sz="2700" b="0" strike="noStrike" spc="-1">
              <a:latin typeface="Arial"/>
            </a:endParaRPr>
          </a:p>
        </p:txBody>
      </p:sp>
      <p:sp>
        <p:nvSpPr>
          <p:cNvPr id="148" name="TextShape 3"/>
          <p:cNvSpPr txBox="1"/>
          <p:nvPr/>
        </p:nvSpPr>
        <p:spPr>
          <a:xfrm>
            <a:off x="2743200" y="6408720"/>
            <a:ext cx="3987360" cy="364680"/>
          </a:xfrm>
          <a:prstGeom prst="rect">
            <a:avLst/>
          </a:prstGeom>
          <a:noFill/>
          <a:ln>
            <a:noFill/>
          </a:ln>
        </p:spPr>
        <p:txBody>
          <a:bodyPr lIns="90000" tIns="45000" rIns="90000" bIns="45000" anchor="b"/>
          <a:lstStyle/>
          <a:p>
            <a:pPr algn="r">
              <a:lnSpc>
                <a:spcPct val="100000"/>
              </a:lnSpc>
            </a:pPr>
            <a:r>
              <a:rPr lang="en-US" sz="1000" b="0" strike="noStrike" spc="-1">
                <a:solidFill>
                  <a:srgbClr val="E7F0F3"/>
                </a:solidFill>
                <a:latin typeface="Lucida Sans Unicode"/>
              </a:rPr>
              <a:t>©1992-2017 by Pearson Education, Inc. All Rights Reserved.</a:t>
            </a:r>
            <a:endParaRPr lang="en-US"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a:noFill/>
          </a:ln>
        </p:spPr>
        <p:txBody>
          <a:bodyPr lIns="90000" tIns="45000" rIns="90000" bIns="45000" anchor="ctr">
            <a:normAutofit/>
          </a:bodyPr>
          <a:lstStyle/>
          <a:p>
            <a:pPr>
              <a:lnSpc>
                <a:spcPct val="100000"/>
              </a:lnSpc>
            </a:pPr>
            <a:r>
              <a:rPr lang="en-US" sz="3600" b="1" strike="noStrike" spc="-1" dirty="0">
                <a:solidFill>
                  <a:srgbClr val="24B5A1"/>
                </a:solidFill>
                <a:latin typeface="Arial"/>
              </a:rPr>
              <a:t>6.6.5  </a:t>
            </a:r>
            <a:r>
              <a:rPr lang="en-US" sz="3600" b="1" strike="noStrike" spc="-1" dirty="0">
                <a:solidFill>
                  <a:srgbClr val="3380E6"/>
                </a:solidFill>
                <a:latin typeface="Arial"/>
              </a:rPr>
              <a:t>Variables – scope and lifetime</a:t>
            </a:r>
            <a:endParaRPr lang="en-US" sz="3600" b="0" strike="noStrike" spc="-1" dirty="0">
              <a:solidFill>
                <a:srgbClr val="000000"/>
              </a:solidFill>
              <a:latin typeface="Arial"/>
            </a:endParaRPr>
          </a:p>
        </p:txBody>
      </p:sp>
      <p:sp>
        <p:nvSpPr>
          <p:cNvPr id="261" name="TextShape 2"/>
          <p:cNvSpPr txBox="1"/>
          <p:nvPr/>
        </p:nvSpPr>
        <p:spPr>
          <a:xfrm>
            <a:off x="457200" y="1481040"/>
            <a:ext cx="8356294" cy="4525560"/>
          </a:xfrm>
          <a:prstGeom prst="rect">
            <a:avLst/>
          </a:prstGeom>
          <a:noFill/>
          <a:ln>
            <a:noFill/>
          </a:ln>
        </p:spPr>
        <p:txBody>
          <a:bodyPr/>
          <a:lstStyle/>
          <a:p>
            <a:pPr marL="365040" indent="-255240">
              <a:lnSpc>
                <a:spcPct val="80000"/>
              </a:lnSpc>
              <a:spcBef>
                <a:spcPts val="400"/>
              </a:spcBef>
              <a:buClr>
                <a:srgbClr val="2DA2BF"/>
              </a:buClr>
              <a:buSzPct val="68000"/>
              <a:buFont typeface="Wingdings 3" charset="2"/>
              <a:buChar char=""/>
            </a:pPr>
            <a:r>
              <a:rPr lang="en-US" sz="2500" b="0" strike="noStrike" spc="-1" dirty="0">
                <a:solidFill>
                  <a:srgbClr val="000000"/>
                </a:solidFill>
                <a:latin typeface="Cambria"/>
              </a:rPr>
              <a:t>Whe</a:t>
            </a:r>
            <a:r>
              <a:rPr lang="en-US" sz="2500" spc="-1" dirty="0">
                <a:solidFill>
                  <a:srgbClr val="000000"/>
                </a:solidFill>
                <a:latin typeface="Cambria"/>
              </a:rPr>
              <a:t>n an identifier (that is, a variable, such as “int </a:t>
            </a:r>
            <a:r>
              <a:rPr lang="en-US" sz="2500" spc="-1" dirty="0" err="1">
                <a:solidFill>
                  <a:srgbClr val="000000"/>
                </a:solidFill>
                <a:latin typeface="Cambria"/>
              </a:rPr>
              <a:t>i</a:t>
            </a:r>
            <a:r>
              <a:rPr lang="en-US" sz="2500" spc="-1" dirty="0">
                <a:solidFill>
                  <a:srgbClr val="000000"/>
                </a:solidFill>
                <a:latin typeface="Cambria"/>
              </a:rPr>
              <a:t>”) is declared, it has two important characteristics:</a:t>
            </a:r>
          </a:p>
          <a:p>
            <a:pPr marL="822240" lvl="1" indent="-255240">
              <a:lnSpc>
                <a:spcPct val="80000"/>
              </a:lnSpc>
              <a:spcBef>
                <a:spcPts val="400"/>
              </a:spcBef>
              <a:buClr>
                <a:srgbClr val="2DA2BF"/>
              </a:buClr>
              <a:buSzPct val="68000"/>
              <a:buFont typeface="Wingdings 3" charset="2"/>
              <a:buChar char=""/>
            </a:pPr>
            <a:r>
              <a:rPr lang="en-US" sz="2500" b="0" i="1" strike="noStrike" spc="-1" dirty="0">
                <a:solidFill>
                  <a:srgbClr val="000000"/>
                </a:solidFill>
                <a:latin typeface="Cambria"/>
              </a:rPr>
              <a:t>Where</a:t>
            </a:r>
            <a:r>
              <a:rPr lang="en-US" sz="2500" b="0" strike="noStrike" spc="-1" dirty="0">
                <a:solidFill>
                  <a:srgbClr val="000000"/>
                </a:solidFill>
                <a:latin typeface="Cambria"/>
              </a:rPr>
              <a:t> is the variable usable (</a:t>
            </a:r>
            <a:r>
              <a:rPr lang="en-US" sz="2500" b="1" strike="noStrike" spc="-1" dirty="0">
                <a:solidFill>
                  <a:srgbClr val="000000"/>
                </a:solidFill>
                <a:latin typeface="Cambria"/>
              </a:rPr>
              <a:t>scope</a:t>
            </a:r>
            <a:r>
              <a:rPr lang="en-US" sz="2500" b="0" strike="noStrike" spc="-1" dirty="0">
                <a:solidFill>
                  <a:srgbClr val="000000"/>
                </a:solidFill>
                <a:latin typeface="Cambria"/>
              </a:rPr>
              <a:t>).</a:t>
            </a:r>
          </a:p>
          <a:p>
            <a:pPr marL="822240" lvl="1" indent="-255240">
              <a:lnSpc>
                <a:spcPct val="80000"/>
              </a:lnSpc>
              <a:spcBef>
                <a:spcPts val="400"/>
              </a:spcBef>
              <a:buClr>
                <a:srgbClr val="2DA2BF"/>
              </a:buClr>
              <a:buSzPct val="68000"/>
              <a:buFont typeface="Wingdings 3" charset="2"/>
              <a:buChar char=""/>
            </a:pPr>
            <a:r>
              <a:rPr lang="en-US" sz="2500" i="1" spc="-1" dirty="0">
                <a:solidFill>
                  <a:srgbClr val="000000"/>
                </a:solidFill>
                <a:latin typeface="Cambria"/>
              </a:rPr>
              <a:t>How long </a:t>
            </a:r>
            <a:r>
              <a:rPr lang="en-US" sz="2500" spc="-1" dirty="0">
                <a:solidFill>
                  <a:srgbClr val="000000"/>
                </a:solidFill>
                <a:latin typeface="Cambria"/>
              </a:rPr>
              <a:t>is the variable usable (</a:t>
            </a:r>
            <a:r>
              <a:rPr lang="en-US" sz="2500" b="1" spc="-1" dirty="0">
                <a:solidFill>
                  <a:srgbClr val="000000"/>
                </a:solidFill>
                <a:latin typeface="Cambria"/>
              </a:rPr>
              <a:t>lifetime</a:t>
            </a:r>
            <a:r>
              <a:rPr lang="en-US" sz="2500" spc="-1" dirty="0">
                <a:solidFill>
                  <a:srgbClr val="000000"/>
                </a:solidFill>
                <a:latin typeface="Cambria"/>
              </a:rPr>
              <a:t>).</a:t>
            </a:r>
          </a:p>
          <a:p>
            <a:pPr marL="822240" lvl="1" indent="-255240">
              <a:lnSpc>
                <a:spcPct val="80000"/>
              </a:lnSpc>
              <a:spcBef>
                <a:spcPts val="400"/>
              </a:spcBef>
              <a:buClr>
                <a:srgbClr val="2DA2BF"/>
              </a:buClr>
              <a:buSzPct val="68000"/>
              <a:buFont typeface="Wingdings 3" charset="2"/>
              <a:buChar char=""/>
            </a:pPr>
            <a:endParaRPr lang="en-US" sz="2500" spc="-1" dirty="0">
              <a:solidFill>
                <a:srgbClr val="000000"/>
              </a:solidFill>
              <a:latin typeface="Cambria"/>
            </a:endParaRPr>
          </a:p>
          <a:p>
            <a:pPr marL="365040" indent="-255240">
              <a:lnSpc>
                <a:spcPct val="80000"/>
              </a:lnSpc>
              <a:spcBef>
                <a:spcPts val="400"/>
              </a:spcBef>
              <a:buClr>
                <a:srgbClr val="2DA2BF"/>
              </a:buClr>
              <a:buSzPct val="68000"/>
              <a:buFont typeface="Wingdings 3" charset="2"/>
              <a:buChar char=""/>
            </a:pPr>
            <a:r>
              <a:rPr lang="en-US" sz="2500" strike="noStrike" spc="-1" dirty="0">
                <a:solidFill>
                  <a:srgbClr val="000000"/>
                </a:solidFill>
                <a:latin typeface="Cambria"/>
              </a:rPr>
              <a:t>Click here for a good explanation of these concepts:</a:t>
            </a:r>
            <a:endParaRPr lang="en-US" sz="1600" strike="noStrike" spc="-1" dirty="0">
              <a:solidFill>
                <a:srgbClr val="000000"/>
              </a:solidFill>
              <a:latin typeface="Cambria"/>
            </a:endParaRPr>
          </a:p>
          <a:p>
            <a:pPr marL="109800">
              <a:lnSpc>
                <a:spcPct val="80000"/>
              </a:lnSpc>
              <a:spcBef>
                <a:spcPts val="400"/>
              </a:spcBef>
              <a:buClr>
                <a:srgbClr val="2DA2BF"/>
              </a:buClr>
              <a:buSzPct val="68000"/>
            </a:pPr>
            <a:r>
              <a:rPr lang="en-US" sz="1600" spc="-1" dirty="0">
                <a:solidFill>
                  <a:srgbClr val="000000"/>
                </a:solidFill>
                <a:latin typeface="Cambria"/>
              </a:rPr>
              <a:t>     </a:t>
            </a:r>
            <a:r>
              <a:rPr lang="en-US" sz="1600" strike="noStrike" spc="-1" dirty="0">
                <a:solidFill>
                  <a:srgbClr val="000000"/>
                </a:solidFill>
                <a:latin typeface="Cambria"/>
              </a:rPr>
              <a:t> </a:t>
            </a:r>
            <a:r>
              <a:rPr lang="en-US" sz="1600" dirty="0">
                <a:hlinkClick r:id="rId2"/>
              </a:rPr>
              <a:t>http://www.mathcs.emory.edu/~cheung/Courses/561/Syllabus/3-C/scoping.html</a:t>
            </a:r>
            <a:endParaRPr lang="en-US" sz="1600" spc="-1" dirty="0">
              <a:solidFill>
                <a:srgbClr val="000000"/>
              </a:solidFill>
              <a:latin typeface="Cambria"/>
            </a:endParaRPr>
          </a:p>
          <a:p>
            <a:pPr marL="822240" lvl="1" indent="-255240">
              <a:lnSpc>
                <a:spcPct val="80000"/>
              </a:lnSpc>
              <a:spcBef>
                <a:spcPts val="400"/>
              </a:spcBef>
              <a:buClr>
                <a:srgbClr val="2DA2BF"/>
              </a:buClr>
              <a:buSzPct val="68000"/>
              <a:buFont typeface="Wingdings 3" charset="2"/>
              <a:buChar char=""/>
            </a:pPr>
            <a:endParaRPr lang="en-US" sz="2500" b="1" spc="-1" dirty="0">
              <a:solidFill>
                <a:srgbClr val="000000"/>
              </a:solidFill>
              <a:latin typeface="Cambria"/>
            </a:endParaRPr>
          </a:p>
        </p:txBody>
      </p:sp>
      <p:sp>
        <p:nvSpPr>
          <p:cNvPr id="26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28696903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a:noFill/>
          </a:ln>
        </p:spPr>
        <p:txBody>
          <a:bodyPr lIns="90000" tIns="45000" rIns="90000" bIns="45000" anchor="ctr">
            <a:normAutofit/>
          </a:bodyPr>
          <a:lstStyle/>
          <a:p>
            <a:pPr>
              <a:lnSpc>
                <a:spcPct val="100000"/>
              </a:lnSpc>
            </a:pPr>
            <a:r>
              <a:rPr lang="en-US" sz="3600" b="1" strike="noStrike" spc="-1" dirty="0">
                <a:solidFill>
                  <a:srgbClr val="24B5A1"/>
                </a:solidFill>
                <a:latin typeface="Arial"/>
              </a:rPr>
              <a:t>6.6.5  </a:t>
            </a:r>
            <a:r>
              <a:rPr lang="en-US" sz="3600" b="1" strike="noStrike" spc="-1" dirty="0">
                <a:solidFill>
                  <a:srgbClr val="3380E6"/>
                </a:solidFill>
                <a:latin typeface="Arial"/>
              </a:rPr>
              <a:t>Scope: 6 kinds </a:t>
            </a:r>
            <a:endParaRPr lang="en-US" sz="3600" b="0" strike="noStrike" spc="-1" dirty="0">
              <a:solidFill>
                <a:srgbClr val="000000"/>
              </a:solidFill>
              <a:latin typeface="Arial"/>
            </a:endParaRPr>
          </a:p>
        </p:txBody>
      </p:sp>
      <p:sp>
        <p:nvSpPr>
          <p:cNvPr id="261" name="TextShape 2"/>
          <p:cNvSpPr txBox="1"/>
          <p:nvPr/>
        </p:nvSpPr>
        <p:spPr>
          <a:xfrm>
            <a:off x="584252" y="1553378"/>
            <a:ext cx="7942803" cy="4453222"/>
          </a:xfrm>
          <a:prstGeom prst="rect">
            <a:avLst/>
          </a:prstGeom>
          <a:noFill/>
          <a:ln>
            <a:noFill/>
          </a:ln>
        </p:spPr>
        <p:txBody>
          <a:bodyPr/>
          <a:lstStyle/>
          <a:p>
            <a:pPr marL="342900" indent="-342900">
              <a:spcAft>
                <a:spcPts val="1200"/>
              </a:spcAft>
              <a:buFont typeface="+mj-lt"/>
              <a:buAutoNum type="arabicPeriod"/>
            </a:pPr>
            <a:r>
              <a:rPr lang="en-US" sz="1600" b="1" dirty="0"/>
              <a:t>Block scope:</a:t>
            </a:r>
            <a:r>
              <a:rPr lang="en-US" sz="1600" dirty="0"/>
              <a:t> A name declared within a function, including the parameter names, has local scope. They are only visible from their point of declaration to the end of the function. Any variable defined within a pair of braces { … } has block scope.</a:t>
            </a:r>
          </a:p>
          <a:p>
            <a:pPr marL="342900" indent="-342900">
              <a:spcAft>
                <a:spcPts val="1200"/>
              </a:spcAft>
              <a:buFont typeface="+mj-lt"/>
              <a:buAutoNum type="arabicPeriod"/>
            </a:pPr>
            <a:r>
              <a:rPr lang="en-US" sz="1600" b="1" dirty="0"/>
              <a:t>Global namespace scope:</a:t>
            </a:r>
            <a:r>
              <a:rPr lang="en-US" sz="1600" dirty="0"/>
              <a:t> A global name is one that is declared outside of any class or function. The scope of global names extends from the point of declaration to the end of the file in which they are declared. </a:t>
            </a:r>
          </a:p>
          <a:p>
            <a:pPr marL="342900" indent="-342900">
              <a:spcAft>
                <a:spcPts val="1200"/>
              </a:spcAft>
              <a:buFont typeface="+mj-lt"/>
              <a:buAutoNum type="arabicPeriod"/>
            </a:pPr>
            <a:r>
              <a:rPr lang="en-US" sz="1600" b="1" dirty="0"/>
              <a:t>Class scope:</a:t>
            </a:r>
            <a:r>
              <a:rPr lang="en-US" sz="1600" dirty="0"/>
              <a:t> Names of class members have class scope, which extends throughout the class definition regardless of the point of declaration.</a:t>
            </a:r>
          </a:p>
          <a:p>
            <a:pPr marL="342900" indent="-342900">
              <a:spcAft>
                <a:spcPts val="1200"/>
              </a:spcAft>
              <a:buFont typeface="+mj-lt"/>
              <a:buAutoNum type="arabicPeriod"/>
            </a:pPr>
            <a:r>
              <a:rPr lang="en-US" sz="1600" b="1" dirty="0"/>
              <a:t>Function scope</a:t>
            </a:r>
            <a:r>
              <a:rPr lang="en-US" sz="1600" dirty="0"/>
              <a:t> Variables declared within a function have function scope, which means it is visible throughout a function body even before its point of declaration. </a:t>
            </a:r>
          </a:p>
          <a:p>
            <a:pPr marL="342900" indent="-342900">
              <a:spcAft>
                <a:spcPts val="1200"/>
              </a:spcAft>
              <a:buFont typeface="+mj-lt"/>
              <a:buAutoNum type="arabicPeriod"/>
            </a:pPr>
            <a:r>
              <a:rPr lang="en-US" sz="1600" b="1" dirty="0"/>
              <a:t>Function-prototype scope:</a:t>
            </a:r>
            <a:r>
              <a:rPr lang="en-US" sz="1600" dirty="0"/>
              <a:t> Names used in a function prototype are visible until the end of the prototype declaration.</a:t>
            </a:r>
          </a:p>
          <a:p>
            <a:pPr marL="342900" indent="-342900">
              <a:spcAft>
                <a:spcPts val="1200"/>
              </a:spcAft>
              <a:buFont typeface="+mj-lt"/>
              <a:buAutoNum type="arabicPeriod"/>
            </a:pPr>
            <a:r>
              <a:rPr lang="en-US" sz="1600" b="1" dirty="0"/>
              <a:t>Namespace scope:</a:t>
            </a:r>
            <a:r>
              <a:rPr lang="en-US" sz="1600" dirty="0"/>
              <a:t> A name that is declared within a </a:t>
            </a:r>
            <a:r>
              <a:rPr lang="en-US" sz="1600" u="sng" dirty="0">
                <a:hlinkClick r:id="rId2"/>
              </a:rPr>
              <a:t>namespace</a:t>
            </a:r>
            <a:r>
              <a:rPr lang="en-US" sz="1600" dirty="0"/>
              <a:t>, outside of any class or </a:t>
            </a:r>
            <a:r>
              <a:rPr lang="en-US" sz="1600" dirty="0" err="1"/>
              <a:t>enum</a:t>
            </a:r>
            <a:r>
              <a:rPr lang="en-US" sz="1600" dirty="0"/>
              <a:t> definition or function block, is visible from its point of declaration to the end of namespace. </a:t>
            </a:r>
          </a:p>
          <a:p>
            <a:pPr marL="109800">
              <a:lnSpc>
                <a:spcPct val="80000"/>
              </a:lnSpc>
              <a:spcBef>
                <a:spcPts val="400"/>
              </a:spcBef>
              <a:buClr>
                <a:srgbClr val="2DA2BF"/>
              </a:buClr>
              <a:buSzPct val="68000"/>
            </a:pPr>
            <a:endParaRPr lang="en-US" sz="2500" strike="noStrike" spc="-1" dirty="0">
              <a:solidFill>
                <a:srgbClr val="000000"/>
              </a:solidFill>
              <a:latin typeface="Cambria"/>
            </a:endParaRPr>
          </a:p>
        </p:txBody>
      </p:sp>
      <p:sp>
        <p:nvSpPr>
          <p:cNvPr id="26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901183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6" name="Picture 1"/>
          <p:cNvPicPr/>
          <p:nvPr/>
        </p:nvPicPr>
        <p:blipFill>
          <a:blip r:embed="rId2"/>
          <a:stretch/>
        </p:blipFill>
        <p:spPr>
          <a:xfrm>
            <a:off x="0" y="117000"/>
            <a:ext cx="9143640" cy="6624000"/>
          </a:xfrm>
          <a:prstGeom prst="rect">
            <a:avLst/>
          </a:prstGeom>
          <a:ln>
            <a:noFill/>
          </a:ln>
        </p:spPr>
      </p:pic>
      <p:sp>
        <p:nvSpPr>
          <p:cNvPr id="387"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37954476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8" name="Picture 3"/>
          <p:cNvPicPr/>
          <p:nvPr/>
        </p:nvPicPr>
        <p:blipFill>
          <a:blip r:embed="rId2"/>
          <a:stretch/>
        </p:blipFill>
        <p:spPr>
          <a:xfrm>
            <a:off x="0" y="443520"/>
            <a:ext cx="9143640" cy="5970240"/>
          </a:xfrm>
          <a:prstGeom prst="rect">
            <a:avLst/>
          </a:prstGeom>
          <a:ln>
            <a:noFill/>
          </a:ln>
        </p:spPr>
      </p:pic>
      <p:sp>
        <p:nvSpPr>
          <p:cNvPr id="389"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3398891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0" name="Picture 2"/>
          <p:cNvPicPr/>
          <p:nvPr/>
        </p:nvPicPr>
        <p:blipFill>
          <a:blip r:embed="rId2"/>
          <a:stretch/>
        </p:blipFill>
        <p:spPr>
          <a:xfrm>
            <a:off x="0" y="671040"/>
            <a:ext cx="9143640" cy="5515920"/>
          </a:xfrm>
          <a:prstGeom prst="rect">
            <a:avLst/>
          </a:prstGeom>
          <a:ln>
            <a:noFill/>
          </a:ln>
        </p:spPr>
      </p:pic>
      <p:sp>
        <p:nvSpPr>
          <p:cNvPr id="391"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3152972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2" name="Picture 2"/>
          <p:cNvPicPr/>
          <p:nvPr/>
        </p:nvPicPr>
        <p:blipFill>
          <a:blip r:embed="rId2"/>
          <a:stretch/>
        </p:blipFill>
        <p:spPr>
          <a:xfrm>
            <a:off x="0" y="197280"/>
            <a:ext cx="9143640" cy="6463440"/>
          </a:xfrm>
          <a:prstGeom prst="rect">
            <a:avLst/>
          </a:prstGeom>
          <a:ln>
            <a:noFill/>
          </a:ln>
        </p:spPr>
      </p:pic>
      <p:sp>
        <p:nvSpPr>
          <p:cNvPr id="393"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15122326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9" name="Picture 1"/>
          <p:cNvPicPr/>
          <p:nvPr/>
        </p:nvPicPr>
        <p:blipFill>
          <a:blip r:embed="rId2"/>
          <a:stretch/>
        </p:blipFill>
        <p:spPr>
          <a:xfrm>
            <a:off x="0" y="1158480"/>
            <a:ext cx="9143640" cy="4540680"/>
          </a:xfrm>
          <a:prstGeom prst="rect">
            <a:avLst/>
          </a:prstGeom>
          <a:ln>
            <a:noFill/>
          </a:ln>
        </p:spPr>
      </p:pic>
      <p:sp>
        <p:nvSpPr>
          <p:cNvPr id="380"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4187329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dirty="0">
                <a:solidFill>
                  <a:srgbClr val="24B5A1"/>
                </a:solidFill>
                <a:latin typeface="Arial"/>
              </a:rPr>
              <a:t>6.6.5  </a:t>
            </a:r>
            <a:r>
              <a:rPr lang="en-US" sz="3600" b="1" strike="noStrike" spc="-1" dirty="0">
                <a:solidFill>
                  <a:srgbClr val="3380E6"/>
                </a:solidFill>
                <a:latin typeface="Arial"/>
              </a:rPr>
              <a:t>Lifetime (aka storage class): 5 kinds </a:t>
            </a:r>
            <a:endParaRPr lang="en-US" sz="3600" b="0" strike="noStrike" spc="-1" dirty="0">
              <a:solidFill>
                <a:srgbClr val="000000"/>
              </a:solidFill>
              <a:latin typeface="Arial"/>
            </a:endParaRPr>
          </a:p>
        </p:txBody>
      </p:sp>
      <p:sp>
        <p:nvSpPr>
          <p:cNvPr id="261" name="TextShape 2"/>
          <p:cNvSpPr txBox="1"/>
          <p:nvPr/>
        </p:nvSpPr>
        <p:spPr>
          <a:xfrm>
            <a:off x="584252" y="1553378"/>
            <a:ext cx="7942803" cy="4453222"/>
          </a:xfrm>
          <a:prstGeom prst="rect">
            <a:avLst/>
          </a:prstGeom>
          <a:noFill/>
          <a:ln>
            <a:noFill/>
          </a:ln>
        </p:spPr>
        <p:txBody>
          <a:bodyPr/>
          <a:lstStyle/>
          <a:p>
            <a:pPr>
              <a:spcAft>
                <a:spcPts val="1200"/>
              </a:spcAft>
            </a:pPr>
            <a:r>
              <a:rPr lang="en-US" sz="1600" dirty="0"/>
              <a:t>Every variable in C++ exists, has a constant address, and retains its last-stored value (except when the value is indeterminate) over a portion of program execution known as this object's </a:t>
            </a:r>
            <a:r>
              <a:rPr lang="en-US" sz="1600" i="1" dirty="0"/>
              <a:t>lifetime</a:t>
            </a:r>
            <a:r>
              <a:rPr lang="en-US" sz="1600" dirty="0"/>
              <a:t>. Variables are destroyed (that is, forgotten for ever) as soon as the program feels that they are not needed. </a:t>
            </a:r>
            <a:endParaRPr lang="en-US" sz="1600" b="1" dirty="0"/>
          </a:p>
          <a:p>
            <a:pPr marL="342900" indent="-342900">
              <a:spcAft>
                <a:spcPts val="1200"/>
              </a:spcAft>
              <a:buFont typeface="+mj-lt"/>
              <a:buAutoNum type="arabicPeriod"/>
            </a:pPr>
            <a:r>
              <a:rPr lang="en-US" sz="1600" b="1" dirty="0"/>
              <a:t>Auto:</a:t>
            </a:r>
            <a:r>
              <a:rPr lang="en-US" sz="1600" dirty="0"/>
              <a:t> The default when no storage class is specified. They stay in memory only until the last brace where it is defined is executed, then it dies.</a:t>
            </a:r>
          </a:p>
          <a:p>
            <a:pPr marL="342900" indent="-342900">
              <a:spcAft>
                <a:spcPts val="1200"/>
              </a:spcAft>
              <a:buFont typeface="+mj-lt"/>
              <a:buAutoNum type="arabicPeriod"/>
            </a:pPr>
            <a:r>
              <a:rPr lang="en-US" sz="1600" b="1" dirty="0"/>
              <a:t>Register: </a:t>
            </a:r>
            <a:r>
              <a:rPr lang="en-US" sz="1600" dirty="0"/>
              <a:t>Same as auto, but its value is placed in CPU registers for faster access.</a:t>
            </a:r>
            <a:endParaRPr lang="en-US" sz="1600" b="1" dirty="0"/>
          </a:p>
          <a:p>
            <a:pPr marL="342900" indent="-342900">
              <a:spcAft>
                <a:spcPts val="1200"/>
              </a:spcAft>
              <a:buFont typeface="+mj-lt"/>
              <a:buAutoNum type="arabicPeriod"/>
            </a:pPr>
            <a:r>
              <a:rPr lang="en-US" sz="1600" b="1" dirty="0"/>
              <a:t>Static: </a:t>
            </a:r>
            <a:r>
              <a:rPr lang="en-US" sz="1600" dirty="0"/>
              <a:t>They live from the point when they are defined until the program ends. NOTE that they may have local scope (so cannot be seen from outside) but their value is preserved until the end. </a:t>
            </a:r>
          </a:p>
          <a:p>
            <a:pPr marL="342900" indent="-342900">
              <a:spcAft>
                <a:spcPts val="1200"/>
              </a:spcAft>
              <a:buFont typeface="+mj-lt"/>
              <a:buAutoNum type="arabicPeriod"/>
            </a:pPr>
            <a:r>
              <a:rPr lang="en-US" sz="1600" b="1" dirty="0"/>
              <a:t>Extern:</a:t>
            </a:r>
            <a:r>
              <a:rPr lang="en-US" sz="1600" dirty="0"/>
              <a:t> Same as static, except that in addition they have global scope even across different files. Do not worry about this at this point!</a:t>
            </a:r>
          </a:p>
          <a:p>
            <a:pPr marL="342900" indent="-342900">
              <a:spcAft>
                <a:spcPts val="1200"/>
              </a:spcAft>
              <a:buFont typeface="+mj-lt"/>
              <a:buAutoNum type="arabicPeriod"/>
            </a:pPr>
            <a:r>
              <a:rPr lang="en-US" sz="1600" b="1" dirty="0"/>
              <a:t>Mutable:</a:t>
            </a:r>
            <a:r>
              <a:rPr lang="en-US" sz="1600" dirty="0"/>
              <a:t> This is only used with classes, which we will see soon. Mutable is used for data members in a class to make them modifiable even when the class is declared constant. Do not worry about this at this point!</a:t>
            </a:r>
            <a:endParaRPr lang="en-US" sz="2500" strike="noStrike" spc="-1" dirty="0">
              <a:solidFill>
                <a:srgbClr val="000000"/>
              </a:solidFill>
              <a:latin typeface="Cambria"/>
            </a:endParaRPr>
          </a:p>
        </p:txBody>
      </p:sp>
      <p:sp>
        <p:nvSpPr>
          <p:cNvPr id="26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781080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a:noFill/>
          </a:ln>
        </p:spPr>
        <p:txBody>
          <a:bodyPr lIns="90000" tIns="45000" rIns="90000" bIns="45000" anchor="ctr">
            <a:normAutofit/>
          </a:bodyPr>
          <a:lstStyle/>
          <a:p>
            <a:pPr>
              <a:lnSpc>
                <a:spcPct val="100000"/>
              </a:lnSpc>
            </a:pPr>
            <a:r>
              <a:rPr lang="en-US" sz="3600" b="1" strike="noStrike" spc="-1" dirty="0">
                <a:solidFill>
                  <a:srgbClr val="24B5A1"/>
                </a:solidFill>
                <a:latin typeface="Arial"/>
              </a:rPr>
              <a:t>6.6.7  </a:t>
            </a:r>
            <a:r>
              <a:rPr lang="en-US" sz="3600" b="1" spc="-1" dirty="0">
                <a:solidFill>
                  <a:srgbClr val="3380E6"/>
                </a:solidFill>
                <a:latin typeface="Arial"/>
              </a:rPr>
              <a:t>The const qualifier - identifiers</a:t>
            </a:r>
            <a:endParaRPr lang="en-US" sz="3600" b="0" strike="noStrike" spc="-1" dirty="0">
              <a:solidFill>
                <a:srgbClr val="000000"/>
              </a:solidFill>
              <a:latin typeface="Arial"/>
            </a:endParaRPr>
          </a:p>
        </p:txBody>
      </p:sp>
      <p:sp>
        <p:nvSpPr>
          <p:cNvPr id="261" name="TextShape 2"/>
          <p:cNvSpPr txBox="1"/>
          <p:nvPr/>
        </p:nvSpPr>
        <p:spPr>
          <a:xfrm>
            <a:off x="584252" y="1553378"/>
            <a:ext cx="7942803" cy="4453222"/>
          </a:xfrm>
          <a:prstGeom prst="rect">
            <a:avLst/>
          </a:prstGeom>
          <a:noFill/>
          <a:ln>
            <a:noFill/>
          </a:ln>
        </p:spPr>
        <p:txBody>
          <a:bodyPr/>
          <a:lstStyle/>
          <a:p>
            <a:pPr>
              <a:spcAft>
                <a:spcPts val="1200"/>
              </a:spcAft>
            </a:pPr>
            <a:r>
              <a:rPr lang="en-US" sz="2000" dirty="0">
                <a:latin typeface="+mj-lt"/>
              </a:rPr>
              <a:t>Programs often have </a:t>
            </a:r>
            <a:r>
              <a:rPr lang="en-US" sz="2000" b="1" dirty="0">
                <a:latin typeface="+mj-lt"/>
              </a:rPr>
              <a:t>constant</a:t>
            </a:r>
            <a:r>
              <a:rPr lang="en-US" sz="2000" i="1" dirty="0">
                <a:latin typeface="+mj-lt"/>
              </a:rPr>
              <a:t> </a:t>
            </a:r>
            <a:r>
              <a:rPr lang="en-US" sz="2000" dirty="0">
                <a:latin typeface="+mj-lt"/>
              </a:rPr>
              <a:t>identifiers (constant </a:t>
            </a:r>
            <a:r>
              <a:rPr lang="en-US" sz="2000" i="1" dirty="0">
                <a:latin typeface="+mj-lt"/>
              </a:rPr>
              <a:t>variables</a:t>
            </a:r>
            <a:r>
              <a:rPr lang="en-US" sz="2000" dirty="0">
                <a:latin typeface="+mj-lt"/>
              </a:rPr>
              <a:t> sounds funny). For example, if I have to write many functions involving the number </a:t>
            </a:r>
            <a:r>
              <a:rPr lang="en-US" dirty="0">
                <a:latin typeface="+mj-lt"/>
              </a:rPr>
              <a:t>3.14159265359</a:t>
            </a:r>
            <a:r>
              <a:rPr lang="en-US" sz="2000" dirty="0">
                <a:latin typeface="+mj-lt"/>
              </a:rPr>
              <a:t>, it is easier to define “double PI= </a:t>
            </a:r>
            <a:r>
              <a:rPr lang="en-US" dirty="0">
                <a:latin typeface="+mj-lt"/>
              </a:rPr>
              <a:t>3.14159265359</a:t>
            </a:r>
            <a:r>
              <a:rPr lang="en-US" sz="2000" dirty="0">
                <a:latin typeface="+mj-lt"/>
              </a:rPr>
              <a:t>;”  and then use PI instead of having to write that long number. The problem is that by accident PI could be modified. To prevent this C++ has the constant qualifier that impedes functions to modify the value:</a:t>
            </a:r>
          </a:p>
          <a:p>
            <a:pPr>
              <a:spcAft>
                <a:spcPts val="1200"/>
              </a:spcAft>
            </a:pPr>
            <a:r>
              <a:rPr lang="en-US" sz="2000" b="1" dirty="0">
                <a:latin typeface="Courier" pitchFamily="2" charset="0"/>
              </a:rPr>
              <a:t>const int PI = </a:t>
            </a:r>
            <a:r>
              <a:rPr lang="en-US" sz="2000" dirty="0">
                <a:latin typeface="Courier" pitchFamily="2" charset="0"/>
              </a:rPr>
              <a:t>3.14159265359;</a:t>
            </a:r>
          </a:p>
          <a:p>
            <a:pPr>
              <a:spcAft>
                <a:spcPts val="1200"/>
              </a:spcAft>
            </a:pPr>
            <a:r>
              <a:rPr lang="en-US" sz="2000" dirty="0">
                <a:latin typeface="+mj-lt"/>
              </a:rPr>
              <a:t>If you then write something like PI = 3.14, you will get an error. This is good to catch mistakes.</a:t>
            </a:r>
          </a:p>
        </p:txBody>
      </p:sp>
      <p:sp>
        <p:nvSpPr>
          <p:cNvPr id="26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11458698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6.7  </a:t>
            </a:r>
            <a:r>
              <a:rPr lang="en-US" sz="3600" b="1" strike="noStrike" spc="-1">
                <a:solidFill>
                  <a:srgbClr val="3380E6"/>
                </a:solidFill>
                <a:latin typeface="Arial"/>
              </a:rPr>
              <a:t>Case Study: Random Number Generation</a:t>
            </a:r>
            <a:endParaRPr lang="en-US" sz="3600" b="0" strike="noStrike" spc="-1">
              <a:solidFill>
                <a:srgbClr val="000000"/>
              </a:solidFill>
              <a:latin typeface="Arial"/>
            </a:endParaRPr>
          </a:p>
        </p:txBody>
      </p:sp>
      <p:sp>
        <p:nvSpPr>
          <p:cNvPr id="261" name="TextShape 2"/>
          <p:cNvSpPr txBox="1"/>
          <p:nvPr/>
        </p:nvSpPr>
        <p:spPr>
          <a:xfrm>
            <a:off x="457200" y="1481040"/>
            <a:ext cx="8229240" cy="4525560"/>
          </a:xfrm>
          <a:prstGeom prst="rect">
            <a:avLst/>
          </a:prstGeom>
          <a:noFill/>
          <a:ln>
            <a:noFill/>
          </a:ln>
        </p:spPr>
        <p:txBody>
          <a:bodyPr/>
          <a:lstStyle/>
          <a:p>
            <a:pPr marL="365040" indent="-255240">
              <a:lnSpc>
                <a:spcPct val="80000"/>
              </a:lnSpc>
              <a:spcBef>
                <a:spcPts val="400"/>
              </a:spcBef>
              <a:buClr>
                <a:srgbClr val="2DA2BF"/>
              </a:buClr>
              <a:buSzPct val="68000"/>
              <a:buFont typeface="Wingdings 3" charset="2"/>
              <a:buChar char=""/>
            </a:pPr>
            <a:r>
              <a:rPr lang="en-US" sz="2500" b="0" strike="noStrike" spc="-1" dirty="0">
                <a:solidFill>
                  <a:srgbClr val="000000"/>
                </a:solidFill>
                <a:latin typeface="Cambria"/>
              </a:rPr>
              <a:t>The element of chance can be introduced into computer applications by using the C++ Standard Library function </a:t>
            </a:r>
            <a:r>
              <a:rPr lang="en-US" sz="2500" b="0" strike="noStrike" spc="-1" dirty="0">
                <a:solidFill>
                  <a:srgbClr val="0000FF"/>
                </a:solidFill>
                <a:latin typeface="Consolas"/>
              </a:rPr>
              <a:t>rand</a:t>
            </a:r>
            <a:r>
              <a:rPr lang="en-US" sz="2500" b="0" strike="noStrike" spc="-1" dirty="0">
                <a:solidFill>
                  <a:srgbClr val="000000"/>
                </a:solidFill>
                <a:latin typeface="Cambria"/>
              </a:rPr>
              <a:t>.</a:t>
            </a:r>
            <a:endParaRPr lang="en-US" sz="2500" b="0" strike="noStrike" spc="-1" dirty="0">
              <a:solidFill>
                <a:srgbClr val="000000"/>
              </a:solidFill>
              <a:latin typeface="Lucida Sans Unicode"/>
            </a:endParaRPr>
          </a:p>
          <a:p>
            <a:pPr marL="365040" indent="-255240">
              <a:lnSpc>
                <a:spcPct val="80000"/>
              </a:lnSpc>
              <a:spcBef>
                <a:spcPts val="400"/>
              </a:spcBef>
              <a:buClr>
                <a:srgbClr val="2DA2BF"/>
              </a:buClr>
              <a:buSzPct val="68000"/>
              <a:buFont typeface="Wingdings 3" charset="2"/>
              <a:buChar char=""/>
            </a:pPr>
            <a:r>
              <a:rPr lang="en-US" sz="2500" b="0" strike="noStrike" spc="-1" dirty="0">
                <a:solidFill>
                  <a:srgbClr val="000000"/>
                </a:solidFill>
                <a:latin typeface="Cambria"/>
              </a:rPr>
              <a:t>The function </a:t>
            </a:r>
            <a:r>
              <a:rPr lang="en-US" sz="2500" b="0" strike="noStrike" spc="-1" dirty="0">
                <a:solidFill>
                  <a:srgbClr val="000000"/>
                </a:solidFill>
                <a:latin typeface="Consolas"/>
              </a:rPr>
              <a:t>rand</a:t>
            </a:r>
            <a:r>
              <a:rPr lang="en-US" sz="2500" b="0" strike="noStrike" spc="-1" dirty="0">
                <a:solidFill>
                  <a:srgbClr val="000000"/>
                </a:solidFill>
                <a:latin typeface="Cambria"/>
              </a:rPr>
              <a:t> generates an unsigned integer between 0 and </a:t>
            </a:r>
            <a:r>
              <a:rPr lang="en-US" sz="2500" b="0" strike="noStrike" spc="-1" dirty="0">
                <a:solidFill>
                  <a:srgbClr val="000000"/>
                </a:solidFill>
                <a:latin typeface="Consolas"/>
              </a:rPr>
              <a:t>RAND_MAX</a:t>
            </a:r>
            <a:r>
              <a:rPr lang="en-US" sz="2500" b="0" strike="noStrike" spc="-1" dirty="0">
                <a:solidFill>
                  <a:srgbClr val="000000"/>
                </a:solidFill>
                <a:latin typeface="Cambria"/>
              </a:rPr>
              <a:t> (a symbolic constant defined in the </a:t>
            </a:r>
            <a:r>
              <a:rPr lang="en-US" sz="2500" b="0" strike="noStrike" spc="-1" dirty="0">
                <a:solidFill>
                  <a:srgbClr val="000000"/>
                </a:solidFill>
                <a:latin typeface="Consolas"/>
              </a:rPr>
              <a:t>&lt;</a:t>
            </a:r>
            <a:r>
              <a:rPr lang="en-US" sz="2500" b="0" strike="noStrike" spc="-1" dirty="0" err="1">
                <a:solidFill>
                  <a:srgbClr val="000000"/>
                </a:solidFill>
                <a:latin typeface="Consolas"/>
              </a:rPr>
              <a:t>cstdlib</a:t>
            </a:r>
            <a:r>
              <a:rPr lang="en-US" sz="2500" b="0" strike="noStrike" spc="-1" dirty="0">
                <a:solidFill>
                  <a:srgbClr val="000000"/>
                </a:solidFill>
                <a:latin typeface="Consolas"/>
              </a:rPr>
              <a:t>&gt;</a:t>
            </a:r>
            <a:r>
              <a:rPr lang="en-US" sz="2500" b="0" strike="noStrike" spc="-1" dirty="0">
                <a:solidFill>
                  <a:srgbClr val="000000"/>
                </a:solidFill>
                <a:latin typeface="Cambria"/>
              </a:rPr>
              <a:t> header file).</a:t>
            </a:r>
          </a:p>
          <a:p>
            <a:pPr marL="365040" indent="-255240">
              <a:lnSpc>
                <a:spcPct val="80000"/>
              </a:lnSpc>
              <a:spcBef>
                <a:spcPts val="400"/>
              </a:spcBef>
              <a:buClr>
                <a:srgbClr val="2DA2BF"/>
              </a:buClr>
              <a:buSzPct val="68000"/>
              <a:buFont typeface="Wingdings 3" charset="2"/>
              <a:buChar char=""/>
            </a:pPr>
            <a:r>
              <a:rPr lang="en-US" sz="2500" b="0" strike="noStrike" spc="-1" dirty="0">
                <a:solidFill>
                  <a:srgbClr val="000000"/>
                </a:solidFill>
                <a:latin typeface="Cambria"/>
              </a:rPr>
              <a:t>For GNU C++, the value of </a:t>
            </a:r>
            <a:r>
              <a:rPr lang="en-US" sz="2500" b="0" strike="noStrike" spc="-1" dirty="0">
                <a:solidFill>
                  <a:srgbClr val="000000"/>
                </a:solidFill>
                <a:latin typeface="Consolas"/>
              </a:rPr>
              <a:t>RAND_MAX</a:t>
            </a:r>
            <a:r>
              <a:rPr lang="en-US" sz="2500" b="0" strike="noStrike" spc="-1" dirty="0">
                <a:solidFill>
                  <a:srgbClr val="000000"/>
                </a:solidFill>
                <a:latin typeface="Cambria"/>
              </a:rPr>
              <a:t> is 2147483647; for Visual Studio, the value of </a:t>
            </a:r>
            <a:r>
              <a:rPr lang="en-US" sz="2500" b="0" strike="noStrike" spc="-1" dirty="0">
                <a:solidFill>
                  <a:srgbClr val="000000"/>
                </a:solidFill>
                <a:latin typeface="Consolas"/>
              </a:rPr>
              <a:t>RAND_MAX</a:t>
            </a:r>
            <a:r>
              <a:rPr lang="en-US" sz="2500" b="0" strike="noStrike" spc="-1" dirty="0">
                <a:solidFill>
                  <a:srgbClr val="000000"/>
                </a:solidFill>
                <a:latin typeface="Cambria"/>
              </a:rPr>
              <a:t> is 32767.</a:t>
            </a:r>
            <a:endParaRPr lang="en-US" sz="2500" b="0" strike="noStrike" spc="-1" dirty="0">
              <a:solidFill>
                <a:srgbClr val="000000"/>
              </a:solidFill>
              <a:latin typeface="Lucida Sans Unicode"/>
            </a:endParaRPr>
          </a:p>
          <a:p>
            <a:pPr marL="365040" indent="-255240">
              <a:lnSpc>
                <a:spcPct val="80000"/>
              </a:lnSpc>
              <a:spcBef>
                <a:spcPts val="400"/>
              </a:spcBef>
              <a:buClr>
                <a:srgbClr val="2DA2BF"/>
              </a:buClr>
              <a:buSzPct val="68000"/>
              <a:buFont typeface="Wingdings 3" charset="2"/>
              <a:buChar char=""/>
            </a:pPr>
            <a:r>
              <a:rPr lang="en-US" sz="2500" b="0" strike="noStrike" spc="-1" dirty="0">
                <a:solidFill>
                  <a:srgbClr val="000000"/>
                </a:solidFill>
                <a:latin typeface="Cambria"/>
              </a:rPr>
              <a:t>If </a:t>
            </a:r>
            <a:r>
              <a:rPr lang="en-US" sz="2500" b="0" strike="noStrike" spc="-1" dirty="0">
                <a:solidFill>
                  <a:srgbClr val="000000"/>
                </a:solidFill>
                <a:latin typeface="Consolas"/>
              </a:rPr>
              <a:t>rand</a:t>
            </a:r>
            <a:r>
              <a:rPr lang="en-US" sz="2500" b="0" strike="noStrike" spc="-1" dirty="0">
                <a:solidFill>
                  <a:srgbClr val="000000"/>
                </a:solidFill>
                <a:latin typeface="Cambria"/>
              </a:rPr>
              <a:t> truly produces integers at random, every number between 0 and </a:t>
            </a:r>
            <a:r>
              <a:rPr lang="en-US" sz="2500" b="0" strike="noStrike" spc="-1" dirty="0">
                <a:solidFill>
                  <a:srgbClr val="000000"/>
                </a:solidFill>
                <a:latin typeface="Consolas"/>
              </a:rPr>
              <a:t>RAND_MAX</a:t>
            </a:r>
            <a:r>
              <a:rPr lang="en-US" sz="2500" b="0" strike="noStrike" spc="-1" dirty="0">
                <a:solidFill>
                  <a:srgbClr val="000000"/>
                </a:solidFill>
                <a:latin typeface="Cambria"/>
              </a:rPr>
              <a:t> has an equal </a:t>
            </a:r>
            <a:r>
              <a:rPr lang="en-US" sz="2500" b="0" i="1" strike="noStrike" spc="-1" dirty="0">
                <a:solidFill>
                  <a:srgbClr val="000000"/>
                </a:solidFill>
                <a:latin typeface="Cambria"/>
              </a:rPr>
              <a:t>chance </a:t>
            </a:r>
            <a:r>
              <a:rPr lang="en-US" sz="2500" b="0" strike="noStrike" spc="-1" dirty="0">
                <a:solidFill>
                  <a:srgbClr val="000000"/>
                </a:solidFill>
                <a:latin typeface="Cambria"/>
              </a:rPr>
              <a:t>(or probability) of being chosen each time </a:t>
            </a:r>
            <a:r>
              <a:rPr lang="en-US" sz="2500" b="0" strike="noStrike" spc="-1" dirty="0">
                <a:solidFill>
                  <a:srgbClr val="000000"/>
                </a:solidFill>
                <a:latin typeface="Consolas"/>
              </a:rPr>
              <a:t>rand</a:t>
            </a:r>
            <a:r>
              <a:rPr lang="en-US" sz="2500" b="0" strike="noStrike" spc="-1" dirty="0">
                <a:solidFill>
                  <a:srgbClr val="000000"/>
                </a:solidFill>
                <a:latin typeface="Cambria"/>
              </a:rPr>
              <a:t> is called.</a:t>
            </a:r>
          </a:p>
          <a:p>
            <a:pPr marL="365040" indent="-255240">
              <a:lnSpc>
                <a:spcPct val="80000"/>
              </a:lnSpc>
              <a:spcBef>
                <a:spcPts val="400"/>
              </a:spcBef>
              <a:buClr>
                <a:srgbClr val="2DA2BF"/>
              </a:buClr>
              <a:buSzPct val="68000"/>
              <a:buFont typeface="Wingdings 3" charset="2"/>
              <a:buChar char=""/>
            </a:pPr>
            <a:r>
              <a:rPr lang="en-US" sz="2500" spc="-1" dirty="0">
                <a:solidFill>
                  <a:srgbClr val="000000"/>
                </a:solidFill>
                <a:latin typeface="Cambria"/>
              </a:rPr>
              <a:t>To find the value of RAND_MAX, write a program with #include &lt;</a:t>
            </a:r>
            <a:r>
              <a:rPr lang="en-US" sz="2500" spc="-1" dirty="0" err="1">
                <a:solidFill>
                  <a:srgbClr val="000000"/>
                </a:solidFill>
                <a:latin typeface="Cambria"/>
              </a:rPr>
              <a:t>cstdlib</a:t>
            </a:r>
            <a:r>
              <a:rPr lang="en-US" sz="2500" spc="-1" dirty="0">
                <a:solidFill>
                  <a:srgbClr val="000000"/>
                </a:solidFill>
                <a:latin typeface="Cambria"/>
              </a:rPr>
              <a:t>&gt; and type </a:t>
            </a:r>
            <a:r>
              <a:rPr lang="en-US" sz="2500" spc="-1" dirty="0" err="1">
                <a:solidFill>
                  <a:srgbClr val="000000"/>
                </a:solidFill>
                <a:latin typeface="Cambria"/>
              </a:rPr>
              <a:t>cout</a:t>
            </a:r>
            <a:r>
              <a:rPr lang="en-US" sz="2500" spc="-1" dirty="0">
                <a:solidFill>
                  <a:srgbClr val="000000"/>
                </a:solidFill>
                <a:latin typeface="Cambria"/>
              </a:rPr>
              <a:t> &lt;&lt; RAND_MAX &lt;&lt; </a:t>
            </a:r>
            <a:r>
              <a:rPr lang="en-US" sz="2500" spc="-1" dirty="0" err="1">
                <a:solidFill>
                  <a:srgbClr val="000000"/>
                </a:solidFill>
                <a:latin typeface="Cambria"/>
              </a:rPr>
              <a:t>endl</a:t>
            </a:r>
            <a:r>
              <a:rPr lang="en-US" sz="2500" spc="-1" dirty="0">
                <a:solidFill>
                  <a:srgbClr val="000000"/>
                </a:solidFill>
                <a:latin typeface="Cambria"/>
              </a:rPr>
              <a:t>;</a:t>
            </a:r>
            <a:endParaRPr lang="en-US" sz="2500" b="0" strike="noStrike" spc="-1" dirty="0">
              <a:solidFill>
                <a:srgbClr val="000000"/>
              </a:solidFill>
              <a:latin typeface="Lucida Sans Unicode"/>
            </a:endParaRPr>
          </a:p>
          <a:p>
            <a:pPr marL="109800">
              <a:lnSpc>
                <a:spcPct val="80000"/>
              </a:lnSpc>
              <a:spcBef>
                <a:spcPts val="400"/>
              </a:spcBef>
              <a:buClr>
                <a:srgbClr val="2DA2BF"/>
              </a:buClr>
              <a:buSzPct val="68000"/>
            </a:pPr>
            <a:endParaRPr lang="en-US" sz="2500" b="0" strike="noStrike" spc="-1" dirty="0">
              <a:solidFill>
                <a:srgbClr val="000000"/>
              </a:solidFill>
              <a:latin typeface="Cambria"/>
            </a:endParaRPr>
          </a:p>
        </p:txBody>
      </p:sp>
      <p:sp>
        <p:nvSpPr>
          <p:cNvPr id="26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9" name="Picture 1"/>
          <p:cNvPicPr/>
          <p:nvPr/>
        </p:nvPicPr>
        <p:blipFill>
          <a:blip r:embed="rId2"/>
          <a:stretch/>
        </p:blipFill>
        <p:spPr>
          <a:xfrm>
            <a:off x="615600" y="857160"/>
            <a:ext cx="7912440" cy="5143320"/>
          </a:xfrm>
          <a:prstGeom prst="rect">
            <a:avLst/>
          </a:prstGeom>
          <a:ln>
            <a:noFill/>
          </a:ln>
        </p:spPr>
      </p:pic>
      <p:sp>
        <p:nvSpPr>
          <p:cNvPr id="150"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TextShape 1"/>
          <p:cNvSpPr txBox="1"/>
          <p:nvPr/>
        </p:nvSpPr>
        <p:spPr>
          <a:xfrm>
            <a:off x="457200" y="274680"/>
            <a:ext cx="8229240" cy="1142640"/>
          </a:xfrm>
          <a:prstGeom prst="rect">
            <a:avLst/>
          </a:prstGeom>
          <a:noFill/>
          <a:ln>
            <a:noFill/>
          </a:ln>
        </p:spPr>
        <p:txBody>
          <a:bodyPr lIns="90000" tIns="45000" rIns="90000" bIns="45000" anchor="ctr">
            <a:normAutofit/>
          </a:bodyPr>
          <a:lstStyle/>
          <a:p>
            <a:pPr>
              <a:lnSpc>
                <a:spcPct val="100000"/>
              </a:lnSpc>
            </a:pPr>
            <a:r>
              <a:rPr lang="en-US" sz="3600" b="1" strike="noStrike" spc="-1">
                <a:solidFill>
                  <a:srgbClr val="24B5A1"/>
                </a:solidFill>
                <a:latin typeface="Arial"/>
              </a:rPr>
              <a:t>6.7.1  </a:t>
            </a:r>
            <a:r>
              <a:rPr lang="en-US" sz="3600" b="1" strike="noStrike" spc="-1">
                <a:solidFill>
                  <a:srgbClr val="3380E6"/>
                </a:solidFill>
                <a:latin typeface="Arial"/>
              </a:rPr>
              <a:t>Rolling a Six-Sided Die</a:t>
            </a:r>
            <a:endParaRPr lang="en-US" sz="3600" b="0" strike="noStrike" spc="-1">
              <a:solidFill>
                <a:srgbClr val="000000"/>
              </a:solidFill>
              <a:latin typeface="Arial"/>
            </a:endParaRPr>
          </a:p>
        </p:txBody>
      </p:sp>
      <p:sp>
        <p:nvSpPr>
          <p:cNvPr id="267"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The function prototype for the </a:t>
            </a:r>
            <a:r>
              <a:rPr lang="en-US" sz="2700" b="0" strike="noStrike" spc="-1">
                <a:solidFill>
                  <a:srgbClr val="000000"/>
                </a:solidFill>
                <a:latin typeface="Consolas"/>
              </a:rPr>
              <a:t>rand</a:t>
            </a:r>
            <a:r>
              <a:rPr lang="en-US" sz="2700" b="0" strike="noStrike" spc="-1">
                <a:solidFill>
                  <a:srgbClr val="000000"/>
                </a:solidFill>
                <a:latin typeface="Cambria"/>
              </a:rPr>
              <a:t> function is in </a:t>
            </a:r>
            <a:r>
              <a:rPr lang="en-US" sz="2700" b="0" strike="noStrike" spc="-1">
                <a:solidFill>
                  <a:srgbClr val="000000"/>
                </a:solidFill>
                <a:latin typeface="Consolas"/>
              </a:rPr>
              <a:t>&lt;cstdlib&gt;</a:t>
            </a:r>
            <a:r>
              <a:rPr lang="en-US" sz="2700" b="0" strike="noStrike" spc="-1">
                <a:solidFill>
                  <a:srgbClr val="000000"/>
                </a:solidFill>
                <a:latin typeface="Cambria"/>
              </a:rPr>
              <a:t>.</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To produce integers in the range 0 to 5, we use the modulus operator (</a:t>
            </a:r>
            <a:r>
              <a:rPr lang="en-US" sz="2700" b="0" strike="noStrike" spc="-1">
                <a:solidFill>
                  <a:srgbClr val="000000"/>
                </a:solidFill>
                <a:latin typeface="Consolas"/>
              </a:rPr>
              <a:t>%</a:t>
            </a:r>
            <a:r>
              <a:rPr lang="en-US" sz="2700" b="0" strike="noStrike" spc="-1">
                <a:solidFill>
                  <a:srgbClr val="000000"/>
                </a:solidFill>
                <a:latin typeface="Cambria"/>
              </a:rPr>
              <a:t>) with </a:t>
            </a:r>
            <a:r>
              <a:rPr lang="en-US" sz="2700" b="0" strike="noStrike" spc="-1">
                <a:solidFill>
                  <a:srgbClr val="000000"/>
                </a:solidFill>
                <a:latin typeface="Consolas"/>
              </a:rPr>
              <a:t>rand</a:t>
            </a:r>
            <a:r>
              <a:rPr lang="en-US" sz="2700" b="0" strike="noStrike" spc="-1">
                <a:solidFill>
                  <a:srgbClr val="000000"/>
                </a:solidFill>
                <a:latin typeface="Cambria"/>
              </a:rPr>
              <a:t>:</a:t>
            </a:r>
            <a:endParaRPr lang="en-US" sz="2700" b="0" strike="noStrike" spc="-1">
              <a:solidFill>
                <a:srgbClr val="000000"/>
              </a:solidFill>
              <a:latin typeface="Lucida Sans Unicode"/>
            </a:endParaRPr>
          </a:p>
          <a:p>
            <a:pPr marL="858960" lvl="2" indent="-228240">
              <a:lnSpc>
                <a:spcPct val="100000"/>
              </a:lnSpc>
              <a:spcBef>
                <a:spcPts val="349"/>
              </a:spcBef>
              <a:buClr>
                <a:srgbClr val="DA1F28"/>
              </a:buClr>
              <a:buFont typeface="Wingdings 2" charset="2"/>
              <a:buChar char=""/>
            </a:pPr>
            <a:r>
              <a:rPr lang="en-US" sz="2100" b="0" strike="noStrike" spc="-1">
                <a:solidFill>
                  <a:srgbClr val="000000"/>
                </a:solidFill>
                <a:latin typeface="Consolas"/>
              </a:rPr>
              <a:t>rand() % </a:t>
            </a:r>
            <a:r>
              <a:rPr lang="en-US" sz="2100" b="0" strike="noStrike" spc="-1">
                <a:solidFill>
                  <a:srgbClr val="128AFF"/>
                </a:solidFill>
                <a:latin typeface="Consolas"/>
              </a:rPr>
              <a:t>6</a:t>
            </a:r>
            <a:endParaRPr lang="en-US" sz="21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300" b="0" strike="noStrike" spc="-1">
                <a:solidFill>
                  <a:srgbClr val="000000"/>
                </a:solidFill>
                <a:latin typeface="Cambria"/>
              </a:rPr>
              <a:t>This is called </a:t>
            </a:r>
            <a:r>
              <a:rPr lang="en-US" sz="2300" b="0" strike="noStrike" spc="-1">
                <a:solidFill>
                  <a:srgbClr val="0000FF"/>
                </a:solidFill>
                <a:latin typeface="Cambria"/>
              </a:rPr>
              <a:t>scaling</a:t>
            </a:r>
            <a:r>
              <a:rPr lang="en-US" sz="2300" b="0" strike="noStrike" spc="-1">
                <a:solidFill>
                  <a:srgbClr val="000000"/>
                </a:solidFill>
                <a:latin typeface="Cambria"/>
              </a:rPr>
              <a:t>.</a:t>
            </a:r>
            <a:endParaRPr lang="en-US" sz="23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300" b="0" strike="noStrike" spc="-1">
                <a:solidFill>
                  <a:srgbClr val="000000"/>
                </a:solidFill>
                <a:latin typeface="Cambria"/>
              </a:rPr>
              <a:t>The number 6 is called the </a:t>
            </a:r>
            <a:r>
              <a:rPr lang="en-US" sz="2300" b="0" strike="noStrike" spc="-1">
                <a:solidFill>
                  <a:srgbClr val="0000FF"/>
                </a:solidFill>
                <a:latin typeface="Cambria"/>
              </a:rPr>
              <a:t>scaling factor</a:t>
            </a:r>
            <a:r>
              <a:rPr lang="en-US" sz="2300" b="0" strike="noStrike" spc="-1">
                <a:solidFill>
                  <a:srgbClr val="000000"/>
                </a:solidFill>
                <a:latin typeface="Cambria"/>
              </a:rPr>
              <a:t>. Six values are produced.</a:t>
            </a:r>
            <a:endParaRPr lang="en-US" sz="23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We can </a:t>
            </a:r>
            <a:r>
              <a:rPr lang="en-US" sz="2700" b="0" strike="noStrike" spc="-1">
                <a:solidFill>
                  <a:srgbClr val="0000FF"/>
                </a:solidFill>
                <a:latin typeface="Cambria"/>
              </a:rPr>
              <a:t>shift</a:t>
            </a:r>
            <a:r>
              <a:rPr lang="en-US" sz="2700" b="0" strike="noStrike" spc="-1">
                <a:solidFill>
                  <a:srgbClr val="000000"/>
                </a:solidFill>
                <a:latin typeface="Cambria"/>
              </a:rPr>
              <a:t> the range of numbers produced by adding a value.</a:t>
            </a:r>
            <a:endParaRPr lang="en-US" sz="2700" b="0" strike="noStrike" spc="-1">
              <a:solidFill>
                <a:srgbClr val="000000"/>
              </a:solidFill>
              <a:latin typeface="Lucida Sans Unicode"/>
            </a:endParaRPr>
          </a:p>
        </p:txBody>
      </p:sp>
      <p:sp>
        <p:nvSpPr>
          <p:cNvPr id="268"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9" name="Picture 1"/>
          <p:cNvPicPr/>
          <p:nvPr/>
        </p:nvPicPr>
        <p:blipFill>
          <a:blip r:embed="rId2"/>
          <a:stretch/>
        </p:blipFill>
        <p:spPr>
          <a:xfrm>
            <a:off x="1023840" y="857160"/>
            <a:ext cx="7095600" cy="5143320"/>
          </a:xfrm>
          <a:prstGeom prst="rect">
            <a:avLst/>
          </a:prstGeom>
          <a:ln>
            <a:noFill/>
          </a:ln>
        </p:spPr>
      </p:pic>
      <p:sp>
        <p:nvSpPr>
          <p:cNvPr id="270"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6.7.2  </a:t>
            </a:r>
            <a:r>
              <a:rPr lang="en-US" sz="3600" b="1" strike="noStrike" spc="-1">
                <a:solidFill>
                  <a:srgbClr val="3380E6"/>
                </a:solidFill>
                <a:latin typeface="Arial"/>
              </a:rPr>
              <a:t>Rolling a Six-Sided Die 60,000,000 Times</a:t>
            </a:r>
            <a:endParaRPr lang="en-US" sz="3600" b="0" strike="noStrike" spc="-1">
              <a:solidFill>
                <a:srgbClr val="000000"/>
              </a:solidFill>
              <a:latin typeface="Arial"/>
            </a:endParaRPr>
          </a:p>
        </p:txBody>
      </p:sp>
      <p:sp>
        <p:nvSpPr>
          <p:cNvPr id="272"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dirty="0">
                <a:solidFill>
                  <a:srgbClr val="000000"/>
                </a:solidFill>
                <a:latin typeface="Cambria"/>
              </a:rPr>
              <a:t>To show that the numbers produced by </a:t>
            </a:r>
            <a:r>
              <a:rPr lang="en-US" sz="2700" b="0" strike="noStrike" spc="-1" dirty="0">
                <a:solidFill>
                  <a:srgbClr val="000000"/>
                </a:solidFill>
                <a:latin typeface="Consolas"/>
              </a:rPr>
              <a:t>rand</a:t>
            </a:r>
            <a:r>
              <a:rPr lang="en-US" sz="2700" b="0" strike="noStrike" spc="-1" dirty="0">
                <a:solidFill>
                  <a:srgbClr val="000000"/>
                </a:solidFill>
                <a:latin typeface="Cambria"/>
              </a:rPr>
              <a:t> occur with approximately equal likelihood, Fig. 6.7 simulates 60,000,000 rolls of a die. </a:t>
            </a:r>
            <a:endParaRPr lang="en-US" sz="2700" b="0" strike="noStrike" spc="-1" dirty="0">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dirty="0">
                <a:solidFill>
                  <a:srgbClr val="000000"/>
                </a:solidFill>
                <a:latin typeface="Cambria"/>
              </a:rPr>
              <a:t>Each integer in the range 1 to 6 should appear approximately 10,000,000 times. </a:t>
            </a:r>
            <a:endParaRPr lang="en-US" sz="2700" b="0" strike="noStrike" spc="-1" dirty="0">
              <a:solidFill>
                <a:srgbClr val="000000"/>
              </a:solidFill>
              <a:latin typeface="Lucida Sans Unicode"/>
            </a:endParaRPr>
          </a:p>
        </p:txBody>
      </p:sp>
      <p:sp>
        <p:nvSpPr>
          <p:cNvPr id="273"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4" name="Picture 1"/>
          <p:cNvPicPr/>
          <p:nvPr/>
        </p:nvPicPr>
        <p:blipFill>
          <a:blip r:embed="rId2"/>
          <a:stretch/>
        </p:blipFill>
        <p:spPr>
          <a:xfrm>
            <a:off x="0" y="551520"/>
            <a:ext cx="9172440" cy="5772600"/>
          </a:xfrm>
          <a:prstGeom prst="rect">
            <a:avLst/>
          </a:prstGeom>
          <a:ln>
            <a:noFill/>
          </a:ln>
        </p:spPr>
      </p:pic>
      <p:sp>
        <p:nvSpPr>
          <p:cNvPr id="275"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Picture 1"/>
          <p:cNvPicPr/>
          <p:nvPr/>
        </p:nvPicPr>
        <p:blipFill>
          <a:blip r:embed="rId2"/>
          <a:stretch/>
        </p:blipFill>
        <p:spPr>
          <a:xfrm>
            <a:off x="0" y="117000"/>
            <a:ext cx="9093960" cy="6588000"/>
          </a:xfrm>
          <a:prstGeom prst="rect">
            <a:avLst/>
          </a:prstGeom>
          <a:ln>
            <a:noFill/>
          </a:ln>
        </p:spPr>
      </p:pic>
      <p:sp>
        <p:nvSpPr>
          <p:cNvPr id="277"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8" name="Picture 1"/>
          <p:cNvPicPr/>
          <p:nvPr/>
        </p:nvPicPr>
        <p:blipFill>
          <a:blip r:embed="rId2"/>
          <a:stretch/>
        </p:blipFill>
        <p:spPr>
          <a:xfrm>
            <a:off x="55800" y="857160"/>
            <a:ext cx="9030600" cy="5143320"/>
          </a:xfrm>
          <a:prstGeom prst="rect">
            <a:avLst/>
          </a:prstGeom>
          <a:ln>
            <a:noFill/>
          </a:ln>
        </p:spPr>
      </p:pic>
      <p:sp>
        <p:nvSpPr>
          <p:cNvPr id="279"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6.7.3  </a:t>
            </a:r>
            <a:r>
              <a:rPr lang="en-US" sz="3600" b="1" strike="noStrike" spc="-1">
                <a:solidFill>
                  <a:srgbClr val="3380E6"/>
                </a:solidFill>
                <a:latin typeface="Arial"/>
              </a:rPr>
              <a:t>Randomizing the Random-Number Generator with </a:t>
            </a:r>
            <a:r>
              <a:rPr lang="en-US" sz="3600" b="1" strike="noStrike" spc="-1">
                <a:solidFill>
                  <a:srgbClr val="3380E6"/>
                </a:solidFill>
                <a:latin typeface="Consolas"/>
              </a:rPr>
              <a:t>srand</a:t>
            </a:r>
            <a:endParaRPr lang="en-US" sz="3600" b="0" strike="noStrike" spc="-1">
              <a:solidFill>
                <a:srgbClr val="000000"/>
              </a:solidFill>
              <a:latin typeface="Arial"/>
            </a:endParaRPr>
          </a:p>
        </p:txBody>
      </p:sp>
      <p:sp>
        <p:nvSpPr>
          <p:cNvPr id="286"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800" b="0" strike="noStrike" spc="-1">
                <a:solidFill>
                  <a:srgbClr val="000000"/>
                </a:solidFill>
                <a:latin typeface="Cambria"/>
              </a:rPr>
              <a:t>Executing the program of Fig. 6.6 again produces exactly the same sequence of values.</a:t>
            </a:r>
            <a:endParaRPr lang="en-US" sz="28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400" b="0" strike="noStrike" spc="-1">
                <a:solidFill>
                  <a:srgbClr val="000000"/>
                </a:solidFill>
                <a:latin typeface="Cambria"/>
              </a:rPr>
              <a:t>Repeatability is an important characteristic of </a:t>
            </a:r>
            <a:r>
              <a:rPr lang="en-US" sz="2400" b="0" strike="noStrike" spc="-1">
                <a:solidFill>
                  <a:srgbClr val="000000"/>
                </a:solidFill>
                <a:latin typeface="Consolas"/>
              </a:rPr>
              <a:t>rand</a:t>
            </a:r>
            <a:r>
              <a:rPr lang="en-US" sz="2400" b="0" strike="noStrike" spc="-1">
                <a:solidFill>
                  <a:srgbClr val="000000"/>
                </a:solidFill>
                <a:latin typeface="Cambria"/>
              </a:rPr>
              <a:t>.</a:t>
            </a:r>
            <a:endParaRPr lang="en-US" sz="24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400" b="0" strike="noStrike" spc="-1">
                <a:solidFill>
                  <a:srgbClr val="000000"/>
                </a:solidFill>
                <a:latin typeface="Cambria"/>
              </a:rPr>
              <a:t>Can help with testing and debugging.</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800" b="0" strike="noStrike" spc="-1">
                <a:solidFill>
                  <a:srgbClr val="000000"/>
                </a:solidFill>
                <a:latin typeface="Consolas"/>
              </a:rPr>
              <a:t>rand</a:t>
            </a:r>
            <a:r>
              <a:rPr lang="en-US" sz="2800" b="0" strike="noStrike" spc="-1">
                <a:solidFill>
                  <a:srgbClr val="000000"/>
                </a:solidFill>
                <a:latin typeface="Cambria"/>
              </a:rPr>
              <a:t> generates </a:t>
            </a:r>
            <a:r>
              <a:rPr lang="en-US" sz="2800" b="0" strike="noStrike" spc="-1">
                <a:solidFill>
                  <a:srgbClr val="0000FF"/>
                </a:solidFill>
                <a:latin typeface="Cambria"/>
              </a:rPr>
              <a:t>pseudorandom numbers</a:t>
            </a:r>
            <a:r>
              <a:rPr lang="en-US" sz="2800" b="0" strike="noStrike" spc="-1">
                <a:solidFill>
                  <a:srgbClr val="000000"/>
                </a:solidFill>
                <a:latin typeface="Cambria"/>
              </a:rPr>
              <a:t>.</a:t>
            </a:r>
            <a:endParaRPr lang="en-US" sz="28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400" b="0" strike="noStrike" spc="-1">
                <a:solidFill>
                  <a:srgbClr val="000000"/>
                </a:solidFill>
                <a:latin typeface="Cambria"/>
              </a:rPr>
              <a:t>a sequence of numbers that appears to be random.</a:t>
            </a:r>
            <a:endParaRPr lang="en-US" sz="24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400" b="0" strike="noStrike" spc="-1">
                <a:solidFill>
                  <a:srgbClr val="000000"/>
                </a:solidFill>
                <a:latin typeface="Cambria"/>
              </a:rPr>
              <a:t>sequence repeats itself each time the program executes.</a:t>
            </a:r>
            <a:endParaRPr lang="en-US" sz="2400" b="0" strike="noStrike" spc="-1">
              <a:solidFill>
                <a:srgbClr val="000000"/>
              </a:solidFill>
              <a:latin typeface="Lucida Sans Unicode"/>
            </a:endParaRPr>
          </a:p>
        </p:txBody>
      </p:sp>
      <p:sp>
        <p:nvSpPr>
          <p:cNvPr id="287"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6.7.3  </a:t>
            </a:r>
            <a:r>
              <a:rPr lang="en-US" sz="3600" b="1" strike="noStrike" spc="-1">
                <a:solidFill>
                  <a:srgbClr val="3380E6"/>
                </a:solidFill>
                <a:latin typeface="Arial"/>
              </a:rPr>
              <a:t>Randomizing the Random-Number Generator with </a:t>
            </a:r>
            <a:r>
              <a:rPr lang="en-US" sz="3600" b="1" strike="noStrike" spc="-1">
                <a:solidFill>
                  <a:srgbClr val="3380E6"/>
                </a:solidFill>
                <a:latin typeface="Consolas"/>
              </a:rPr>
              <a:t>srand</a:t>
            </a:r>
            <a:endParaRPr lang="en-US" sz="3600" b="0" strike="noStrike" spc="-1">
              <a:solidFill>
                <a:srgbClr val="000000"/>
              </a:solidFill>
              <a:latin typeface="Arial"/>
            </a:endParaRPr>
          </a:p>
        </p:txBody>
      </p:sp>
      <p:sp>
        <p:nvSpPr>
          <p:cNvPr id="291"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800" b="0" strike="noStrike" spc="-1">
                <a:solidFill>
                  <a:srgbClr val="000000"/>
                </a:solidFill>
                <a:latin typeface="Cambria"/>
              </a:rPr>
              <a:t>Once a program has been debugged, it can be conditioned to produce a different sequence of random numbers for each execution.</a:t>
            </a:r>
            <a:endParaRPr lang="en-US" sz="28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800" b="0" strike="noStrike" spc="-1">
                <a:solidFill>
                  <a:srgbClr val="000000"/>
                </a:solidFill>
                <a:latin typeface="Cambria"/>
              </a:rPr>
              <a:t>This is called </a:t>
            </a:r>
            <a:r>
              <a:rPr lang="en-US" sz="2800" b="0" strike="noStrike" spc="-1">
                <a:solidFill>
                  <a:srgbClr val="0000FF"/>
                </a:solidFill>
                <a:latin typeface="Cambria"/>
              </a:rPr>
              <a:t>randomizing</a:t>
            </a:r>
            <a:r>
              <a:rPr lang="en-US" sz="2800" b="0" strike="noStrike" spc="-1">
                <a:solidFill>
                  <a:srgbClr val="000000"/>
                </a:solidFill>
                <a:latin typeface="Cambria"/>
              </a:rPr>
              <a:t> and is accomplished with the C++ Standard Library function </a:t>
            </a:r>
            <a:r>
              <a:rPr lang="en-US" sz="2800" b="0" strike="noStrike" spc="-1">
                <a:solidFill>
                  <a:srgbClr val="0000FF"/>
                </a:solidFill>
                <a:latin typeface="Consolas"/>
              </a:rPr>
              <a:t>srand</a:t>
            </a:r>
            <a:r>
              <a:rPr lang="en-US" sz="2800" b="0" strike="noStrike" spc="-1">
                <a:solidFill>
                  <a:srgbClr val="000000"/>
                </a:solidFill>
                <a:latin typeface="Cambria"/>
              </a:rPr>
              <a:t>.</a:t>
            </a:r>
            <a:endParaRPr lang="en-US" sz="28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400" b="0" strike="noStrike" spc="-1">
                <a:solidFill>
                  <a:srgbClr val="000000"/>
                </a:solidFill>
                <a:latin typeface="Cambria"/>
              </a:rPr>
              <a:t>Takes an </a:t>
            </a:r>
            <a:r>
              <a:rPr lang="en-US" sz="2400" b="0" strike="noStrike" spc="-1">
                <a:solidFill>
                  <a:srgbClr val="000000"/>
                </a:solidFill>
                <a:latin typeface="Consolas"/>
              </a:rPr>
              <a:t>unsigned</a:t>
            </a:r>
            <a:r>
              <a:rPr lang="en-US" sz="2400" b="0" strike="noStrike" spc="-1">
                <a:solidFill>
                  <a:srgbClr val="000000"/>
                </a:solidFill>
                <a:latin typeface="Cambria"/>
              </a:rPr>
              <a:t> integer argument and </a:t>
            </a:r>
            <a:r>
              <a:rPr lang="en-US" sz="2400" b="0" strike="noStrike" spc="-1">
                <a:solidFill>
                  <a:srgbClr val="0000FF"/>
                </a:solidFill>
                <a:latin typeface="Cambria"/>
              </a:rPr>
              <a:t>seeds</a:t>
            </a:r>
            <a:r>
              <a:rPr lang="en-US" sz="2400" b="0" strike="noStrike" spc="-1">
                <a:solidFill>
                  <a:srgbClr val="000000"/>
                </a:solidFill>
                <a:latin typeface="Cambria"/>
              </a:rPr>
              <a:t> </a:t>
            </a:r>
            <a:r>
              <a:rPr lang="en-US" sz="2400" b="0" strike="noStrike" spc="-1">
                <a:solidFill>
                  <a:srgbClr val="000000"/>
                </a:solidFill>
                <a:latin typeface="Consolas"/>
              </a:rPr>
              <a:t>rand</a:t>
            </a:r>
            <a:r>
              <a:rPr lang="en-US" sz="2400" b="0" strike="noStrike" spc="-1">
                <a:solidFill>
                  <a:srgbClr val="000000"/>
                </a:solidFill>
                <a:latin typeface="Cambria"/>
              </a:rPr>
              <a:t> to produce a different sequence of random numbers for each execution.</a:t>
            </a:r>
            <a:endParaRPr lang="en-US" sz="2400" b="0" strike="noStrike" spc="-1">
              <a:solidFill>
                <a:srgbClr val="000000"/>
              </a:solidFill>
              <a:latin typeface="Lucida Sans Unicode"/>
            </a:endParaRPr>
          </a:p>
        </p:txBody>
      </p:sp>
      <p:sp>
        <p:nvSpPr>
          <p:cNvPr id="29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6.7  </a:t>
            </a:r>
            <a:r>
              <a:rPr lang="en-US" sz="3600" b="1" strike="noStrike" spc="-1">
                <a:solidFill>
                  <a:srgbClr val="3380E6"/>
                </a:solidFill>
                <a:latin typeface="Arial"/>
              </a:rPr>
              <a:t>Case Study: Random Number Generation (cont.)</a:t>
            </a:r>
            <a:endParaRPr lang="en-US" sz="3600" b="0" strike="noStrike" spc="-1">
              <a:solidFill>
                <a:srgbClr val="000000"/>
              </a:solidFill>
              <a:latin typeface="Arial"/>
            </a:endParaRPr>
          </a:p>
        </p:txBody>
      </p:sp>
      <p:sp>
        <p:nvSpPr>
          <p:cNvPr id="294" name="TextShape 2"/>
          <p:cNvSpPr txBox="1"/>
          <p:nvPr/>
        </p:nvSpPr>
        <p:spPr>
          <a:xfrm>
            <a:off x="457200" y="1481040"/>
            <a:ext cx="8229240" cy="4525560"/>
          </a:xfrm>
          <a:prstGeom prst="rect">
            <a:avLst/>
          </a:prstGeom>
          <a:noFill/>
          <a:ln>
            <a:noFill/>
          </a:ln>
        </p:spPr>
        <p:txBody>
          <a:bodyPr/>
          <a:lstStyle/>
          <a:p>
            <a:pPr marL="109440">
              <a:lnSpc>
                <a:spcPct val="100000"/>
              </a:lnSpc>
              <a:spcBef>
                <a:spcPts val="400"/>
              </a:spcBef>
            </a:pPr>
            <a:r>
              <a:rPr lang="en-US" sz="2700" b="1" i="1" strike="noStrike" spc="-1">
                <a:solidFill>
                  <a:srgbClr val="000000"/>
                </a:solidFill>
                <a:latin typeface="Cambria"/>
              </a:rPr>
              <a:t>Seeding the Random Number Generator with srand</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Figure 6.8 demonstrates function </a:t>
            </a:r>
            <a:r>
              <a:rPr lang="en-US" sz="2700" b="0" strike="noStrike" spc="-1">
                <a:solidFill>
                  <a:srgbClr val="000000"/>
                </a:solidFill>
                <a:latin typeface="Consolas"/>
              </a:rPr>
              <a:t>srand</a:t>
            </a:r>
            <a:r>
              <a:rPr lang="en-US" sz="2700" b="0" strike="noStrike" spc="-1">
                <a:solidFill>
                  <a:srgbClr val="000000"/>
                </a:solidFill>
                <a:latin typeface="Cambria"/>
              </a:rPr>
              <a:t>. </a:t>
            </a:r>
            <a:endParaRPr lang="en-US" sz="2700" b="0" strike="noStrike" spc="-1">
              <a:solidFill>
                <a:srgbClr val="000000"/>
              </a:solidFill>
              <a:latin typeface="Lucida Sans Unicode"/>
            </a:endParaRPr>
          </a:p>
        </p:txBody>
      </p:sp>
      <p:sp>
        <p:nvSpPr>
          <p:cNvPr id="295"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 name="Picture 1"/>
          <p:cNvPicPr/>
          <p:nvPr/>
        </p:nvPicPr>
        <p:blipFill>
          <a:blip r:embed="rId2"/>
          <a:stretch/>
        </p:blipFill>
        <p:spPr>
          <a:xfrm>
            <a:off x="0" y="1773000"/>
            <a:ext cx="9143640" cy="3312000"/>
          </a:xfrm>
          <a:prstGeom prst="rect">
            <a:avLst/>
          </a:prstGeom>
          <a:ln>
            <a:noFill/>
          </a:ln>
        </p:spPr>
      </p:pic>
      <p:sp>
        <p:nvSpPr>
          <p:cNvPr id="297"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Picture 1"/>
          <p:cNvPicPr/>
          <p:nvPr/>
        </p:nvPicPr>
        <p:blipFill>
          <a:blip r:embed="rId2"/>
          <a:stretch/>
        </p:blipFill>
        <p:spPr>
          <a:xfrm>
            <a:off x="244080" y="857160"/>
            <a:ext cx="8655480" cy="5143320"/>
          </a:xfrm>
          <a:prstGeom prst="rect">
            <a:avLst/>
          </a:prstGeom>
          <a:ln>
            <a:noFill/>
          </a:ln>
        </p:spPr>
      </p:pic>
      <p:sp>
        <p:nvSpPr>
          <p:cNvPr id="152"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8" name="Picture 1"/>
          <p:cNvPicPr/>
          <p:nvPr/>
        </p:nvPicPr>
        <p:blipFill>
          <a:blip r:embed="rId2"/>
          <a:stretch/>
        </p:blipFill>
        <p:spPr>
          <a:xfrm>
            <a:off x="0" y="1203840"/>
            <a:ext cx="9143640" cy="4450320"/>
          </a:xfrm>
          <a:prstGeom prst="rect">
            <a:avLst/>
          </a:prstGeom>
          <a:ln>
            <a:noFill/>
          </a:ln>
        </p:spPr>
      </p:pic>
      <p:sp>
        <p:nvSpPr>
          <p:cNvPr id="299"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0" name="Picture 1"/>
          <p:cNvPicPr/>
          <p:nvPr/>
        </p:nvPicPr>
        <p:blipFill>
          <a:blip r:embed="rId2"/>
          <a:stretch/>
        </p:blipFill>
        <p:spPr>
          <a:xfrm>
            <a:off x="0" y="1531080"/>
            <a:ext cx="9143640" cy="3795480"/>
          </a:xfrm>
          <a:prstGeom prst="rect">
            <a:avLst/>
          </a:prstGeom>
          <a:ln>
            <a:noFill/>
          </a:ln>
        </p:spPr>
      </p:pic>
      <p:sp>
        <p:nvSpPr>
          <p:cNvPr id="301"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Picture 1"/>
          <p:cNvPicPr/>
          <p:nvPr/>
        </p:nvPicPr>
        <p:blipFill>
          <a:blip r:embed="rId2"/>
          <a:stretch/>
        </p:blipFill>
        <p:spPr>
          <a:xfrm>
            <a:off x="0" y="1089360"/>
            <a:ext cx="9143640" cy="4678920"/>
          </a:xfrm>
          <a:prstGeom prst="rect">
            <a:avLst/>
          </a:prstGeom>
          <a:ln>
            <a:noFill/>
          </a:ln>
        </p:spPr>
      </p:pic>
      <p:sp>
        <p:nvSpPr>
          <p:cNvPr id="303"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6.7.4  </a:t>
            </a:r>
            <a:r>
              <a:rPr lang="en-US" sz="3600" b="1" strike="noStrike" spc="-1">
                <a:solidFill>
                  <a:srgbClr val="3380E6"/>
                </a:solidFill>
                <a:latin typeface="Arial"/>
              </a:rPr>
              <a:t>Seeding the Random-Number Generator with the Current Time</a:t>
            </a:r>
            <a:endParaRPr lang="en-US" sz="3600" b="0" strike="noStrike" spc="-1">
              <a:solidFill>
                <a:srgbClr val="000000"/>
              </a:solidFill>
              <a:latin typeface="Arial"/>
            </a:endParaRPr>
          </a:p>
        </p:txBody>
      </p:sp>
      <p:sp>
        <p:nvSpPr>
          <p:cNvPr id="305"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To randomize </a:t>
            </a:r>
            <a:r>
              <a:rPr lang="en-US" sz="2700" b="0" i="1" strike="noStrike" spc="-1">
                <a:solidFill>
                  <a:srgbClr val="000000"/>
                </a:solidFill>
                <a:latin typeface="Cambria"/>
              </a:rPr>
              <a:t>without</a:t>
            </a:r>
            <a:r>
              <a:rPr lang="en-US" sz="2700" b="0" strike="noStrike" spc="-1">
                <a:solidFill>
                  <a:srgbClr val="000000"/>
                </a:solidFill>
                <a:latin typeface="Cambria"/>
              </a:rPr>
              <a:t> having to enter a seed</a:t>
            </a:r>
            <a:endParaRPr lang="en-US" sz="2700" b="0" strike="noStrike" spc="-1">
              <a:solidFill>
                <a:srgbClr val="000000"/>
              </a:solidFill>
              <a:latin typeface="Lucida Sans Unicode"/>
            </a:endParaRPr>
          </a:p>
          <a:p>
            <a:pPr marL="858960" lvl="2" indent="-228240">
              <a:lnSpc>
                <a:spcPct val="100000"/>
              </a:lnSpc>
              <a:spcBef>
                <a:spcPts val="349"/>
              </a:spcBef>
              <a:buClr>
                <a:srgbClr val="DA1F28"/>
              </a:buClr>
              <a:buFont typeface="Wingdings 2" charset="2"/>
              <a:buChar char=""/>
            </a:pPr>
            <a:r>
              <a:rPr lang="en-US" sz="2100" b="0" strike="noStrike" spc="-1">
                <a:solidFill>
                  <a:srgbClr val="000000"/>
                </a:solidFill>
                <a:latin typeface="Consolas"/>
              </a:rPr>
              <a:t>srand(static_cast&lt;unsigned int&gt;(time(0)));</a:t>
            </a:r>
            <a:endParaRPr lang="en-US" sz="21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Causes the computer to read its </a:t>
            </a:r>
            <a:r>
              <a:rPr lang="en-US" sz="2700" b="0" i="1" strike="noStrike" spc="-1">
                <a:solidFill>
                  <a:srgbClr val="000000"/>
                </a:solidFill>
                <a:latin typeface="Cambria"/>
              </a:rPr>
              <a:t>clock</a:t>
            </a:r>
            <a:r>
              <a:rPr lang="en-US" sz="2700" b="0" strike="noStrike" spc="-1">
                <a:solidFill>
                  <a:srgbClr val="000000"/>
                </a:solidFill>
                <a:latin typeface="Cambria"/>
              </a:rPr>
              <a:t> to obtain the value for the seed.</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Function </a:t>
            </a:r>
            <a:r>
              <a:rPr lang="en-US" sz="2700" b="0" strike="noStrike" spc="-1">
                <a:solidFill>
                  <a:srgbClr val="0000FF"/>
                </a:solidFill>
                <a:latin typeface="Consolas"/>
              </a:rPr>
              <a:t>time</a:t>
            </a:r>
            <a:r>
              <a:rPr lang="en-US" sz="2700" b="0" strike="noStrike" spc="-1">
                <a:solidFill>
                  <a:srgbClr val="000000"/>
                </a:solidFill>
                <a:latin typeface="Cambria"/>
              </a:rPr>
              <a:t> (with the argument </a:t>
            </a:r>
            <a:r>
              <a:rPr lang="en-US" sz="2700" b="0" strike="noStrike" spc="-1">
                <a:solidFill>
                  <a:srgbClr val="000000"/>
                </a:solidFill>
                <a:latin typeface="Consolas"/>
              </a:rPr>
              <a:t>0</a:t>
            </a:r>
            <a:r>
              <a:rPr lang="en-US" sz="2700" b="0" strike="noStrike" spc="-1">
                <a:solidFill>
                  <a:srgbClr val="000000"/>
                </a:solidFill>
                <a:latin typeface="Cambria"/>
              </a:rPr>
              <a:t> as written in the preceding statement) returns the current time as the number of seconds since January 1, 1970, at midnight Greenwich Mean Time (GMT).</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The function prototype for </a:t>
            </a:r>
            <a:r>
              <a:rPr lang="en-US" sz="2700" b="0" strike="noStrike" spc="-1">
                <a:solidFill>
                  <a:srgbClr val="000000"/>
                </a:solidFill>
                <a:latin typeface="Consolas"/>
              </a:rPr>
              <a:t>time</a:t>
            </a:r>
            <a:r>
              <a:rPr lang="en-US" sz="2700" b="0" strike="noStrike" spc="-1">
                <a:solidFill>
                  <a:srgbClr val="000000"/>
                </a:solidFill>
                <a:latin typeface="Cambria"/>
              </a:rPr>
              <a:t> is in </a:t>
            </a:r>
            <a:r>
              <a:rPr lang="en-US" sz="2700" b="0" strike="noStrike" spc="-1">
                <a:solidFill>
                  <a:srgbClr val="000000"/>
                </a:solidFill>
                <a:latin typeface="Consolas"/>
              </a:rPr>
              <a:t>&lt;ctime&gt;</a:t>
            </a:r>
            <a:r>
              <a:rPr lang="en-US" sz="2700" b="0" strike="noStrike" spc="-1">
                <a:solidFill>
                  <a:srgbClr val="000000"/>
                </a:solidFill>
                <a:latin typeface="Cambria"/>
              </a:rPr>
              <a:t>.</a:t>
            </a:r>
            <a:endParaRPr lang="en-US" sz="2700" b="0" strike="noStrike" spc="-1">
              <a:solidFill>
                <a:srgbClr val="000000"/>
              </a:solidFill>
              <a:latin typeface="Lucida Sans Unicode"/>
            </a:endParaRPr>
          </a:p>
          <a:p>
            <a:pPr>
              <a:lnSpc>
                <a:spcPct val="100000"/>
              </a:lnSpc>
              <a:spcBef>
                <a:spcPts val="400"/>
              </a:spcBef>
            </a:pPr>
            <a:endParaRPr lang="en-US" sz="2700" b="0" strike="noStrike" spc="-1">
              <a:solidFill>
                <a:srgbClr val="000000"/>
              </a:solidFill>
              <a:latin typeface="Lucida Sans Unicode"/>
            </a:endParaRPr>
          </a:p>
        </p:txBody>
      </p:sp>
      <p:sp>
        <p:nvSpPr>
          <p:cNvPr id="306"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6.7.5  </a:t>
            </a:r>
            <a:r>
              <a:rPr lang="en-US" sz="3600" b="1" strike="noStrike" spc="-1">
                <a:solidFill>
                  <a:srgbClr val="3380E6"/>
                </a:solidFill>
                <a:latin typeface="Arial"/>
              </a:rPr>
              <a:t>Scaling and Shifting Random Numbers</a:t>
            </a:r>
            <a:endParaRPr lang="en-US" sz="3600" b="0" strike="noStrike" spc="-1">
              <a:solidFill>
                <a:srgbClr val="000000"/>
              </a:solidFill>
              <a:latin typeface="Arial"/>
            </a:endParaRPr>
          </a:p>
        </p:txBody>
      </p:sp>
      <p:sp>
        <p:nvSpPr>
          <p:cNvPr id="308"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To produce random numbers in a specific range use: </a:t>
            </a:r>
            <a:endParaRPr lang="en-US" sz="27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1800" b="0" i="1" strike="noStrike" spc="-1">
                <a:solidFill>
                  <a:srgbClr val="000000"/>
                </a:solidFill>
                <a:latin typeface="AGaramond"/>
              </a:rPr>
              <a:t>type variableName </a:t>
            </a:r>
            <a:r>
              <a:rPr lang="en-US" sz="1800" b="0" strike="noStrike" spc="-1">
                <a:solidFill>
                  <a:srgbClr val="000000"/>
                </a:solidFill>
                <a:latin typeface="Consolas"/>
              </a:rPr>
              <a:t>=</a:t>
            </a:r>
            <a:r>
              <a:rPr lang="en-US" sz="1800" b="0" i="1" strike="noStrike" spc="-1">
                <a:solidFill>
                  <a:srgbClr val="000000"/>
                </a:solidFill>
                <a:latin typeface="Consolas"/>
              </a:rPr>
              <a:t> </a:t>
            </a:r>
            <a:r>
              <a:rPr lang="en-US" sz="1800" b="0" i="1" strike="noStrike" spc="-1">
                <a:solidFill>
                  <a:srgbClr val="000000"/>
                </a:solidFill>
                <a:latin typeface="AGaramond"/>
              </a:rPr>
              <a:t>shiftingValue</a:t>
            </a:r>
            <a:r>
              <a:rPr lang="en-US" sz="1800" b="0" i="1" strike="noStrike" spc="-1">
                <a:solidFill>
                  <a:srgbClr val="000000"/>
                </a:solidFill>
                <a:latin typeface="Consolas"/>
              </a:rPr>
              <a:t> </a:t>
            </a:r>
            <a:r>
              <a:rPr lang="en-US" sz="1800" b="0" strike="noStrike" spc="-1">
                <a:solidFill>
                  <a:srgbClr val="000000"/>
                </a:solidFill>
                <a:latin typeface="Consolas"/>
              </a:rPr>
              <a:t>+</a:t>
            </a:r>
            <a:r>
              <a:rPr lang="en-US" sz="1800" b="0" i="1" strike="noStrike" spc="-1">
                <a:solidFill>
                  <a:srgbClr val="000000"/>
                </a:solidFill>
                <a:latin typeface="Consolas"/>
              </a:rPr>
              <a:t> </a:t>
            </a:r>
            <a:r>
              <a:rPr lang="en-US" sz="1800" b="0" strike="noStrike" spc="-1">
                <a:solidFill>
                  <a:srgbClr val="000000"/>
                </a:solidFill>
                <a:latin typeface="Consolas"/>
              </a:rPr>
              <a:t>rand() % </a:t>
            </a:r>
            <a:r>
              <a:rPr lang="en-US" sz="1800" b="0" i="1" strike="noStrike" spc="-1">
                <a:solidFill>
                  <a:srgbClr val="000000"/>
                </a:solidFill>
                <a:latin typeface="AGaramond"/>
              </a:rPr>
              <a:t>scalingFactor</a:t>
            </a:r>
            <a:r>
              <a:rPr lang="en-US" sz="1800" b="0" strike="noStrike" spc="-1">
                <a:solidFill>
                  <a:srgbClr val="000000"/>
                </a:solidFill>
                <a:latin typeface="Consolas"/>
              </a:rPr>
              <a:t>;</a:t>
            </a:r>
            <a:endParaRPr lang="en-US" sz="18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i="1" strike="noStrike" spc="-1">
                <a:solidFill>
                  <a:srgbClr val="000000"/>
                </a:solidFill>
                <a:latin typeface="Cambria"/>
              </a:rPr>
              <a:t>shiftingValue </a:t>
            </a:r>
            <a:r>
              <a:rPr lang="en-US" sz="2700" b="0" strike="noStrike" spc="-1">
                <a:solidFill>
                  <a:srgbClr val="000000"/>
                </a:solidFill>
                <a:latin typeface="Cambria"/>
              </a:rPr>
              <a:t>is equal to the </a:t>
            </a:r>
            <a:r>
              <a:rPr lang="en-US" sz="2700" b="0" i="1" strike="noStrike" spc="-1">
                <a:solidFill>
                  <a:srgbClr val="000000"/>
                </a:solidFill>
                <a:latin typeface="Cambria"/>
              </a:rPr>
              <a:t>first number </a:t>
            </a:r>
            <a:r>
              <a:rPr lang="en-US" sz="2700" b="0" strike="noStrike" spc="-1">
                <a:solidFill>
                  <a:srgbClr val="000000"/>
                </a:solidFill>
                <a:latin typeface="Cambria"/>
              </a:rPr>
              <a:t>in the desired range of consecutive integers </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i="1" strike="noStrike" spc="-1">
                <a:solidFill>
                  <a:srgbClr val="000000"/>
                </a:solidFill>
                <a:latin typeface="Cambria"/>
              </a:rPr>
              <a:t>scalingFactor </a:t>
            </a:r>
            <a:r>
              <a:rPr lang="en-US" sz="2700" b="0" strike="noStrike" spc="-1">
                <a:solidFill>
                  <a:srgbClr val="000000"/>
                </a:solidFill>
                <a:latin typeface="Cambria"/>
              </a:rPr>
              <a:t>is equal to the </a:t>
            </a:r>
            <a:r>
              <a:rPr lang="en-US" sz="2700" b="0" i="1" strike="noStrike" spc="-1">
                <a:solidFill>
                  <a:srgbClr val="000000"/>
                </a:solidFill>
                <a:latin typeface="Cambria"/>
              </a:rPr>
              <a:t>width </a:t>
            </a:r>
            <a:r>
              <a:rPr lang="en-US" sz="2700" b="0" strike="noStrike" spc="-1">
                <a:solidFill>
                  <a:srgbClr val="000000"/>
                </a:solidFill>
                <a:latin typeface="Cambria"/>
              </a:rPr>
              <a:t>of the de-sired range of consecutive integers. </a:t>
            </a:r>
            <a:endParaRPr lang="en-US" sz="2700" b="0" strike="noStrike" spc="-1">
              <a:solidFill>
                <a:srgbClr val="000000"/>
              </a:solidFill>
              <a:latin typeface="Lucida Sans Unicode"/>
            </a:endParaRPr>
          </a:p>
          <a:p>
            <a:pPr>
              <a:lnSpc>
                <a:spcPct val="100000"/>
              </a:lnSpc>
              <a:spcBef>
                <a:spcPts val="400"/>
              </a:spcBef>
            </a:pPr>
            <a:endParaRPr lang="en-US" sz="2700" b="0" strike="noStrike" spc="-1">
              <a:solidFill>
                <a:srgbClr val="000000"/>
              </a:solidFill>
              <a:latin typeface="Lucida Sans Unicode"/>
            </a:endParaRPr>
          </a:p>
        </p:txBody>
      </p:sp>
      <p:sp>
        <p:nvSpPr>
          <p:cNvPr id="309"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6.8  </a:t>
            </a:r>
            <a:r>
              <a:rPr lang="en-US" sz="3600" b="1" strike="noStrike" spc="-1">
                <a:solidFill>
                  <a:srgbClr val="3380E6"/>
                </a:solidFill>
                <a:latin typeface="Arial"/>
              </a:rPr>
              <a:t>Case Study: Game of Chance; Introducing </a:t>
            </a:r>
            <a:r>
              <a:rPr lang="en-US" sz="3600" b="1" strike="noStrike" spc="-1">
                <a:solidFill>
                  <a:srgbClr val="3380E6"/>
                </a:solidFill>
                <a:latin typeface="Consolas"/>
              </a:rPr>
              <a:t>enum</a:t>
            </a:r>
            <a:endParaRPr lang="en-US" sz="3600" b="0" strike="noStrike" spc="-1">
              <a:solidFill>
                <a:srgbClr val="000000"/>
              </a:solidFill>
              <a:latin typeface="Arial"/>
            </a:endParaRPr>
          </a:p>
        </p:txBody>
      </p:sp>
      <p:sp>
        <p:nvSpPr>
          <p:cNvPr id="311"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Rules of Craps</a:t>
            </a:r>
            <a:endParaRPr lang="en-US" sz="24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000" b="0" strike="noStrike" spc="-1">
                <a:solidFill>
                  <a:srgbClr val="000000"/>
                </a:solidFill>
                <a:latin typeface="Cambria"/>
              </a:rPr>
              <a:t>A player rolls two dice. Each die has six faces. </a:t>
            </a:r>
            <a:endParaRPr lang="en-US" sz="20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000" b="0" strike="noStrike" spc="-1">
                <a:solidFill>
                  <a:srgbClr val="000000"/>
                </a:solidFill>
                <a:latin typeface="Cambria"/>
              </a:rPr>
              <a:t>Faces contain 1, 2, 3, 4, 5 and 6 spots. </a:t>
            </a:r>
            <a:endParaRPr lang="en-US" sz="20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000" b="0" strike="noStrike" spc="-1">
                <a:solidFill>
                  <a:srgbClr val="000000"/>
                </a:solidFill>
                <a:latin typeface="Cambria"/>
              </a:rPr>
              <a:t>After the dice have come to rest, the sum of the spots on the two upward faces is calculated. </a:t>
            </a:r>
            <a:endParaRPr lang="en-US" sz="2000" b="0" strike="noStrike" spc="-1">
              <a:solidFill>
                <a:srgbClr val="000000"/>
              </a:solidFill>
              <a:latin typeface="Lucida Sans Unicode"/>
            </a:endParaRPr>
          </a:p>
          <a:p>
            <a:pPr marL="858960" lvl="2" indent="-228240">
              <a:lnSpc>
                <a:spcPct val="100000"/>
              </a:lnSpc>
              <a:spcBef>
                <a:spcPts val="349"/>
              </a:spcBef>
              <a:buClr>
                <a:srgbClr val="DA1F28"/>
              </a:buClr>
              <a:buFont typeface="Wingdings 2" charset="2"/>
              <a:buChar char=""/>
            </a:pPr>
            <a:r>
              <a:rPr lang="en-US" sz="2000" b="0" strike="noStrike" spc="-1">
                <a:solidFill>
                  <a:srgbClr val="000000"/>
                </a:solidFill>
                <a:latin typeface="Cambria"/>
              </a:rPr>
              <a:t>If the sum is 7 or 11 on the first roll, the player wins. </a:t>
            </a:r>
            <a:endParaRPr lang="en-US" sz="2000" b="0" strike="noStrike" spc="-1">
              <a:solidFill>
                <a:srgbClr val="000000"/>
              </a:solidFill>
              <a:latin typeface="Lucida Sans Unicode"/>
            </a:endParaRPr>
          </a:p>
          <a:p>
            <a:pPr marL="858960" lvl="2" indent="-228240">
              <a:lnSpc>
                <a:spcPct val="100000"/>
              </a:lnSpc>
              <a:spcBef>
                <a:spcPts val="349"/>
              </a:spcBef>
              <a:buClr>
                <a:srgbClr val="DA1F28"/>
              </a:buClr>
              <a:buFont typeface="Wingdings 2" charset="2"/>
              <a:buChar char=""/>
            </a:pPr>
            <a:r>
              <a:rPr lang="en-US" sz="2000" b="0" strike="noStrike" spc="-1">
                <a:solidFill>
                  <a:srgbClr val="000000"/>
                </a:solidFill>
                <a:latin typeface="Cambria"/>
              </a:rPr>
              <a:t>If the sum is 2, 3 or 12 on the first roll (called “craps”), the player loses (i.e., the “house” wins). </a:t>
            </a:r>
            <a:endParaRPr lang="en-US" sz="2000" b="0" strike="noStrike" spc="-1">
              <a:solidFill>
                <a:srgbClr val="000000"/>
              </a:solidFill>
              <a:latin typeface="Lucida Sans Unicode"/>
            </a:endParaRPr>
          </a:p>
          <a:p>
            <a:pPr marL="858960" lvl="2" indent="-228240">
              <a:lnSpc>
                <a:spcPct val="100000"/>
              </a:lnSpc>
              <a:spcBef>
                <a:spcPts val="349"/>
              </a:spcBef>
              <a:buClr>
                <a:srgbClr val="DA1F28"/>
              </a:buClr>
              <a:buFont typeface="Wingdings 2" charset="2"/>
              <a:buChar char=""/>
            </a:pPr>
            <a:r>
              <a:rPr lang="en-US" sz="2000" b="0" strike="noStrike" spc="-1">
                <a:solidFill>
                  <a:srgbClr val="000000"/>
                </a:solidFill>
                <a:latin typeface="Cambria"/>
              </a:rPr>
              <a:t>If the sum is 4, 5, 6, 8, 9 or 10 on the first roll, then that sum becomes the player’s “point.” </a:t>
            </a:r>
            <a:endParaRPr lang="en-US" sz="20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000" b="0" strike="noStrike" spc="-1">
                <a:solidFill>
                  <a:srgbClr val="000000"/>
                </a:solidFill>
                <a:latin typeface="Cambria"/>
              </a:rPr>
              <a:t>To win, continue rolling until you “make your point.” </a:t>
            </a:r>
            <a:endParaRPr lang="en-US" sz="20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000" b="0" strike="noStrike" spc="-1">
                <a:solidFill>
                  <a:srgbClr val="000000"/>
                </a:solidFill>
                <a:latin typeface="Cambria"/>
              </a:rPr>
              <a:t>You lose by rolling a 7 before making the point. </a:t>
            </a:r>
            <a:endParaRPr lang="en-US" sz="20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The program in Fig. 6.9 simulates the game.</a:t>
            </a:r>
            <a:endParaRPr lang="en-US" sz="2400" b="0" strike="noStrike" spc="-1">
              <a:solidFill>
                <a:srgbClr val="000000"/>
              </a:solidFill>
              <a:latin typeface="Lucida Sans Unicode"/>
            </a:endParaRPr>
          </a:p>
        </p:txBody>
      </p:sp>
      <p:sp>
        <p:nvSpPr>
          <p:cNvPr id="31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3" name="Picture 1"/>
          <p:cNvPicPr/>
          <p:nvPr/>
        </p:nvPicPr>
        <p:blipFill>
          <a:blip r:embed="rId2"/>
          <a:stretch/>
        </p:blipFill>
        <p:spPr>
          <a:xfrm>
            <a:off x="0" y="551520"/>
            <a:ext cx="9143640" cy="5754600"/>
          </a:xfrm>
          <a:prstGeom prst="rect">
            <a:avLst/>
          </a:prstGeom>
          <a:ln>
            <a:noFill/>
          </a:ln>
        </p:spPr>
      </p:pic>
      <p:sp>
        <p:nvSpPr>
          <p:cNvPr id="314"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5" name="Picture 1"/>
          <p:cNvPicPr/>
          <p:nvPr/>
        </p:nvPicPr>
        <p:blipFill>
          <a:blip r:embed="rId2"/>
          <a:stretch/>
        </p:blipFill>
        <p:spPr>
          <a:xfrm>
            <a:off x="151200" y="857160"/>
            <a:ext cx="8840160" cy="5143320"/>
          </a:xfrm>
          <a:prstGeom prst="rect">
            <a:avLst/>
          </a:prstGeom>
          <a:ln>
            <a:noFill/>
          </a:ln>
        </p:spPr>
      </p:pic>
      <p:sp>
        <p:nvSpPr>
          <p:cNvPr id="316"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 name="Picture 1"/>
          <p:cNvPicPr/>
          <p:nvPr/>
        </p:nvPicPr>
        <p:blipFill>
          <a:blip r:embed="rId2"/>
          <a:stretch/>
        </p:blipFill>
        <p:spPr>
          <a:xfrm>
            <a:off x="0" y="117000"/>
            <a:ext cx="9143640" cy="6624000"/>
          </a:xfrm>
          <a:prstGeom prst="rect">
            <a:avLst/>
          </a:prstGeom>
          <a:ln>
            <a:noFill/>
          </a:ln>
        </p:spPr>
      </p:pic>
      <p:sp>
        <p:nvSpPr>
          <p:cNvPr id="318"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9" name="Picture 1"/>
          <p:cNvPicPr/>
          <p:nvPr/>
        </p:nvPicPr>
        <p:blipFill>
          <a:blip r:embed="rId2"/>
          <a:stretch/>
        </p:blipFill>
        <p:spPr>
          <a:xfrm>
            <a:off x="0" y="594360"/>
            <a:ext cx="9143640" cy="5669640"/>
          </a:xfrm>
          <a:prstGeom prst="rect">
            <a:avLst/>
          </a:prstGeom>
          <a:ln>
            <a:noFill/>
          </a:ln>
        </p:spPr>
      </p:pic>
      <p:sp>
        <p:nvSpPr>
          <p:cNvPr id="320"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1"/>
          <p:cNvPicPr/>
          <p:nvPr/>
        </p:nvPicPr>
        <p:blipFill>
          <a:blip r:embed="rId2"/>
          <a:stretch/>
        </p:blipFill>
        <p:spPr>
          <a:xfrm>
            <a:off x="244080" y="857160"/>
            <a:ext cx="8655480" cy="5143320"/>
          </a:xfrm>
          <a:prstGeom prst="rect">
            <a:avLst/>
          </a:prstGeom>
          <a:ln>
            <a:noFill/>
          </a:ln>
        </p:spPr>
      </p:pic>
      <p:sp>
        <p:nvSpPr>
          <p:cNvPr id="154"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1" name="Picture 1"/>
          <p:cNvPicPr/>
          <p:nvPr/>
        </p:nvPicPr>
        <p:blipFill>
          <a:blip r:embed="rId2"/>
          <a:stretch/>
        </p:blipFill>
        <p:spPr>
          <a:xfrm>
            <a:off x="0" y="490680"/>
            <a:ext cx="9077400" cy="5833440"/>
          </a:xfrm>
          <a:prstGeom prst="rect">
            <a:avLst/>
          </a:prstGeom>
          <a:ln>
            <a:noFill/>
          </a:ln>
        </p:spPr>
      </p:pic>
      <p:sp>
        <p:nvSpPr>
          <p:cNvPr id="322"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6.8  </a:t>
            </a:r>
            <a:r>
              <a:rPr lang="en-US" sz="3600" b="1" strike="noStrike" spc="-1">
                <a:solidFill>
                  <a:srgbClr val="3380E6"/>
                </a:solidFill>
                <a:latin typeface="Arial"/>
              </a:rPr>
              <a:t>Case Study: Game of Chance; Introducing </a:t>
            </a:r>
            <a:r>
              <a:rPr lang="en-US" sz="3600" b="1" strike="noStrike" spc="-1">
                <a:solidFill>
                  <a:srgbClr val="3380E6"/>
                </a:solidFill>
                <a:latin typeface="Consolas"/>
              </a:rPr>
              <a:t>enum</a:t>
            </a:r>
            <a:r>
              <a:rPr lang="en-US" sz="3600" b="1" strike="noStrike" spc="-1">
                <a:solidFill>
                  <a:srgbClr val="3380E6"/>
                </a:solidFill>
                <a:latin typeface="Arial"/>
              </a:rPr>
              <a:t> (cont.)</a:t>
            </a:r>
            <a:endParaRPr lang="en-US" sz="3600" b="0" strike="noStrike" spc="-1">
              <a:solidFill>
                <a:srgbClr val="000000"/>
              </a:solidFill>
              <a:latin typeface="Arial"/>
            </a:endParaRPr>
          </a:p>
        </p:txBody>
      </p:sp>
      <p:sp>
        <p:nvSpPr>
          <p:cNvPr id="324"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A scoped </a:t>
            </a:r>
            <a:r>
              <a:rPr lang="en-US" sz="2700" b="0" strike="noStrike" spc="-1">
                <a:solidFill>
                  <a:srgbClr val="0000FF"/>
                </a:solidFill>
                <a:latin typeface="Cambria"/>
              </a:rPr>
              <a:t>enumeration</a:t>
            </a:r>
            <a:r>
              <a:rPr lang="en-US" sz="2700" b="0" strike="noStrike" spc="-1">
                <a:solidFill>
                  <a:srgbClr val="000000"/>
                </a:solidFill>
                <a:latin typeface="Cambria"/>
              </a:rPr>
              <a:t> (C++11) introduced by </a:t>
            </a:r>
            <a:r>
              <a:rPr lang="en-US" sz="2700" b="0" strike="noStrike" spc="-1">
                <a:solidFill>
                  <a:srgbClr val="0000FF"/>
                </a:solidFill>
                <a:latin typeface="Consolas"/>
              </a:rPr>
              <a:t>enum</a:t>
            </a:r>
            <a:r>
              <a:rPr lang="en-US" sz="2700" b="0" strike="noStrike" spc="-1">
                <a:solidFill>
                  <a:srgbClr val="000000"/>
                </a:solidFill>
                <a:latin typeface="Cambria"/>
              </a:rPr>
              <a:t> </a:t>
            </a:r>
            <a:r>
              <a:rPr lang="en-US" sz="2700" b="0" strike="noStrike" spc="-1">
                <a:solidFill>
                  <a:srgbClr val="0000FF"/>
                </a:solidFill>
                <a:latin typeface="Consolas"/>
              </a:rPr>
              <a:t>class</a:t>
            </a:r>
            <a:r>
              <a:rPr lang="en-US" sz="2700" b="0" strike="noStrike" spc="-1">
                <a:solidFill>
                  <a:srgbClr val="000000"/>
                </a:solidFill>
                <a:latin typeface="Cambria"/>
              </a:rPr>
              <a:t> and followed by a </a:t>
            </a:r>
            <a:r>
              <a:rPr lang="en-US" sz="2700" b="0" strike="noStrike" spc="-1">
                <a:solidFill>
                  <a:srgbClr val="0000FF"/>
                </a:solidFill>
                <a:latin typeface="Cambria"/>
              </a:rPr>
              <a:t>type name</a:t>
            </a:r>
            <a:r>
              <a:rPr lang="en-US" sz="2700" b="0" strike="noStrike" spc="-1">
                <a:solidFill>
                  <a:srgbClr val="000000"/>
                </a:solidFill>
                <a:latin typeface="Cambria"/>
              </a:rPr>
              <a:t>, is a set of identifiers representing integer constants.</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The values of these </a:t>
            </a:r>
            <a:r>
              <a:rPr lang="en-US" sz="2700" b="0" strike="noStrike" spc="-1">
                <a:solidFill>
                  <a:srgbClr val="0000FF"/>
                </a:solidFill>
                <a:latin typeface="Cambria"/>
              </a:rPr>
              <a:t>enumeration constants</a:t>
            </a:r>
            <a:r>
              <a:rPr lang="en-US" sz="2700" b="0" strike="noStrike" spc="-1">
                <a:solidFill>
                  <a:srgbClr val="000000"/>
                </a:solidFill>
                <a:latin typeface="Cambria"/>
              </a:rPr>
              <a:t> start at </a:t>
            </a:r>
            <a:r>
              <a:rPr lang="en-US" sz="2700" b="0" strike="noStrike" spc="-1">
                <a:solidFill>
                  <a:srgbClr val="000000"/>
                </a:solidFill>
                <a:latin typeface="Consolas"/>
              </a:rPr>
              <a:t>0</a:t>
            </a:r>
            <a:r>
              <a:rPr lang="en-US" sz="2700" b="0" strike="noStrike" spc="-1">
                <a:solidFill>
                  <a:srgbClr val="000000"/>
                </a:solidFill>
                <a:latin typeface="Cambria"/>
              </a:rPr>
              <a:t>, unless specified otherwise, and increment by </a:t>
            </a:r>
            <a:r>
              <a:rPr lang="en-US" sz="2700" b="0" strike="noStrike" spc="-1">
                <a:solidFill>
                  <a:srgbClr val="000000"/>
                </a:solidFill>
                <a:latin typeface="Consolas"/>
              </a:rPr>
              <a:t>1</a:t>
            </a:r>
            <a:r>
              <a:rPr lang="en-US" sz="2700" b="0" strike="noStrike" spc="-1">
                <a:solidFill>
                  <a:srgbClr val="000000"/>
                </a:solidFill>
                <a:latin typeface="Cambria"/>
              </a:rPr>
              <a:t>.</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The identifiers must be unique, but separate enumeration constants can have the same value.</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Variables of an </a:t>
            </a:r>
            <a:r>
              <a:rPr lang="en-US" sz="2700" b="0" strike="noStrike" spc="-1">
                <a:solidFill>
                  <a:srgbClr val="000000"/>
                </a:solidFill>
                <a:latin typeface="Consolas"/>
              </a:rPr>
              <a:t>enum</a:t>
            </a:r>
            <a:r>
              <a:rPr lang="en-US" sz="2700" b="0" strike="noStrike" spc="-1">
                <a:solidFill>
                  <a:srgbClr val="000000"/>
                </a:solidFill>
                <a:latin typeface="Cambria"/>
              </a:rPr>
              <a:t> </a:t>
            </a:r>
            <a:r>
              <a:rPr lang="en-US" sz="2700" b="0" strike="noStrike" spc="-1">
                <a:solidFill>
                  <a:srgbClr val="000000"/>
                </a:solidFill>
                <a:latin typeface="Consolas"/>
              </a:rPr>
              <a:t>class</a:t>
            </a:r>
            <a:r>
              <a:rPr lang="en-US" sz="2700" b="0" strike="noStrike" spc="-1">
                <a:solidFill>
                  <a:srgbClr val="000000"/>
                </a:solidFill>
                <a:latin typeface="Cambria"/>
              </a:rPr>
              <a:t> can be assigned only one of the values declared in the enumeration.</a:t>
            </a:r>
            <a:endParaRPr lang="en-US" sz="2700" b="0" strike="noStrike" spc="-1">
              <a:solidFill>
                <a:srgbClr val="000000"/>
              </a:solidFill>
              <a:latin typeface="Lucida Sans Unicode"/>
            </a:endParaRPr>
          </a:p>
        </p:txBody>
      </p:sp>
      <p:sp>
        <p:nvSpPr>
          <p:cNvPr id="325"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6" name="Picture 1"/>
          <p:cNvPicPr/>
          <p:nvPr/>
        </p:nvPicPr>
        <p:blipFill>
          <a:blip r:embed="rId2"/>
          <a:stretch/>
        </p:blipFill>
        <p:spPr>
          <a:xfrm>
            <a:off x="0" y="2436120"/>
            <a:ext cx="9143640" cy="1985760"/>
          </a:xfrm>
          <a:prstGeom prst="rect">
            <a:avLst/>
          </a:prstGeom>
          <a:ln>
            <a:noFill/>
          </a:ln>
        </p:spPr>
      </p:pic>
      <p:sp>
        <p:nvSpPr>
          <p:cNvPr id="327"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8" name="Picture 1"/>
          <p:cNvPicPr/>
          <p:nvPr/>
        </p:nvPicPr>
        <p:blipFill>
          <a:blip r:embed="rId2"/>
          <a:stretch/>
        </p:blipFill>
        <p:spPr>
          <a:xfrm>
            <a:off x="0" y="1999080"/>
            <a:ext cx="9143640" cy="2858400"/>
          </a:xfrm>
          <a:prstGeom prst="rect">
            <a:avLst/>
          </a:prstGeom>
          <a:ln>
            <a:noFill/>
          </a:ln>
        </p:spPr>
      </p:pic>
      <p:sp>
        <p:nvSpPr>
          <p:cNvPr id="329"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6.8  </a:t>
            </a:r>
            <a:r>
              <a:rPr lang="en-US" sz="3600" b="1" strike="noStrike" spc="-1">
                <a:solidFill>
                  <a:srgbClr val="3380E6"/>
                </a:solidFill>
                <a:latin typeface="Arial"/>
              </a:rPr>
              <a:t>Case Study: Game of Chance; Introducing </a:t>
            </a:r>
            <a:r>
              <a:rPr lang="en-US" sz="3600" b="1" strike="noStrike" spc="-1">
                <a:solidFill>
                  <a:srgbClr val="3380E6"/>
                </a:solidFill>
                <a:latin typeface="Consolas"/>
              </a:rPr>
              <a:t>enum</a:t>
            </a:r>
            <a:r>
              <a:rPr lang="en-US" sz="3600" b="1" strike="noStrike" spc="-1">
                <a:solidFill>
                  <a:srgbClr val="3380E6"/>
                </a:solidFill>
                <a:latin typeface="Arial"/>
              </a:rPr>
              <a:t> (cont.)</a:t>
            </a:r>
            <a:endParaRPr lang="en-US" sz="3600" b="0" strike="noStrike" spc="-1">
              <a:solidFill>
                <a:srgbClr val="000000"/>
              </a:solidFill>
              <a:latin typeface="Arial"/>
            </a:endParaRPr>
          </a:p>
        </p:txBody>
      </p:sp>
      <p:sp>
        <p:nvSpPr>
          <p:cNvPr id="331"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To reference a scoped </a:t>
            </a:r>
            <a:r>
              <a:rPr lang="en-US" sz="2700" b="0" strike="noStrike" spc="-1">
                <a:solidFill>
                  <a:srgbClr val="000000"/>
                </a:solidFill>
                <a:latin typeface="Consolas"/>
              </a:rPr>
              <a:t>enum</a:t>
            </a:r>
            <a:r>
              <a:rPr lang="en-US" sz="2700" b="0" strike="noStrike" spc="-1">
                <a:solidFill>
                  <a:srgbClr val="000000"/>
                </a:solidFill>
                <a:latin typeface="Cambria"/>
              </a:rPr>
              <a:t> constant, qualify it with the type name and the scope-resolution operator (</a:t>
            </a:r>
            <a:r>
              <a:rPr lang="en-US" sz="2700" b="0" strike="noStrike" spc="-1">
                <a:solidFill>
                  <a:srgbClr val="000000"/>
                </a:solidFill>
                <a:latin typeface="Consolas"/>
              </a:rPr>
              <a:t>::</a:t>
            </a:r>
            <a:r>
              <a:rPr lang="en-US" sz="2700" b="0" strike="noStrike" spc="-1">
                <a:solidFill>
                  <a:srgbClr val="000000"/>
                </a:solidFill>
                <a:latin typeface="Cambria"/>
              </a:rPr>
              <a:t>), as in </a:t>
            </a:r>
            <a:r>
              <a:rPr lang="en-US" sz="2700" b="0" strike="noStrike" spc="-1">
                <a:solidFill>
                  <a:srgbClr val="000000"/>
                </a:solidFill>
                <a:latin typeface="Consolas"/>
              </a:rPr>
              <a:t>Status::CONTINUE</a:t>
            </a:r>
            <a:r>
              <a:rPr lang="en-US" sz="2700" b="0" strike="noStrike" spc="-1">
                <a:solidFill>
                  <a:srgbClr val="000000"/>
                </a:solidFill>
                <a:latin typeface="Cambria"/>
              </a:rPr>
              <a:t>.</a:t>
            </a:r>
            <a:endParaRPr lang="en-US" sz="2700" b="0" strike="noStrike" spc="-1">
              <a:solidFill>
                <a:srgbClr val="000000"/>
              </a:solidFill>
              <a:latin typeface="Lucida Sans Unicode"/>
            </a:endParaRPr>
          </a:p>
        </p:txBody>
      </p:sp>
      <p:sp>
        <p:nvSpPr>
          <p:cNvPr id="33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3" name="Picture 1"/>
          <p:cNvPicPr/>
          <p:nvPr/>
        </p:nvPicPr>
        <p:blipFill>
          <a:blip r:embed="rId2"/>
          <a:stretch/>
        </p:blipFill>
        <p:spPr>
          <a:xfrm>
            <a:off x="0" y="1554840"/>
            <a:ext cx="9143640" cy="3747600"/>
          </a:xfrm>
          <a:prstGeom prst="rect">
            <a:avLst/>
          </a:prstGeom>
          <a:ln>
            <a:noFill/>
          </a:ln>
        </p:spPr>
      </p:pic>
      <p:sp>
        <p:nvSpPr>
          <p:cNvPr id="334"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6.8  </a:t>
            </a:r>
            <a:r>
              <a:rPr lang="en-US" sz="3600" b="1" strike="noStrike" spc="-1">
                <a:solidFill>
                  <a:srgbClr val="3380E6"/>
                </a:solidFill>
                <a:latin typeface="Arial"/>
              </a:rPr>
              <a:t>Case Study: Game of Chance; Introducing </a:t>
            </a:r>
            <a:r>
              <a:rPr lang="en-US" sz="3600" b="1" strike="noStrike" spc="-1">
                <a:solidFill>
                  <a:srgbClr val="3380E6"/>
                </a:solidFill>
                <a:latin typeface="Consolas"/>
              </a:rPr>
              <a:t>enum</a:t>
            </a:r>
            <a:r>
              <a:rPr lang="en-US" sz="3600" b="1" strike="noStrike" spc="-1">
                <a:solidFill>
                  <a:srgbClr val="3380E6"/>
                </a:solidFill>
                <a:latin typeface="Arial"/>
              </a:rPr>
              <a:t> (cont.)</a:t>
            </a:r>
            <a:endParaRPr lang="en-US" sz="3600" b="0" strike="noStrike" spc="-1">
              <a:solidFill>
                <a:srgbClr val="000000"/>
              </a:solidFill>
              <a:latin typeface="Arial"/>
            </a:endParaRPr>
          </a:p>
        </p:txBody>
      </p:sp>
      <p:sp>
        <p:nvSpPr>
          <p:cNvPr id="336"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Another popular enumeration is</a:t>
            </a:r>
            <a:endParaRPr lang="en-US" sz="2700" b="0" strike="noStrike" spc="-1">
              <a:solidFill>
                <a:srgbClr val="000000"/>
              </a:solidFill>
              <a:latin typeface="Lucida Sans Unicode"/>
            </a:endParaRPr>
          </a:p>
          <a:p>
            <a:pPr marL="858960" lvl="2" indent="-228240">
              <a:lnSpc>
                <a:spcPct val="100000"/>
              </a:lnSpc>
              <a:spcBef>
                <a:spcPts val="349"/>
              </a:spcBef>
              <a:buClr>
                <a:srgbClr val="DA1F28"/>
              </a:buClr>
              <a:buFont typeface="Wingdings 2" charset="2"/>
              <a:buChar char=""/>
            </a:pPr>
            <a:r>
              <a:rPr lang="en-US" sz="2100" b="0" strike="noStrike" spc="-1">
                <a:solidFill>
                  <a:srgbClr val="0000FF"/>
                </a:solidFill>
                <a:latin typeface="Consolas"/>
              </a:rPr>
              <a:t>enum class</a:t>
            </a:r>
            <a:r>
              <a:rPr lang="en-US" sz="2100" b="0" strike="noStrike" spc="-1">
                <a:solidFill>
                  <a:srgbClr val="000000"/>
                </a:solidFill>
                <a:latin typeface="Consolas"/>
              </a:rPr>
              <a:t> Months { </a:t>
            </a:r>
            <a:r>
              <a:rPr lang="en-US" sz="2100" b="0" strike="noStrike" spc="-1">
                <a:solidFill>
                  <a:srgbClr val="128AFF"/>
                </a:solidFill>
                <a:latin typeface="Consolas"/>
              </a:rPr>
              <a:t>JAN</a:t>
            </a:r>
            <a:r>
              <a:rPr lang="en-US" sz="2100" b="0" strike="noStrike" spc="-1">
                <a:solidFill>
                  <a:srgbClr val="000000"/>
                </a:solidFill>
                <a:latin typeface="Consolas"/>
              </a:rPr>
              <a:t> = </a:t>
            </a:r>
            <a:r>
              <a:rPr lang="en-US" sz="2100" b="0" strike="noStrike" spc="-1">
                <a:solidFill>
                  <a:srgbClr val="128AFF"/>
                </a:solidFill>
                <a:latin typeface="Consolas"/>
              </a:rPr>
              <a:t>1</a:t>
            </a:r>
            <a:r>
              <a:rPr lang="en-US" sz="2100" b="0" strike="noStrike" spc="-1">
                <a:solidFill>
                  <a:srgbClr val="000000"/>
                </a:solidFill>
                <a:latin typeface="Consolas"/>
              </a:rPr>
              <a:t>, </a:t>
            </a:r>
            <a:r>
              <a:rPr lang="en-US" sz="2100" b="0" strike="noStrike" spc="-1">
                <a:solidFill>
                  <a:srgbClr val="128AFF"/>
                </a:solidFill>
                <a:latin typeface="Consolas"/>
              </a:rPr>
              <a:t>FEB</a:t>
            </a:r>
            <a:r>
              <a:rPr lang="en-US" sz="2100" b="0" strike="noStrike" spc="-1">
                <a:solidFill>
                  <a:srgbClr val="000000"/>
                </a:solidFill>
                <a:latin typeface="Consolas"/>
              </a:rPr>
              <a:t>, </a:t>
            </a:r>
            <a:r>
              <a:rPr lang="en-US" sz="2100" b="0" strike="noStrike" spc="-1">
                <a:solidFill>
                  <a:srgbClr val="128AFF"/>
                </a:solidFill>
                <a:latin typeface="Consolas"/>
              </a:rPr>
              <a:t>MAR</a:t>
            </a:r>
            <a:r>
              <a:rPr lang="en-US" sz="2100" b="0" strike="noStrike" spc="-1">
                <a:solidFill>
                  <a:srgbClr val="000000"/>
                </a:solidFill>
                <a:latin typeface="Consolas"/>
              </a:rPr>
              <a:t>, </a:t>
            </a:r>
            <a:r>
              <a:rPr lang="en-US" sz="2100" b="0" strike="noStrike" spc="-1">
                <a:solidFill>
                  <a:srgbClr val="128AFF"/>
                </a:solidFill>
                <a:latin typeface="Consolas"/>
              </a:rPr>
              <a:t>APR</a:t>
            </a:r>
            <a:r>
              <a:rPr lang="en-US" sz="2100" b="0" strike="noStrike" spc="-1">
                <a:solidFill>
                  <a:srgbClr val="000000"/>
                </a:solidFill>
                <a:latin typeface="Consolas"/>
              </a:rPr>
              <a:t>, </a:t>
            </a:r>
            <a:r>
              <a:rPr lang="en-US" sz="2100" b="0" strike="noStrike" spc="-1">
                <a:solidFill>
                  <a:srgbClr val="128AFF"/>
                </a:solidFill>
                <a:latin typeface="Consolas"/>
              </a:rPr>
              <a:t>MAY</a:t>
            </a:r>
            <a:r>
              <a:rPr lang="en-US" sz="2100" b="0" strike="noStrike" spc="-1">
                <a:solidFill>
                  <a:srgbClr val="000000"/>
                </a:solidFill>
                <a:latin typeface="Consolas"/>
              </a:rPr>
              <a:t>, </a:t>
            </a:r>
            <a:r>
              <a:rPr lang="en-US" sz="2100" b="0" strike="noStrike" spc="-1">
                <a:solidFill>
                  <a:srgbClr val="128AFF"/>
                </a:solidFill>
                <a:latin typeface="Consolas"/>
              </a:rPr>
              <a:t>JUN</a:t>
            </a:r>
            <a:r>
              <a:rPr lang="en-US" sz="2100" b="0" strike="noStrike" spc="-1">
                <a:solidFill>
                  <a:srgbClr val="000000"/>
                </a:solidFill>
                <a:latin typeface="Consolas"/>
              </a:rPr>
              <a:t>, </a:t>
            </a:r>
            <a:r>
              <a:rPr lang="en-US" sz="2100" b="0" strike="noStrike" spc="-1">
                <a:solidFill>
                  <a:srgbClr val="128AFF"/>
                </a:solidFill>
                <a:latin typeface="Consolas"/>
              </a:rPr>
              <a:t>JUL</a:t>
            </a:r>
            <a:r>
              <a:rPr lang="en-US" sz="2100" b="0" strike="noStrike" spc="-1">
                <a:solidFill>
                  <a:srgbClr val="000000"/>
                </a:solidFill>
                <a:latin typeface="Consolas"/>
              </a:rPr>
              <a:t>, </a:t>
            </a:r>
            <a:r>
              <a:rPr lang="en-US" sz="2100" b="0" strike="noStrike" spc="-1">
                <a:solidFill>
                  <a:srgbClr val="128AFF"/>
                </a:solidFill>
                <a:latin typeface="Consolas"/>
              </a:rPr>
              <a:t>AUG</a:t>
            </a:r>
            <a:r>
              <a:rPr lang="en-US" sz="2100" b="0" strike="noStrike" spc="-1">
                <a:solidFill>
                  <a:srgbClr val="000000"/>
                </a:solidFill>
                <a:latin typeface="Consolas"/>
              </a:rPr>
              <a:t>, </a:t>
            </a:r>
            <a:r>
              <a:rPr lang="en-US" sz="2100" b="0" strike="noStrike" spc="-1">
                <a:solidFill>
                  <a:srgbClr val="128AFF"/>
                </a:solidFill>
                <a:latin typeface="Consolas"/>
              </a:rPr>
              <a:t>SEP</a:t>
            </a:r>
            <a:r>
              <a:rPr lang="en-US" sz="2100" b="0" strike="noStrike" spc="-1">
                <a:solidFill>
                  <a:srgbClr val="000000"/>
                </a:solidFill>
                <a:latin typeface="Consolas"/>
              </a:rPr>
              <a:t>, </a:t>
            </a:r>
            <a:r>
              <a:rPr lang="en-US" sz="2100" b="0" strike="noStrike" spc="-1">
                <a:solidFill>
                  <a:srgbClr val="128AFF"/>
                </a:solidFill>
                <a:latin typeface="Consolas"/>
              </a:rPr>
              <a:t>OCT</a:t>
            </a:r>
            <a:r>
              <a:rPr lang="en-US" sz="2100" b="0" strike="noStrike" spc="-1">
                <a:solidFill>
                  <a:srgbClr val="000000"/>
                </a:solidFill>
                <a:latin typeface="Consolas"/>
              </a:rPr>
              <a:t>, </a:t>
            </a:r>
            <a:r>
              <a:rPr lang="en-US" sz="2100" b="0" strike="noStrike" spc="-1">
                <a:solidFill>
                  <a:srgbClr val="128AFF"/>
                </a:solidFill>
                <a:latin typeface="Consolas"/>
              </a:rPr>
              <a:t>NOV</a:t>
            </a:r>
            <a:r>
              <a:rPr lang="en-US" sz="2100" b="0" strike="noStrike" spc="-1">
                <a:solidFill>
                  <a:srgbClr val="000000"/>
                </a:solidFill>
                <a:latin typeface="Consolas"/>
              </a:rPr>
              <a:t>, </a:t>
            </a:r>
            <a:r>
              <a:rPr lang="en-US" sz="2100" b="0" strike="noStrike" spc="-1">
                <a:solidFill>
                  <a:srgbClr val="128AFF"/>
                </a:solidFill>
                <a:latin typeface="Consolas"/>
              </a:rPr>
              <a:t>DEC </a:t>
            </a:r>
            <a:r>
              <a:rPr lang="en-US" sz="2100" b="0" strike="noStrike" spc="-1">
                <a:solidFill>
                  <a:srgbClr val="000000"/>
                </a:solidFill>
                <a:latin typeface="Consolas"/>
              </a:rPr>
              <a:t>};</a:t>
            </a:r>
            <a:endParaRPr lang="en-US" sz="21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300" b="0" strike="noStrike" spc="-1">
                <a:solidFill>
                  <a:srgbClr val="000000"/>
                </a:solidFill>
                <a:latin typeface="Cambria"/>
              </a:rPr>
              <a:t>creates user-defined type </a:t>
            </a:r>
            <a:r>
              <a:rPr lang="en-US" sz="2300" b="0" strike="noStrike" spc="-1">
                <a:solidFill>
                  <a:srgbClr val="000000"/>
                </a:solidFill>
                <a:latin typeface="Consolas"/>
              </a:rPr>
              <a:t>Months</a:t>
            </a:r>
            <a:r>
              <a:rPr lang="en-US" sz="2300" b="0" strike="noStrike" spc="-1">
                <a:solidFill>
                  <a:srgbClr val="000000"/>
                </a:solidFill>
                <a:latin typeface="Cambria"/>
              </a:rPr>
              <a:t> with enumeration constants representing the months of the year.</a:t>
            </a:r>
            <a:endParaRPr lang="en-US" sz="2300" b="0" strike="noStrike" spc="-1">
              <a:solidFill>
                <a:srgbClr val="000000"/>
              </a:solidFill>
              <a:latin typeface="Lucida Sans Unicode"/>
            </a:endParaRPr>
          </a:p>
          <a:p>
            <a:pPr marL="620640" lvl="1" indent="-228240">
              <a:lnSpc>
                <a:spcPct val="100000"/>
              </a:lnSpc>
              <a:spcBef>
                <a:spcPts val="326"/>
              </a:spcBef>
              <a:buClr>
                <a:srgbClr val="2DA2BF"/>
              </a:buClr>
              <a:buFont typeface="Verdana"/>
              <a:buChar char="◦"/>
            </a:pPr>
            <a:r>
              <a:rPr lang="en-US" sz="2300" b="0" strike="noStrike" spc="-1">
                <a:solidFill>
                  <a:srgbClr val="000000"/>
                </a:solidFill>
                <a:latin typeface="Cambria"/>
              </a:rPr>
              <a:t>The first value in the preceding enumeration is explicitly set to </a:t>
            </a:r>
            <a:r>
              <a:rPr lang="en-US" sz="2300" b="0" strike="noStrike" spc="-1">
                <a:solidFill>
                  <a:srgbClr val="000000"/>
                </a:solidFill>
                <a:latin typeface="Consolas"/>
              </a:rPr>
              <a:t>1</a:t>
            </a:r>
            <a:r>
              <a:rPr lang="en-US" sz="2300" b="0" strike="noStrike" spc="-1">
                <a:solidFill>
                  <a:srgbClr val="000000"/>
                </a:solidFill>
                <a:latin typeface="Cambria"/>
              </a:rPr>
              <a:t>, so the remaining values increment from </a:t>
            </a:r>
            <a:r>
              <a:rPr lang="en-US" sz="2300" b="0" strike="noStrike" spc="-1">
                <a:solidFill>
                  <a:srgbClr val="000000"/>
                </a:solidFill>
                <a:latin typeface="Consolas"/>
              </a:rPr>
              <a:t>1</a:t>
            </a:r>
            <a:r>
              <a:rPr lang="en-US" sz="2300" b="0" strike="noStrike" spc="-1">
                <a:solidFill>
                  <a:srgbClr val="000000"/>
                </a:solidFill>
                <a:latin typeface="Cambria"/>
              </a:rPr>
              <a:t>, resulting in the values </a:t>
            </a:r>
            <a:r>
              <a:rPr lang="en-US" sz="2300" b="0" strike="noStrike" spc="-1">
                <a:solidFill>
                  <a:srgbClr val="000000"/>
                </a:solidFill>
                <a:latin typeface="Consolas"/>
              </a:rPr>
              <a:t>1</a:t>
            </a:r>
            <a:r>
              <a:rPr lang="en-US" sz="2300" b="0" strike="noStrike" spc="-1">
                <a:solidFill>
                  <a:srgbClr val="000000"/>
                </a:solidFill>
                <a:latin typeface="Cambria"/>
              </a:rPr>
              <a:t> through </a:t>
            </a:r>
            <a:r>
              <a:rPr lang="en-US" sz="2300" b="0" strike="noStrike" spc="-1">
                <a:solidFill>
                  <a:srgbClr val="000000"/>
                </a:solidFill>
                <a:latin typeface="Consolas"/>
              </a:rPr>
              <a:t>12</a:t>
            </a:r>
            <a:r>
              <a:rPr lang="en-US" sz="2300" b="0" strike="noStrike" spc="-1">
                <a:solidFill>
                  <a:srgbClr val="000000"/>
                </a:solidFill>
                <a:latin typeface="Cambria"/>
              </a:rPr>
              <a:t>.</a:t>
            </a:r>
            <a:endParaRPr lang="en-US" sz="23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Any enumeration constant can be assigned an integer value in the enumeration definition.</a:t>
            </a:r>
            <a:endParaRPr lang="en-US" sz="2700" b="0" strike="noStrike" spc="-1">
              <a:solidFill>
                <a:srgbClr val="000000"/>
              </a:solidFill>
              <a:latin typeface="Lucida Sans Unicode"/>
            </a:endParaRPr>
          </a:p>
        </p:txBody>
      </p:sp>
      <p:sp>
        <p:nvSpPr>
          <p:cNvPr id="337"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dirty="0">
                <a:solidFill>
                  <a:srgbClr val="3380E6"/>
                </a:solidFill>
                <a:latin typeface="Arial"/>
              </a:rPr>
              <a:t>Exercise</a:t>
            </a:r>
            <a:endParaRPr lang="en-US" sz="3600" b="0" strike="noStrike" spc="-1" dirty="0">
              <a:solidFill>
                <a:srgbClr val="000000"/>
              </a:solidFill>
              <a:latin typeface="Arial"/>
            </a:endParaRPr>
          </a:p>
        </p:txBody>
      </p:sp>
      <p:sp>
        <p:nvSpPr>
          <p:cNvPr id="384"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dirty="0">
                <a:solidFill>
                  <a:srgbClr val="000000"/>
                </a:solidFill>
                <a:latin typeface="Cambria"/>
              </a:rPr>
              <a:t>Write a program that asks for an integer “seed” and prints 20 random integers with that seed. Use </a:t>
            </a:r>
            <a:r>
              <a:rPr lang="en-US" sz="2700" b="0" strike="noStrike" spc="-1" dirty="0" err="1">
                <a:solidFill>
                  <a:srgbClr val="000000"/>
                </a:solidFill>
                <a:latin typeface="Cambria"/>
              </a:rPr>
              <a:t>srand</a:t>
            </a:r>
            <a:r>
              <a:rPr lang="en-US" sz="2700" b="0" strike="noStrike" spc="-1" dirty="0">
                <a:solidFill>
                  <a:srgbClr val="000000"/>
                </a:solidFill>
                <a:latin typeface="Cambria"/>
              </a:rPr>
              <a:t>(seed) and rand() to generate the numbers. Try with differen</a:t>
            </a:r>
            <a:r>
              <a:rPr lang="en-US" sz="2700" spc="-1" dirty="0">
                <a:solidFill>
                  <a:srgbClr val="000000"/>
                </a:solidFill>
                <a:latin typeface="Cambria"/>
              </a:rPr>
              <a:t>t values of seed.</a:t>
            </a:r>
            <a:endParaRPr lang="en-US" sz="2700" b="0" strike="noStrike" spc="-1" dirty="0">
              <a:solidFill>
                <a:srgbClr val="000000"/>
              </a:solidFill>
              <a:latin typeface="Cambria"/>
            </a:endParaRPr>
          </a:p>
          <a:p>
            <a:pPr marL="365040" lvl="0" indent="-255240">
              <a:spcBef>
                <a:spcPts val="400"/>
              </a:spcBef>
              <a:buClr>
                <a:srgbClr val="2DA2BF"/>
              </a:buClr>
              <a:buSzPct val="68000"/>
              <a:buFont typeface="Wingdings 3" charset="2"/>
              <a:buChar char=""/>
            </a:pPr>
            <a:r>
              <a:rPr lang="en-US" sz="2700" spc="-1" dirty="0">
                <a:solidFill>
                  <a:srgbClr val="000000"/>
                </a:solidFill>
                <a:latin typeface="Cambria"/>
              </a:rPr>
              <a:t>Modify the program so that the values are between 0 and 9.</a:t>
            </a:r>
          </a:p>
          <a:p>
            <a:pPr marL="365040" indent="-255240">
              <a:spcBef>
                <a:spcPts val="400"/>
              </a:spcBef>
              <a:buClr>
                <a:srgbClr val="2DA2BF"/>
              </a:buClr>
              <a:buSzPct val="68000"/>
              <a:buFont typeface="Wingdings 3" charset="2"/>
              <a:buChar char=""/>
            </a:pPr>
            <a:r>
              <a:rPr lang="en-US" sz="2700" spc="-1" dirty="0">
                <a:solidFill>
                  <a:srgbClr val="000000"/>
                </a:solidFill>
                <a:latin typeface="Cambria"/>
              </a:rPr>
              <a:t>Modify the program so that the values are </a:t>
            </a:r>
            <a:r>
              <a:rPr lang="en-US" sz="2700" spc="-1">
                <a:solidFill>
                  <a:srgbClr val="000000"/>
                </a:solidFill>
                <a:latin typeface="Cambria"/>
              </a:rPr>
              <a:t>between 5 </a:t>
            </a:r>
            <a:r>
              <a:rPr lang="en-US" sz="2700" spc="-1" dirty="0">
                <a:solidFill>
                  <a:srgbClr val="000000"/>
                </a:solidFill>
                <a:latin typeface="Cambria"/>
              </a:rPr>
              <a:t>and 10.</a:t>
            </a:r>
          </a:p>
        </p:txBody>
      </p:sp>
      <p:sp>
        <p:nvSpPr>
          <p:cNvPr id="385"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extLst>
      <p:ext uri="{BB962C8B-B14F-4D97-AF65-F5344CB8AC3E}">
        <p14:creationId xmlns:p14="http://schemas.microsoft.com/office/powerpoint/2010/main" val="3318788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a:solidFill>
                  <a:srgbClr val="24B5A1"/>
                </a:solidFill>
                <a:latin typeface="Arial"/>
              </a:rPr>
              <a:t>6.12  </a:t>
            </a:r>
            <a:r>
              <a:rPr lang="en-US" sz="3600" b="1" strike="noStrike" spc="-1">
                <a:solidFill>
                  <a:srgbClr val="3380E6"/>
                </a:solidFill>
                <a:latin typeface="Arial"/>
              </a:rPr>
              <a:t>Inline Functions</a:t>
            </a:r>
            <a:endParaRPr lang="en-US" sz="3600" b="0" strike="noStrike" spc="-1">
              <a:solidFill>
                <a:srgbClr val="000000"/>
              </a:solidFill>
              <a:latin typeface="Arial"/>
            </a:endParaRPr>
          </a:p>
        </p:txBody>
      </p:sp>
      <p:sp>
        <p:nvSpPr>
          <p:cNvPr id="424" name="TextShape 2"/>
          <p:cNvSpPr txBox="1"/>
          <p:nvPr/>
        </p:nvSpPr>
        <p:spPr>
          <a:xfrm>
            <a:off x="457200" y="1481040"/>
            <a:ext cx="8229240" cy="4525560"/>
          </a:xfrm>
          <a:prstGeom prst="rect">
            <a:avLst/>
          </a:prstGeom>
          <a:noFill/>
          <a:ln>
            <a:noFill/>
          </a:ln>
        </p:spPr>
        <p:txBody>
          <a:bodyPr/>
          <a:lstStyle/>
          <a:p>
            <a:pPr marL="365040" indent="-255240">
              <a:lnSpc>
                <a:spcPct val="80000"/>
              </a:lnSpc>
              <a:spcBef>
                <a:spcPts val="400"/>
              </a:spcBef>
              <a:buClr>
                <a:srgbClr val="2DA2BF"/>
              </a:buClr>
              <a:buSzPct val="68000"/>
              <a:buFont typeface="Wingdings 3" charset="2"/>
              <a:buChar char=""/>
            </a:pPr>
            <a:r>
              <a:rPr lang="en-US" sz="2500" b="0" strike="noStrike" spc="-1">
                <a:solidFill>
                  <a:srgbClr val="000000"/>
                </a:solidFill>
                <a:latin typeface="Cambria"/>
              </a:rPr>
              <a:t>C++ provides </a:t>
            </a:r>
            <a:r>
              <a:rPr lang="en-US" sz="2500" b="0" strike="noStrike" spc="-1">
                <a:solidFill>
                  <a:srgbClr val="0000FF"/>
                </a:solidFill>
                <a:latin typeface="Cambria"/>
              </a:rPr>
              <a:t>inline functions</a:t>
            </a:r>
            <a:r>
              <a:rPr lang="en-US" sz="2500" b="0" strike="noStrike" spc="-1">
                <a:solidFill>
                  <a:srgbClr val="000000"/>
                </a:solidFill>
                <a:latin typeface="Cambria"/>
              </a:rPr>
              <a:t> to help reduce function call overhead.</a:t>
            </a:r>
            <a:endParaRPr lang="en-US" sz="2500" b="0" strike="noStrike" spc="-1">
              <a:solidFill>
                <a:srgbClr val="000000"/>
              </a:solidFill>
              <a:latin typeface="Lucida Sans Unicode"/>
            </a:endParaRPr>
          </a:p>
          <a:p>
            <a:pPr marL="365040" indent="-255240">
              <a:lnSpc>
                <a:spcPct val="80000"/>
              </a:lnSpc>
              <a:spcBef>
                <a:spcPts val="400"/>
              </a:spcBef>
              <a:buClr>
                <a:srgbClr val="2DA2BF"/>
              </a:buClr>
              <a:buSzPct val="68000"/>
              <a:buFont typeface="Wingdings 3" charset="2"/>
              <a:buChar char=""/>
            </a:pPr>
            <a:r>
              <a:rPr lang="en-US" sz="2500" b="0" strike="noStrike" spc="-1">
                <a:solidFill>
                  <a:srgbClr val="000000"/>
                </a:solidFill>
                <a:latin typeface="Cambria"/>
              </a:rPr>
              <a:t>Placing the qualifier </a:t>
            </a:r>
            <a:r>
              <a:rPr lang="en-US" sz="2500" b="0" strike="noStrike" spc="-1">
                <a:solidFill>
                  <a:srgbClr val="0000FF"/>
                </a:solidFill>
                <a:latin typeface="Consolas"/>
              </a:rPr>
              <a:t>inline</a:t>
            </a:r>
            <a:r>
              <a:rPr lang="en-US" sz="2500" b="0" strike="noStrike" spc="-1">
                <a:solidFill>
                  <a:srgbClr val="000000"/>
                </a:solidFill>
                <a:latin typeface="Cambria"/>
              </a:rPr>
              <a:t> before a function’s return type in the function definition </a:t>
            </a:r>
            <a:r>
              <a:rPr lang="en-US" sz="2500" b="0" i="1" strike="noStrike" spc="-1">
                <a:solidFill>
                  <a:srgbClr val="000000"/>
                </a:solidFill>
                <a:latin typeface="Cambria"/>
              </a:rPr>
              <a:t>advises</a:t>
            </a:r>
            <a:r>
              <a:rPr lang="en-US" sz="2500" b="0" strike="noStrike" spc="-1">
                <a:solidFill>
                  <a:srgbClr val="000000"/>
                </a:solidFill>
                <a:latin typeface="Cambria"/>
              </a:rPr>
              <a:t> the compiler to generate a copy of the function’s code in </a:t>
            </a:r>
            <a:r>
              <a:rPr lang="en-US" sz="2500" b="0" i="1" strike="noStrike" spc="-1">
                <a:solidFill>
                  <a:srgbClr val="000000"/>
                </a:solidFill>
                <a:latin typeface="Cambria"/>
              </a:rPr>
              <a:t>every</a:t>
            </a:r>
            <a:r>
              <a:rPr lang="en-US" sz="2500" b="0" strike="noStrike" spc="-1">
                <a:solidFill>
                  <a:srgbClr val="000000"/>
                </a:solidFill>
                <a:latin typeface="Cambria"/>
              </a:rPr>
              <a:t> place where the function is called (when appropriate) to avoid a function call.</a:t>
            </a:r>
            <a:endParaRPr lang="en-US" sz="2500" b="0" strike="noStrike" spc="-1">
              <a:solidFill>
                <a:srgbClr val="000000"/>
              </a:solidFill>
              <a:latin typeface="Lucida Sans Unicode"/>
            </a:endParaRPr>
          </a:p>
          <a:p>
            <a:pPr marL="365040" indent="-255240">
              <a:lnSpc>
                <a:spcPct val="80000"/>
              </a:lnSpc>
              <a:spcBef>
                <a:spcPts val="400"/>
              </a:spcBef>
              <a:buClr>
                <a:srgbClr val="2DA2BF"/>
              </a:buClr>
              <a:buSzPct val="68000"/>
              <a:buFont typeface="Wingdings 3" charset="2"/>
              <a:buChar char=""/>
            </a:pPr>
            <a:r>
              <a:rPr lang="en-US" sz="2500" b="0" strike="noStrike" spc="-1">
                <a:solidFill>
                  <a:srgbClr val="000000"/>
                </a:solidFill>
                <a:latin typeface="Cambria"/>
              </a:rPr>
              <a:t>This often makes the program </a:t>
            </a:r>
            <a:r>
              <a:rPr lang="en-US" sz="2500" b="0" i="1" strike="noStrike" spc="-1">
                <a:solidFill>
                  <a:srgbClr val="000000"/>
                </a:solidFill>
                <a:latin typeface="Cambria"/>
              </a:rPr>
              <a:t>larger</a:t>
            </a:r>
            <a:r>
              <a:rPr lang="en-US" sz="2500" b="0" strike="noStrike" spc="-1">
                <a:solidFill>
                  <a:srgbClr val="000000"/>
                </a:solidFill>
                <a:latin typeface="Cambria"/>
              </a:rPr>
              <a:t>.</a:t>
            </a:r>
            <a:endParaRPr lang="en-US" sz="2500" b="0" strike="noStrike" spc="-1">
              <a:solidFill>
                <a:srgbClr val="000000"/>
              </a:solidFill>
              <a:latin typeface="Lucida Sans Unicode"/>
            </a:endParaRPr>
          </a:p>
          <a:p>
            <a:pPr marL="365040" indent="-255240">
              <a:lnSpc>
                <a:spcPct val="80000"/>
              </a:lnSpc>
              <a:spcBef>
                <a:spcPts val="400"/>
              </a:spcBef>
              <a:buClr>
                <a:srgbClr val="2DA2BF"/>
              </a:buClr>
              <a:buSzPct val="68000"/>
              <a:buFont typeface="Wingdings 3" charset="2"/>
              <a:buChar char=""/>
            </a:pPr>
            <a:r>
              <a:rPr lang="en-US" sz="2500" b="0" strike="noStrike" spc="-1">
                <a:solidFill>
                  <a:srgbClr val="000000"/>
                </a:solidFill>
                <a:latin typeface="Cambria"/>
              </a:rPr>
              <a:t>Reusable </a:t>
            </a:r>
            <a:r>
              <a:rPr lang="en-US" sz="2400" b="0" strike="noStrike" spc="-1">
                <a:solidFill>
                  <a:srgbClr val="000000"/>
                </a:solidFill>
                <a:latin typeface="Consolas"/>
              </a:rPr>
              <a:t>inline</a:t>
            </a:r>
            <a:r>
              <a:rPr lang="en-US" sz="2500" b="0" strike="noStrike" spc="-1">
                <a:solidFill>
                  <a:srgbClr val="000000"/>
                </a:solidFill>
                <a:latin typeface="Cambria"/>
              </a:rPr>
              <a:t> functions are typically placed in headers, so that their definitions can be included in each source file that uses them.</a:t>
            </a:r>
            <a:endParaRPr lang="en-US" sz="2500" b="0" strike="noStrike" spc="-1">
              <a:solidFill>
                <a:srgbClr val="000000"/>
              </a:solidFill>
              <a:latin typeface="Lucida Sans Unicode"/>
            </a:endParaRPr>
          </a:p>
        </p:txBody>
      </p:sp>
      <p:sp>
        <p:nvSpPr>
          <p:cNvPr id="425"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dirty="0">
                <a:solidFill>
                  <a:srgbClr val="24B5A1"/>
                </a:solidFill>
                <a:latin typeface="Arial"/>
              </a:rPr>
              <a:t>6.12  </a:t>
            </a:r>
            <a:r>
              <a:rPr lang="en-US" sz="3600" b="1" strike="noStrike" spc="-1" dirty="0">
                <a:solidFill>
                  <a:srgbClr val="3380E6"/>
                </a:solidFill>
                <a:latin typeface="Arial"/>
              </a:rPr>
              <a:t>Inline Functions</a:t>
            </a:r>
            <a:endParaRPr lang="en-US" sz="3600" b="0" strike="noStrike" spc="-1" dirty="0">
              <a:solidFill>
                <a:srgbClr val="000000"/>
              </a:solidFill>
              <a:latin typeface="Arial"/>
            </a:endParaRPr>
          </a:p>
        </p:txBody>
      </p:sp>
      <p:sp>
        <p:nvSpPr>
          <p:cNvPr id="431" name="TextShape 2"/>
          <p:cNvSpPr txBox="1"/>
          <p:nvPr/>
        </p:nvSpPr>
        <p:spPr>
          <a:xfrm>
            <a:off x="457200" y="1481040"/>
            <a:ext cx="8229240" cy="4525560"/>
          </a:xfrm>
          <a:prstGeom prst="rect">
            <a:avLst/>
          </a:prstGeom>
          <a:noFill/>
          <a:ln>
            <a:noFill/>
          </a:ln>
        </p:spPr>
        <p:txBody>
          <a:bodyPr/>
          <a:lstStyle/>
          <a:p>
            <a:pPr marL="365040" indent="-255240">
              <a:lnSpc>
                <a:spcPct val="80000"/>
              </a:lnSpc>
              <a:spcBef>
                <a:spcPts val="400"/>
              </a:spcBef>
              <a:buClr>
                <a:srgbClr val="2DA2BF"/>
              </a:buClr>
              <a:buSzPct val="68000"/>
              <a:buFont typeface="Wingdings 3" charset="2"/>
              <a:buChar char=""/>
            </a:pPr>
            <a:r>
              <a:rPr lang="en-US" sz="2500" b="0" strike="noStrike" spc="-1">
                <a:solidFill>
                  <a:srgbClr val="000000"/>
                </a:solidFill>
                <a:latin typeface="Cambria"/>
              </a:rPr>
              <a:t>Figure 6.16 uses inline function </a:t>
            </a:r>
            <a:r>
              <a:rPr lang="en-US" sz="2500" b="0" strike="noStrike" spc="-1">
                <a:solidFill>
                  <a:srgbClr val="000000"/>
                </a:solidFill>
                <a:latin typeface="Consolas"/>
              </a:rPr>
              <a:t>cube</a:t>
            </a:r>
            <a:r>
              <a:rPr lang="en-US" sz="2500" b="0" strike="noStrike" spc="-1">
                <a:solidFill>
                  <a:srgbClr val="000000"/>
                </a:solidFill>
                <a:latin typeface="Cambria"/>
              </a:rPr>
              <a:t> (lines 9–11) to calculate the volume of a cube. </a:t>
            </a:r>
            <a:endParaRPr lang="en-US" sz="2500" b="0" strike="noStrike" spc="-1">
              <a:solidFill>
                <a:srgbClr val="000000"/>
              </a:solidFill>
              <a:latin typeface="Lucida Sans Unicode"/>
            </a:endParaRPr>
          </a:p>
          <a:p>
            <a:pPr marL="365040" indent="-255240">
              <a:lnSpc>
                <a:spcPct val="80000"/>
              </a:lnSpc>
              <a:spcBef>
                <a:spcPts val="400"/>
              </a:spcBef>
              <a:buClr>
                <a:srgbClr val="2DA2BF"/>
              </a:buClr>
              <a:buSzPct val="68000"/>
              <a:buFont typeface="Wingdings 3" charset="2"/>
              <a:buChar char=""/>
            </a:pPr>
            <a:r>
              <a:rPr lang="en-US" sz="2500" b="0" strike="noStrike" spc="-1">
                <a:solidFill>
                  <a:srgbClr val="000000"/>
                </a:solidFill>
                <a:latin typeface="Cambria"/>
              </a:rPr>
              <a:t>Keyword </a:t>
            </a:r>
            <a:r>
              <a:rPr lang="en-US" sz="2500" b="0" strike="noStrike" spc="-1">
                <a:solidFill>
                  <a:srgbClr val="0000FF"/>
                </a:solidFill>
                <a:latin typeface="Consolas"/>
              </a:rPr>
              <a:t>const</a:t>
            </a:r>
            <a:r>
              <a:rPr lang="en-US" sz="2500" b="0" strike="noStrike" spc="-1">
                <a:solidFill>
                  <a:srgbClr val="000000"/>
                </a:solidFill>
                <a:latin typeface="Cambria"/>
              </a:rPr>
              <a:t> in function </a:t>
            </a:r>
            <a:r>
              <a:rPr lang="en-US" sz="2500" b="0" strike="noStrike" spc="-1">
                <a:solidFill>
                  <a:srgbClr val="000000"/>
                </a:solidFill>
                <a:latin typeface="Consolas"/>
              </a:rPr>
              <a:t>cube</a:t>
            </a:r>
            <a:r>
              <a:rPr lang="en-US" sz="2500" b="0" strike="noStrike" spc="-1">
                <a:solidFill>
                  <a:srgbClr val="000000"/>
                </a:solidFill>
                <a:latin typeface="Cambria"/>
              </a:rPr>
              <a:t>’s parameter list (line 9) tells the compiler that the function does not modify variable </a:t>
            </a:r>
            <a:r>
              <a:rPr lang="en-US" sz="2500" b="0" strike="noStrike" spc="-1">
                <a:solidFill>
                  <a:srgbClr val="000000"/>
                </a:solidFill>
                <a:latin typeface="Consolas"/>
              </a:rPr>
              <a:t>side</a:t>
            </a:r>
            <a:r>
              <a:rPr lang="en-US" sz="2500" b="0" strike="noStrike" spc="-1">
                <a:solidFill>
                  <a:srgbClr val="000000"/>
                </a:solidFill>
                <a:latin typeface="Cambria"/>
              </a:rPr>
              <a:t>. </a:t>
            </a:r>
            <a:endParaRPr lang="en-US" sz="2500" b="0" strike="noStrike" spc="-1">
              <a:solidFill>
                <a:srgbClr val="000000"/>
              </a:solidFill>
              <a:latin typeface="Lucida Sans Unicode"/>
            </a:endParaRPr>
          </a:p>
          <a:p>
            <a:pPr marL="365040" indent="-255240">
              <a:lnSpc>
                <a:spcPct val="80000"/>
              </a:lnSpc>
              <a:spcBef>
                <a:spcPts val="400"/>
              </a:spcBef>
              <a:buClr>
                <a:srgbClr val="2DA2BF"/>
              </a:buClr>
              <a:buSzPct val="68000"/>
              <a:buFont typeface="Wingdings 3" charset="2"/>
              <a:buChar char=""/>
            </a:pPr>
            <a:r>
              <a:rPr lang="en-US" sz="2500" b="0" strike="noStrike" spc="-1">
                <a:solidFill>
                  <a:srgbClr val="000000"/>
                </a:solidFill>
                <a:latin typeface="Cambria"/>
              </a:rPr>
              <a:t>This ensures that </a:t>
            </a:r>
            <a:r>
              <a:rPr lang="en-US" sz="2500" b="0" strike="noStrike" spc="-1">
                <a:solidFill>
                  <a:srgbClr val="000000"/>
                </a:solidFill>
                <a:latin typeface="Consolas"/>
              </a:rPr>
              <a:t>side</a:t>
            </a:r>
            <a:r>
              <a:rPr lang="en-US" sz="2500" b="0" strike="noStrike" spc="-1">
                <a:solidFill>
                  <a:srgbClr val="000000"/>
                </a:solidFill>
                <a:latin typeface="Cambria"/>
              </a:rPr>
              <a:t>’s value is </a:t>
            </a:r>
            <a:r>
              <a:rPr lang="en-US" sz="2500" b="0" i="1" strike="noStrike" spc="-1">
                <a:solidFill>
                  <a:srgbClr val="000000"/>
                </a:solidFill>
                <a:latin typeface="Cambria"/>
              </a:rPr>
              <a:t>not</a:t>
            </a:r>
            <a:r>
              <a:rPr lang="en-US" sz="2500" b="0" strike="noStrike" spc="-1">
                <a:solidFill>
                  <a:srgbClr val="000000"/>
                </a:solidFill>
                <a:latin typeface="Cambria"/>
              </a:rPr>
              <a:t> changed by the function during the calculation. </a:t>
            </a:r>
            <a:endParaRPr lang="en-US" sz="2500" b="0" strike="noStrike" spc="-1">
              <a:solidFill>
                <a:srgbClr val="000000"/>
              </a:solidFill>
              <a:latin typeface="Lucida Sans Unicode"/>
            </a:endParaRPr>
          </a:p>
        </p:txBody>
      </p:sp>
      <p:sp>
        <p:nvSpPr>
          <p:cNvPr id="43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6.6  </a:t>
            </a:r>
            <a:r>
              <a:rPr lang="en-US" sz="3600" b="1" strike="noStrike" spc="-1">
                <a:solidFill>
                  <a:srgbClr val="3380E6"/>
                </a:solidFill>
                <a:latin typeface="Arial"/>
              </a:rPr>
              <a:t>C++ Standard Library Header Files</a:t>
            </a:r>
            <a:endParaRPr lang="en-US" sz="3600" b="0" strike="noStrike" spc="-1">
              <a:solidFill>
                <a:srgbClr val="000000"/>
              </a:solidFill>
              <a:latin typeface="Arial"/>
            </a:endParaRPr>
          </a:p>
        </p:txBody>
      </p:sp>
      <p:sp>
        <p:nvSpPr>
          <p:cNvPr id="250"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500" b="0" strike="noStrike" spc="-1">
                <a:solidFill>
                  <a:srgbClr val="000000"/>
                </a:solidFill>
                <a:latin typeface="Cambria"/>
              </a:rPr>
              <a:t>The C++ Standard Library is divided into many portions, each with its own header file.</a:t>
            </a:r>
            <a:endParaRPr lang="en-US" sz="25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500" b="0" strike="noStrike" spc="-1">
                <a:solidFill>
                  <a:srgbClr val="000000"/>
                </a:solidFill>
                <a:latin typeface="Cambria"/>
              </a:rPr>
              <a:t>The header files contain the function prototypes for the related functions that form each portion of the library.</a:t>
            </a:r>
            <a:endParaRPr lang="en-US" sz="25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500" b="0" strike="noStrike" spc="-1">
                <a:solidFill>
                  <a:srgbClr val="000000"/>
                </a:solidFill>
                <a:latin typeface="Cambria"/>
              </a:rPr>
              <a:t>The header files also contain definitions of various class types and functions, as well as constants needed by those functions.</a:t>
            </a:r>
            <a:endParaRPr lang="en-US" sz="25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500" b="0" strike="noStrike" spc="-1">
                <a:solidFill>
                  <a:srgbClr val="000000"/>
                </a:solidFill>
                <a:latin typeface="Cambria"/>
              </a:rPr>
              <a:t>A header file “instructs” the compiler on how to interface with library and user-written components.</a:t>
            </a:r>
            <a:endParaRPr lang="en-US" sz="25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500" b="0" strike="noStrike" spc="-1">
                <a:solidFill>
                  <a:srgbClr val="000000"/>
                </a:solidFill>
                <a:latin typeface="Cambria"/>
              </a:rPr>
              <a:t>Figure 6.5 lists some common C++ Standard Library header files, most of which are discussed later in the book.</a:t>
            </a:r>
            <a:endParaRPr lang="en-US" sz="2500" b="0" strike="noStrike" spc="-1">
              <a:solidFill>
                <a:srgbClr val="000000"/>
              </a:solidFill>
              <a:latin typeface="Lucida Sans Unicode"/>
            </a:endParaRPr>
          </a:p>
        </p:txBody>
      </p:sp>
      <p:sp>
        <p:nvSpPr>
          <p:cNvPr id="251"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5" name="Picture 1"/>
          <p:cNvPicPr/>
          <p:nvPr/>
        </p:nvPicPr>
        <p:blipFill>
          <a:blip r:embed="rId2"/>
          <a:stretch/>
        </p:blipFill>
        <p:spPr>
          <a:xfrm>
            <a:off x="1027440" y="857160"/>
            <a:ext cx="7087320" cy="5143320"/>
          </a:xfrm>
          <a:prstGeom prst="rect">
            <a:avLst/>
          </a:prstGeom>
          <a:ln>
            <a:noFill/>
          </a:ln>
        </p:spPr>
      </p:pic>
      <p:sp>
        <p:nvSpPr>
          <p:cNvPr id="436"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6.13  </a:t>
            </a:r>
            <a:r>
              <a:rPr lang="en-US" sz="3600" b="1" strike="noStrike" spc="-1">
                <a:solidFill>
                  <a:srgbClr val="3380E6"/>
                </a:solidFill>
                <a:latin typeface="Arial"/>
              </a:rPr>
              <a:t>References and Reference Parameters</a:t>
            </a:r>
            <a:endParaRPr lang="en-US" sz="3600" b="0" strike="noStrike" spc="-1">
              <a:solidFill>
                <a:srgbClr val="000000"/>
              </a:solidFill>
              <a:latin typeface="Arial"/>
            </a:endParaRPr>
          </a:p>
        </p:txBody>
      </p:sp>
      <p:sp>
        <p:nvSpPr>
          <p:cNvPr id="438" name="TextShape 2"/>
          <p:cNvSpPr txBox="1"/>
          <p:nvPr/>
        </p:nvSpPr>
        <p:spPr>
          <a:xfrm>
            <a:off x="457200" y="1481040"/>
            <a:ext cx="8229240" cy="4525560"/>
          </a:xfrm>
          <a:prstGeom prst="rect">
            <a:avLst/>
          </a:prstGeom>
          <a:noFill/>
          <a:ln>
            <a:noFill/>
          </a:ln>
        </p:spPr>
        <p:txBody>
          <a:bodyPr/>
          <a:lstStyle/>
          <a:p>
            <a:pPr marL="365040" indent="-255240">
              <a:lnSpc>
                <a:spcPct val="90000"/>
              </a:lnSpc>
              <a:spcBef>
                <a:spcPts val="400"/>
              </a:spcBef>
              <a:buClr>
                <a:srgbClr val="2DA2BF"/>
              </a:buClr>
              <a:buSzPct val="68000"/>
              <a:buFont typeface="Wingdings 3" charset="2"/>
              <a:buChar char=""/>
            </a:pPr>
            <a:r>
              <a:rPr lang="en-US" sz="2500" b="0" strike="noStrike" spc="-1">
                <a:solidFill>
                  <a:srgbClr val="000000"/>
                </a:solidFill>
                <a:latin typeface="Cambria"/>
              </a:rPr>
              <a:t>Two ways to pass arguments to functions in many programming languages are </a:t>
            </a:r>
            <a:r>
              <a:rPr lang="en-US" sz="2500" b="0" strike="noStrike" spc="-1">
                <a:solidFill>
                  <a:srgbClr val="0000FF"/>
                </a:solidFill>
                <a:latin typeface="Cambria"/>
              </a:rPr>
              <a:t>pass-by-value </a:t>
            </a:r>
            <a:r>
              <a:rPr lang="en-US" sz="2500" b="0" strike="noStrike" spc="-1">
                <a:solidFill>
                  <a:srgbClr val="000000"/>
                </a:solidFill>
                <a:latin typeface="Cambria"/>
              </a:rPr>
              <a:t>and </a:t>
            </a:r>
            <a:r>
              <a:rPr lang="en-US" sz="2500" b="0" strike="noStrike" spc="-1">
                <a:solidFill>
                  <a:srgbClr val="0000FF"/>
                </a:solidFill>
                <a:latin typeface="Cambria"/>
              </a:rPr>
              <a:t>pass-by-reference</a:t>
            </a:r>
            <a:r>
              <a:rPr lang="en-US" sz="2500" b="0" strike="noStrike" spc="-1">
                <a:solidFill>
                  <a:srgbClr val="000000"/>
                </a:solidFill>
                <a:latin typeface="Cambria"/>
              </a:rPr>
              <a:t>.</a:t>
            </a:r>
            <a:endParaRPr lang="en-US" sz="2500" b="0" strike="noStrike" spc="-1">
              <a:solidFill>
                <a:srgbClr val="000000"/>
              </a:solidFill>
              <a:latin typeface="Lucida Sans Unicode"/>
            </a:endParaRPr>
          </a:p>
          <a:p>
            <a:pPr marL="365040" indent="-255240">
              <a:lnSpc>
                <a:spcPct val="90000"/>
              </a:lnSpc>
              <a:spcBef>
                <a:spcPts val="400"/>
              </a:spcBef>
              <a:buClr>
                <a:srgbClr val="2DA2BF"/>
              </a:buClr>
              <a:buSzPct val="68000"/>
              <a:buFont typeface="Wingdings 3" charset="2"/>
              <a:buChar char=""/>
            </a:pPr>
            <a:r>
              <a:rPr lang="en-US" sz="2500" b="0" strike="noStrike" spc="-1">
                <a:solidFill>
                  <a:srgbClr val="000000"/>
                </a:solidFill>
                <a:latin typeface="Cambria"/>
              </a:rPr>
              <a:t>When an argument is passed by value, a </a:t>
            </a:r>
            <a:r>
              <a:rPr lang="en-US" sz="2500" b="0" i="1" strike="noStrike" spc="-1">
                <a:solidFill>
                  <a:srgbClr val="000000"/>
                </a:solidFill>
                <a:latin typeface="Cambria"/>
              </a:rPr>
              <a:t>copy </a:t>
            </a:r>
            <a:r>
              <a:rPr lang="en-US" sz="2500" b="0" strike="noStrike" spc="-1">
                <a:solidFill>
                  <a:srgbClr val="000000"/>
                </a:solidFill>
                <a:latin typeface="Cambria"/>
              </a:rPr>
              <a:t>of the argument’s value is made and passed (on the function call stack) to the called function.</a:t>
            </a:r>
            <a:endParaRPr lang="en-US" sz="2500" b="0" strike="noStrike" spc="-1">
              <a:solidFill>
                <a:srgbClr val="000000"/>
              </a:solidFill>
              <a:latin typeface="Lucida Sans Unicode"/>
            </a:endParaRPr>
          </a:p>
          <a:p>
            <a:pPr marL="620640" lvl="1" indent="-228240">
              <a:lnSpc>
                <a:spcPct val="90000"/>
              </a:lnSpc>
              <a:spcBef>
                <a:spcPts val="326"/>
              </a:spcBef>
              <a:buClr>
                <a:srgbClr val="2DA2BF"/>
              </a:buClr>
              <a:buFont typeface="Verdana"/>
              <a:buChar char="◦"/>
            </a:pPr>
            <a:r>
              <a:rPr lang="en-US" sz="2300" b="0" strike="noStrike" spc="-1">
                <a:solidFill>
                  <a:srgbClr val="000000"/>
                </a:solidFill>
                <a:latin typeface="Cambria"/>
              </a:rPr>
              <a:t>Changes to the copy do not affect the original variable’s value in the caller.</a:t>
            </a:r>
            <a:endParaRPr lang="en-US" sz="2300" b="0" strike="noStrike" spc="-1">
              <a:solidFill>
                <a:srgbClr val="000000"/>
              </a:solidFill>
              <a:latin typeface="Lucida Sans Unicode"/>
            </a:endParaRPr>
          </a:p>
          <a:p>
            <a:pPr marL="365040" indent="-255240">
              <a:lnSpc>
                <a:spcPct val="90000"/>
              </a:lnSpc>
              <a:spcBef>
                <a:spcPts val="400"/>
              </a:spcBef>
              <a:buClr>
                <a:srgbClr val="2DA2BF"/>
              </a:buClr>
              <a:buSzPct val="68000"/>
              <a:buFont typeface="Wingdings 3" charset="2"/>
              <a:buChar char=""/>
            </a:pPr>
            <a:r>
              <a:rPr lang="en-US" sz="2500" b="0" strike="noStrike" spc="-1">
                <a:solidFill>
                  <a:srgbClr val="000000"/>
                </a:solidFill>
                <a:latin typeface="Cambria"/>
              </a:rPr>
              <a:t>To specify a reference to a constant, place the </a:t>
            </a:r>
            <a:r>
              <a:rPr lang="en-US" sz="2500" b="0" strike="noStrike" spc="-1">
                <a:solidFill>
                  <a:srgbClr val="000000"/>
                </a:solidFill>
                <a:latin typeface="Consolas"/>
              </a:rPr>
              <a:t>const</a:t>
            </a:r>
            <a:r>
              <a:rPr lang="en-US" sz="2500" b="0" strike="noStrike" spc="-1">
                <a:solidFill>
                  <a:srgbClr val="000000"/>
                </a:solidFill>
                <a:latin typeface="Cambria"/>
              </a:rPr>
              <a:t> qualifier before the type specifier in the parameter declaration.</a:t>
            </a:r>
            <a:endParaRPr lang="en-US" sz="2500" b="0" strike="noStrike" spc="-1">
              <a:solidFill>
                <a:srgbClr val="000000"/>
              </a:solidFill>
              <a:latin typeface="Lucida Sans Unicode"/>
            </a:endParaRPr>
          </a:p>
          <a:p>
            <a:endParaRPr lang="en-US" sz="2500" b="0" strike="noStrike" spc="-1">
              <a:solidFill>
                <a:srgbClr val="000000"/>
              </a:solidFill>
              <a:latin typeface="Lucida Sans Unicode"/>
            </a:endParaRPr>
          </a:p>
        </p:txBody>
      </p:sp>
      <p:sp>
        <p:nvSpPr>
          <p:cNvPr id="439"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0" name="Picture 1"/>
          <p:cNvPicPr/>
          <p:nvPr/>
        </p:nvPicPr>
        <p:blipFill>
          <a:blip r:embed="rId2"/>
          <a:stretch/>
        </p:blipFill>
        <p:spPr>
          <a:xfrm>
            <a:off x="0" y="2190600"/>
            <a:ext cx="9143640" cy="2475000"/>
          </a:xfrm>
          <a:prstGeom prst="rect">
            <a:avLst/>
          </a:prstGeom>
          <a:ln>
            <a:noFill/>
          </a:ln>
        </p:spPr>
      </p:pic>
      <p:sp>
        <p:nvSpPr>
          <p:cNvPr id="441"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dirty="0">
                <a:solidFill>
                  <a:srgbClr val="24B5A1"/>
                </a:solidFill>
                <a:latin typeface="Arial"/>
              </a:rPr>
              <a:t>6.13  </a:t>
            </a:r>
            <a:r>
              <a:rPr lang="en-US" sz="3600" b="1" strike="noStrike" spc="-1" dirty="0">
                <a:solidFill>
                  <a:srgbClr val="3380E6"/>
                </a:solidFill>
                <a:latin typeface="Arial"/>
              </a:rPr>
              <a:t>References and Reference Parameters (cont.)</a:t>
            </a:r>
            <a:endParaRPr lang="en-US" sz="3600" b="0" strike="noStrike" spc="-1" dirty="0">
              <a:solidFill>
                <a:srgbClr val="000000"/>
              </a:solidFill>
              <a:latin typeface="Arial"/>
            </a:endParaRPr>
          </a:p>
        </p:txBody>
      </p:sp>
      <p:sp>
        <p:nvSpPr>
          <p:cNvPr id="443"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With </a:t>
            </a:r>
            <a:r>
              <a:rPr lang="en-US" sz="2400" b="0" i="1" strike="noStrike" spc="-1">
                <a:solidFill>
                  <a:srgbClr val="000000"/>
                </a:solidFill>
                <a:latin typeface="Cambria"/>
              </a:rPr>
              <a:t>pass-by-reference</a:t>
            </a:r>
            <a:r>
              <a:rPr lang="en-US" sz="2400" b="0" strike="noStrike" spc="-1">
                <a:solidFill>
                  <a:srgbClr val="000000"/>
                </a:solidFill>
                <a:latin typeface="Cambria"/>
              </a:rPr>
              <a:t>, the caller gives the called function the ability to </a:t>
            </a:r>
            <a:r>
              <a:rPr lang="en-US" sz="2400" b="0" i="1" strike="noStrike" spc="-1">
                <a:solidFill>
                  <a:srgbClr val="000000"/>
                </a:solidFill>
                <a:latin typeface="Cambria"/>
              </a:rPr>
              <a:t>access the caller’s data directly</a:t>
            </a:r>
            <a:r>
              <a:rPr lang="en-US" sz="2400" b="0" strike="noStrike" spc="-1">
                <a:solidFill>
                  <a:srgbClr val="000000"/>
                </a:solidFill>
                <a:latin typeface="Cambria"/>
              </a:rPr>
              <a:t>, and to </a:t>
            </a:r>
            <a:r>
              <a:rPr lang="en-US" sz="2400" b="0" i="1" strike="noStrike" spc="-1">
                <a:solidFill>
                  <a:srgbClr val="000000"/>
                </a:solidFill>
                <a:latin typeface="Cambria"/>
              </a:rPr>
              <a:t>modify</a:t>
            </a:r>
            <a:r>
              <a:rPr lang="en-US" sz="2400" b="0" strike="noStrike" spc="-1">
                <a:solidFill>
                  <a:srgbClr val="000000"/>
                </a:solidFill>
                <a:latin typeface="Cambria"/>
              </a:rPr>
              <a:t> that data.</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A </a:t>
            </a:r>
            <a:r>
              <a:rPr lang="en-US" sz="2400" b="0" strike="noStrike" spc="-1">
                <a:solidFill>
                  <a:srgbClr val="0000FF"/>
                </a:solidFill>
                <a:latin typeface="Cambria"/>
              </a:rPr>
              <a:t>reference parameter </a:t>
            </a:r>
            <a:r>
              <a:rPr lang="en-US" sz="2400" b="0" strike="noStrike" spc="-1">
                <a:solidFill>
                  <a:srgbClr val="000000"/>
                </a:solidFill>
                <a:latin typeface="Cambria"/>
              </a:rPr>
              <a:t>is an </a:t>
            </a:r>
            <a:r>
              <a:rPr lang="en-US" sz="2400" b="0" i="1" strike="noStrike" spc="-1">
                <a:solidFill>
                  <a:srgbClr val="000000"/>
                </a:solidFill>
                <a:latin typeface="Cambria"/>
              </a:rPr>
              <a:t>alias</a:t>
            </a:r>
            <a:r>
              <a:rPr lang="en-US" sz="2400" b="0" strike="noStrike" spc="-1">
                <a:solidFill>
                  <a:srgbClr val="000000"/>
                </a:solidFill>
                <a:latin typeface="Cambria"/>
              </a:rPr>
              <a:t> for its corresponding argument in a function call.</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To indicate that a function parameter is passed by reference, simply follow the parameter’s type in the function prototype by an </a:t>
            </a:r>
            <a:r>
              <a:rPr lang="en-US" sz="2400" b="0" i="1" strike="noStrike" spc="-1">
                <a:solidFill>
                  <a:srgbClr val="000000"/>
                </a:solidFill>
                <a:latin typeface="Cambria"/>
              </a:rPr>
              <a:t>ampersand</a:t>
            </a:r>
            <a:r>
              <a:rPr lang="en-US" sz="2400" b="0" strike="noStrike" spc="-1">
                <a:solidFill>
                  <a:srgbClr val="000000"/>
                </a:solidFill>
                <a:latin typeface="Cambria"/>
              </a:rPr>
              <a:t> (</a:t>
            </a:r>
            <a:r>
              <a:rPr lang="en-US" sz="2400" b="0" strike="noStrike" spc="-1">
                <a:solidFill>
                  <a:srgbClr val="000000"/>
                </a:solidFill>
                <a:latin typeface="Consolas"/>
              </a:rPr>
              <a:t>&amp;</a:t>
            </a:r>
            <a:r>
              <a:rPr lang="en-US" sz="2400" b="0" strike="noStrike" spc="-1">
                <a:solidFill>
                  <a:srgbClr val="000000"/>
                </a:solidFill>
                <a:latin typeface="Cambria"/>
              </a:rPr>
              <a:t>); use the same convention when listing the parameter’s type in the function header.</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Figure 6.17 compares pass-by-value and pass-by-reference with reference parameters. </a:t>
            </a:r>
            <a:endParaRPr lang="en-US" sz="2400" b="0" strike="noStrike" spc="-1">
              <a:solidFill>
                <a:srgbClr val="000000"/>
              </a:solidFill>
              <a:latin typeface="Lucida Sans Unicode"/>
            </a:endParaRPr>
          </a:p>
          <a:p>
            <a:pPr>
              <a:lnSpc>
                <a:spcPct val="100000"/>
              </a:lnSpc>
              <a:spcBef>
                <a:spcPts val="400"/>
              </a:spcBef>
            </a:pPr>
            <a:endParaRPr lang="en-US" sz="2400" b="0" strike="noStrike" spc="-1">
              <a:solidFill>
                <a:srgbClr val="000000"/>
              </a:solidFill>
              <a:latin typeface="Lucida Sans Unicode"/>
            </a:endParaRPr>
          </a:p>
          <a:p>
            <a:pPr>
              <a:lnSpc>
                <a:spcPct val="100000"/>
              </a:lnSpc>
              <a:spcBef>
                <a:spcPts val="400"/>
              </a:spcBef>
            </a:pPr>
            <a:endParaRPr lang="en-US" sz="2400" b="0" strike="noStrike" spc="-1">
              <a:solidFill>
                <a:srgbClr val="000000"/>
              </a:solidFill>
              <a:latin typeface="Lucida Sans Unicode"/>
            </a:endParaRPr>
          </a:p>
        </p:txBody>
      </p:sp>
      <p:sp>
        <p:nvSpPr>
          <p:cNvPr id="444"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5" name="Picture 1"/>
          <p:cNvPicPr/>
          <p:nvPr/>
        </p:nvPicPr>
        <p:blipFill>
          <a:blip r:embed="rId2"/>
          <a:stretch/>
        </p:blipFill>
        <p:spPr>
          <a:xfrm>
            <a:off x="0" y="2190600"/>
            <a:ext cx="9143640" cy="2475000"/>
          </a:xfrm>
          <a:prstGeom prst="rect">
            <a:avLst/>
          </a:prstGeom>
          <a:ln>
            <a:noFill/>
          </a:ln>
        </p:spPr>
      </p:pic>
      <p:sp>
        <p:nvSpPr>
          <p:cNvPr id="446"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7" name="Picture 1"/>
          <p:cNvPicPr/>
          <p:nvPr/>
        </p:nvPicPr>
        <p:blipFill>
          <a:blip r:embed="rId2"/>
          <a:stretch/>
        </p:blipFill>
        <p:spPr>
          <a:xfrm>
            <a:off x="0" y="2278800"/>
            <a:ext cx="9143640" cy="2298600"/>
          </a:xfrm>
          <a:prstGeom prst="rect">
            <a:avLst/>
          </a:prstGeom>
          <a:ln>
            <a:noFill/>
          </a:ln>
        </p:spPr>
      </p:pic>
      <p:sp>
        <p:nvSpPr>
          <p:cNvPr id="448"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1" name="Picture 1"/>
          <p:cNvPicPr/>
          <p:nvPr/>
        </p:nvPicPr>
        <p:blipFill>
          <a:blip r:embed="rId2"/>
          <a:stretch/>
        </p:blipFill>
        <p:spPr>
          <a:xfrm>
            <a:off x="0" y="117000"/>
            <a:ext cx="9143640" cy="6624000"/>
          </a:xfrm>
          <a:prstGeom prst="rect">
            <a:avLst/>
          </a:prstGeom>
          <a:ln>
            <a:noFill/>
          </a:ln>
        </p:spPr>
      </p:pic>
      <p:sp>
        <p:nvSpPr>
          <p:cNvPr id="452"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3" name="Picture 1"/>
          <p:cNvPicPr/>
          <p:nvPr/>
        </p:nvPicPr>
        <p:blipFill>
          <a:blip r:embed="rId2"/>
          <a:stretch/>
        </p:blipFill>
        <p:spPr>
          <a:xfrm>
            <a:off x="3960" y="609480"/>
            <a:ext cx="9139680" cy="5436000"/>
          </a:xfrm>
          <a:prstGeom prst="rect">
            <a:avLst/>
          </a:prstGeom>
          <a:ln>
            <a:noFill/>
          </a:ln>
        </p:spPr>
      </p:pic>
      <p:sp>
        <p:nvSpPr>
          <p:cNvPr id="454"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a:solidFill>
                  <a:srgbClr val="24B5A1"/>
                </a:solidFill>
                <a:latin typeface="Arial"/>
              </a:rPr>
              <a:t>6.14  </a:t>
            </a:r>
            <a:r>
              <a:rPr lang="en-US" sz="3600" b="1" strike="noStrike" spc="-1">
                <a:solidFill>
                  <a:srgbClr val="3380E6"/>
                </a:solidFill>
                <a:latin typeface="Arial"/>
              </a:rPr>
              <a:t>Default Arguments</a:t>
            </a:r>
            <a:endParaRPr lang="en-US" sz="3600" b="0" strike="noStrike" spc="-1">
              <a:solidFill>
                <a:srgbClr val="000000"/>
              </a:solidFill>
              <a:latin typeface="Arial"/>
            </a:endParaRPr>
          </a:p>
        </p:txBody>
      </p:sp>
      <p:sp>
        <p:nvSpPr>
          <p:cNvPr id="469" name="TextShape 2"/>
          <p:cNvSpPr txBox="1"/>
          <p:nvPr/>
        </p:nvSpPr>
        <p:spPr>
          <a:xfrm>
            <a:off x="457200" y="137160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It common for a program to invoke a function repeatedly with the </a:t>
            </a:r>
            <a:r>
              <a:rPr lang="en-US" sz="2400" b="0" i="1" strike="noStrike" spc="-1">
                <a:solidFill>
                  <a:srgbClr val="000000"/>
                </a:solidFill>
                <a:latin typeface="Cambria"/>
              </a:rPr>
              <a:t>same</a:t>
            </a:r>
            <a:r>
              <a:rPr lang="en-US" sz="2400" b="0" strike="noStrike" spc="-1">
                <a:solidFill>
                  <a:srgbClr val="000000"/>
                </a:solidFill>
                <a:latin typeface="Cambria"/>
              </a:rPr>
              <a:t> argument value for a particular parameter.</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Can specify that such a parameter has a </a:t>
            </a:r>
            <a:r>
              <a:rPr lang="en-US" sz="2400" b="0" strike="noStrike" spc="-1">
                <a:solidFill>
                  <a:srgbClr val="0000FF"/>
                </a:solidFill>
                <a:latin typeface="Cambria"/>
              </a:rPr>
              <a:t>default argument</a:t>
            </a:r>
            <a:r>
              <a:rPr lang="en-US" sz="2400" b="0" strike="noStrike" spc="-1">
                <a:solidFill>
                  <a:srgbClr val="000000"/>
                </a:solidFill>
                <a:latin typeface="Cambria"/>
              </a:rPr>
              <a:t>, i.e., a default value to be passed to that parameter.</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When a program omits an argument for a parameter with a default argument in a function call, the compiler rewrites the function call and inserts the default value of that argument.</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Figure 6.18 demonstrates using default arguments to calculate a box’s volume. </a:t>
            </a:r>
            <a:endParaRPr lang="en-US" sz="2400" b="0" strike="noStrike" spc="-1">
              <a:solidFill>
                <a:srgbClr val="000000"/>
              </a:solidFill>
              <a:latin typeface="Lucida Sans Unicode"/>
            </a:endParaRPr>
          </a:p>
        </p:txBody>
      </p:sp>
      <p:sp>
        <p:nvSpPr>
          <p:cNvPr id="470"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 name="Picture 1"/>
          <p:cNvPicPr/>
          <p:nvPr/>
        </p:nvPicPr>
        <p:blipFill>
          <a:blip r:embed="rId2"/>
          <a:stretch/>
        </p:blipFill>
        <p:spPr>
          <a:xfrm>
            <a:off x="633240" y="857160"/>
            <a:ext cx="7876800" cy="5143320"/>
          </a:xfrm>
          <a:prstGeom prst="rect">
            <a:avLst/>
          </a:prstGeom>
          <a:ln>
            <a:noFill/>
          </a:ln>
        </p:spPr>
      </p:pic>
      <p:sp>
        <p:nvSpPr>
          <p:cNvPr id="472"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 name="Picture 1"/>
          <p:cNvPicPr/>
          <p:nvPr/>
        </p:nvPicPr>
        <p:blipFill>
          <a:blip r:embed="rId2"/>
          <a:stretch/>
        </p:blipFill>
        <p:spPr>
          <a:xfrm>
            <a:off x="892800" y="857160"/>
            <a:ext cx="7357680" cy="5143320"/>
          </a:xfrm>
          <a:prstGeom prst="rect">
            <a:avLst/>
          </a:prstGeom>
          <a:ln>
            <a:noFill/>
          </a:ln>
        </p:spPr>
      </p:pic>
      <p:sp>
        <p:nvSpPr>
          <p:cNvPr id="253"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3" name="Picture 1"/>
          <p:cNvPicPr/>
          <p:nvPr/>
        </p:nvPicPr>
        <p:blipFill>
          <a:blip r:embed="rId2"/>
          <a:stretch/>
        </p:blipFill>
        <p:spPr>
          <a:xfrm>
            <a:off x="813240" y="857160"/>
            <a:ext cx="7517160" cy="5143320"/>
          </a:xfrm>
          <a:prstGeom prst="rect">
            <a:avLst/>
          </a:prstGeom>
          <a:ln>
            <a:noFill/>
          </a:ln>
        </p:spPr>
      </p:pic>
      <p:sp>
        <p:nvSpPr>
          <p:cNvPr id="474"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a:solidFill>
                  <a:srgbClr val="24B5A1"/>
                </a:solidFill>
                <a:latin typeface="Arial"/>
              </a:rPr>
              <a:t>6.14  </a:t>
            </a:r>
            <a:r>
              <a:rPr lang="en-US" sz="3600" b="1" strike="noStrike" spc="-1">
                <a:solidFill>
                  <a:srgbClr val="3380E6"/>
                </a:solidFill>
                <a:latin typeface="Arial"/>
              </a:rPr>
              <a:t>Default Arguments</a:t>
            </a:r>
            <a:endParaRPr lang="en-US" sz="3600" b="0" strike="noStrike" spc="-1">
              <a:solidFill>
                <a:srgbClr val="000000"/>
              </a:solidFill>
              <a:latin typeface="Arial"/>
            </a:endParaRPr>
          </a:p>
        </p:txBody>
      </p:sp>
      <p:sp>
        <p:nvSpPr>
          <p:cNvPr id="476" name="TextShape 2"/>
          <p:cNvSpPr txBox="1"/>
          <p:nvPr/>
        </p:nvSpPr>
        <p:spPr>
          <a:xfrm>
            <a:off x="457200" y="137160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Default arguments must be the rightmost (trailing) arguments in a function’s parameter list. </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When calling a function with two or more default arguments, if an omitted argument is not the rightmost argument, then all arguments to the right of that argument also must be omitted. </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Default arguments must be specified with the first occurrence of the function name—typically, in the function prototype. </a:t>
            </a:r>
            <a:endParaRPr lang="en-US" sz="24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400" b="0" strike="noStrike" spc="-1">
                <a:solidFill>
                  <a:srgbClr val="000000"/>
                </a:solidFill>
                <a:latin typeface="Cambria"/>
              </a:rPr>
              <a:t>Default values can be any expression, including constants, global variables or function calls. Default arguments also can be used with inline functions.</a:t>
            </a:r>
            <a:endParaRPr lang="en-US" sz="2400" b="0" strike="noStrike" spc="-1">
              <a:solidFill>
                <a:srgbClr val="000000"/>
              </a:solidFill>
              <a:latin typeface="Lucida Sans Unicode"/>
            </a:endParaRPr>
          </a:p>
        </p:txBody>
      </p:sp>
      <p:sp>
        <p:nvSpPr>
          <p:cNvPr id="477"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8" name="Picture 1"/>
          <p:cNvPicPr/>
          <p:nvPr/>
        </p:nvPicPr>
        <p:blipFill>
          <a:blip r:embed="rId2"/>
          <a:stretch/>
        </p:blipFill>
        <p:spPr>
          <a:xfrm>
            <a:off x="0" y="2168280"/>
            <a:ext cx="9143640" cy="2521440"/>
          </a:xfrm>
          <a:prstGeom prst="rect">
            <a:avLst/>
          </a:prstGeom>
          <a:ln>
            <a:noFill/>
          </a:ln>
        </p:spPr>
      </p:pic>
      <p:sp>
        <p:nvSpPr>
          <p:cNvPr id="479"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TextShape 1"/>
          <p:cNvSpPr txBox="1"/>
          <p:nvPr/>
        </p:nvSpPr>
        <p:spPr>
          <a:xfrm>
            <a:off x="457200" y="274680"/>
            <a:ext cx="8229240" cy="1142640"/>
          </a:xfrm>
          <a:prstGeom prst="rect">
            <a:avLst/>
          </a:prstGeom>
          <a:noFill/>
          <a:ln>
            <a:noFill/>
          </a:ln>
        </p:spPr>
        <p:txBody>
          <a:bodyPr lIns="90000" tIns="45000" rIns="90000" bIns="45000" anchor="ctr">
            <a:normAutofit lnSpcReduction="10000"/>
          </a:bodyPr>
          <a:lstStyle/>
          <a:p>
            <a:pPr>
              <a:lnSpc>
                <a:spcPct val="100000"/>
              </a:lnSpc>
            </a:pPr>
            <a:r>
              <a:rPr lang="en-US" sz="3600" b="1" strike="noStrike" spc="-1">
                <a:solidFill>
                  <a:srgbClr val="24B5A1"/>
                </a:solidFill>
                <a:latin typeface="Arial"/>
              </a:rPr>
              <a:t>6.15  </a:t>
            </a:r>
            <a:r>
              <a:rPr lang="en-US" sz="3600" b="1" strike="noStrike" spc="-1">
                <a:solidFill>
                  <a:srgbClr val="3380E6"/>
                </a:solidFill>
                <a:latin typeface="Arial"/>
              </a:rPr>
              <a:t>Unary Scope Resolution Operator</a:t>
            </a:r>
            <a:endParaRPr lang="en-US" sz="3600" b="0" strike="noStrike" spc="-1">
              <a:solidFill>
                <a:srgbClr val="000000"/>
              </a:solidFill>
              <a:latin typeface="Arial"/>
            </a:endParaRPr>
          </a:p>
        </p:txBody>
      </p:sp>
      <p:sp>
        <p:nvSpPr>
          <p:cNvPr id="481"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C++ provides the </a:t>
            </a:r>
            <a:r>
              <a:rPr lang="en-US" sz="2700" b="0" strike="noStrike" spc="-1">
                <a:solidFill>
                  <a:srgbClr val="0000FF"/>
                </a:solidFill>
                <a:latin typeface="Cambria"/>
              </a:rPr>
              <a:t>unary</a:t>
            </a:r>
            <a:r>
              <a:rPr lang="en-US" sz="2700" b="0" strike="noStrike" spc="-1">
                <a:solidFill>
                  <a:srgbClr val="000000"/>
                </a:solidFill>
                <a:latin typeface="Cambria"/>
              </a:rPr>
              <a:t> </a:t>
            </a:r>
            <a:r>
              <a:rPr lang="en-US" sz="2700" b="0" strike="noStrike" spc="-1">
                <a:solidFill>
                  <a:srgbClr val="0000FF"/>
                </a:solidFill>
                <a:latin typeface="Cambria"/>
              </a:rPr>
              <a:t>scope resolution operator (</a:t>
            </a:r>
            <a:r>
              <a:rPr lang="en-US" sz="2700" b="0" strike="noStrike" spc="-1">
                <a:solidFill>
                  <a:srgbClr val="0000FF"/>
                </a:solidFill>
                <a:latin typeface="Consolas"/>
              </a:rPr>
              <a:t>::</a:t>
            </a:r>
            <a:r>
              <a:rPr lang="en-US" sz="2700" b="0" strike="noStrike" spc="-1">
                <a:solidFill>
                  <a:srgbClr val="0000FF"/>
                </a:solidFill>
                <a:latin typeface="Cambria"/>
              </a:rPr>
              <a:t>)</a:t>
            </a:r>
            <a:r>
              <a:rPr lang="en-US" sz="2700" b="0" strike="noStrike" spc="-1">
                <a:solidFill>
                  <a:srgbClr val="000000"/>
                </a:solidFill>
                <a:latin typeface="Cambria"/>
              </a:rPr>
              <a:t> to access a global variable when a local variable of the same name is in scope.</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Using the unary scope resolution operator (</a:t>
            </a:r>
            <a:r>
              <a:rPr lang="en-US" sz="2700" b="0" strike="noStrike" spc="-1">
                <a:solidFill>
                  <a:srgbClr val="000000"/>
                </a:solidFill>
                <a:latin typeface="Consolas"/>
              </a:rPr>
              <a:t>::</a:t>
            </a:r>
            <a:r>
              <a:rPr lang="en-US" sz="2700" b="0" strike="noStrike" spc="-1">
                <a:solidFill>
                  <a:srgbClr val="000000"/>
                </a:solidFill>
                <a:latin typeface="Cambria"/>
              </a:rPr>
              <a:t>) with a given variable name is optional when the only variable with that name is a global variable.</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Figure 6.19 shows the unary scope resolution operator with local and global variables of the same name.</a:t>
            </a:r>
            <a:endParaRPr lang="en-US" sz="2700" b="0" strike="noStrike" spc="-1">
              <a:solidFill>
                <a:srgbClr val="000000"/>
              </a:solidFill>
              <a:latin typeface="Lucida Sans Unicode"/>
            </a:endParaRPr>
          </a:p>
        </p:txBody>
      </p:sp>
      <p:sp>
        <p:nvSpPr>
          <p:cNvPr id="482"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3" name="Picture 1"/>
          <p:cNvPicPr/>
          <p:nvPr/>
        </p:nvPicPr>
        <p:blipFill>
          <a:blip r:embed="rId2"/>
          <a:stretch/>
        </p:blipFill>
        <p:spPr>
          <a:xfrm>
            <a:off x="113040" y="857160"/>
            <a:ext cx="8916120" cy="5143320"/>
          </a:xfrm>
          <a:prstGeom prst="rect">
            <a:avLst/>
          </a:prstGeom>
          <a:ln>
            <a:noFill/>
          </a:ln>
        </p:spPr>
      </p:pic>
      <p:sp>
        <p:nvSpPr>
          <p:cNvPr id="484"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Picture 1"/>
          <p:cNvPicPr/>
          <p:nvPr/>
        </p:nvPicPr>
        <p:blipFill>
          <a:blip r:embed="rId2"/>
          <a:stretch/>
        </p:blipFill>
        <p:spPr>
          <a:xfrm>
            <a:off x="0" y="2013480"/>
            <a:ext cx="9143640" cy="2831040"/>
          </a:xfrm>
          <a:prstGeom prst="rect">
            <a:avLst/>
          </a:prstGeom>
          <a:ln>
            <a:noFill/>
          </a:ln>
        </p:spPr>
      </p:pic>
      <p:sp>
        <p:nvSpPr>
          <p:cNvPr id="486"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7" name="Picture 1"/>
          <p:cNvPicPr/>
          <p:nvPr/>
        </p:nvPicPr>
        <p:blipFill>
          <a:blip r:embed="rId2"/>
          <a:stretch/>
        </p:blipFill>
        <p:spPr>
          <a:xfrm>
            <a:off x="0" y="2025360"/>
            <a:ext cx="9143640" cy="2805840"/>
          </a:xfrm>
          <a:prstGeom prst="rect">
            <a:avLst/>
          </a:prstGeom>
          <a:ln>
            <a:noFill/>
          </a:ln>
        </p:spPr>
      </p:pic>
      <p:sp>
        <p:nvSpPr>
          <p:cNvPr id="488"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1" name="Picture 1"/>
          <p:cNvPicPr/>
          <p:nvPr/>
        </p:nvPicPr>
        <p:blipFill>
          <a:blip r:embed="rId2"/>
          <a:stretch/>
        </p:blipFill>
        <p:spPr>
          <a:xfrm>
            <a:off x="0" y="2219400"/>
            <a:ext cx="9143640" cy="2417760"/>
          </a:xfrm>
          <a:prstGeom prst="rect">
            <a:avLst/>
          </a:prstGeom>
          <a:ln>
            <a:noFill/>
          </a:ln>
        </p:spPr>
      </p:pic>
      <p:sp>
        <p:nvSpPr>
          <p:cNvPr id="492"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a:solidFill>
                  <a:srgbClr val="24B5A1"/>
                </a:solidFill>
                <a:latin typeface="Arial"/>
              </a:rPr>
              <a:t>6.16  </a:t>
            </a:r>
            <a:r>
              <a:rPr lang="en-US" sz="3600" b="1" strike="noStrike" spc="-1">
                <a:solidFill>
                  <a:srgbClr val="3380E6"/>
                </a:solidFill>
                <a:latin typeface="Arial"/>
              </a:rPr>
              <a:t>Function Overloading</a:t>
            </a:r>
            <a:endParaRPr lang="en-US" sz="3600" b="0" strike="noStrike" spc="-1">
              <a:solidFill>
                <a:srgbClr val="000000"/>
              </a:solidFill>
              <a:latin typeface="Arial"/>
            </a:endParaRPr>
          </a:p>
        </p:txBody>
      </p:sp>
      <p:sp>
        <p:nvSpPr>
          <p:cNvPr id="494"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C++ enables several functions of the same name to be defined, as long as they have different signatures.</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This is called </a:t>
            </a:r>
            <a:r>
              <a:rPr lang="en-US" sz="2700" b="0" strike="noStrike" spc="-1">
                <a:solidFill>
                  <a:srgbClr val="0000FF"/>
                </a:solidFill>
                <a:latin typeface="Cambria"/>
              </a:rPr>
              <a:t>function overloading</a:t>
            </a:r>
            <a:r>
              <a:rPr lang="en-US" sz="2700" b="0" strike="noStrike" spc="-1">
                <a:solidFill>
                  <a:srgbClr val="000000"/>
                </a:solidFill>
                <a:latin typeface="Cambria"/>
              </a:rPr>
              <a:t>.</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The C++ compiler selects the proper function to call by examining the number, types and order of the arguments in the call.</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Function overloading is used to create several functions of the </a:t>
            </a:r>
            <a:r>
              <a:rPr lang="en-US" sz="2700" b="0" i="1" strike="noStrike" spc="-1">
                <a:solidFill>
                  <a:srgbClr val="000000"/>
                </a:solidFill>
                <a:latin typeface="Cambria"/>
              </a:rPr>
              <a:t>same</a:t>
            </a:r>
            <a:r>
              <a:rPr lang="en-US" sz="2700" b="0" strike="noStrike" spc="-1">
                <a:solidFill>
                  <a:srgbClr val="000000"/>
                </a:solidFill>
                <a:latin typeface="Cambria"/>
              </a:rPr>
              <a:t> name that perform similar tasks, but on different data types.</a:t>
            </a:r>
            <a:endParaRPr lang="en-US" sz="2700" b="0" strike="noStrike" spc="-1">
              <a:solidFill>
                <a:srgbClr val="000000"/>
              </a:solidFill>
              <a:latin typeface="Lucida Sans Unicode"/>
            </a:endParaRPr>
          </a:p>
        </p:txBody>
      </p:sp>
      <p:sp>
        <p:nvSpPr>
          <p:cNvPr id="495"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6" name="Picture 1"/>
          <p:cNvPicPr/>
          <p:nvPr/>
        </p:nvPicPr>
        <p:blipFill>
          <a:blip r:embed="rId2"/>
          <a:stretch/>
        </p:blipFill>
        <p:spPr>
          <a:xfrm>
            <a:off x="0" y="2389680"/>
            <a:ext cx="9143640" cy="2078640"/>
          </a:xfrm>
          <a:prstGeom prst="rect">
            <a:avLst/>
          </a:prstGeom>
          <a:ln>
            <a:noFill/>
          </a:ln>
        </p:spPr>
      </p:pic>
      <p:sp>
        <p:nvSpPr>
          <p:cNvPr id="497"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4" name="Picture 1"/>
          <p:cNvPicPr/>
          <p:nvPr/>
        </p:nvPicPr>
        <p:blipFill>
          <a:blip r:embed="rId2"/>
          <a:stretch/>
        </p:blipFill>
        <p:spPr>
          <a:xfrm>
            <a:off x="807120" y="857160"/>
            <a:ext cx="7527960" cy="5143320"/>
          </a:xfrm>
          <a:prstGeom prst="rect">
            <a:avLst/>
          </a:prstGeom>
          <a:ln>
            <a:noFill/>
          </a:ln>
        </p:spPr>
      </p:pic>
      <p:sp>
        <p:nvSpPr>
          <p:cNvPr id="255"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a:solidFill>
                  <a:srgbClr val="24B5A1"/>
                </a:solidFill>
                <a:latin typeface="Arial"/>
              </a:rPr>
              <a:t>6.16  </a:t>
            </a:r>
            <a:r>
              <a:rPr lang="en-US" sz="3600" b="1" strike="noStrike" spc="-1">
                <a:solidFill>
                  <a:srgbClr val="3380E6"/>
                </a:solidFill>
                <a:latin typeface="Arial"/>
              </a:rPr>
              <a:t>Function Overloading (cont.)</a:t>
            </a:r>
            <a:endParaRPr lang="en-US" sz="3600" b="0" strike="noStrike" spc="-1">
              <a:solidFill>
                <a:srgbClr val="000000"/>
              </a:solidFill>
              <a:latin typeface="Arial"/>
            </a:endParaRPr>
          </a:p>
        </p:txBody>
      </p:sp>
      <p:sp>
        <p:nvSpPr>
          <p:cNvPr id="499"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Figure 6.20 uses overloaded square functions to calculate the square of an </a:t>
            </a:r>
            <a:r>
              <a:rPr lang="en-US" sz="2700" b="0" strike="noStrike" spc="-1">
                <a:solidFill>
                  <a:srgbClr val="000000"/>
                </a:solidFill>
                <a:latin typeface="Consolas"/>
              </a:rPr>
              <a:t>int</a:t>
            </a:r>
            <a:r>
              <a:rPr lang="en-US" sz="2700" b="0" strike="noStrike" spc="-1">
                <a:solidFill>
                  <a:srgbClr val="000000"/>
                </a:solidFill>
                <a:latin typeface="Cambria"/>
              </a:rPr>
              <a:t> and the square of a </a:t>
            </a:r>
            <a:r>
              <a:rPr lang="en-US" sz="2700" b="0" strike="noStrike" spc="-1">
                <a:solidFill>
                  <a:srgbClr val="000000"/>
                </a:solidFill>
                <a:latin typeface="Consolas"/>
              </a:rPr>
              <a:t>double</a:t>
            </a:r>
            <a:r>
              <a:rPr lang="en-US" sz="2700" b="0" strike="noStrike" spc="-1">
                <a:solidFill>
                  <a:srgbClr val="000000"/>
                </a:solidFill>
                <a:latin typeface="Cambria"/>
              </a:rPr>
              <a:t>.</a:t>
            </a:r>
            <a:endParaRPr lang="en-US" sz="2700" b="0" strike="noStrike" spc="-1">
              <a:solidFill>
                <a:srgbClr val="000000"/>
              </a:solidFill>
              <a:latin typeface="Lucida Sans Unicode"/>
            </a:endParaRPr>
          </a:p>
        </p:txBody>
      </p:sp>
      <p:sp>
        <p:nvSpPr>
          <p:cNvPr id="500"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 name="Picture 1"/>
          <p:cNvPicPr/>
          <p:nvPr/>
        </p:nvPicPr>
        <p:blipFill>
          <a:blip r:embed="rId2"/>
          <a:stretch/>
        </p:blipFill>
        <p:spPr>
          <a:xfrm>
            <a:off x="0" y="152280"/>
            <a:ext cx="9131040" cy="6400440"/>
          </a:xfrm>
          <a:prstGeom prst="rect">
            <a:avLst/>
          </a:prstGeom>
          <a:ln>
            <a:noFill/>
          </a:ln>
        </p:spPr>
      </p:pic>
      <p:sp>
        <p:nvSpPr>
          <p:cNvPr id="502"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3" name="Picture 1"/>
          <p:cNvPicPr/>
          <p:nvPr/>
        </p:nvPicPr>
        <p:blipFill>
          <a:blip r:embed="rId2"/>
          <a:stretch/>
        </p:blipFill>
        <p:spPr>
          <a:xfrm>
            <a:off x="0" y="2444400"/>
            <a:ext cx="9143640" cy="1967760"/>
          </a:xfrm>
          <a:prstGeom prst="rect">
            <a:avLst/>
          </a:prstGeom>
          <a:ln>
            <a:noFill/>
          </a:ln>
        </p:spPr>
      </p:pic>
      <p:sp>
        <p:nvSpPr>
          <p:cNvPr id="504"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a:solidFill>
                  <a:srgbClr val="24B5A1"/>
                </a:solidFill>
                <a:latin typeface="Arial"/>
              </a:rPr>
              <a:t>6.16  </a:t>
            </a:r>
            <a:r>
              <a:rPr lang="en-US" sz="3600" b="1" strike="noStrike" spc="-1">
                <a:solidFill>
                  <a:srgbClr val="3380E6"/>
                </a:solidFill>
                <a:latin typeface="Arial"/>
              </a:rPr>
              <a:t>Function Overloading (cont.)</a:t>
            </a:r>
            <a:endParaRPr lang="en-US" sz="3600" b="0" strike="noStrike" spc="-1">
              <a:solidFill>
                <a:srgbClr val="000000"/>
              </a:solidFill>
              <a:latin typeface="Arial"/>
            </a:endParaRPr>
          </a:p>
        </p:txBody>
      </p:sp>
      <p:sp>
        <p:nvSpPr>
          <p:cNvPr id="506" name="TextShape 2"/>
          <p:cNvSpPr txBox="1"/>
          <p:nvPr/>
        </p:nvSpPr>
        <p:spPr>
          <a:xfrm>
            <a:off x="457200" y="1219320"/>
            <a:ext cx="8229240" cy="4525560"/>
          </a:xfrm>
          <a:prstGeom prst="rect">
            <a:avLst/>
          </a:prstGeom>
          <a:noFill/>
          <a:ln>
            <a:noFill/>
          </a:ln>
        </p:spPr>
        <p:txBody>
          <a:bodyPr/>
          <a:lstStyle/>
          <a:p>
            <a:pPr marL="109440">
              <a:lnSpc>
                <a:spcPct val="90000"/>
              </a:lnSpc>
              <a:spcBef>
                <a:spcPts val="400"/>
              </a:spcBef>
            </a:pPr>
            <a:r>
              <a:rPr lang="en-US" sz="2400" b="1" i="1" strike="noStrike" spc="-1">
                <a:solidFill>
                  <a:srgbClr val="000000"/>
                </a:solidFill>
                <a:latin typeface="Cambria"/>
              </a:rPr>
              <a:t>How the Compiler Differentiates Among Overloaded Functions </a:t>
            </a:r>
            <a:endParaRPr lang="en-US" sz="2400" b="0" strike="noStrike" spc="-1">
              <a:solidFill>
                <a:srgbClr val="000000"/>
              </a:solidFill>
              <a:latin typeface="Lucida Sans Unicode"/>
            </a:endParaRPr>
          </a:p>
          <a:p>
            <a:pPr marL="365040" indent="-255240">
              <a:lnSpc>
                <a:spcPct val="90000"/>
              </a:lnSpc>
              <a:spcBef>
                <a:spcPts val="400"/>
              </a:spcBef>
              <a:buClr>
                <a:srgbClr val="2DA2BF"/>
              </a:buClr>
              <a:buSzPct val="68000"/>
              <a:buFont typeface="Wingdings 3" charset="2"/>
              <a:buChar char=""/>
            </a:pPr>
            <a:r>
              <a:rPr lang="en-US" sz="2400" b="0" strike="noStrike" spc="-1">
                <a:solidFill>
                  <a:srgbClr val="000000"/>
                </a:solidFill>
                <a:latin typeface="Cambria"/>
              </a:rPr>
              <a:t>Overloaded functions are distinguished by their signatures.</a:t>
            </a:r>
            <a:endParaRPr lang="en-US" sz="2400" b="0" strike="noStrike" spc="-1">
              <a:solidFill>
                <a:srgbClr val="000000"/>
              </a:solidFill>
              <a:latin typeface="Lucida Sans Unicode"/>
            </a:endParaRPr>
          </a:p>
          <a:p>
            <a:pPr marL="365040" indent="-255240">
              <a:lnSpc>
                <a:spcPct val="90000"/>
              </a:lnSpc>
              <a:spcBef>
                <a:spcPts val="400"/>
              </a:spcBef>
              <a:buClr>
                <a:srgbClr val="2DA2BF"/>
              </a:buClr>
              <a:buSzPct val="68000"/>
              <a:buFont typeface="Wingdings 3" charset="2"/>
              <a:buChar char=""/>
            </a:pPr>
            <a:r>
              <a:rPr lang="en-US" sz="2400" b="0" strike="noStrike" spc="-1">
                <a:solidFill>
                  <a:srgbClr val="000000"/>
                </a:solidFill>
                <a:latin typeface="Cambria"/>
              </a:rPr>
              <a:t>A signature is a combination of a function’s name and its parameter types (in order).</a:t>
            </a:r>
            <a:endParaRPr lang="en-US" sz="2400" b="0" strike="noStrike" spc="-1">
              <a:solidFill>
                <a:srgbClr val="000000"/>
              </a:solidFill>
              <a:latin typeface="Lucida Sans Unicode"/>
            </a:endParaRPr>
          </a:p>
          <a:p>
            <a:pPr marL="365040" indent="-255240">
              <a:lnSpc>
                <a:spcPct val="90000"/>
              </a:lnSpc>
              <a:spcBef>
                <a:spcPts val="400"/>
              </a:spcBef>
              <a:buClr>
                <a:srgbClr val="2DA2BF"/>
              </a:buClr>
              <a:buSzPct val="68000"/>
              <a:buFont typeface="Wingdings 3" charset="2"/>
              <a:buChar char=""/>
            </a:pPr>
            <a:r>
              <a:rPr lang="en-US" sz="2400" b="0" strike="noStrike" spc="-1">
                <a:solidFill>
                  <a:srgbClr val="000000"/>
                </a:solidFill>
                <a:latin typeface="Cambria"/>
              </a:rPr>
              <a:t>The compiler encodes each function identifier with the types of its parameters (sometimes referred to as </a:t>
            </a:r>
            <a:r>
              <a:rPr lang="en-US" sz="2400" b="0" strike="noStrike" spc="-1">
                <a:solidFill>
                  <a:srgbClr val="0000FF"/>
                </a:solidFill>
                <a:latin typeface="Cambria"/>
              </a:rPr>
              <a:t>name mangling</a:t>
            </a:r>
            <a:r>
              <a:rPr lang="en-US" sz="2400" b="0" strike="noStrike" spc="-1">
                <a:solidFill>
                  <a:srgbClr val="000000"/>
                </a:solidFill>
                <a:latin typeface="Cambria"/>
              </a:rPr>
              <a:t> or </a:t>
            </a:r>
            <a:r>
              <a:rPr lang="en-US" sz="2400" b="0" strike="noStrike" spc="-1">
                <a:solidFill>
                  <a:srgbClr val="0000FF"/>
                </a:solidFill>
                <a:latin typeface="Cambria"/>
              </a:rPr>
              <a:t>name decoration</a:t>
            </a:r>
            <a:r>
              <a:rPr lang="en-US" sz="2400" b="0" strike="noStrike" spc="-1">
                <a:solidFill>
                  <a:srgbClr val="000000"/>
                </a:solidFill>
                <a:latin typeface="Cambria"/>
              </a:rPr>
              <a:t>) to enable </a:t>
            </a:r>
            <a:r>
              <a:rPr lang="en-US" sz="2400" b="0" strike="noStrike" spc="-1">
                <a:solidFill>
                  <a:srgbClr val="0000FF"/>
                </a:solidFill>
                <a:latin typeface="Cambria"/>
              </a:rPr>
              <a:t>type-safe linkage</a:t>
            </a:r>
            <a:r>
              <a:rPr lang="en-US" sz="2400" b="0" strike="noStrike" spc="-1">
                <a:solidFill>
                  <a:srgbClr val="000000"/>
                </a:solidFill>
                <a:latin typeface="Cambria"/>
              </a:rPr>
              <a:t>.</a:t>
            </a:r>
            <a:endParaRPr lang="en-US" sz="2400" b="0" strike="noStrike" spc="-1">
              <a:solidFill>
                <a:srgbClr val="000000"/>
              </a:solidFill>
              <a:latin typeface="Lucida Sans Unicode"/>
            </a:endParaRPr>
          </a:p>
          <a:p>
            <a:pPr marL="620640" lvl="1" indent="-228240">
              <a:lnSpc>
                <a:spcPct val="90000"/>
              </a:lnSpc>
              <a:spcBef>
                <a:spcPts val="326"/>
              </a:spcBef>
              <a:buClr>
                <a:srgbClr val="2DA2BF"/>
              </a:buClr>
              <a:buFont typeface="Verdana"/>
              <a:buChar char="◦"/>
            </a:pPr>
            <a:r>
              <a:rPr lang="en-US" sz="2000" b="0" strike="noStrike" spc="-1">
                <a:solidFill>
                  <a:srgbClr val="000000"/>
                </a:solidFill>
                <a:latin typeface="Cambria"/>
              </a:rPr>
              <a:t>Ensures that the proper overloaded function is called and that the types of the arguments conform to the types of the parameters.</a:t>
            </a:r>
            <a:endParaRPr lang="en-US" sz="2000" b="0" strike="noStrike" spc="-1">
              <a:solidFill>
                <a:srgbClr val="000000"/>
              </a:solidFill>
              <a:latin typeface="Lucida Sans Unicode"/>
            </a:endParaRPr>
          </a:p>
          <a:p>
            <a:pPr marL="365040" indent="-255240">
              <a:lnSpc>
                <a:spcPct val="90000"/>
              </a:lnSpc>
              <a:spcBef>
                <a:spcPts val="400"/>
              </a:spcBef>
              <a:buClr>
                <a:srgbClr val="2DA2BF"/>
              </a:buClr>
              <a:buSzPct val="68000"/>
              <a:buFont typeface="Wingdings 3" charset="2"/>
              <a:buChar char=""/>
            </a:pPr>
            <a:r>
              <a:rPr lang="en-US" sz="2400" b="0" strike="noStrike" spc="-1">
                <a:solidFill>
                  <a:srgbClr val="000000"/>
                </a:solidFill>
                <a:latin typeface="Cambria"/>
              </a:rPr>
              <a:t>Figure 6.21 was compiled with GNU C++. </a:t>
            </a:r>
            <a:endParaRPr lang="en-US" sz="2400" b="0" strike="noStrike" spc="-1">
              <a:solidFill>
                <a:srgbClr val="000000"/>
              </a:solidFill>
              <a:latin typeface="Lucida Sans Unicode"/>
            </a:endParaRPr>
          </a:p>
          <a:p>
            <a:pPr marL="365040" indent="-255240">
              <a:lnSpc>
                <a:spcPct val="90000"/>
              </a:lnSpc>
              <a:spcBef>
                <a:spcPts val="400"/>
              </a:spcBef>
              <a:buClr>
                <a:srgbClr val="2DA2BF"/>
              </a:buClr>
              <a:buSzPct val="68000"/>
              <a:buFont typeface="Wingdings 3" charset="2"/>
              <a:buChar char=""/>
            </a:pPr>
            <a:r>
              <a:rPr lang="en-US" sz="2400" b="0" strike="noStrike" spc="-1">
                <a:solidFill>
                  <a:srgbClr val="000000"/>
                </a:solidFill>
                <a:latin typeface="Cambria"/>
              </a:rPr>
              <a:t>Rather than showing the execution output of the program, we show the mangled function names produced in assembly language by GNU C++. </a:t>
            </a:r>
            <a:endParaRPr lang="en-US" sz="2400" b="0" strike="noStrike" spc="-1">
              <a:solidFill>
                <a:srgbClr val="000000"/>
              </a:solidFill>
              <a:latin typeface="Lucida Sans Unicode"/>
            </a:endParaRPr>
          </a:p>
        </p:txBody>
      </p:sp>
      <p:sp>
        <p:nvSpPr>
          <p:cNvPr id="507"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8" name="Picture 1"/>
          <p:cNvPicPr/>
          <p:nvPr/>
        </p:nvPicPr>
        <p:blipFill>
          <a:blip r:embed="rId2"/>
          <a:stretch/>
        </p:blipFill>
        <p:spPr>
          <a:xfrm>
            <a:off x="0" y="61920"/>
            <a:ext cx="9064800" cy="6567120"/>
          </a:xfrm>
          <a:prstGeom prst="rect">
            <a:avLst/>
          </a:prstGeom>
          <a:ln>
            <a:noFill/>
          </a:ln>
        </p:spPr>
      </p:pic>
      <p:sp>
        <p:nvSpPr>
          <p:cNvPr id="509"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a:solidFill>
                  <a:srgbClr val="24B5A1"/>
                </a:solidFill>
                <a:latin typeface="Arial"/>
              </a:rPr>
              <a:t>6.17  </a:t>
            </a:r>
            <a:r>
              <a:rPr lang="en-US" sz="3600" b="1" strike="noStrike" spc="-1">
                <a:solidFill>
                  <a:srgbClr val="3380E6"/>
                </a:solidFill>
                <a:latin typeface="Arial"/>
              </a:rPr>
              <a:t>Function Templates</a:t>
            </a:r>
            <a:endParaRPr lang="en-US" sz="3600" b="0" strike="noStrike" spc="-1">
              <a:solidFill>
                <a:srgbClr val="000000"/>
              </a:solidFill>
              <a:latin typeface="Arial"/>
            </a:endParaRPr>
          </a:p>
        </p:txBody>
      </p:sp>
      <p:sp>
        <p:nvSpPr>
          <p:cNvPr id="520" name="TextShape 2"/>
          <p:cNvSpPr txBox="1"/>
          <p:nvPr/>
        </p:nvSpPr>
        <p:spPr>
          <a:xfrm>
            <a:off x="457200" y="1481040"/>
            <a:ext cx="8229240" cy="4525560"/>
          </a:xfrm>
          <a:prstGeom prst="rect">
            <a:avLst/>
          </a:prstGeom>
          <a:noFill/>
          <a:ln>
            <a:noFill/>
          </a:ln>
        </p:spPr>
        <p:txBody>
          <a:bodyPr/>
          <a:lstStyle/>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If the program logic and operations are </a:t>
            </a:r>
            <a:r>
              <a:rPr lang="en-US" sz="2700" b="0" i="1" strike="noStrike" spc="-1">
                <a:solidFill>
                  <a:srgbClr val="000000"/>
                </a:solidFill>
                <a:latin typeface="Cambria"/>
              </a:rPr>
              <a:t>identical</a:t>
            </a:r>
            <a:r>
              <a:rPr lang="en-US" sz="2700" b="0" strike="noStrike" spc="-1">
                <a:solidFill>
                  <a:srgbClr val="000000"/>
                </a:solidFill>
                <a:latin typeface="Cambria"/>
              </a:rPr>
              <a:t> for each data type, overloading may be performed more compactly and conveniently by using </a:t>
            </a:r>
            <a:r>
              <a:rPr lang="en-US" sz="2700" b="0" strike="noStrike" spc="-1">
                <a:solidFill>
                  <a:srgbClr val="0000FF"/>
                </a:solidFill>
                <a:latin typeface="Cambria"/>
              </a:rPr>
              <a:t>function templates</a:t>
            </a:r>
            <a:r>
              <a:rPr lang="en-US" sz="2700" b="0" strike="noStrike" spc="-1">
                <a:solidFill>
                  <a:srgbClr val="000000"/>
                </a:solidFill>
                <a:latin typeface="Cambria"/>
              </a:rPr>
              <a:t>.</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You write a single function template definition.</a:t>
            </a:r>
            <a:endParaRPr lang="en-US" sz="2700" b="0" strike="noStrike" spc="-1">
              <a:solidFill>
                <a:srgbClr val="000000"/>
              </a:solidFill>
              <a:latin typeface="Lucida Sans Unicode"/>
            </a:endParaRPr>
          </a:p>
          <a:p>
            <a:pPr marL="365040" indent="-255240">
              <a:lnSpc>
                <a:spcPct val="100000"/>
              </a:lnSpc>
              <a:spcBef>
                <a:spcPts val="400"/>
              </a:spcBef>
              <a:buClr>
                <a:srgbClr val="2DA2BF"/>
              </a:buClr>
              <a:buSzPct val="68000"/>
              <a:buFont typeface="Wingdings 3" charset="2"/>
              <a:buChar char=""/>
            </a:pPr>
            <a:r>
              <a:rPr lang="en-US" sz="2700" b="0" strike="noStrike" spc="-1">
                <a:solidFill>
                  <a:srgbClr val="000000"/>
                </a:solidFill>
                <a:latin typeface="Cambria"/>
              </a:rPr>
              <a:t>Given the argument types provided in calls to this function, C++ automatically generates separate </a:t>
            </a:r>
            <a:r>
              <a:rPr lang="en-US" sz="2700" b="0" strike="noStrike" spc="-1">
                <a:solidFill>
                  <a:srgbClr val="0000FF"/>
                </a:solidFill>
                <a:latin typeface="Cambria"/>
              </a:rPr>
              <a:t>function template specializations </a:t>
            </a:r>
            <a:r>
              <a:rPr lang="en-US" sz="2700" b="0" strike="noStrike" spc="-1">
                <a:solidFill>
                  <a:srgbClr val="000000"/>
                </a:solidFill>
                <a:latin typeface="Cambria"/>
              </a:rPr>
              <a:t>to handle each type of call appropriately. </a:t>
            </a:r>
            <a:endParaRPr lang="en-US" sz="2700" b="0" strike="noStrike" spc="-1">
              <a:solidFill>
                <a:srgbClr val="000000"/>
              </a:solidFill>
              <a:latin typeface="Lucida Sans Unicode"/>
            </a:endParaRPr>
          </a:p>
        </p:txBody>
      </p:sp>
      <p:sp>
        <p:nvSpPr>
          <p:cNvPr id="521"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a:solidFill>
                  <a:srgbClr val="24B5A1"/>
                </a:solidFill>
                <a:latin typeface="Arial"/>
              </a:rPr>
              <a:t>6.17  </a:t>
            </a:r>
            <a:r>
              <a:rPr lang="en-US" sz="3600" b="1" strike="noStrike" spc="-1">
                <a:solidFill>
                  <a:srgbClr val="3380E6"/>
                </a:solidFill>
                <a:latin typeface="Arial"/>
              </a:rPr>
              <a:t>Function Templates (cont.)</a:t>
            </a:r>
            <a:endParaRPr lang="en-US" sz="3600" b="0" strike="noStrike" spc="-1">
              <a:solidFill>
                <a:srgbClr val="000000"/>
              </a:solidFill>
              <a:latin typeface="Arial"/>
            </a:endParaRPr>
          </a:p>
        </p:txBody>
      </p:sp>
      <p:sp>
        <p:nvSpPr>
          <p:cNvPr id="523" name="TextShape 2"/>
          <p:cNvSpPr txBox="1"/>
          <p:nvPr/>
        </p:nvSpPr>
        <p:spPr>
          <a:xfrm>
            <a:off x="457200" y="1219320"/>
            <a:ext cx="8229240" cy="4525560"/>
          </a:xfrm>
          <a:prstGeom prst="rect">
            <a:avLst/>
          </a:prstGeom>
          <a:noFill/>
          <a:ln>
            <a:noFill/>
          </a:ln>
        </p:spPr>
        <p:txBody>
          <a:bodyPr/>
          <a:lstStyle/>
          <a:p>
            <a:pPr marL="365040" indent="-255240">
              <a:lnSpc>
                <a:spcPct val="100000"/>
              </a:lnSpc>
              <a:buClr>
                <a:srgbClr val="2DA2BF"/>
              </a:buClr>
              <a:buSzPct val="68000"/>
              <a:buFont typeface="Wingdings 3" charset="2"/>
              <a:buChar char=""/>
            </a:pPr>
            <a:r>
              <a:rPr lang="en-US" sz="2400" b="0" strike="noStrike" spc="-1">
                <a:solidFill>
                  <a:srgbClr val="000000"/>
                </a:solidFill>
                <a:latin typeface="Cambria"/>
              </a:rPr>
              <a:t>Figure 6.22 defines a </a:t>
            </a:r>
            <a:r>
              <a:rPr lang="en-US" sz="2400" b="0" strike="noStrike" spc="-1">
                <a:solidFill>
                  <a:srgbClr val="000000"/>
                </a:solidFill>
                <a:latin typeface="Consolas"/>
              </a:rPr>
              <a:t>maximum</a:t>
            </a:r>
            <a:r>
              <a:rPr lang="en-US" sz="2400" b="0" strike="noStrike" spc="-1">
                <a:solidFill>
                  <a:srgbClr val="000000"/>
                </a:solidFill>
                <a:latin typeface="Cambria"/>
              </a:rPr>
              <a:t> function that determines the largest of three values.</a:t>
            </a:r>
            <a:endParaRPr lang="en-US" sz="2400" b="0" strike="noStrike" spc="-1">
              <a:solidFill>
                <a:srgbClr val="000000"/>
              </a:solidFill>
              <a:latin typeface="Lucida Sans Unicode"/>
            </a:endParaRPr>
          </a:p>
          <a:p>
            <a:pPr marL="365040" indent="-255240">
              <a:lnSpc>
                <a:spcPct val="100000"/>
              </a:lnSpc>
              <a:buClr>
                <a:srgbClr val="2DA2BF"/>
              </a:buClr>
              <a:buSzPct val="68000"/>
              <a:buFont typeface="Wingdings 3" charset="2"/>
              <a:buChar char=""/>
            </a:pPr>
            <a:r>
              <a:rPr lang="en-US" sz="2400" b="0" strike="noStrike" spc="-1">
                <a:solidFill>
                  <a:srgbClr val="000000"/>
                </a:solidFill>
                <a:latin typeface="Cambria"/>
              </a:rPr>
              <a:t>All function template definitions begin with the </a:t>
            </a:r>
            <a:r>
              <a:rPr lang="en-US" sz="2400" b="0" strike="noStrike" spc="-1">
                <a:solidFill>
                  <a:srgbClr val="0000FF"/>
                </a:solidFill>
                <a:latin typeface="Consolas"/>
              </a:rPr>
              <a:t>template</a:t>
            </a:r>
            <a:r>
              <a:rPr lang="en-US" sz="2400" b="0" strike="noStrike" spc="-1">
                <a:solidFill>
                  <a:srgbClr val="0000FF"/>
                </a:solidFill>
                <a:latin typeface="Cambria"/>
              </a:rPr>
              <a:t> keyword</a:t>
            </a:r>
            <a:r>
              <a:rPr lang="en-US" sz="2400" b="0" strike="noStrike" spc="-1">
                <a:solidFill>
                  <a:srgbClr val="000000"/>
                </a:solidFill>
                <a:latin typeface="Cambria"/>
              </a:rPr>
              <a:t> followed by a </a:t>
            </a:r>
            <a:r>
              <a:rPr lang="en-US" sz="2400" b="0" strike="noStrike" spc="-1">
                <a:solidFill>
                  <a:srgbClr val="0000FF"/>
                </a:solidFill>
                <a:latin typeface="Cambria"/>
              </a:rPr>
              <a:t>template parameter list</a:t>
            </a:r>
            <a:r>
              <a:rPr lang="en-US" sz="2400" b="0" strike="noStrike" spc="-1">
                <a:solidFill>
                  <a:srgbClr val="000000"/>
                </a:solidFill>
                <a:latin typeface="Cambria"/>
              </a:rPr>
              <a:t> enclosed in angle brackets (</a:t>
            </a:r>
            <a:r>
              <a:rPr lang="en-US" sz="2400" b="0" strike="noStrike" spc="-1">
                <a:solidFill>
                  <a:srgbClr val="000000"/>
                </a:solidFill>
                <a:latin typeface="Consolas"/>
              </a:rPr>
              <a:t>&lt;</a:t>
            </a:r>
            <a:r>
              <a:rPr lang="en-US" sz="2400" b="0" strike="noStrike" spc="-1">
                <a:solidFill>
                  <a:srgbClr val="000000"/>
                </a:solidFill>
                <a:latin typeface="Cambria"/>
              </a:rPr>
              <a:t> and </a:t>
            </a:r>
            <a:r>
              <a:rPr lang="en-US" sz="2400" b="0" strike="noStrike" spc="-1">
                <a:solidFill>
                  <a:srgbClr val="000000"/>
                </a:solidFill>
                <a:latin typeface="Consolas"/>
              </a:rPr>
              <a:t>&gt;</a:t>
            </a:r>
            <a:r>
              <a:rPr lang="en-US" sz="2400" b="0" strike="noStrike" spc="-1">
                <a:solidFill>
                  <a:srgbClr val="000000"/>
                </a:solidFill>
                <a:latin typeface="Cambria"/>
              </a:rPr>
              <a:t>).</a:t>
            </a:r>
            <a:endParaRPr lang="en-US" sz="2400" b="0" strike="noStrike" spc="-1">
              <a:solidFill>
                <a:srgbClr val="000000"/>
              </a:solidFill>
              <a:latin typeface="Lucida Sans Unicode"/>
            </a:endParaRPr>
          </a:p>
          <a:p>
            <a:pPr marL="365040" indent="-255240">
              <a:lnSpc>
                <a:spcPct val="100000"/>
              </a:lnSpc>
              <a:buClr>
                <a:srgbClr val="2DA2BF"/>
              </a:buClr>
              <a:buSzPct val="68000"/>
              <a:buFont typeface="Wingdings 3" charset="2"/>
              <a:buChar char=""/>
            </a:pPr>
            <a:r>
              <a:rPr lang="en-US" sz="2400" b="0" strike="noStrike" spc="-1">
                <a:solidFill>
                  <a:srgbClr val="000000"/>
                </a:solidFill>
                <a:latin typeface="Cambria"/>
              </a:rPr>
              <a:t>Every parameter in the template parameter list is preceded by keyword </a:t>
            </a:r>
            <a:r>
              <a:rPr lang="en-US" sz="2400" b="0" strike="noStrike" spc="-1">
                <a:solidFill>
                  <a:srgbClr val="000000"/>
                </a:solidFill>
                <a:latin typeface="Consolas"/>
              </a:rPr>
              <a:t>typename</a:t>
            </a:r>
            <a:r>
              <a:rPr lang="en-US" sz="2400" b="0" strike="noStrike" spc="-1">
                <a:solidFill>
                  <a:srgbClr val="000000"/>
                </a:solidFill>
                <a:latin typeface="Cambria"/>
              </a:rPr>
              <a:t> or keyword </a:t>
            </a:r>
            <a:r>
              <a:rPr lang="en-US" sz="2400" b="0" strike="noStrike" spc="-1">
                <a:solidFill>
                  <a:srgbClr val="000000"/>
                </a:solidFill>
                <a:latin typeface="Consolas"/>
              </a:rPr>
              <a:t>class</a:t>
            </a:r>
            <a:r>
              <a:rPr lang="en-US" sz="2400" b="0" strike="noStrike" spc="-1">
                <a:solidFill>
                  <a:srgbClr val="000000"/>
                </a:solidFill>
                <a:latin typeface="Cambria"/>
              </a:rPr>
              <a:t>.</a:t>
            </a:r>
            <a:endParaRPr lang="en-US" sz="2400" b="0" strike="noStrike" spc="-1">
              <a:solidFill>
                <a:srgbClr val="000000"/>
              </a:solidFill>
              <a:latin typeface="Lucida Sans Unicode"/>
            </a:endParaRPr>
          </a:p>
          <a:p>
            <a:pPr marL="365040" indent="-255240">
              <a:lnSpc>
                <a:spcPct val="100000"/>
              </a:lnSpc>
              <a:buClr>
                <a:srgbClr val="2DA2BF"/>
              </a:buClr>
              <a:buSzPct val="68000"/>
              <a:buFont typeface="Wingdings 3" charset="2"/>
              <a:buChar char=""/>
            </a:pPr>
            <a:r>
              <a:rPr lang="en-US" sz="2400" b="0" strike="noStrike" spc="-1">
                <a:solidFill>
                  <a:srgbClr val="000000"/>
                </a:solidFill>
                <a:latin typeface="Cambria"/>
              </a:rPr>
              <a:t>The type parameters are placeholders for fundamental types or user-defined types.</a:t>
            </a:r>
            <a:endParaRPr lang="en-US" sz="2400" b="0" strike="noStrike" spc="-1">
              <a:solidFill>
                <a:srgbClr val="000000"/>
              </a:solidFill>
              <a:latin typeface="Lucida Sans Unicode"/>
            </a:endParaRPr>
          </a:p>
          <a:p>
            <a:pPr marL="620640" lvl="1" indent="-228240">
              <a:lnSpc>
                <a:spcPct val="100000"/>
              </a:lnSpc>
              <a:buClr>
                <a:srgbClr val="2DA2BF"/>
              </a:buClr>
              <a:buFont typeface="Verdana"/>
              <a:buChar char="◦"/>
            </a:pPr>
            <a:r>
              <a:rPr lang="en-US" sz="2000" b="0" strike="noStrike" spc="-1">
                <a:solidFill>
                  <a:srgbClr val="000000"/>
                </a:solidFill>
                <a:latin typeface="Cambria"/>
              </a:rPr>
              <a:t>Used to specify the types of the function’s parameters, to specify the function’s return type and to declare variables within the body of the function definition.</a:t>
            </a:r>
            <a:endParaRPr lang="en-US" sz="2000" b="0" strike="noStrike" spc="-1">
              <a:solidFill>
                <a:srgbClr val="000000"/>
              </a:solidFill>
              <a:latin typeface="Lucida Sans Unicode"/>
            </a:endParaRPr>
          </a:p>
        </p:txBody>
      </p:sp>
      <p:sp>
        <p:nvSpPr>
          <p:cNvPr id="524"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5" name="Picture 1"/>
          <p:cNvPicPr/>
          <p:nvPr/>
        </p:nvPicPr>
        <p:blipFill>
          <a:blip r:embed="rId2"/>
          <a:stretch/>
        </p:blipFill>
        <p:spPr>
          <a:xfrm>
            <a:off x="151200" y="857160"/>
            <a:ext cx="8840160" cy="5143320"/>
          </a:xfrm>
          <a:prstGeom prst="rect">
            <a:avLst/>
          </a:prstGeom>
          <a:ln>
            <a:noFill/>
          </a:ln>
        </p:spPr>
      </p:pic>
      <p:sp>
        <p:nvSpPr>
          <p:cNvPr id="526"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TextShape 1"/>
          <p:cNvSpPr txBox="1"/>
          <p:nvPr/>
        </p:nvSpPr>
        <p:spPr>
          <a:xfrm>
            <a:off x="457200" y="274680"/>
            <a:ext cx="8229240" cy="1142640"/>
          </a:xfrm>
          <a:prstGeom prst="rect">
            <a:avLst/>
          </a:prstGeom>
          <a:noFill/>
          <a:ln>
            <a:noFill/>
          </a:ln>
        </p:spPr>
        <p:txBody>
          <a:bodyPr lIns="90000" tIns="45000" rIns="90000" bIns="45000" anchor="ctr"/>
          <a:lstStyle/>
          <a:p>
            <a:pPr>
              <a:lnSpc>
                <a:spcPct val="100000"/>
              </a:lnSpc>
            </a:pPr>
            <a:r>
              <a:rPr lang="en-US" sz="3600" b="1" strike="noStrike" spc="-1">
                <a:solidFill>
                  <a:srgbClr val="24B5A1"/>
                </a:solidFill>
                <a:latin typeface="Arial"/>
              </a:rPr>
              <a:t>6.19  </a:t>
            </a:r>
            <a:r>
              <a:rPr lang="en-US" sz="3600" b="1" strike="noStrike" spc="-1">
                <a:solidFill>
                  <a:srgbClr val="3380E6"/>
                </a:solidFill>
                <a:latin typeface="Arial"/>
              </a:rPr>
              <a:t>Function Templates (cont.)</a:t>
            </a:r>
            <a:endParaRPr lang="en-US" sz="3600" b="0" strike="noStrike" spc="-1">
              <a:solidFill>
                <a:srgbClr val="000000"/>
              </a:solidFill>
              <a:latin typeface="Arial"/>
            </a:endParaRPr>
          </a:p>
        </p:txBody>
      </p:sp>
      <p:sp>
        <p:nvSpPr>
          <p:cNvPr id="528" name="TextShape 2"/>
          <p:cNvSpPr txBox="1"/>
          <p:nvPr/>
        </p:nvSpPr>
        <p:spPr>
          <a:xfrm>
            <a:off x="457200" y="1219320"/>
            <a:ext cx="8229240" cy="4525560"/>
          </a:xfrm>
          <a:prstGeom prst="rect">
            <a:avLst/>
          </a:prstGeom>
          <a:noFill/>
          <a:ln>
            <a:noFill/>
          </a:ln>
        </p:spPr>
        <p:txBody>
          <a:bodyPr/>
          <a:lstStyle/>
          <a:p>
            <a:pPr marL="365040" indent="-255240">
              <a:lnSpc>
                <a:spcPct val="100000"/>
              </a:lnSpc>
              <a:buClr>
                <a:srgbClr val="2DA2BF"/>
              </a:buClr>
              <a:buSzPct val="68000"/>
              <a:buFont typeface="Wingdings 3" charset="2"/>
              <a:buChar char=""/>
            </a:pPr>
            <a:r>
              <a:rPr lang="en-US" sz="2400" b="0" strike="noStrike" spc="-1">
                <a:solidFill>
                  <a:srgbClr val="000000"/>
                </a:solidFill>
                <a:latin typeface="Cambria"/>
              </a:rPr>
              <a:t>Figure 6.23 uses the </a:t>
            </a:r>
            <a:r>
              <a:rPr lang="en-US" sz="2000" b="0" strike="noStrike" spc="-1">
                <a:solidFill>
                  <a:srgbClr val="000000"/>
                </a:solidFill>
                <a:latin typeface="Consolas"/>
              </a:rPr>
              <a:t>maximum</a:t>
            </a:r>
            <a:r>
              <a:rPr lang="en-US" sz="2400" b="0" strike="noStrike" spc="-1">
                <a:solidFill>
                  <a:srgbClr val="000000"/>
                </a:solidFill>
                <a:latin typeface="Cambria"/>
              </a:rPr>
              <a:t> function template to determine the largest of three </a:t>
            </a:r>
            <a:r>
              <a:rPr lang="en-US" sz="2000" b="0" strike="noStrike" spc="-1">
                <a:solidFill>
                  <a:srgbClr val="000000"/>
                </a:solidFill>
                <a:latin typeface="Consolas"/>
              </a:rPr>
              <a:t>int</a:t>
            </a:r>
            <a:r>
              <a:rPr lang="en-US" sz="2000" b="0" strike="noStrike" spc="-1">
                <a:solidFill>
                  <a:srgbClr val="000000"/>
                </a:solidFill>
                <a:latin typeface="Cambria"/>
              </a:rPr>
              <a:t> </a:t>
            </a:r>
            <a:r>
              <a:rPr lang="en-US" sz="2400" b="0" strike="noStrike" spc="-1">
                <a:solidFill>
                  <a:srgbClr val="000000"/>
                </a:solidFill>
                <a:latin typeface="Cambria"/>
              </a:rPr>
              <a:t>values, three </a:t>
            </a:r>
            <a:r>
              <a:rPr lang="en-US" sz="2000" b="0" strike="noStrike" spc="-1">
                <a:solidFill>
                  <a:srgbClr val="000000"/>
                </a:solidFill>
                <a:latin typeface="Consolas"/>
              </a:rPr>
              <a:t>double</a:t>
            </a:r>
            <a:r>
              <a:rPr lang="en-US" sz="2400" b="0" strike="noStrike" spc="-1">
                <a:solidFill>
                  <a:srgbClr val="000000"/>
                </a:solidFill>
                <a:latin typeface="Cambria"/>
              </a:rPr>
              <a:t> values and three </a:t>
            </a:r>
            <a:r>
              <a:rPr lang="en-US" sz="2000" b="0" strike="noStrike" spc="-1">
                <a:solidFill>
                  <a:srgbClr val="000000"/>
                </a:solidFill>
                <a:latin typeface="Consolas"/>
              </a:rPr>
              <a:t>char</a:t>
            </a:r>
            <a:r>
              <a:rPr lang="en-US" sz="2400" b="0" strike="noStrike" spc="-1">
                <a:solidFill>
                  <a:srgbClr val="000000"/>
                </a:solidFill>
                <a:latin typeface="Cambria"/>
              </a:rPr>
              <a:t> values, respectively. </a:t>
            </a:r>
            <a:endParaRPr lang="en-US" sz="2400" b="0" strike="noStrike" spc="-1">
              <a:solidFill>
                <a:srgbClr val="000000"/>
              </a:solidFill>
              <a:latin typeface="Lucida Sans Unicode"/>
            </a:endParaRPr>
          </a:p>
          <a:p>
            <a:pPr marL="365040" indent="-255240">
              <a:lnSpc>
                <a:spcPct val="100000"/>
              </a:lnSpc>
              <a:buClr>
                <a:srgbClr val="2DA2BF"/>
              </a:buClr>
              <a:buSzPct val="68000"/>
              <a:buFont typeface="Wingdings 3" charset="2"/>
              <a:buChar char=""/>
            </a:pPr>
            <a:r>
              <a:rPr lang="en-US" sz="2400" b="0" strike="noStrike" spc="-1">
                <a:solidFill>
                  <a:srgbClr val="000000"/>
                </a:solidFill>
                <a:latin typeface="Cambria"/>
              </a:rPr>
              <a:t>Separate functions are created as a result of the calls—expecting three </a:t>
            </a:r>
            <a:r>
              <a:rPr lang="en-US" sz="2000" b="0" strike="noStrike" spc="-1">
                <a:solidFill>
                  <a:srgbClr val="000000"/>
                </a:solidFill>
                <a:latin typeface="Consolas"/>
              </a:rPr>
              <a:t>int</a:t>
            </a:r>
            <a:r>
              <a:rPr lang="en-US" sz="2400" b="0" strike="noStrike" spc="-1">
                <a:solidFill>
                  <a:srgbClr val="000000"/>
                </a:solidFill>
                <a:latin typeface="Cambria"/>
              </a:rPr>
              <a:t> values, three </a:t>
            </a:r>
            <a:r>
              <a:rPr lang="en-US" sz="2000" b="0" strike="noStrike" spc="-1">
                <a:solidFill>
                  <a:srgbClr val="000000"/>
                </a:solidFill>
                <a:latin typeface="Consolas"/>
              </a:rPr>
              <a:t>double</a:t>
            </a:r>
            <a:r>
              <a:rPr lang="en-US" sz="2400" b="0" strike="noStrike" spc="-1">
                <a:solidFill>
                  <a:srgbClr val="000000"/>
                </a:solidFill>
                <a:latin typeface="Cambria"/>
              </a:rPr>
              <a:t> values and three </a:t>
            </a:r>
            <a:r>
              <a:rPr lang="en-US" sz="2000" b="0" strike="noStrike" spc="-1">
                <a:solidFill>
                  <a:srgbClr val="000000"/>
                </a:solidFill>
                <a:latin typeface="Consolas"/>
              </a:rPr>
              <a:t>char</a:t>
            </a:r>
            <a:r>
              <a:rPr lang="en-US" sz="2400" b="0" strike="noStrike" spc="-1">
                <a:solidFill>
                  <a:srgbClr val="000000"/>
                </a:solidFill>
                <a:latin typeface="Cambria"/>
              </a:rPr>
              <a:t> values, respectively. </a:t>
            </a:r>
            <a:endParaRPr lang="en-US" sz="2400" b="0" strike="noStrike" spc="-1">
              <a:solidFill>
                <a:srgbClr val="000000"/>
              </a:solidFill>
              <a:latin typeface="Lucida Sans Unicode"/>
            </a:endParaRPr>
          </a:p>
        </p:txBody>
      </p:sp>
      <p:sp>
        <p:nvSpPr>
          <p:cNvPr id="529" name="TextShape 3"/>
          <p:cNvSpPr txBox="1"/>
          <p:nvPr/>
        </p:nvSpPr>
        <p:spPr>
          <a:xfrm>
            <a:off x="3962520" y="6408720"/>
            <a:ext cx="2768400" cy="364680"/>
          </a:xfrm>
          <a:prstGeom prst="rect">
            <a:avLst/>
          </a:prstGeom>
          <a:noFill/>
          <a:ln>
            <a:noFill/>
          </a:ln>
        </p:spPr>
        <p:txBody>
          <a:bodyPr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0" name="Picture 2"/>
          <p:cNvPicPr/>
          <p:nvPr/>
        </p:nvPicPr>
        <p:blipFill>
          <a:blip r:embed="rId2"/>
          <a:stretch/>
        </p:blipFill>
        <p:spPr>
          <a:xfrm>
            <a:off x="0" y="443520"/>
            <a:ext cx="9143640" cy="5970240"/>
          </a:xfrm>
          <a:prstGeom prst="rect">
            <a:avLst/>
          </a:prstGeom>
          <a:ln>
            <a:noFill/>
          </a:ln>
        </p:spPr>
      </p:pic>
      <p:sp>
        <p:nvSpPr>
          <p:cNvPr id="531"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 name="Picture 1"/>
          <p:cNvPicPr/>
          <p:nvPr/>
        </p:nvPicPr>
        <p:blipFill>
          <a:blip r:embed="rId2"/>
          <a:stretch/>
        </p:blipFill>
        <p:spPr>
          <a:xfrm>
            <a:off x="1092960" y="857160"/>
            <a:ext cx="6956640" cy="5143320"/>
          </a:xfrm>
          <a:prstGeom prst="rect">
            <a:avLst/>
          </a:prstGeom>
          <a:ln>
            <a:noFill/>
          </a:ln>
        </p:spPr>
      </p:pic>
      <p:sp>
        <p:nvSpPr>
          <p:cNvPr id="257"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 name="Picture 2"/>
          <p:cNvPicPr/>
          <p:nvPr/>
        </p:nvPicPr>
        <p:blipFill>
          <a:blip r:embed="rId2"/>
          <a:stretch/>
        </p:blipFill>
        <p:spPr>
          <a:xfrm>
            <a:off x="0" y="286920"/>
            <a:ext cx="9143640" cy="6283440"/>
          </a:xfrm>
          <a:prstGeom prst="rect">
            <a:avLst/>
          </a:prstGeom>
          <a:ln>
            <a:noFill/>
          </a:ln>
        </p:spPr>
      </p:pic>
      <p:sp>
        <p:nvSpPr>
          <p:cNvPr id="533"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8" name="Picture 1"/>
          <p:cNvPicPr/>
          <p:nvPr/>
        </p:nvPicPr>
        <p:blipFill>
          <a:blip r:embed="rId2"/>
          <a:stretch/>
        </p:blipFill>
        <p:spPr>
          <a:xfrm>
            <a:off x="990720" y="857160"/>
            <a:ext cx="7162560" cy="5143320"/>
          </a:xfrm>
          <a:prstGeom prst="rect">
            <a:avLst/>
          </a:prstGeom>
          <a:ln>
            <a:noFill/>
          </a:ln>
        </p:spPr>
      </p:pic>
      <p:sp>
        <p:nvSpPr>
          <p:cNvPr id="259" name="TextShape 1"/>
          <p:cNvSpPr txBox="1"/>
          <p:nvPr/>
        </p:nvSpPr>
        <p:spPr>
          <a:xfrm>
            <a:off x="3962520" y="6408720"/>
            <a:ext cx="4684320" cy="364680"/>
          </a:xfrm>
          <a:prstGeom prst="rect">
            <a:avLst/>
          </a:prstGeom>
          <a:noFill/>
          <a:ln>
            <a:noFill/>
          </a:ln>
        </p:spPr>
        <p:txBody>
          <a:bodyPr lIns="90000" tIns="45000" rIns="90000" bIns="45000" anchor="b"/>
          <a:lstStyle/>
          <a:p>
            <a:pPr algn="r">
              <a:lnSpc>
                <a:spcPct val="100000"/>
              </a:lnSpc>
            </a:pPr>
            <a:r>
              <a:rPr lang="en-US" sz="1000" b="0" strike="noStrike" spc="-1">
                <a:solidFill>
                  <a:srgbClr val="000000"/>
                </a:solidFill>
                <a:latin typeface="Lucida Sans Unicode"/>
              </a:rPr>
              <a:t>©1992-2017 by Pearson Education, Inc. All Rights Reserved.</a:t>
            </a:r>
            <a:endParaRPr lang="en-US" sz="1000" b="0" strike="noStrike" spc="-1">
              <a:latin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cpphtp10_04</Template>
  <TotalTime>7567</TotalTime>
  <Words>3785</Words>
  <Application>Microsoft Office PowerPoint</Application>
  <PresentationFormat>On-screen Show (4:3)</PresentationFormat>
  <Paragraphs>243</Paragraphs>
  <Slides>80</Slides>
  <Notes>0</Notes>
  <HiddenSlides>0</HiddenSlides>
  <MMClips>0</MMClips>
  <ScaleCrop>false</ScaleCrop>
  <HeadingPairs>
    <vt:vector size="6" baseType="variant">
      <vt:variant>
        <vt:lpstr>Fonts Used</vt:lpstr>
      </vt:variant>
      <vt:variant>
        <vt:i4>13</vt:i4>
      </vt:variant>
      <vt:variant>
        <vt:lpstr>Theme</vt:lpstr>
      </vt:variant>
      <vt:variant>
        <vt:i4>3</vt:i4>
      </vt:variant>
      <vt:variant>
        <vt:lpstr>Slide Titles</vt:lpstr>
      </vt:variant>
      <vt:variant>
        <vt:i4>80</vt:i4>
      </vt:variant>
    </vt:vector>
  </HeadingPairs>
  <TitlesOfParts>
    <vt:vector size="96" baseType="lpstr">
      <vt:lpstr>AGaramond</vt:lpstr>
      <vt:lpstr>Arial</vt:lpstr>
      <vt:lpstr>Cambria</vt:lpstr>
      <vt:lpstr>Consolas</vt:lpstr>
      <vt:lpstr>Courier</vt:lpstr>
      <vt:lpstr>Goudy Sans Medium</vt:lpstr>
      <vt:lpstr>Lucida Sans Unicode</vt:lpstr>
      <vt:lpstr>Symbol</vt:lpstr>
      <vt:lpstr>Times New Roman</vt:lpstr>
      <vt:lpstr>Verdana</vt:lpstr>
      <vt:lpstr>Wingdings</vt:lpstr>
      <vt:lpstr>Wingdings 2</vt:lpstr>
      <vt:lpstr>Wingdings 3</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Functions and an Introduction to Recursion</dc:title>
  <dc:subject/>
  <dc:creator>Windows User</dc:creator>
  <dc:description/>
  <cp:lastModifiedBy>Dr Mohamed Kayed</cp:lastModifiedBy>
  <cp:revision>111</cp:revision>
  <dcterms:created xsi:type="dcterms:W3CDTF">2009-09-14T16:00:56Z</dcterms:created>
  <dcterms:modified xsi:type="dcterms:W3CDTF">2024-04-15T21:21:37Z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13</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193</vt:i4>
  </property>
</Properties>
</file>