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8"/>
    <p:restoredTop sz="94663"/>
  </p:normalViewPr>
  <p:slideViewPr>
    <p:cSldViewPr snapToGrid="0" snapToObjects="1">
      <p:cViewPr varScale="1">
        <p:scale>
          <a:sx n="78" d="100"/>
          <a:sy n="78" d="100"/>
        </p:scale>
        <p:origin x="13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1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87E5588-11DE-4FA5-8B07-6E687CD2B7D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 hidden="1"/>
          <p:cNvSpPr/>
          <p:nvPr/>
        </p:nvSpPr>
        <p:spPr>
          <a:xfrm>
            <a:off x="500040" y="5945040"/>
            <a:ext cx="4939920" cy="92052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 hidden="1"/>
          <p:cNvSpPr/>
          <p:nvPr/>
        </p:nvSpPr>
        <p:spPr>
          <a:xfrm>
            <a:off x="485640" y="5938920"/>
            <a:ext cx="36907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 rotWithShape="0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2880" y="4952880"/>
            <a:ext cx="9146880" cy="1911240"/>
            <a:chOff x="-2880" y="4952880"/>
            <a:chExt cx="9146880" cy="191124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5960" cy="487080"/>
            </a:xfrm>
            <a:custGeom>
              <a:avLst/>
              <a:gdLst/>
              <a:ahLst/>
              <a:cxn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6360" y="5237280"/>
              <a:ext cx="9107280" cy="788760"/>
            </a:xfrm>
            <a:custGeom>
              <a:avLst/>
              <a:gdLst/>
              <a:ahLst/>
              <a:cxn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20" y="5001120"/>
              <a:ext cx="9142920" cy="1863000"/>
            </a:xfrm>
            <a:custGeom>
              <a:avLst/>
              <a:gdLst/>
              <a:ahLst/>
              <a:cxn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4">
                <a:alphaModFix amt="50000"/>
              </a:blip>
              <a:tile/>
            </a:blipFill>
            <a:ln w="12600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2880" y="4997520"/>
              <a:ext cx="9146880" cy="78984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4D2072A-8BE6-4C81-9D31-F86B14C9D8F3}" type="slidenum">
              <a:rPr lang="en-US" sz="1000" b="0" strike="noStrike" spc="-1">
                <a:solidFill>
                  <a:srgbClr val="FFFFFF"/>
                </a:solidFill>
                <a:latin typeface="Lucida Sans Unicod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2743200" y="6408720"/>
            <a:ext cx="398736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E7F0F3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0040" y="5945040"/>
            <a:ext cx="4939920" cy="92052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7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ftr"/>
          </p:nvPr>
        </p:nvSpPr>
        <p:spPr>
          <a:xfrm>
            <a:off x="3962520" y="6408720"/>
            <a:ext cx="468432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758FA25-9BA2-4C65-A173-66D55DA449E2}" type="slidenum"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1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0040" y="5945040"/>
            <a:ext cx="4939920" cy="92052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485640" y="5938920"/>
            <a:ext cx="36907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Lucida Sans Unicode"/>
              </a:rPr>
              <a:t>Click to edit Master text styles</a:t>
            </a: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Lucida Sans Unicode"/>
              </a:rPr>
              <a:t>Second level</a:t>
            </a:r>
          </a:p>
          <a:p>
            <a:pPr marL="858960" lvl="2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en-US" sz="2100" b="0" strike="noStrike" spc="-1">
                <a:solidFill>
                  <a:srgbClr val="000000"/>
                </a:solidFill>
                <a:latin typeface="Lucida Sans Unicode"/>
              </a:rPr>
              <a:t>Third level</a:t>
            </a:r>
          </a:p>
          <a:p>
            <a:pPr marL="1143000" indent="-228240">
              <a:lnSpc>
                <a:spcPct val="100000"/>
              </a:lnSpc>
              <a:spcBef>
                <a:spcPts val="349"/>
              </a:spcBef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Fourth level</a:t>
            </a:r>
          </a:p>
          <a:p>
            <a:pPr marL="1143000" indent="-228240">
              <a:lnSpc>
                <a:spcPct val="100000"/>
              </a:lnSpc>
              <a:spcBef>
                <a:spcPts val="349"/>
              </a:spcBef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Fifth level</a:t>
            </a:r>
          </a:p>
        </p:txBody>
      </p:sp>
      <p:sp>
        <p:nvSpPr>
          <p:cNvPr id="101" name="PlaceHolder 7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ftr"/>
          </p:nvPr>
        </p:nvSpPr>
        <p:spPr>
          <a:xfrm>
            <a:off x="3962520" y="6408720"/>
            <a:ext cx="2768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03" name="PlaceHolder 9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5C35F38-E37B-45D6-9CF0-8B04E21F083B}" type="slidenum"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100000"/>
              </a:lnSpc>
            </a:pPr>
            <a:br/>
            <a:r>
              <a:rPr lang="en-US" sz="4800" b="1" strike="noStrike" spc="-1">
                <a:solidFill>
                  <a:srgbClr val="3380E6"/>
                </a:solidFill>
                <a:latin typeface="Goudy Sans Medium"/>
              </a:rPr>
              <a:t>Functions and an </a:t>
            </a:r>
            <a:br/>
            <a:r>
              <a:rPr lang="en-US" sz="4800" b="1" strike="noStrike" spc="-1">
                <a:solidFill>
                  <a:srgbClr val="3380E6"/>
                </a:solidFill>
                <a:latin typeface="Goudy Sans Medium"/>
              </a:rPr>
              <a:t>Introduction to Recursion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700" b="0" strike="noStrike" spc="-1">
                <a:solidFill>
                  <a:srgbClr val="464646"/>
                </a:solidFill>
                <a:latin typeface="Lucida Sans Unicode"/>
              </a:rPr>
              <a:t>Chapter 6 of C++ How to Program, 9/e</a:t>
            </a:r>
            <a:endParaRPr lang="en-US" sz="27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743200" y="6408720"/>
            <a:ext cx="398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E7F0F3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6.18  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9440">
              <a:lnSpc>
                <a:spcPct val="90000"/>
              </a:lnSpc>
              <a:spcBef>
                <a:spcPts val="400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Cambria"/>
              </a:rPr>
              <a:t>Evaluating 5!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evaluation of 5! would proceed as shown in Fig. 6.24, which illustrates how the succession of recursive calls proceeds until 1! is evaluated to be 1, terminating the recursion. 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Figure 6.24(b) shows the values returned from each recursive call to its caller until the final value is calculated and returned.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50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Picture 1"/>
          <p:cNvPicPr/>
          <p:nvPr/>
        </p:nvPicPr>
        <p:blipFill>
          <a:blip r:embed="rId2"/>
          <a:stretch/>
        </p:blipFill>
        <p:spPr>
          <a:xfrm>
            <a:off x="1038240" y="857160"/>
            <a:ext cx="7066080" cy="5143320"/>
          </a:xfrm>
          <a:prstGeom prst="rect">
            <a:avLst/>
          </a:prstGeom>
          <a:ln>
            <a:noFill/>
          </a:ln>
        </p:spPr>
      </p:pic>
      <p:sp>
        <p:nvSpPr>
          <p:cNvPr id="552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6.18  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9440">
              <a:lnSpc>
                <a:spcPct val="90000"/>
              </a:lnSpc>
              <a:spcBef>
                <a:spcPts val="400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Cambria"/>
              </a:rPr>
              <a:t>Using a Recursive </a:t>
            </a:r>
            <a:r>
              <a:rPr lang="en-US" sz="2700" b="1" i="1" strike="noStrike" spc="-1">
                <a:solidFill>
                  <a:srgbClr val="000000"/>
                </a:solidFill>
                <a:latin typeface="Consolas"/>
              </a:rPr>
              <a:t>factorial</a:t>
            </a:r>
            <a:r>
              <a:rPr lang="en-US" sz="2700" b="1" i="1" strike="noStrike" spc="-1">
                <a:solidFill>
                  <a:srgbClr val="000000"/>
                </a:solidFill>
                <a:latin typeface="Cambria"/>
              </a:rPr>
              <a:t> Function to Calculate Factorials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Figure 6.25 uses recursion to calculate and print the factorials of the integers 0–10. 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Picture 1"/>
          <p:cNvPicPr/>
          <p:nvPr/>
        </p:nvPicPr>
        <p:blipFill>
          <a:blip r:embed="rId2"/>
          <a:stretch/>
        </p:blipFill>
        <p:spPr>
          <a:xfrm>
            <a:off x="0" y="985680"/>
            <a:ext cx="9143640" cy="4884840"/>
          </a:xfrm>
          <a:prstGeom prst="rect">
            <a:avLst/>
          </a:prstGeom>
          <a:ln>
            <a:noFill/>
          </a:ln>
        </p:spPr>
      </p:pic>
      <p:sp>
        <p:nvSpPr>
          <p:cNvPr id="557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Picture 1"/>
          <p:cNvPicPr/>
          <p:nvPr/>
        </p:nvPicPr>
        <p:blipFill>
          <a:blip r:embed="rId2"/>
          <a:stretch/>
        </p:blipFill>
        <p:spPr>
          <a:xfrm>
            <a:off x="0" y="304920"/>
            <a:ext cx="9143640" cy="6024960"/>
          </a:xfrm>
          <a:prstGeom prst="rect">
            <a:avLst/>
          </a:prstGeom>
          <a:ln>
            <a:noFill/>
          </a:ln>
        </p:spPr>
      </p:pic>
      <p:sp>
        <p:nvSpPr>
          <p:cNvPr id="559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6.18  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lnSpc>
                <a:spcPct val="90000"/>
              </a:lnSpc>
              <a:spcBef>
                <a:spcPts val="400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Cambria"/>
              </a:rPr>
              <a:t>C++11 Type </a:t>
            </a:r>
            <a:r>
              <a:rPr lang="en-US" sz="2400" b="1" i="1" strike="noStrike" spc="-1">
                <a:solidFill>
                  <a:srgbClr val="000000"/>
                </a:solidFill>
                <a:latin typeface="Consolas"/>
              </a:rPr>
              <a:t>unsigned long long int 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  <a:p>
            <a:pPr marL="108000">
              <a:lnSpc>
                <a:spcPct val="90000"/>
              </a:lnSpc>
              <a:spcBef>
                <a:spcPts val="400"/>
              </a:spcBef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C++11’s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unsigned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long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long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 type (which can be abbreviated as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unsigned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long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long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) on some systems enables you to store values in at least 8 bytes (64 bits) which can hold numbers as large as 18,446,744,073,709,551,615. 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6.19  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Example Using Recursion: Fibonacci Series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Fibonacci series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858960" lvl="2" indent="-228240">
              <a:lnSpc>
                <a:spcPct val="8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en-US" sz="1900" b="0" strike="noStrike" spc="-1">
                <a:solidFill>
                  <a:srgbClr val="000000"/>
                </a:solidFill>
                <a:latin typeface="AGaramond"/>
              </a:rPr>
              <a:t>0, 1, 1, 2, 3, 5, 8, 13, 21, …</a:t>
            </a:r>
            <a:endParaRPr lang="en-US" sz="19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begins with 0 and 1 and has the property that each subsequent Fibonacci number is the sum of the previous two Fibonacci numbers.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series occurs in nature and, in particular, describes a form of spiral.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ratio of successive Fibonacci numbers converges on a constant value of 1.618….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This frequently occurs in nature and has been called the </a:t>
            </a:r>
            <a:r>
              <a:rPr lang="en-US" sz="2500" b="0" strike="noStrike" spc="-1">
                <a:solidFill>
                  <a:srgbClr val="0000FF"/>
                </a:solidFill>
                <a:latin typeface="Cambria"/>
              </a:rPr>
              <a:t>golden ratio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or the </a:t>
            </a:r>
            <a:r>
              <a:rPr lang="en-US" sz="2500" b="0" strike="noStrike" spc="-1">
                <a:solidFill>
                  <a:srgbClr val="0000FF"/>
                </a:solidFill>
                <a:latin typeface="Cambria"/>
              </a:rPr>
              <a:t>golden mean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Humans tend to find the golden mean aesthetically pleasing.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6.19  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Example Using Recursion: Fibonacci Series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9440">
              <a:lnSpc>
                <a:spcPct val="100000"/>
              </a:lnSpc>
              <a:spcBef>
                <a:spcPts val="400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Cambria"/>
              </a:rPr>
              <a:t>Recursive Fibonacci Definition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Fibonacci series can be defined recursively as follows: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858960" lvl="2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en-US" sz="2100" b="0" strike="noStrike" spc="-1">
                <a:solidFill>
                  <a:srgbClr val="000000"/>
                </a:solidFill>
                <a:latin typeface="AGaramond"/>
              </a:rPr>
              <a:t>fibonacci(0) = 0</a:t>
            </a:r>
            <a:br/>
            <a:r>
              <a:rPr lang="en-US" sz="2100" b="0" strike="noStrike" spc="-1">
                <a:solidFill>
                  <a:srgbClr val="000000"/>
                </a:solidFill>
                <a:latin typeface="AGaramond"/>
              </a:rPr>
              <a:t>fibonacci(1) = 1</a:t>
            </a:r>
            <a:br/>
            <a:r>
              <a:rPr lang="en-US" sz="2100" b="0" strike="noStrike" spc="-1">
                <a:solidFill>
                  <a:srgbClr val="000000"/>
                </a:solidFill>
                <a:latin typeface="AGaramond"/>
              </a:rPr>
              <a:t>fibonacci(</a:t>
            </a:r>
            <a:r>
              <a:rPr lang="en-US" sz="2100" b="0" i="1" strike="noStrike" spc="-1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2100" b="0" i="1" strike="noStrike" spc="-1">
                <a:solidFill>
                  <a:srgbClr val="000000"/>
                </a:solidFill>
                <a:latin typeface="AGaramond"/>
              </a:rPr>
              <a:t>) = fibonacci(</a:t>
            </a:r>
            <a:r>
              <a:rPr lang="en-US" sz="2100" b="0" i="1" strike="noStrike" spc="-1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2100" b="0" i="1" strike="noStrike" spc="-1">
                <a:solidFill>
                  <a:srgbClr val="000000"/>
                </a:solidFill>
                <a:latin typeface="AGaramond"/>
              </a:rPr>
              <a:t> – 1) + fibonacci(</a:t>
            </a:r>
            <a:r>
              <a:rPr lang="en-US" sz="2100" b="0" i="1" strike="noStrike" spc="-1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2100" b="0" i="1" strike="noStrike" spc="-1">
                <a:solidFill>
                  <a:srgbClr val="000000"/>
                </a:solidFill>
                <a:latin typeface="AGaramond"/>
              </a:rPr>
              <a:t> – 2)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program of Fig. 6.26 calculates the </a:t>
            </a:r>
            <a:r>
              <a:rPr lang="en-US" sz="2700" b="0" i="1" strike="noStrike" spc="-1">
                <a:solidFill>
                  <a:srgbClr val="000000"/>
                </a:solidFill>
                <a:latin typeface="Cambria"/>
              </a:rPr>
              <a:t>nth Fibonacci number recursively by using function </a:t>
            </a:r>
            <a:r>
              <a:rPr lang="en-US" sz="2700" b="0" i="1" strike="noStrike" spc="-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sz="2700" b="0" i="1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8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Picture 1"/>
          <p:cNvPicPr/>
          <p:nvPr/>
        </p:nvPicPr>
        <p:blipFill>
          <a:blip r:embed="rId2"/>
          <a:stretch/>
        </p:blipFill>
        <p:spPr>
          <a:xfrm>
            <a:off x="10080" y="533520"/>
            <a:ext cx="9062280" cy="5486040"/>
          </a:xfrm>
          <a:prstGeom prst="rect">
            <a:avLst/>
          </a:prstGeom>
          <a:ln>
            <a:noFill/>
          </a:ln>
        </p:spPr>
      </p:pic>
      <p:sp>
        <p:nvSpPr>
          <p:cNvPr id="570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Picture 1"/>
          <p:cNvPicPr/>
          <p:nvPr/>
        </p:nvPicPr>
        <p:blipFill>
          <a:blip r:embed="rId2"/>
          <a:stretch/>
        </p:blipFill>
        <p:spPr>
          <a:xfrm>
            <a:off x="0" y="1747800"/>
            <a:ext cx="9143640" cy="3360600"/>
          </a:xfrm>
          <a:prstGeom prst="rect">
            <a:avLst/>
          </a:prstGeom>
          <a:ln>
            <a:noFill/>
          </a:ln>
        </p:spPr>
      </p:pic>
      <p:sp>
        <p:nvSpPr>
          <p:cNvPr id="572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"/>
          <p:cNvPicPr/>
          <p:nvPr/>
        </p:nvPicPr>
        <p:blipFill>
          <a:blip r:embed="rId2"/>
          <a:stretch/>
        </p:blipFill>
        <p:spPr>
          <a:xfrm>
            <a:off x="615600" y="857160"/>
            <a:ext cx="7912440" cy="5143320"/>
          </a:xfrm>
          <a:prstGeom prst="rect">
            <a:avLst/>
          </a:prstGeom>
          <a:ln>
            <a:noFill/>
          </a:ln>
        </p:spPr>
      </p:pic>
      <p:sp>
        <p:nvSpPr>
          <p:cNvPr id="150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Picture 1"/>
          <p:cNvPicPr/>
          <p:nvPr/>
        </p:nvPicPr>
        <p:blipFill>
          <a:blip r:embed="rId2"/>
          <a:stretch/>
        </p:blipFill>
        <p:spPr>
          <a:xfrm>
            <a:off x="0" y="1116720"/>
            <a:ext cx="9143640" cy="4624200"/>
          </a:xfrm>
          <a:prstGeom prst="rect">
            <a:avLst/>
          </a:prstGeom>
          <a:ln>
            <a:noFill/>
          </a:ln>
        </p:spPr>
      </p:pic>
      <p:sp>
        <p:nvSpPr>
          <p:cNvPr id="574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6.19  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Example Using Recursion: Fibonacci Series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Figure 6.27 shows how function 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</a:rPr>
              <a:t>fibonacci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would evaluate 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</a:rPr>
              <a:t>fibonacci(3)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Figure raises interesting issues about the </a:t>
            </a:r>
            <a:r>
              <a:rPr lang="en-US" sz="2500" b="0" i="1" strike="noStrike" spc="-1">
                <a:solidFill>
                  <a:srgbClr val="000000"/>
                </a:solidFill>
                <a:latin typeface="Cambria"/>
              </a:rPr>
              <a:t>order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in which C++ compilers evaluate the operands of operators.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i="1" strike="noStrike" spc="-1">
                <a:solidFill>
                  <a:srgbClr val="000000"/>
                </a:solidFill>
                <a:latin typeface="Cambria"/>
              </a:rPr>
              <a:t>Separate</a:t>
            </a: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 issue from the order in which operators are applied to their operands, namely, the order dictated by the rules of operator precedence and associativity.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Most programmers assume that operands are evaluated left to right.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C++ does not specify the order in which the operands of most operators (including 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) are to be evaluated.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Therefore, you must make no assumption about the order in which these calls execute.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77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Picture 1"/>
          <p:cNvPicPr/>
          <p:nvPr/>
        </p:nvPicPr>
        <p:blipFill>
          <a:blip r:embed="rId2"/>
          <a:stretch/>
        </p:blipFill>
        <p:spPr>
          <a:xfrm>
            <a:off x="0" y="695520"/>
            <a:ext cx="9158760" cy="5476320"/>
          </a:xfrm>
          <a:prstGeom prst="rect">
            <a:avLst/>
          </a:prstGeom>
          <a:ln>
            <a:noFill/>
          </a:ln>
        </p:spPr>
      </p:pic>
      <p:sp>
        <p:nvSpPr>
          <p:cNvPr id="579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Picture 1"/>
          <p:cNvPicPr/>
          <p:nvPr/>
        </p:nvPicPr>
        <p:blipFill>
          <a:blip r:embed="rId2"/>
          <a:stretch/>
        </p:blipFill>
        <p:spPr>
          <a:xfrm>
            <a:off x="0" y="1980000"/>
            <a:ext cx="9143640" cy="2896560"/>
          </a:xfrm>
          <a:prstGeom prst="rect">
            <a:avLst/>
          </a:prstGeom>
          <a:ln>
            <a:noFill/>
          </a:ln>
        </p:spPr>
      </p:pic>
      <p:sp>
        <p:nvSpPr>
          <p:cNvPr id="581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Picture 1"/>
          <p:cNvPicPr/>
          <p:nvPr/>
        </p:nvPicPr>
        <p:blipFill>
          <a:blip r:embed="rId2"/>
          <a:stretch/>
        </p:blipFill>
        <p:spPr>
          <a:xfrm>
            <a:off x="0" y="2188440"/>
            <a:ext cx="9143640" cy="2479680"/>
          </a:xfrm>
          <a:prstGeom prst="rect">
            <a:avLst/>
          </a:prstGeom>
          <a:ln>
            <a:noFill/>
          </a:ln>
        </p:spPr>
      </p:pic>
      <p:sp>
        <p:nvSpPr>
          <p:cNvPr id="583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Picture 1"/>
          <p:cNvPicPr/>
          <p:nvPr/>
        </p:nvPicPr>
        <p:blipFill>
          <a:blip r:embed="rId2"/>
          <a:stretch/>
        </p:blipFill>
        <p:spPr>
          <a:xfrm>
            <a:off x="0" y="2027520"/>
            <a:ext cx="9143640" cy="2801160"/>
          </a:xfrm>
          <a:prstGeom prst="rect">
            <a:avLst/>
          </a:prstGeom>
          <a:ln>
            <a:noFill/>
          </a:ln>
        </p:spPr>
      </p:pic>
      <p:sp>
        <p:nvSpPr>
          <p:cNvPr id="585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Picture 1"/>
          <p:cNvPicPr/>
          <p:nvPr/>
        </p:nvPicPr>
        <p:blipFill>
          <a:blip r:embed="rId2"/>
          <a:stretch/>
        </p:blipFill>
        <p:spPr>
          <a:xfrm>
            <a:off x="0" y="1975320"/>
            <a:ext cx="9143640" cy="2907000"/>
          </a:xfrm>
          <a:prstGeom prst="rect">
            <a:avLst/>
          </a:prstGeom>
          <a:ln>
            <a:noFill/>
          </a:ln>
        </p:spPr>
      </p:pic>
      <p:sp>
        <p:nvSpPr>
          <p:cNvPr id="587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Picture 1"/>
          <p:cNvPicPr/>
          <p:nvPr/>
        </p:nvPicPr>
        <p:blipFill>
          <a:blip r:embed="rId2"/>
          <a:stretch/>
        </p:blipFill>
        <p:spPr>
          <a:xfrm>
            <a:off x="0" y="2371680"/>
            <a:ext cx="9143640" cy="2114280"/>
          </a:xfrm>
          <a:prstGeom prst="rect">
            <a:avLst/>
          </a:prstGeom>
          <a:ln>
            <a:noFill/>
          </a:ln>
        </p:spPr>
      </p:pic>
      <p:sp>
        <p:nvSpPr>
          <p:cNvPr id="589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6.20  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 vs. Iteration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Both iteration and recursion are </a:t>
            </a:r>
            <a:r>
              <a:rPr lang="en-US" sz="2400" b="0" i="1" strike="noStrike" spc="-1">
                <a:solidFill>
                  <a:srgbClr val="000000"/>
                </a:solidFill>
                <a:latin typeface="Cambria"/>
              </a:rPr>
              <a:t>based on a control statement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: 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Iteration uses an </a:t>
            </a:r>
            <a:r>
              <a:rPr lang="en-US" sz="2000" b="0" i="1" strike="noStrike" spc="-1">
                <a:solidFill>
                  <a:srgbClr val="000000"/>
                </a:solidFill>
                <a:latin typeface="Cambria"/>
              </a:rPr>
              <a:t>iteration statement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Recursion uses a </a:t>
            </a:r>
            <a:r>
              <a:rPr lang="en-US" sz="2000" b="0" i="1" strike="noStrike" spc="-1">
                <a:solidFill>
                  <a:srgbClr val="000000"/>
                </a:solidFill>
                <a:latin typeface="Cambria"/>
              </a:rPr>
              <a:t>selection statement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Both iteration and recursion involve </a:t>
            </a:r>
            <a:r>
              <a:rPr lang="en-US" sz="2400" b="0" i="1" strike="noStrike" spc="-1">
                <a:solidFill>
                  <a:srgbClr val="000000"/>
                </a:solidFill>
                <a:latin typeface="Cambria"/>
              </a:rPr>
              <a:t>iteration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: 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Iteration explicitly uses an </a:t>
            </a:r>
            <a:r>
              <a:rPr lang="en-US" sz="2000" b="0" i="1" strike="noStrike" spc="-1">
                <a:solidFill>
                  <a:srgbClr val="000000"/>
                </a:solidFill>
                <a:latin typeface="Cambria"/>
              </a:rPr>
              <a:t>iteration statement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Recursion achieves repetition through </a:t>
            </a:r>
            <a:r>
              <a:rPr lang="en-US" sz="2000" b="0" i="1" strike="noStrike" spc="-1">
                <a:solidFill>
                  <a:srgbClr val="000000"/>
                </a:solidFill>
                <a:latin typeface="Cambria"/>
              </a:rPr>
              <a:t>repeated function calls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Iteration and recursion each involve a </a:t>
            </a:r>
            <a:r>
              <a:rPr lang="en-US" sz="2400" b="0" i="1" strike="noStrike" spc="-1">
                <a:solidFill>
                  <a:srgbClr val="000000"/>
                </a:solidFill>
                <a:latin typeface="Cambria"/>
              </a:rPr>
              <a:t>termination test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: 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Iteration terminates when the </a:t>
            </a:r>
            <a:r>
              <a:rPr lang="en-US" sz="2000" b="0" i="1" strike="noStrike" spc="-1">
                <a:solidFill>
                  <a:srgbClr val="000000"/>
                </a:solidFill>
                <a:latin typeface="Cambria"/>
              </a:rPr>
              <a:t>loop-continuation condition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 fails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Recursion terminates when a </a:t>
            </a:r>
            <a:r>
              <a:rPr lang="en-US" sz="2000" b="0" i="1" strike="noStrike" spc="-1">
                <a:solidFill>
                  <a:srgbClr val="000000"/>
                </a:solidFill>
                <a:latin typeface="Cambria"/>
              </a:rPr>
              <a:t>base case is recognized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92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6.22  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 vs. Iteration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Counter-controlled iteration and recursion both gradually approach termination: 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Iteration modifies a counter until the counter assumes a value that makes the loop-continuation condition fail</a:t>
            </a:r>
            <a:endParaRPr lang="en-US" sz="18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Recursion produces </a:t>
            </a:r>
            <a:r>
              <a:rPr lang="en-US" sz="1800" b="0" i="1" strike="noStrike" spc="-1">
                <a:solidFill>
                  <a:srgbClr val="000000"/>
                </a:solidFill>
                <a:latin typeface="Cambria"/>
              </a:rPr>
              <a:t>simpler versions of the original problem</a:t>
            </a: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 until the base case is reached.</a:t>
            </a:r>
            <a:endParaRPr lang="en-US" sz="18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Both iteration and recursion </a:t>
            </a:r>
            <a:r>
              <a:rPr lang="en-US" sz="2000" b="0" i="1" strike="noStrike" spc="-1">
                <a:solidFill>
                  <a:srgbClr val="000000"/>
                </a:solidFill>
                <a:latin typeface="Cambria"/>
              </a:rPr>
              <a:t>can occur infinitely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: 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An </a:t>
            </a:r>
            <a:r>
              <a:rPr lang="en-US" sz="1800" b="0" i="1" strike="noStrike" spc="-1">
                <a:solidFill>
                  <a:srgbClr val="000000"/>
                </a:solidFill>
                <a:latin typeface="Cambria"/>
              </a:rPr>
              <a:t>infinite loop</a:t>
            </a: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 occurs with iteration if the loop-continuation test never becomes false</a:t>
            </a:r>
            <a:endParaRPr lang="en-US" sz="18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1800" b="0" i="1" strike="noStrike" spc="-1">
                <a:solidFill>
                  <a:srgbClr val="000000"/>
                </a:solidFill>
                <a:latin typeface="Cambria"/>
              </a:rPr>
              <a:t>Infinite recursion</a:t>
            </a: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 occurs if the recursion step does not reduce the problem during each recursive call in a manner that converges on the base case.</a:t>
            </a:r>
            <a:endParaRPr lang="en-US" sz="18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To illustrate the differences between iteration and recursion, Fig. 6.28 presents an iterative solution to the factorial problem. 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95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"/>
          <p:cNvPicPr/>
          <p:nvPr/>
        </p:nvPicPr>
        <p:blipFill>
          <a:blip r:embed="rId2"/>
          <a:stretch/>
        </p:blipFill>
        <p:spPr>
          <a:xfrm>
            <a:off x="244080" y="857160"/>
            <a:ext cx="8655480" cy="514332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Picture 1"/>
          <p:cNvPicPr/>
          <p:nvPr/>
        </p:nvPicPr>
        <p:blipFill>
          <a:blip r:embed="rId2"/>
          <a:stretch/>
        </p:blipFill>
        <p:spPr>
          <a:xfrm>
            <a:off x="0" y="985680"/>
            <a:ext cx="9143640" cy="4884840"/>
          </a:xfrm>
          <a:prstGeom prst="rect">
            <a:avLst/>
          </a:prstGeom>
          <a:ln>
            <a:noFill/>
          </a:ln>
        </p:spPr>
      </p:pic>
      <p:sp>
        <p:nvSpPr>
          <p:cNvPr id="597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Picture 1"/>
          <p:cNvPicPr/>
          <p:nvPr/>
        </p:nvPicPr>
        <p:blipFill>
          <a:blip r:embed="rId2"/>
          <a:stretch/>
        </p:blipFill>
        <p:spPr>
          <a:xfrm>
            <a:off x="930960" y="857160"/>
            <a:ext cx="7280280" cy="5143320"/>
          </a:xfrm>
          <a:prstGeom prst="rect">
            <a:avLst/>
          </a:prstGeom>
          <a:ln>
            <a:noFill/>
          </a:ln>
        </p:spPr>
      </p:pic>
      <p:sp>
        <p:nvSpPr>
          <p:cNvPr id="599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Picture 1"/>
          <p:cNvPicPr/>
          <p:nvPr/>
        </p:nvPicPr>
        <p:blipFill>
          <a:blip r:embed="rId2"/>
          <a:stretch/>
        </p:blipFill>
        <p:spPr>
          <a:xfrm>
            <a:off x="0" y="1355040"/>
            <a:ext cx="9143640" cy="4146480"/>
          </a:xfrm>
          <a:prstGeom prst="rect">
            <a:avLst/>
          </a:prstGeom>
          <a:ln>
            <a:noFill/>
          </a:ln>
        </p:spPr>
      </p:pic>
      <p:sp>
        <p:nvSpPr>
          <p:cNvPr id="601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Picture 1"/>
          <p:cNvPicPr/>
          <p:nvPr/>
        </p:nvPicPr>
        <p:blipFill>
          <a:blip r:embed="rId2"/>
          <a:stretch/>
        </p:blipFill>
        <p:spPr>
          <a:xfrm>
            <a:off x="0" y="2393280"/>
            <a:ext cx="9143640" cy="2071440"/>
          </a:xfrm>
          <a:prstGeom prst="rect">
            <a:avLst/>
          </a:prstGeom>
          <a:ln>
            <a:noFill/>
          </a:ln>
        </p:spPr>
      </p:pic>
      <p:sp>
        <p:nvSpPr>
          <p:cNvPr id="603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1"/>
          <p:cNvPicPr/>
          <p:nvPr/>
        </p:nvPicPr>
        <p:blipFill>
          <a:blip r:embed="rId2"/>
          <a:stretch/>
        </p:blipFill>
        <p:spPr>
          <a:xfrm>
            <a:off x="0" y="2174040"/>
            <a:ext cx="9143640" cy="2509560"/>
          </a:xfrm>
          <a:prstGeom prst="rect">
            <a:avLst/>
          </a:prstGeom>
          <a:ln>
            <a:noFill/>
          </a:ln>
        </p:spPr>
      </p:pic>
      <p:sp>
        <p:nvSpPr>
          <p:cNvPr id="605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"/>
          <p:cNvPicPr/>
          <p:nvPr/>
        </p:nvPicPr>
        <p:blipFill>
          <a:blip r:embed="rId2"/>
          <a:stretch/>
        </p:blipFill>
        <p:spPr>
          <a:xfrm>
            <a:off x="244080" y="857160"/>
            <a:ext cx="8655480" cy="514332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6.18  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A </a:t>
            </a:r>
            <a:r>
              <a:rPr lang="en-US" sz="2300" b="0" strike="noStrike" spc="-1">
                <a:solidFill>
                  <a:srgbClr val="0000FF"/>
                </a:solidFill>
                <a:latin typeface="Cambria"/>
              </a:rPr>
              <a:t>recursive function</a:t>
            </a: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 is a function that calls itself, either directly, or indirectly (through another function).</a:t>
            </a:r>
            <a:endParaRPr lang="en-US" sz="23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Recursive problem-solving approaches have a number of elements in common.</a:t>
            </a:r>
            <a:endParaRPr lang="en-US" sz="23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A recursive function is called to solve a problem.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The function actually knows how to solve only the </a:t>
            </a:r>
            <a:r>
              <a:rPr lang="en-US" sz="2000" b="0" i="1" strike="noStrike" spc="-1">
                <a:solidFill>
                  <a:srgbClr val="000000"/>
                </a:solidFill>
                <a:latin typeface="Cambria"/>
              </a:rPr>
              <a:t>simplest case(s)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, or so-called </a:t>
            </a:r>
            <a:r>
              <a:rPr lang="en-US" sz="2000" b="0" strike="noStrike" spc="-1">
                <a:solidFill>
                  <a:srgbClr val="0000FF"/>
                </a:solidFill>
                <a:latin typeface="Cambria"/>
              </a:rPr>
              <a:t>base case(s)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If the function is called with a base case, the function simply returns a result.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If the function is called with a more complex problem, it typically divides the problem into two conceptual pieces—a piece that the function knows how to do and a piece that it does not know how to do.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This new problem looks like the original, so the function calls a copy of itself to work on the smaller problem—this is referred to as a </a:t>
            </a:r>
            <a:r>
              <a:rPr lang="en-US" sz="2000" b="0" strike="noStrike" spc="-1">
                <a:solidFill>
                  <a:srgbClr val="0000FF"/>
                </a:solidFill>
                <a:latin typeface="Cambria"/>
              </a:rPr>
              <a:t>recursive call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 and is also called the </a:t>
            </a:r>
            <a:r>
              <a:rPr lang="en-US" sz="2000" b="0" strike="noStrike" spc="-1">
                <a:solidFill>
                  <a:srgbClr val="0000FF"/>
                </a:solidFill>
                <a:latin typeface="Cambria"/>
              </a:rPr>
              <a:t>recursion step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36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Picture 1"/>
          <p:cNvPicPr/>
          <p:nvPr/>
        </p:nvPicPr>
        <p:blipFill>
          <a:blip r:embed="rId2"/>
          <a:stretch/>
        </p:blipFill>
        <p:spPr>
          <a:xfrm>
            <a:off x="0" y="1782360"/>
            <a:ext cx="9143640" cy="3292920"/>
          </a:xfrm>
          <a:prstGeom prst="rect">
            <a:avLst/>
          </a:prstGeom>
          <a:ln>
            <a:noFill/>
          </a:ln>
        </p:spPr>
      </p:pic>
      <p:sp>
        <p:nvSpPr>
          <p:cNvPr id="538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6.18  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recursion step often includes the key-word </a:t>
            </a:r>
            <a:r>
              <a:rPr lang="en-US" sz="2700" b="0" strike="noStrike" spc="-1">
                <a:solidFill>
                  <a:srgbClr val="000000"/>
                </a:solidFill>
                <a:latin typeface="Consolas"/>
              </a:rPr>
              <a:t>return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, because its result will be combined with the portion of the problem the function knew how to solve to form the result passed back to the original caller, possibly </a:t>
            </a:r>
            <a:r>
              <a:rPr lang="en-US" sz="2700" b="0" strike="noStrike" spc="-1">
                <a:solidFill>
                  <a:srgbClr val="000000"/>
                </a:solidFill>
                <a:latin typeface="Consolas"/>
              </a:rPr>
              <a:t>main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recursion step executes while the original call to the function is still “open,” i.e., it has not yet finished executing.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recursion step can result in many more such recursive calls.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6.18  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9440">
              <a:lnSpc>
                <a:spcPct val="90000"/>
              </a:lnSpc>
              <a:spcBef>
                <a:spcPts val="400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Cambria"/>
              </a:rPr>
              <a:t>Factorial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factorial of a nonnegative integer </a:t>
            </a:r>
            <a:r>
              <a:rPr lang="en-US" sz="2700" b="0" i="1" strike="noStrike" spc="-1">
                <a:solidFill>
                  <a:srgbClr val="000000"/>
                </a:solidFill>
                <a:latin typeface="Cambria"/>
              </a:rPr>
              <a:t>n, written n! (and pronounced “n factorial”), is the product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858960" lvl="2" indent="-228240">
              <a:lnSpc>
                <a:spcPct val="9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en-US" sz="2100" b="0" i="1" strike="noStrike" spc="-1">
                <a:solidFill>
                  <a:srgbClr val="000000"/>
                </a:solidFill>
                <a:latin typeface="AGaramond"/>
              </a:rPr>
              <a:t>n</a:t>
            </a:r>
            <a:r>
              <a:rPr lang="en-US" sz="2100" b="0" i="1" strike="noStrike" spc="-1">
                <a:solidFill>
                  <a:srgbClr val="000000"/>
                </a:solidFill>
                <a:latin typeface="Consolas"/>
              </a:rPr>
              <a:t> · </a:t>
            </a:r>
            <a:r>
              <a:rPr lang="en-US" sz="2100" b="0" i="1" strike="noStrike" spc="-1">
                <a:solidFill>
                  <a:srgbClr val="000000"/>
                </a:solidFill>
                <a:latin typeface="AGaramond"/>
              </a:rPr>
              <a:t>(n – 1) </a:t>
            </a:r>
            <a:r>
              <a:rPr lang="en-US" sz="2100" b="0" i="1" strike="noStrike" spc="-1">
                <a:solidFill>
                  <a:srgbClr val="000000"/>
                </a:solidFill>
                <a:latin typeface="Consolas"/>
              </a:rPr>
              <a:t>·</a:t>
            </a:r>
            <a:r>
              <a:rPr lang="en-US" sz="2100" b="0" i="1" strike="noStrike" spc="-1">
                <a:solidFill>
                  <a:srgbClr val="000000"/>
                </a:solidFill>
                <a:latin typeface="AGaramond"/>
              </a:rPr>
              <a:t> (n – 2) · … · 1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with 1! equal to 1, and 0! defined to be 1.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6.18  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Recursion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9440">
              <a:lnSpc>
                <a:spcPct val="90000"/>
              </a:lnSpc>
              <a:spcBef>
                <a:spcPts val="400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Cambria"/>
              </a:rPr>
              <a:t>Iterative Factorial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factorial of an integer, </a:t>
            </a:r>
            <a:r>
              <a:rPr lang="en-US" sz="2700" b="0" strike="noStrike" spc="-1">
                <a:solidFill>
                  <a:srgbClr val="000000"/>
                </a:solidFill>
                <a:latin typeface="Consolas"/>
              </a:rPr>
              <a:t>number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, greater than or equal to 0, can be calculated </a:t>
            </a:r>
            <a:r>
              <a:rPr lang="en-US" sz="2700" b="0" strike="noStrike" spc="-1">
                <a:solidFill>
                  <a:srgbClr val="0000FF"/>
                </a:solidFill>
                <a:latin typeface="Cambria"/>
              </a:rPr>
              <a:t>iteratively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 (nonrecursively) by using a loop.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109440">
              <a:lnSpc>
                <a:spcPct val="90000"/>
              </a:lnSpc>
              <a:spcBef>
                <a:spcPts val="400"/>
              </a:spcBef>
            </a:pPr>
            <a:r>
              <a:rPr lang="en-US" sz="2700" b="1" i="1" strike="noStrike" spc="-1">
                <a:solidFill>
                  <a:srgbClr val="000000"/>
                </a:solidFill>
                <a:latin typeface="Cambria"/>
              </a:rPr>
              <a:t>Recursive Factorial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A </a:t>
            </a:r>
            <a:r>
              <a:rPr lang="en-US" sz="2700" b="0" i="1" strike="noStrike" spc="-1">
                <a:solidFill>
                  <a:srgbClr val="000000"/>
                </a:solidFill>
                <a:latin typeface="Cambria"/>
              </a:rPr>
              <a:t>recursive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 definition of the factorial function is arrived at by observing the following algebraic relationship: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858960" lvl="2" indent="-228240">
              <a:lnSpc>
                <a:spcPct val="9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en-US" sz="2100" b="0" i="1" strike="noStrike" spc="-1">
                <a:solidFill>
                  <a:srgbClr val="000000"/>
                </a:solidFill>
                <a:latin typeface="AGaramond"/>
              </a:rPr>
              <a:t>n! = n  ·  (n – 1)!</a:t>
            </a:r>
            <a:r>
              <a:rPr lang="en-US" sz="2100" b="0" i="1" strike="noStrike" spc="-1">
                <a:solidFill>
                  <a:srgbClr val="000000"/>
                </a:solidFill>
                <a:latin typeface="Consolas"/>
              </a:rPr>
              <a:t> 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47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7312</TotalTime>
  <Words>1439</Words>
  <Application>Microsoft Office PowerPoint</Application>
  <PresentationFormat>On-screen Show (4:3)</PresentationFormat>
  <Paragraphs>107</Paragraphs>
  <Slides>34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AGaramond</vt:lpstr>
      <vt:lpstr>Arial</vt:lpstr>
      <vt:lpstr>Cambria</vt:lpstr>
      <vt:lpstr>Consolas</vt:lpstr>
      <vt:lpstr>Goudy Sans Medium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 an Introduction to Recursion</dc:title>
  <dc:subject/>
  <dc:creator>Windows User</dc:creator>
  <dc:description/>
  <cp:lastModifiedBy>Dr Mohamed Kayed</cp:lastModifiedBy>
  <cp:revision>106</cp:revision>
  <dcterms:created xsi:type="dcterms:W3CDTF">2009-09-14T16:00:56Z</dcterms:created>
  <dcterms:modified xsi:type="dcterms:W3CDTF">2024-02-07T23:45:54Z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13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193</vt:i4>
  </property>
</Properties>
</file>