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sldIdLst>
    <p:sldId id="284" r:id="rId5"/>
    <p:sldId id="298" r:id="rId6"/>
    <p:sldId id="313" r:id="rId7"/>
    <p:sldId id="314" r:id="rId8"/>
    <p:sldId id="316" r:id="rId9"/>
    <p:sldId id="32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440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7" orient="horz" pos="327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574"/>
    <a:srgbClr val="282828"/>
    <a:srgbClr val="E9C46A"/>
    <a:srgbClr val="97EFD3"/>
    <a:srgbClr val="F4EBE8"/>
    <a:srgbClr val="ECC4BF"/>
    <a:srgbClr val="C9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899" autoAdjust="0"/>
  </p:normalViewPr>
  <p:slideViewPr>
    <p:cSldViewPr snapToGrid="0" snapToObjects="1" showGuides="1">
      <p:cViewPr varScale="1">
        <p:scale>
          <a:sx n="72" d="100"/>
          <a:sy n="72" d="100"/>
        </p:scale>
        <p:origin x="600" y="78"/>
      </p:cViewPr>
      <p:guideLst>
        <p:guide pos="1440"/>
        <p:guide orient="horz" pos="890"/>
        <p:guide orient="horz" pos="32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1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3" y="2006410"/>
            <a:ext cx="5783739" cy="1709928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7200" b="1" dirty="0">
                <a:effectLst/>
                <a:latin typeface="Georgia Pro" panose="020B0604020202020204" pitchFamily="18" charset="0"/>
                <a:ea typeface="Georgia Pro" panose="020B0604020202020204" pitchFamily="18" charset="0"/>
                <a:cs typeface="Georgia Pro" panose="020B0604020202020204" pitchFamily="18" charset="0"/>
              </a:rPr>
              <a:t>Selected - 2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9436C-BA96-4088-941C-80B28FE72F82}"/>
              </a:ext>
            </a:extLst>
          </p:cNvPr>
          <p:cNvSpPr txBox="1"/>
          <p:nvPr/>
        </p:nvSpPr>
        <p:spPr>
          <a:xfrm>
            <a:off x="231494" y="4416023"/>
            <a:ext cx="4271630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Team : 20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94EC05A-79CB-4296-8226-30CC236FAF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066" r="240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267D06-5132-45A0-BF88-C0E31664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927A2-E6E7-497F-A7AB-3A7AFA54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D8F2F-E0A8-4717-9306-CF23AFA1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F21D0-0016-4178-99B0-DB43D9A975CD}"/>
              </a:ext>
            </a:extLst>
          </p:cNvPr>
          <p:cNvSpPr txBox="1"/>
          <p:nvPr/>
        </p:nvSpPr>
        <p:spPr>
          <a:xfrm>
            <a:off x="154744" y="483550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f-ZA" b="1" i="0" dirty="0">
                <a:effectLst/>
                <a:latin typeface="-apple-system"/>
              </a:rPr>
              <a:t>3 - Train Accuracies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031AA-49FF-4496-AF23-EA638E6A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875"/>
            <a:ext cx="7709098" cy="4648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2F4CB-D035-401A-B3A0-C071A278D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572" y="48459"/>
            <a:ext cx="5039428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B3E34-C837-407F-B4DC-10B9E86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D4A5-615C-48A5-8D8A-4D78C1A0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EA66-BB0C-4C1A-A5F4-69C15117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6EEE8-AE1D-45D8-85B7-6CA9A8D8A31C}"/>
              </a:ext>
            </a:extLst>
          </p:cNvPr>
          <p:cNvSpPr txBox="1"/>
          <p:nvPr/>
        </p:nvSpPr>
        <p:spPr>
          <a:xfrm>
            <a:off x="309489" y="314737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f-ZA" b="1" i="0" dirty="0">
                <a:effectLst/>
                <a:latin typeface="-apple-system"/>
              </a:rPr>
              <a:t>4 - Train Loss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F0B74A-E9F5-4C74-BDDD-6D49E064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840" y="100701"/>
            <a:ext cx="4544059" cy="1676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4BEB5-7345-499F-B781-C7AD4999C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61" y="1675845"/>
            <a:ext cx="873869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7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D740C-B23D-4DA3-802F-34C448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32C91-4950-43D4-BAEE-371EE013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EEA67-E935-46CE-B460-35918FE8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899F5-5B31-4C4E-A683-4C963F6F3E85}"/>
              </a:ext>
            </a:extLst>
          </p:cNvPr>
          <p:cNvSpPr txBox="1"/>
          <p:nvPr/>
        </p:nvSpPr>
        <p:spPr>
          <a:xfrm>
            <a:off x="154744" y="21020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f-ZA" b="1" i="0" dirty="0">
                <a:effectLst/>
                <a:latin typeface="-apple-system"/>
              </a:rPr>
              <a:t>5 - Training Loss &amp;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03D8E0-E3DB-4FF8-8228-8ADC671C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71" y="210208"/>
            <a:ext cx="5401429" cy="1467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ECD6AF-D798-4219-9FEA-5ED0FF76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7266"/>
            <a:ext cx="10171820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1A31F0-A33B-47F2-8973-22184B10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CDA8B-1D44-458D-8C25-2C315AAC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18E12-5560-43D3-8A27-0E316740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90A95-421D-4071-A164-CD3E1E8BEC2C}"/>
              </a:ext>
            </a:extLst>
          </p:cNvPr>
          <p:cNvSpPr txBox="1"/>
          <p:nvPr/>
        </p:nvSpPr>
        <p:spPr>
          <a:xfrm>
            <a:off x="117845" y="210208"/>
            <a:ext cx="609985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Confusion Matrix: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35CC58-F6F7-4877-914E-FFDF5498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48" y="1676727"/>
            <a:ext cx="4887007" cy="4220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4B4806-6178-40A0-9A84-5C9F35090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49" y="1276621"/>
            <a:ext cx="5934903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8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823990-A7CE-43D2-A244-D55D8FC9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7F635-6D02-40F8-99AD-BD9987E5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1C42F-35AA-4A11-B143-F45617D2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C16C8-7020-4C04-A91B-DD198BFD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5" y="1004816"/>
            <a:ext cx="5401429" cy="5519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5E2C1-D002-409A-87B3-4F697694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537" y="952512"/>
            <a:ext cx="4772691" cy="55718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9044A6-9742-47EE-A311-6AEA1D1EDA6F}"/>
              </a:ext>
            </a:extLst>
          </p:cNvPr>
          <p:cNvSpPr txBox="1"/>
          <p:nvPr/>
        </p:nvSpPr>
        <p:spPr>
          <a:xfrm>
            <a:off x="138935" y="148986"/>
            <a:ext cx="6102626" cy="3986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b="1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defRPr>
            </a:lvl1pPr>
          </a:lstStyle>
          <a:p>
            <a:r>
              <a:rPr lang="af-ZA" sz="2000" dirty="0"/>
              <a:t>Prediction</a:t>
            </a:r>
            <a:endParaRPr lang="af-Z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E37266-6266-46CD-A4D7-1402C3D9C60C}"/>
              </a:ext>
            </a:extLst>
          </p:cNvPr>
          <p:cNvCxnSpPr>
            <a:cxnSpLocks/>
          </p:cNvCxnSpPr>
          <p:nvPr/>
        </p:nvCxnSpPr>
        <p:spPr>
          <a:xfrm flipV="1">
            <a:off x="2120348" y="5433391"/>
            <a:ext cx="4598504" cy="781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54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6C40D76-A76C-4E4C-91A9-A6D5B652FD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542" r="235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86C22-019B-452C-8042-4E8383D9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6" y="5248383"/>
            <a:ext cx="9149942" cy="1253817"/>
          </a:xfrm>
        </p:spPr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Faculty Name :                                                                                   </a:t>
            </a: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Computers and artificial intelligence Helwan       </a:t>
            </a: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E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4B4DB-492D-4AAE-A862-E2D85666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549DF-D0AF-4F3D-92D9-DD0B721D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F5F57-161C-4E2A-93BA-03034DE5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EDE9F-9D11-4C35-99AD-0AE06251CF9D}"/>
              </a:ext>
            </a:extLst>
          </p:cNvPr>
          <p:cNvSpPr txBox="1"/>
          <p:nvPr/>
        </p:nvSpPr>
        <p:spPr>
          <a:xfrm>
            <a:off x="3121379" y="959893"/>
            <a:ext cx="5932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.1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محمد كمال عبدالحفيظ محمد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202000812       </a:t>
            </a:r>
            <a:endParaRPr lang="ar-EG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358177-49B5-4960-9A87-02CABC8F3ACE}"/>
              </a:ext>
            </a:extLst>
          </p:cNvPr>
          <p:cNvSpPr txBox="1"/>
          <p:nvPr/>
        </p:nvSpPr>
        <p:spPr>
          <a:xfrm>
            <a:off x="3364089" y="1472297"/>
            <a:ext cx="5689600" cy="468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.2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مازن وحيد ربيع عويس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202000708            </a:t>
            </a:r>
            <a:endParaRPr lang="ar-EG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0193C-AC1A-47E1-A30C-4ECC89A037A5}"/>
              </a:ext>
            </a:extLst>
          </p:cNvPr>
          <p:cNvSpPr txBox="1"/>
          <p:nvPr/>
        </p:nvSpPr>
        <p:spPr>
          <a:xfrm>
            <a:off x="3729142" y="2016981"/>
            <a:ext cx="5324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.3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علي سامي علي عبدالعزيز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202000567         </a:t>
            </a:r>
            <a:endParaRPr lang="ar-EG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0316E-50F3-4DC8-ABA5-C6C1B5634780}"/>
              </a:ext>
            </a:extLst>
          </p:cNvPr>
          <p:cNvSpPr txBox="1"/>
          <p:nvPr/>
        </p:nvSpPr>
        <p:spPr>
          <a:xfrm>
            <a:off x="3364090" y="2608021"/>
            <a:ext cx="568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.4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مصطفى محرم خليفة محمد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202000908         </a:t>
            </a:r>
            <a:endParaRPr lang="ar-EG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7094F5-65B3-462B-B102-43F14F5969C5}"/>
              </a:ext>
            </a:extLst>
          </p:cNvPr>
          <p:cNvSpPr txBox="1"/>
          <p:nvPr/>
        </p:nvSpPr>
        <p:spPr>
          <a:xfrm>
            <a:off x="3121379" y="3145784"/>
            <a:ext cx="5932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.5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احمد محمود حمادة محمو</a:t>
            </a:r>
            <a:r>
              <a:rPr lang="ar-EG" sz="2400" b="1" dirty="0">
                <a:solidFill>
                  <a:srgbClr val="000000"/>
                </a:solidFill>
                <a:latin typeface="Arial" panose="020B0604020202020204" pitchFamily="34" charset="0"/>
              </a:rPr>
              <a:t>د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202000081          </a:t>
            </a:r>
            <a:endParaRPr lang="ar-EG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D94D92-F5EE-470D-BD88-83C2863BAE0A}"/>
              </a:ext>
            </a:extLst>
          </p:cNvPr>
          <p:cNvSpPr txBox="1"/>
          <p:nvPr/>
        </p:nvSpPr>
        <p:spPr>
          <a:xfrm>
            <a:off x="3069167" y="3731047"/>
            <a:ext cx="6036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.6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مصطفى حماده جمال محمد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202000899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ar-EG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1603C0-9F2A-415D-A122-244185AE2CBB}"/>
              </a:ext>
            </a:extLst>
          </p:cNvPr>
          <p:cNvSpPr txBox="1"/>
          <p:nvPr/>
        </p:nvSpPr>
        <p:spPr>
          <a:xfrm>
            <a:off x="125587" y="199012"/>
            <a:ext cx="4243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WordVisi_MSFontService"/>
              </a:rPr>
              <a:t>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WordVisi_MSFontService"/>
              </a:rPr>
              <a:t>eam members’ IDs and names.</a:t>
            </a:r>
            <a:endParaRPr lang="ar-EG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7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CA636A5-CAC5-4EF6-AB07-A89CFF81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541" y="6610"/>
            <a:ext cx="3518458" cy="6451791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effectLst>
            <a:softEdge rad="508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D7CE5-97BF-4880-94E0-8F9A68C9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908A3-4922-4314-BA2C-28CA5CC00D83}"/>
              </a:ext>
            </a:extLst>
          </p:cNvPr>
          <p:cNvSpPr txBox="1"/>
          <p:nvPr/>
        </p:nvSpPr>
        <p:spPr>
          <a:xfrm>
            <a:off x="118533" y="406209"/>
            <a:ext cx="6152444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0" i="0" dirty="0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Paper</a:t>
            </a:r>
            <a:r>
              <a:rPr lang="en-US" sz="3200" b="0" i="0" u="sng" dirty="0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details</a:t>
            </a:r>
            <a:r>
              <a:rPr lang="en-US" sz="3200" b="0" i="0" u="sng" dirty="0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 </a:t>
            </a:r>
            <a:endParaRPr lang="en-US" sz="2800" dirty="0">
              <a:effectLst/>
              <a:latin typeface="Georgia Pro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E55D7-E23C-4737-84BC-2EBF80DB0874}"/>
              </a:ext>
            </a:extLst>
          </p:cNvPr>
          <p:cNvSpPr txBox="1"/>
          <p:nvPr/>
        </p:nvSpPr>
        <p:spPr>
          <a:xfrm>
            <a:off x="225287" y="1201105"/>
            <a:ext cx="25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B0F0"/>
                </a:solidFill>
                <a:effectLst/>
                <a:latin typeface="Georgia Pro" panose="02040502050405020303" pitchFamily="18" charset="0"/>
                <a:cs typeface="Times New Roman" panose="02020603050405020304" pitchFamily="18" charset="0"/>
              </a:rPr>
              <a:t>Authors name</a:t>
            </a:r>
            <a:endParaRPr lang="ar-EG" b="1" dirty="0">
              <a:solidFill>
                <a:srgbClr val="00B0F0"/>
              </a:solidFill>
              <a:latin typeface="Georgia Pro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65C20-2181-436F-AF21-9B9EECE2F720}"/>
              </a:ext>
            </a:extLst>
          </p:cNvPr>
          <p:cNvSpPr txBox="1"/>
          <p:nvPr/>
        </p:nvSpPr>
        <p:spPr>
          <a:xfrm>
            <a:off x="225287" y="2425860"/>
            <a:ext cx="25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00B0F0"/>
                </a:solidFill>
                <a:effectLst/>
                <a:latin typeface="Georgia Pro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paper name</a:t>
            </a:r>
            <a:endParaRPr lang="ar-E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D8B94-13B0-410C-A802-35256731AACF}"/>
              </a:ext>
            </a:extLst>
          </p:cNvPr>
          <p:cNvSpPr txBox="1"/>
          <p:nvPr/>
        </p:nvSpPr>
        <p:spPr>
          <a:xfrm>
            <a:off x="231913" y="3515122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00B0F0"/>
                </a:solidFill>
                <a:effectLst/>
                <a:latin typeface="Georgia Pro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year of publication</a:t>
            </a:r>
            <a:endParaRPr lang="ar-E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C1BEB-72E5-4E01-90E0-7E2225E9D30A}"/>
              </a:ext>
            </a:extLst>
          </p:cNvPr>
          <p:cNvSpPr txBox="1"/>
          <p:nvPr/>
        </p:nvSpPr>
        <p:spPr>
          <a:xfrm>
            <a:off x="231913" y="4353391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000000"/>
                </a:solidFill>
                <a:effectLst/>
                <a:latin typeface="Georgia Pro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dataset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used</a:t>
            </a:r>
            <a:endParaRPr lang="ar-EG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3ED3F-728D-48F8-ABE6-99904C2F6B68}"/>
              </a:ext>
            </a:extLst>
          </p:cNvPr>
          <p:cNvSpPr txBox="1"/>
          <p:nvPr/>
        </p:nvSpPr>
        <p:spPr>
          <a:xfrm>
            <a:off x="231913" y="5243338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00B0F0"/>
                </a:solidFill>
                <a:effectLst/>
                <a:latin typeface="Georgia Pro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implemented algorithms</a:t>
            </a:r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75BE5E-3FC6-495C-A509-6DEB3A8AD1F1}"/>
              </a:ext>
            </a:extLst>
          </p:cNvPr>
          <p:cNvSpPr txBox="1"/>
          <p:nvPr/>
        </p:nvSpPr>
        <p:spPr>
          <a:xfrm>
            <a:off x="1987824" y="1570437"/>
            <a:ext cx="10204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2000" dirty="0">
                <a:latin typeface="Arial Rounded MT Bold" panose="020F0704030504030204" pitchFamily="34" charset="0"/>
              </a:rPr>
              <a:t>1-Min Hong ,2- Beanbonyka Rim , 3-Hong‐Chang Lee , </a:t>
            </a:r>
          </a:p>
          <a:p>
            <a:r>
              <a:rPr lang="af-ZA" sz="2000" dirty="0">
                <a:latin typeface="Arial Rounded MT Bold" panose="020F0704030504030204" pitchFamily="34" charset="0"/>
              </a:rPr>
              <a:t>4-Hyeon‐ung Jang ,5- Joonho Oh ,6- Seongjun Choi</a:t>
            </a:r>
            <a:endParaRPr lang="ar-EG" sz="2000" dirty="0">
              <a:latin typeface="Arial Rounded MT Bold" panose="020F07040305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4DAD7F-FEDD-4B46-9832-CB763FEF321E}"/>
              </a:ext>
            </a:extLst>
          </p:cNvPr>
          <p:cNvSpPr txBox="1"/>
          <p:nvPr/>
        </p:nvSpPr>
        <p:spPr>
          <a:xfrm>
            <a:off x="1987824" y="2720992"/>
            <a:ext cx="6122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Multi‐Class Classification of Lung Diseases Using  CNN Models</a:t>
            </a:r>
            <a:endParaRPr lang="ar-E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86A2DC-7F02-466B-A618-201BE99A3B19}"/>
              </a:ext>
            </a:extLst>
          </p:cNvPr>
          <p:cNvSpPr txBox="1"/>
          <p:nvPr/>
        </p:nvSpPr>
        <p:spPr>
          <a:xfrm>
            <a:off x="2133598" y="3894590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r>
              <a:rPr lang="af-ZA" dirty="0"/>
              <a:t>October 2021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F2CDB1-F324-4731-AF0A-468F6BFE011E}"/>
              </a:ext>
            </a:extLst>
          </p:cNvPr>
          <p:cNvSpPr txBox="1"/>
          <p:nvPr/>
        </p:nvSpPr>
        <p:spPr>
          <a:xfrm>
            <a:off x="2166726" y="4747508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r>
              <a:rPr lang="af-ZA" dirty="0"/>
              <a:t>Chest X-Ray Images (Pneumonia)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AEBE65-1D82-4235-A2AF-70FE86FB182F}"/>
              </a:ext>
            </a:extLst>
          </p:cNvPr>
          <p:cNvSpPr txBox="1"/>
          <p:nvPr/>
        </p:nvSpPr>
        <p:spPr>
          <a:xfrm>
            <a:off x="5168346" y="5880819"/>
            <a:ext cx="168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r>
              <a:rPr lang="af-ZA" dirty="0"/>
              <a:t>VGG‐D</a:t>
            </a:r>
            <a:endParaRPr lang="ar-E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3077B-7B4D-4D50-B1EB-9408E2E7645E}"/>
              </a:ext>
            </a:extLst>
          </p:cNvPr>
          <p:cNvSpPr txBox="1"/>
          <p:nvPr/>
        </p:nvSpPr>
        <p:spPr>
          <a:xfrm>
            <a:off x="2597426" y="5865430"/>
            <a:ext cx="2186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r>
              <a:rPr lang="af-ZA" dirty="0"/>
              <a:t>EfficientNet‐B0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774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4BCAF1-22A5-4726-A7A3-67EED7DE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892AC-215A-4976-923A-2B2CB168E667}"/>
              </a:ext>
            </a:extLst>
          </p:cNvPr>
          <p:cNvSpPr txBox="1"/>
          <p:nvPr/>
        </p:nvSpPr>
        <p:spPr>
          <a:xfrm>
            <a:off x="0" y="393328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Georgia Pro" panose="02040502050405020303" pitchFamily="18" charset="0"/>
              </a:rPr>
              <a:t>Project</a:t>
            </a:r>
            <a:r>
              <a:rPr lang="en-US" b="1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Georgia Pro" panose="02040502050405020303" pitchFamily="18" charset="0"/>
              </a:rPr>
              <a:t>Description</a:t>
            </a:r>
            <a:r>
              <a:rPr lang="en-US" b="1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Georgia Pro" panose="02040502050405020303" pitchFamily="18" charset="0"/>
              </a:rPr>
              <a:t>Document</a:t>
            </a:r>
            <a:endParaRPr lang="ar-EG" sz="3200" dirty="0">
              <a:solidFill>
                <a:srgbClr val="000000"/>
              </a:solidFill>
              <a:latin typeface="Georgia Pro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1CF0C-608B-4F57-B079-D2A92FA72ECB}"/>
              </a:ext>
            </a:extLst>
          </p:cNvPr>
          <p:cNvSpPr txBox="1"/>
          <p:nvPr/>
        </p:nvSpPr>
        <p:spPr>
          <a:xfrm>
            <a:off x="278606" y="130001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00B0F0"/>
                </a:solidFill>
                <a:effectLst/>
                <a:latin typeface="Georgia Pro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name of the dataset</a:t>
            </a:r>
            <a:endParaRPr lang="ar-E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0B07DC-7C45-428D-A9B4-5F0FDB45E76E}"/>
              </a:ext>
            </a:extLst>
          </p:cNvPr>
          <p:cNvSpPr txBox="1"/>
          <p:nvPr/>
        </p:nvSpPr>
        <p:spPr>
          <a:xfrm>
            <a:off x="278606" y="2381280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the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link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of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dataset</a:t>
            </a:r>
            <a:endParaRPr lang="ar-EG" b="1" dirty="0">
              <a:solidFill>
                <a:srgbClr val="00B0F0"/>
              </a:solidFill>
              <a:latin typeface="Georgia Pro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24CDD-583B-415C-96BA-C8CAE9D42F39}"/>
              </a:ext>
            </a:extLst>
          </p:cNvPr>
          <p:cNvSpPr txBox="1"/>
          <p:nvPr/>
        </p:nvSpPr>
        <p:spPr>
          <a:xfrm>
            <a:off x="184026" y="337547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the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total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of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samples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in the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dataset</a:t>
            </a:r>
            <a:endParaRPr lang="ar-EG" b="1" dirty="0">
              <a:solidFill>
                <a:srgbClr val="00B0F0"/>
              </a:solidFill>
              <a:latin typeface="Georgia Pro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A10473-FF42-44F7-A55E-CF833B9D93B3}"/>
              </a:ext>
            </a:extLst>
          </p:cNvPr>
          <p:cNvSpPr txBox="1"/>
          <p:nvPr/>
        </p:nvSpPr>
        <p:spPr>
          <a:xfrm>
            <a:off x="278606" y="508313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of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classes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their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labels</a:t>
            </a:r>
            <a:endParaRPr lang="ar-EG" b="1" dirty="0">
              <a:solidFill>
                <a:srgbClr val="00B0F0"/>
              </a:solidFill>
              <a:latin typeface="Georgia Pro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95FFB-25D4-49D8-863A-82A38CBB4A67}"/>
              </a:ext>
            </a:extLst>
          </p:cNvPr>
          <p:cNvSpPr txBox="1"/>
          <p:nvPr/>
        </p:nvSpPr>
        <p:spPr>
          <a:xfrm>
            <a:off x="2516461" y="1703691"/>
            <a:ext cx="6122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Multi‐Class Classification of Lung Diseases Using  CNN Models</a:t>
            </a:r>
            <a:endParaRPr lang="ar-E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9FC86-BEEE-4142-8A1D-31C03526F6DC}"/>
              </a:ext>
            </a:extLst>
          </p:cNvPr>
          <p:cNvSpPr txBox="1"/>
          <p:nvPr/>
        </p:nvSpPr>
        <p:spPr>
          <a:xfrm>
            <a:off x="2516461" y="2601523"/>
            <a:ext cx="6179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r>
              <a:rPr lang="ar-EG" dirty="0"/>
              <a:t>https://www.kaggle.com/datasets/paultimothymooney/chest-xray-pneumonia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70929C-4887-4AA8-BB0E-40597E3527F1}"/>
              </a:ext>
            </a:extLst>
          </p:cNvPr>
          <p:cNvSpPr txBox="1"/>
          <p:nvPr/>
        </p:nvSpPr>
        <p:spPr>
          <a:xfrm>
            <a:off x="2516461" y="5364624"/>
            <a:ext cx="46153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r>
              <a:rPr lang="af-ZA" dirty="0"/>
              <a:t>Two classes   (0,1)</a:t>
            </a:r>
          </a:p>
          <a:p>
            <a:endParaRPr lang="af-ZA" dirty="0"/>
          </a:p>
          <a:p>
            <a:r>
              <a:rPr lang="af-ZA" dirty="0"/>
              <a:t>1-Normal               2- Pneumonia</a:t>
            </a:r>
            <a:endParaRPr lang="ar-E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B3442-233A-457C-9B38-CABAFB59601E}"/>
              </a:ext>
            </a:extLst>
          </p:cNvPr>
          <p:cNvSpPr txBox="1"/>
          <p:nvPr/>
        </p:nvSpPr>
        <p:spPr>
          <a:xfrm>
            <a:off x="278606" y="4197296"/>
            <a:ext cx="617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dimension of images</a:t>
            </a:r>
            <a:endParaRPr lang="ar-E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A9A8C-803C-43CA-948F-CE30D726C7FD}"/>
              </a:ext>
            </a:extLst>
          </p:cNvPr>
          <p:cNvSpPr txBox="1"/>
          <p:nvPr/>
        </p:nvSpPr>
        <p:spPr>
          <a:xfrm>
            <a:off x="381000" y="4566628"/>
            <a:ext cx="16200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640*640</a:t>
            </a:r>
            <a:endParaRPr lang="ar-EG" sz="20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FAB2D-226B-49FA-9F29-5B975C76A128}"/>
              </a:ext>
            </a:extLst>
          </p:cNvPr>
          <p:cNvSpPr txBox="1"/>
          <p:nvPr/>
        </p:nvSpPr>
        <p:spPr>
          <a:xfrm>
            <a:off x="528430" y="3841261"/>
            <a:ext cx="147264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13,977</a:t>
            </a:r>
            <a:endParaRPr lang="ar-EG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5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AA91A-6953-4C98-9E86-47D436A7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26DB0-CF62-421F-A5BE-E4D2A0FE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DB3FD-5B7E-483F-86A1-EB7BFDC8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C8A2C-5CAC-4334-879E-D1253561BF3D}"/>
              </a:ext>
            </a:extLst>
          </p:cNvPr>
          <p:cNvSpPr txBox="1"/>
          <p:nvPr/>
        </p:nvSpPr>
        <p:spPr>
          <a:xfrm>
            <a:off x="118533" y="135546"/>
            <a:ext cx="6152444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Implementation Details: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3005D-A23A-4A59-A64D-00E19002F06D}"/>
              </a:ext>
            </a:extLst>
          </p:cNvPr>
          <p:cNvGrpSpPr/>
          <p:nvPr/>
        </p:nvGrpSpPr>
        <p:grpSpPr>
          <a:xfrm>
            <a:off x="118533" y="799816"/>
            <a:ext cx="3975165" cy="1299143"/>
            <a:chOff x="278130" y="1301234"/>
            <a:chExt cx="6122194" cy="12991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15215-5F95-445F-AA06-F0CC3C048721}"/>
                </a:ext>
              </a:extLst>
            </p:cNvPr>
            <p:cNvSpPr txBox="1"/>
            <p:nvPr/>
          </p:nvSpPr>
          <p:spPr>
            <a:xfrm>
              <a:off x="438150" y="1301234"/>
              <a:ext cx="20764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b="1" i="0">
                  <a:solidFill>
                    <a:srgbClr val="00B0F0"/>
                  </a:solidFill>
                  <a:effectLst/>
                  <a:latin typeface="Georgia Pro" panose="02040502050405020303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Ratio for</a:t>
              </a:r>
              <a:endParaRPr lang="ar-E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F34163-A01F-4A6D-B0EE-96A2DB72444D}"/>
                </a:ext>
              </a:extLst>
            </p:cNvPr>
            <p:cNvSpPr txBox="1"/>
            <p:nvPr/>
          </p:nvSpPr>
          <p:spPr>
            <a:xfrm>
              <a:off x="278130" y="1677047"/>
              <a:ext cx="612219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latin typeface="Arial Rounded MT Bold" panose="020F0704030504030204" pitchFamily="34" charset="0"/>
                </a:defRPr>
              </a:lvl1pPr>
            </a:lstStyle>
            <a:p>
              <a:r>
                <a:rPr lang="af-ZA" dirty="0"/>
                <a:t>Training :</a:t>
              </a:r>
            </a:p>
            <a:p>
              <a:r>
                <a:rPr lang="af-ZA" dirty="0"/>
                <a:t> validation:</a:t>
              </a:r>
            </a:p>
            <a:p>
              <a:r>
                <a:rPr lang="af-ZA" dirty="0"/>
                <a:t> testing:</a:t>
              </a:r>
              <a:endParaRPr lang="ar-EG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99749F-D20D-420F-8FB2-C0D233E93436}"/>
              </a:ext>
            </a:extLst>
          </p:cNvPr>
          <p:cNvGrpSpPr/>
          <p:nvPr/>
        </p:nvGrpSpPr>
        <p:grpSpPr>
          <a:xfrm>
            <a:off x="2921632" y="799816"/>
            <a:ext cx="3448899" cy="1384995"/>
            <a:chOff x="278130" y="2875002"/>
            <a:chExt cx="6772721" cy="13849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365B14-6CC7-4EB9-B1BF-02FCABA1FBC8}"/>
                </a:ext>
              </a:extLst>
            </p:cNvPr>
            <p:cNvSpPr txBox="1"/>
            <p:nvPr/>
          </p:nvSpPr>
          <p:spPr>
            <a:xfrm>
              <a:off x="278130" y="2875002"/>
              <a:ext cx="61221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rgbClr val="00B0F0"/>
                  </a:solidFill>
                  <a:latin typeface="Georgia Pro" panose="02040502050405020303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number of images</a:t>
              </a:r>
              <a:endParaRPr lang="ar-E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3A2DAF-48D1-4D3B-A938-6433683632D0}"/>
                </a:ext>
              </a:extLst>
            </p:cNvPr>
            <p:cNvSpPr txBox="1"/>
            <p:nvPr/>
          </p:nvSpPr>
          <p:spPr>
            <a:xfrm>
              <a:off x="928658" y="3244334"/>
              <a:ext cx="612219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latin typeface="Arial Rounded MT Bold" panose="020F0704030504030204" pitchFamily="34" charset="0"/>
                </a:defRPr>
              </a:lvl1pPr>
            </a:lstStyle>
            <a:p>
              <a:r>
                <a:rPr lang="af-ZA" dirty="0"/>
                <a:t>Training :   12230</a:t>
              </a:r>
            </a:p>
            <a:p>
              <a:r>
                <a:rPr lang="af-ZA" dirty="0"/>
                <a:t> validation:1165</a:t>
              </a:r>
            </a:p>
            <a:p>
              <a:r>
                <a:rPr lang="af-ZA" dirty="0"/>
                <a:t> testing:      582</a:t>
              </a:r>
              <a:endParaRPr lang="ar-EG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CEAAD30-4EBE-436C-BBF7-86A2853B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3" y="2882963"/>
            <a:ext cx="12064334" cy="3887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EF846F-980E-4791-B561-61A0F118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83" y="34590"/>
            <a:ext cx="2967050" cy="2848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305225-DF57-45AC-8835-798EBEFCF3D9}"/>
              </a:ext>
            </a:extLst>
          </p:cNvPr>
          <p:cNvSpPr txBox="1"/>
          <p:nvPr/>
        </p:nvSpPr>
        <p:spPr>
          <a:xfrm>
            <a:off x="1792592" y="1199052"/>
            <a:ext cx="98681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87.5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8.3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4.2</a:t>
            </a:r>
            <a:endParaRPr lang="ar-EG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6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3BF3C-F2C6-4305-BC32-960083FD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3C46F-A6C9-4123-8A8E-9471DF02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3076C-E1B5-4C56-B6CE-15CE9595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B3598-B4DE-41A0-9E31-F574FDC80C38}"/>
              </a:ext>
            </a:extLst>
          </p:cNvPr>
          <p:cNvSpPr txBox="1"/>
          <p:nvPr/>
        </p:nvSpPr>
        <p:spPr>
          <a:xfrm>
            <a:off x="215348" y="210208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3200" dirty="0">
                <a:solidFill>
                  <a:srgbClr val="000000"/>
                </a:solidFill>
                <a:latin typeface="Georgia Pro" panose="02040502050405020303" pitchFamily="18" charset="0"/>
              </a:rPr>
              <a:t>block</a:t>
            </a:r>
            <a:r>
              <a:rPr lang="af-Z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af-ZA" sz="3200" dirty="0">
                <a:solidFill>
                  <a:srgbClr val="000000"/>
                </a:solidFill>
                <a:latin typeface="Georgia Pro" panose="02040502050405020303" pitchFamily="18" charset="0"/>
              </a:rPr>
              <a:t>diagram</a:t>
            </a:r>
            <a:endParaRPr lang="ar-EG" sz="3200" dirty="0">
              <a:solidFill>
                <a:srgbClr val="000000"/>
              </a:solidFill>
              <a:latin typeface="Georgia Pro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76A5A3-78D8-44BE-A9F1-61335C2E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1744180"/>
            <a:ext cx="11449878" cy="27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0FA8D2-7D0E-499A-858A-1EB3E0E2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8670D-8059-4373-A4D6-BD81BEB9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9E0FB-B8FA-4A68-9186-C3F9FAB7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44CDB-4F4F-4330-B7EE-7C40B371F855}"/>
              </a:ext>
            </a:extLst>
          </p:cNvPr>
          <p:cNvSpPr txBox="1"/>
          <p:nvPr/>
        </p:nvSpPr>
        <p:spPr>
          <a:xfrm>
            <a:off x="43514" y="291030"/>
            <a:ext cx="6105378" cy="405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Hyperparameters used: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A8EA5D4-58F6-46CA-999F-CA244232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2" y="941978"/>
            <a:ext cx="3336170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f-ZA" altLang="ar-E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ar-EG" altLang="ar-E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ctivation= </a:t>
            </a:r>
            <a:r>
              <a:rPr kumimoji="0" lang="en-US" altLang="ar-EG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softmax</a:t>
            </a:r>
            <a:endParaRPr kumimoji="0" lang="en-US" altLang="ar-E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altLang="ar-E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68FF694-D076-48D8-9522-27F3EE364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71" y="2502404"/>
            <a:ext cx="27109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learning_rate=</a:t>
            </a:r>
            <a:r>
              <a:rPr kumimoji="0" lang="en-US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0,0001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endParaRPr kumimoji="0" lang="ar-EG" altLang="ar-EG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F06EF3-BC43-42E1-938A-D43BF76656FE}"/>
              </a:ext>
            </a:extLst>
          </p:cNvPr>
          <p:cNvSpPr txBox="1"/>
          <p:nvPr/>
        </p:nvSpPr>
        <p:spPr>
          <a:xfrm>
            <a:off x="443241" y="1699108"/>
            <a:ext cx="12662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lambda</a:t>
            </a:r>
            <a:endParaRPr lang="ar-EG" sz="2400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C07B63-7DC9-41AE-894C-768DC77B3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10" y="1760663"/>
            <a:ext cx="4314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latin typeface="Arial Unicode MS"/>
              </a:rPr>
              <a:t>lambda layer to convert gray images to RGB image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ar-EG" altLang="ar-EG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A44F5-0C8A-4C23-96AE-A86996999656}"/>
              </a:ext>
            </a:extLst>
          </p:cNvPr>
          <p:cNvSpPr txBox="1"/>
          <p:nvPr/>
        </p:nvSpPr>
        <p:spPr>
          <a:xfrm>
            <a:off x="501970" y="3292250"/>
            <a:ext cx="22147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</a:rPr>
              <a:t>Optimizer</a:t>
            </a:r>
            <a:r>
              <a:rPr lang="en-US" dirty="0" err="1"/>
              <a:t>:</a:t>
            </a:r>
            <a:r>
              <a:rPr lang="en-US" sz="2000" dirty="0" err="1">
                <a:latin typeface="Arial" panose="020B0604020202020204" pitchFamily="34" charset="0"/>
              </a:rPr>
              <a:t>adam</a:t>
            </a:r>
            <a:endParaRPr lang="ar-EG" sz="2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B2E53-BD11-4A02-9ADD-A10ECB0A45E4}"/>
              </a:ext>
            </a:extLst>
          </p:cNvPr>
          <p:cNvSpPr txBox="1"/>
          <p:nvPr/>
        </p:nvSpPr>
        <p:spPr>
          <a:xfrm>
            <a:off x="543337" y="4015660"/>
            <a:ext cx="217335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</a:defRPr>
            </a:lvl1pPr>
          </a:lstStyle>
          <a:p>
            <a:r>
              <a:rPr lang="en-US" dirty="0" err="1"/>
              <a:t>Batch_size</a:t>
            </a:r>
            <a:r>
              <a:rPr lang="en-US" dirty="0"/>
              <a:t>=128</a:t>
            </a:r>
            <a:endParaRPr lang="ar-E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471FA-1C4B-42B1-8AE7-74936B7CCE3A}"/>
              </a:ext>
            </a:extLst>
          </p:cNvPr>
          <p:cNvSpPr txBox="1"/>
          <p:nvPr/>
        </p:nvSpPr>
        <p:spPr>
          <a:xfrm>
            <a:off x="627183" y="4918426"/>
            <a:ext cx="10823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epochs=10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4879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4E9D4-BE01-446D-8175-B581BBD7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FBBF5-F177-4158-9243-E7C2DD9A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F6658-7FD0-497F-8825-871CBF4F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D22D7-1120-4B2C-B240-B2AFAB7D6183}"/>
              </a:ext>
            </a:extLst>
          </p:cNvPr>
          <p:cNvSpPr txBox="1"/>
          <p:nvPr/>
        </p:nvSpPr>
        <p:spPr>
          <a:xfrm>
            <a:off x="0" y="210208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Results Details: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CFE00-7379-4008-A116-9C7238CD3544}"/>
              </a:ext>
            </a:extLst>
          </p:cNvPr>
          <p:cNvSpPr txBox="1"/>
          <p:nvPr/>
        </p:nvSpPr>
        <p:spPr>
          <a:xfrm>
            <a:off x="102657" y="89311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f-ZA" b="1" i="0" dirty="0">
                <a:effectLst/>
                <a:latin typeface="-apple-system"/>
              </a:rPr>
              <a:t>1 - Training Loss &amp; Validation Loss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C6311E-53B9-473A-89BD-BB8374316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197"/>
            <a:ext cx="8264672" cy="4766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9AB370-B1A3-4F66-8D18-9E22917B5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20" y="18803"/>
            <a:ext cx="462979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56660-2D05-4FA9-8312-B5CCDF64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D9E6B-71CE-48B8-ACAF-2123C6F6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2742C-2613-4084-93C1-5EE49B3A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7271A-99CD-466F-B5A0-68660C0A1613}"/>
              </a:ext>
            </a:extLst>
          </p:cNvPr>
          <p:cNvSpPr txBox="1"/>
          <p:nvPr/>
        </p:nvSpPr>
        <p:spPr>
          <a:xfrm>
            <a:off x="0" y="272430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2 - </a:t>
            </a:r>
            <a:r>
              <a:rPr lang="en-US" b="1" i="0" dirty="0" err="1">
                <a:effectLst/>
                <a:latin typeface="-apple-system"/>
              </a:rPr>
              <a:t>Taining</a:t>
            </a:r>
            <a:r>
              <a:rPr lang="en-US" b="1" i="0" dirty="0">
                <a:effectLst/>
                <a:latin typeface="-apple-system"/>
              </a:rPr>
              <a:t> Accuracy &amp; Validation Accuracy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512D85-B758-4EDE-9D00-DB8990CC3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875"/>
            <a:ext cx="8261234" cy="5006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F0C073-CB62-408D-A402-7E617037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887" y="0"/>
            <a:ext cx="510611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9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{39DBD0B6-2BC5-453B-860A-CC29063CBCFE}tf11429527_win32</Template>
  <TotalTime>0</TotalTime>
  <Words>347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-apple-system</vt:lpstr>
      <vt:lpstr>Arial</vt:lpstr>
      <vt:lpstr>Arial Rounded MT Bold</vt:lpstr>
      <vt:lpstr>Arial Unicode MS</vt:lpstr>
      <vt:lpstr>Calibri</vt:lpstr>
      <vt:lpstr>Century Gothic</vt:lpstr>
      <vt:lpstr>Georgia Pro</vt:lpstr>
      <vt:lpstr>Karla</vt:lpstr>
      <vt:lpstr>Univers Condensed Light</vt:lpstr>
      <vt:lpstr>WordVisi_MSFontService</vt:lpstr>
      <vt:lpstr>Office Theme</vt:lpstr>
      <vt:lpstr>Selected - 2</vt:lpstr>
      <vt:lpstr>Faculty Name :                                                                                    Computers and artificial intelligence Helwan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2022-12-16T23:22:23Z</dcterms:created>
  <dcterms:modified xsi:type="dcterms:W3CDTF">2023-05-05T22:51:31Z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