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sldIdLst>
    <p:sldId id="284" r:id="rId5"/>
    <p:sldId id="298" r:id="rId6"/>
    <p:sldId id="297" r:id="rId7"/>
    <p:sldId id="28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2" r:id="rId19"/>
    <p:sldId id="309" r:id="rId20"/>
    <p:sldId id="310" r:id="rId21"/>
    <p:sldId id="311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19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E9C46A"/>
    <a:srgbClr val="97EFD3"/>
    <a:srgbClr val="F15574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498" y="54"/>
      </p:cViewPr>
      <p:guideLst>
        <p:guide orient="horz" pos="528"/>
        <p:guide pos="6216"/>
        <p:guide pos="1440"/>
        <p:guide orient="horz" pos="2319"/>
        <p:guide orient="horz" pos="936"/>
        <p:guide pos="3840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1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3" y="2006410"/>
            <a:ext cx="5783739" cy="170992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Georgia Pro" panose="020B0604020202020204" pitchFamily="18" charset="0"/>
                <a:ea typeface="Georgia Pro" panose="020B0604020202020204" pitchFamily="18" charset="0"/>
                <a:cs typeface="Georgia Pro" panose="020B0604020202020204" pitchFamily="18" charset="0"/>
              </a:rPr>
              <a:t>Selected - 1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9436C-BA96-4088-941C-80B28FE72F82}"/>
              </a:ext>
            </a:extLst>
          </p:cNvPr>
          <p:cNvSpPr txBox="1"/>
          <p:nvPr/>
        </p:nvSpPr>
        <p:spPr>
          <a:xfrm>
            <a:off x="231494" y="4416023"/>
            <a:ext cx="427163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Team : 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94EC05A-79CB-4296-8226-30CC236FAF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066" r="24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8D6DF-7D6F-4972-8CC3-A9D11E51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B9F5A-7BA0-46BC-9BF3-19BFE4FE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7C71-AD0E-4922-95E0-952FD705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70AC9-2391-4B1C-B28C-5FF2E89AF82D}"/>
              </a:ext>
            </a:extLst>
          </p:cNvPr>
          <p:cNvSpPr txBox="1"/>
          <p:nvPr/>
        </p:nvSpPr>
        <p:spPr>
          <a:xfrm>
            <a:off x="248855" y="529691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Results Details: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EF680-C706-42D8-A4AE-FDEE94500D5E}"/>
              </a:ext>
            </a:extLst>
          </p:cNvPr>
          <p:cNvSpPr txBox="1"/>
          <p:nvPr/>
        </p:nvSpPr>
        <p:spPr>
          <a:xfrm>
            <a:off x="329879" y="1298925"/>
            <a:ext cx="60998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Confusion Matrix: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6DC46-89A0-4100-A64D-3C177519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31" y="1734787"/>
            <a:ext cx="797353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84868-7FDC-402C-8824-ECC332A8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09F01-0CD4-491E-AF1D-277A60AF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9908A-D8EF-4BD0-AE9D-CAFC6E8D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97FEF-5785-4218-BECD-3A1E7CF3DFA5}"/>
              </a:ext>
            </a:extLst>
          </p:cNvPr>
          <p:cNvSpPr txBox="1"/>
          <p:nvPr/>
        </p:nvSpPr>
        <p:spPr>
          <a:xfrm>
            <a:off x="329878" y="230308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Accuracy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7514C-1501-4C53-A799-540F04348BCE}"/>
              </a:ext>
            </a:extLst>
          </p:cNvPr>
          <p:cNvSpPr txBox="1"/>
          <p:nvPr/>
        </p:nvSpPr>
        <p:spPr>
          <a:xfrm>
            <a:off x="329878" y="2402757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sz="2400" b="1" dirty="0" err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roc_auc</a:t>
            </a: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A9C74-96A7-4F9E-BC2E-ECBF11E199AE}"/>
              </a:ext>
            </a:extLst>
          </p:cNvPr>
          <p:cNvSpPr txBox="1"/>
          <p:nvPr/>
        </p:nvSpPr>
        <p:spPr>
          <a:xfrm>
            <a:off x="137610" y="4455243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sz="2400" b="1" dirty="0" err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Fl_score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777A1F-F5E1-4ACF-BE25-8D229D6F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924981"/>
            <a:ext cx="9412013" cy="12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0A2947-C83E-42FD-8177-ACE3A918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3085295"/>
            <a:ext cx="7916380" cy="1143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0BEBD-DE59-4613-8569-C97BFD7E5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" y="5086416"/>
            <a:ext cx="712569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F85DE-4059-445B-AAB1-6E731CF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A5BFD-A3BA-47CD-8BE8-D21A1FCF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66D35-1E4F-43A7-A795-69A3F25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A5829-9ED0-4CF2-BD9D-7B9AC637955C}"/>
              </a:ext>
            </a:extLst>
          </p:cNvPr>
          <p:cNvSpPr txBox="1"/>
          <p:nvPr/>
        </p:nvSpPr>
        <p:spPr>
          <a:xfrm>
            <a:off x="307622" y="174662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5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ROC Curve: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3685B-8B55-4CDB-85FC-A7329012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942670"/>
            <a:ext cx="702090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4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180D2-8875-4A0C-9118-124DE02D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8FCF5-9FDB-4499-BC8B-351BD7B6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BFF86-531F-47CE-B94B-9C82648C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672FF-E1F0-4345-B1EA-8FB3E96EA211}"/>
              </a:ext>
            </a:extLst>
          </p:cNvPr>
          <p:cNvSpPr txBox="1"/>
          <p:nvPr/>
        </p:nvSpPr>
        <p:spPr>
          <a:xfrm>
            <a:off x="307622" y="174662"/>
            <a:ext cx="6101644" cy="46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6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kumimoji="0" lang="af-ZA" altLang="ar-EG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ecificity &amp; Sensitivity</a:t>
            </a:r>
            <a:r>
              <a:rPr kumimoji="0" lang="ar-EG" altLang="ar-EG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3EF6C-8AA9-4A3F-8CF4-77D45A85F478}"/>
              </a:ext>
            </a:extLst>
          </p:cNvPr>
          <p:cNvSpPr txBox="1"/>
          <p:nvPr/>
        </p:nvSpPr>
        <p:spPr>
          <a:xfrm>
            <a:off x="397933" y="4285440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7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Zero One loss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8F974C-3212-48D5-8688-3B2D17BE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9535"/>
            <a:ext cx="7992590" cy="2886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9C39B-3A03-4FB5-99B2-CA7FE340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20" y="4659389"/>
            <a:ext cx="823074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4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91C08-53CF-4BF6-8240-824D8AAF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A0A3B-63AE-4D7F-AC50-BD9925E0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9690-C82E-4938-A7E5-72E10A8F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21B6F-D97D-412C-A581-6F5F139402B6}"/>
              </a:ext>
            </a:extLst>
          </p:cNvPr>
          <p:cNvSpPr txBox="1"/>
          <p:nvPr/>
        </p:nvSpPr>
        <p:spPr>
          <a:xfrm>
            <a:off x="5364480" y="253425"/>
            <a:ext cx="9779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SVM</a:t>
            </a:r>
            <a:endParaRPr lang="ar-EG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3208-22F9-4C39-A49D-869BC919ECEB}"/>
              </a:ext>
            </a:extLst>
          </p:cNvPr>
          <p:cNvSpPr txBox="1"/>
          <p:nvPr/>
        </p:nvSpPr>
        <p:spPr>
          <a:xfrm>
            <a:off x="248855" y="529691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Results Details: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1E5DB-EF93-4C0E-A74A-2FD6925AE430}"/>
              </a:ext>
            </a:extLst>
          </p:cNvPr>
          <p:cNvSpPr txBox="1"/>
          <p:nvPr/>
        </p:nvSpPr>
        <p:spPr>
          <a:xfrm>
            <a:off x="0" y="1023003"/>
            <a:ext cx="60998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Confusion Matrix: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D5EA0B-8D39-46FF-B78C-167A196F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52" y="1422379"/>
            <a:ext cx="8586696" cy="51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6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F9FA3-7226-499D-86CE-A0A89AFA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5BC9-9A12-47D6-A96D-3CE6241A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6101-23C0-46E0-98F0-166D14B7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7C105-E4B1-4DE9-AFE5-1EE5E918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8632"/>
            <a:ext cx="10439400" cy="61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B5BD2-60D7-4C7E-9FAA-6A030D9E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90E3-B4CB-4D55-86F2-3C2E8ACB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60A3-924A-4B2E-9247-4DABB426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0D911-E324-4F08-86F9-983553D4AEC1}"/>
              </a:ext>
            </a:extLst>
          </p:cNvPr>
          <p:cNvSpPr txBox="1"/>
          <p:nvPr/>
        </p:nvSpPr>
        <p:spPr>
          <a:xfrm>
            <a:off x="271955" y="68501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Accuracy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EB826-089D-4AAF-80EA-1F18B135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0" y="536386"/>
            <a:ext cx="8173591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A143E5-F337-4A49-B760-E302ADEB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377" y="2457004"/>
            <a:ext cx="559195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0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11C3E-63F3-449E-B439-54DBB69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CDB7C-0F79-49F7-97E4-E99FD66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C128A-E401-476A-A229-E671B504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400B3-8914-4FF1-8E76-84E2FD3517F2}"/>
              </a:ext>
            </a:extLst>
          </p:cNvPr>
          <p:cNvSpPr txBox="1"/>
          <p:nvPr/>
        </p:nvSpPr>
        <p:spPr>
          <a:xfrm>
            <a:off x="307622" y="174662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3. ROC Curve: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838C1-35A2-49EC-9FAD-0523537F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23" y="740782"/>
            <a:ext cx="8985954" cy="58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7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65AD9-0981-46CB-BA03-FE4A1038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0BAAB-4685-4A58-95B3-77137DB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A34FB-9D26-457E-AF17-B7BA9222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B2233-8F3A-40D8-B09B-1687C497869F}"/>
              </a:ext>
            </a:extLst>
          </p:cNvPr>
          <p:cNvSpPr txBox="1"/>
          <p:nvPr/>
        </p:nvSpPr>
        <p:spPr>
          <a:xfrm>
            <a:off x="307622" y="174662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Loss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Curve: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46F30-587E-4FFE-901C-7321DD27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2" y="838200"/>
            <a:ext cx="107346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3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6C40D76-A76C-4E4C-91A9-A6D5B652FD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42" r="23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86C22-019B-452C-8042-4E8383D9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" y="5248383"/>
            <a:ext cx="9149942" cy="1253817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Faculty Name :                                                                                   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Computers and artificial intelligence Helwan       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E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4B4DB-492D-4AAE-A862-E2D85666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549DF-D0AF-4F3D-92D9-DD0B721D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5F57-161C-4E2A-93BA-03034DE5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EDE9F-9D11-4C35-99AD-0AE06251CF9D}"/>
              </a:ext>
            </a:extLst>
          </p:cNvPr>
          <p:cNvSpPr txBox="1"/>
          <p:nvPr/>
        </p:nvSpPr>
        <p:spPr>
          <a:xfrm>
            <a:off x="3121379" y="959893"/>
            <a:ext cx="593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.1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محمد كمال عبدالحفيظ محمد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202000812      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58177-49B5-4960-9A87-02CABC8F3ACE}"/>
              </a:ext>
            </a:extLst>
          </p:cNvPr>
          <p:cNvSpPr txBox="1"/>
          <p:nvPr/>
        </p:nvSpPr>
        <p:spPr>
          <a:xfrm>
            <a:off x="3364089" y="1472297"/>
            <a:ext cx="5689600" cy="468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محمد محمد امام          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202000076  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193C-AC1A-47E1-A30C-4ECC89A037A5}"/>
              </a:ext>
            </a:extLst>
          </p:cNvPr>
          <p:cNvSpPr txBox="1"/>
          <p:nvPr/>
        </p:nvSpPr>
        <p:spPr>
          <a:xfrm>
            <a:off x="3729142" y="2016981"/>
            <a:ext cx="5324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.3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عصام عبدالفتاح العدل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202000051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0316E-50F3-4DC8-ABA5-C6C1B5634780}"/>
              </a:ext>
            </a:extLst>
          </p:cNvPr>
          <p:cNvSpPr txBox="1"/>
          <p:nvPr/>
        </p:nvSpPr>
        <p:spPr>
          <a:xfrm>
            <a:off x="3364090" y="2608021"/>
            <a:ext cx="568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.4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جمال حسيني علي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202000022    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094F5-65B3-462B-B102-43F14F5969C5}"/>
              </a:ext>
            </a:extLst>
          </p:cNvPr>
          <p:cNvSpPr txBox="1"/>
          <p:nvPr/>
        </p:nvSpPr>
        <p:spPr>
          <a:xfrm>
            <a:off x="3121379" y="3145784"/>
            <a:ext cx="5932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.5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محمود حمادة محمود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202000081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94D92-F5EE-470D-BD88-83C2863BAE0A}"/>
              </a:ext>
            </a:extLst>
          </p:cNvPr>
          <p:cNvSpPr txBox="1"/>
          <p:nvPr/>
        </p:nvSpPr>
        <p:spPr>
          <a:xfrm>
            <a:off x="3069167" y="3731047"/>
            <a:ext cx="6036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.6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مصطفى حماده جمال محمد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202000899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ar-E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BAA1-BC7C-423A-85E7-7703E915E6BC}"/>
              </a:ext>
            </a:extLst>
          </p:cNvPr>
          <p:cNvSpPr txBox="1"/>
          <p:nvPr/>
        </p:nvSpPr>
        <p:spPr>
          <a:xfrm>
            <a:off x="3169428" y="4268810"/>
            <a:ext cx="5936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.7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عبدالله أشرف السيد أحمد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202000544 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603C0-9F2A-415D-A122-244185AE2CBB}"/>
              </a:ext>
            </a:extLst>
          </p:cNvPr>
          <p:cNvSpPr txBox="1"/>
          <p:nvPr/>
        </p:nvSpPr>
        <p:spPr>
          <a:xfrm>
            <a:off x="125587" y="199012"/>
            <a:ext cx="4243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WordVisi_MSFontService"/>
              </a:rPr>
              <a:t>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WordVisi_MSFontService"/>
              </a:rPr>
              <a:t>eam members’ IDs and names.</a:t>
            </a:r>
            <a:endParaRPr lang="ar-E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05F8C6B-54C0-48FD-8DC7-C21FE3E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WordVisi_MSFontService"/>
              </a:rPr>
              <a:t>N</a:t>
            </a: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umerical dataset</a:t>
            </a:r>
            <a:endParaRPr lang="ar-E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BBFAF35-105A-4FD7-AE75-887C7068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A01685-07E2-432B-8A6D-B36152AE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7E58B-1CFD-4C65-9F8C-0FBE83CCA6FA}"/>
              </a:ext>
            </a:extLst>
          </p:cNvPr>
          <p:cNvSpPr txBox="1"/>
          <p:nvPr/>
        </p:nvSpPr>
        <p:spPr>
          <a:xfrm>
            <a:off x="329879" y="136978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General Information :</a:t>
            </a:r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6A662-8288-4A6F-85FC-03D9461BDC2F}"/>
              </a:ext>
            </a:extLst>
          </p:cNvPr>
          <p:cNvSpPr txBox="1"/>
          <p:nvPr/>
        </p:nvSpPr>
        <p:spPr>
          <a:xfrm>
            <a:off x="503498" y="1798382"/>
            <a:ext cx="7286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The Name Dataset : 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for Admission in the University</a:t>
            </a:r>
          </a:p>
          <a:p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F57BF-33E9-4046-AD1C-BB2E4F506956}"/>
              </a:ext>
            </a:extLst>
          </p:cNvPr>
          <p:cNvSpPr txBox="1"/>
          <p:nvPr/>
        </p:nvSpPr>
        <p:spPr>
          <a:xfrm>
            <a:off x="503498" y="2954476"/>
            <a:ext cx="6099858" cy="77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Number of Classes :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8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      Their Labels: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72B438-3D17-445C-B077-73C07DEB20C9}"/>
              </a:ext>
            </a:extLst>
          </p:cNvPr>
          <p:cNvSpPr txBox="1"/>
          <p:nvPr/>
        </p:nvSpPr>
        <p:spPr>
          <a:xfrm>
            <a:off x="329879" y="4664530"/>
            <a:ext cx="6099858" cy="1353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.Number of Training : </a:t>
            </a:r>
            <a:r>
              <a:rPr lang="en-US" b="1" dirty="0">
                <a:solidFill>
                  <a:srgbClr val="282828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300</a:t>
            </a:r>
            <a:endParaRPr lang="en-US" sz="1050" dirty="0">
              <a:solidFill>
                <a:srgbClr val="2828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   Number of Testing : </a:t>
            </a:r>
            <a:r>
              <a:rPr lang="en-US" b="1" dirty="0">
                <a:solidFill>
                  <a:srgbClr val="282828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100</a:t>
            </a:r>
          </a:p>
          <a:p>
            <a:endParaRPr lang="en-US" b="1" dirty="0">
              <a:solidFill>
                <a:srgbClr val="282828"/>
              </a:solidFill>
              <a:latin typeface="Georgia Pro" panose="02040502050405020303" pitchFamily="18" charset="0"/>
            </a:endParaRPr>
          </a:p>
          <a:p>
            <a:r>
              <a:rPr lang="en-US" b="1" dirty="0">
                <a:solidFill>
                  <a:srgbClr val="282828"/>
                </a:solidFill>
                <a:latin typeface="Georgia Pro" panose="02040502050405020303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Georgia Pro" panose="02040502050405020303" pitchFamily="18" charset="0"/>
              </a:rPr>
              <a:t>5.</a:t>
            </a:r>
            <a:r>
              <a:rPr lang="en-US" sz="2000" b="1" dirty="0">
                <a:solidFill>
                  <a:srgbClr val="0070C0"/>
                </a:solidFill>
                <a:latin typeface="Georgia Pro" panose="02040502050405020303" pitchFamily="18" charset="0"/>
              </a:rPr>
              <a:t>Test_size=</a:t>
            </a:r>
            <a:r>
              <a:rPr lang="en-US" b="1" dirty="0">
                <a:solidFill>
                  <a:srgbClr val="282828"/>
                </a:solidFill>
                <a:latin typeface="Georgia Pro" panose="02040502050405020303" pitchFamily="18" charset="0"/>
              </a:rPr>
              <a:t>0.25</a:t>
            </a:r>
            <a:endParaRPr lang="ar-EG" dirty="0">
              <a:solidFill>
                <a:srgbClr val="28282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78B848-7AAE-411D-997B-EA125416AC64}"/>
              </a:ext>
            </a:extLst>
          </p:cNvPr>
          <p:cNvSpPr txBox="1"/>
          <p:nvPr/>
        </p:nvSpPr>
        <p:spPr>
          <a:xfrm>
            <a:off x="329879" y="394285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3.Total Number of Samples : </a:t>
            </a:r>
            <a:r>
              <a:rPr lang="en-US" sz="1800" b="1" dirty="0">
                <a:solidFill>
                  <a:srgbClr val="282828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400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</a:t>
            </a:r>
            <a:endParaRPr lang="ar-E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800501-1F13-4779-A59B-9D75EFF7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93" y="2384769"/>
            <a:ext cx="520137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3CF0A-8272-4F9F-925F-1817D32AC8F6}"/>
              </a:ext>
            </a:extLst>
          </p:cNvPr>
          <p:cNvSpPr txBox="1"/>
          <p:nvPr/>
        </p:nvSpPr>
        <p:spPr>
          <a:xfrm>
            <a:off x="118533" y="406209"/>
            <a:ext cx="6152444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Implementation Details: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C6E43-10EB-4AD5-A784-B1A7643768C9}"/>
              </a:ext>
            </a:extLst>
          </p:cNvPr>
          <p:cNvSpPr txBox="1"/>
          <p:nvPr/>
        </p:nvSpPr>
        <p:spPr>
          <a:xfrm>
            <a:off x="344310" y="1256576"/>
            <a:ext cx="6152444" cy="670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At feature extraction phase :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There is no in the model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E5F1D-176C-42BA-998F-70245A95598E}"/>
              </a:ext>
            </a:extLst>
          </p:cNvPr>
          <p:cNvSpPr txBox="1"/>
          <p:nvPr/>
        </p:nvSpPr>
        <p:spPr>
          <a:xfrm>
            <a:off x="327376" y="2237830"/>
            <a:ext cx="616937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Is cross-validation used?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NO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25E19-93B7-44E9-968D-809A0105721D}"/>
              </a:ext>
            </a:extLst>
          </p:cNvPr>
          <p:cNvSpPr txBox="1"/>
          <p:nvPr/>
        </p:nvSpPr>
        <p:spPr>
          <a:xfrm>
            <a:off x="344310" y="2922721"/>
            <a:ext cx="7746394" cy="3149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3.Hyperparameters used: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  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Learning Rate =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max_iter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=100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 “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We use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max_iter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=100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, stopped in 26 </a:t>
            </a:r>
            <a:r>
              <a:rPr lang="ar-EG" altLang="ar-EG" dirty="0">
                <a:solidFill>
                  <a:srgbClr val="000000"/>
                </a:solidFill>
                <a:latin typeface="Georgia Pro" panose="02040502050405020303" pitchFamily="18" charset="0"/>
              </a:rPr>
              <a:t>iteratio</a:t>
            </a:r>
            <a:r>
              <a:rPr lang="en-US" altLang="ar-EG" dirty="0">
                <a:solidFill>
                  <a:srgbClr val="000000"/>
                </a:solidFill>
                <a:latin typeface="Georgia Pro" panose="02040502050405020303" pitchFamily="18" charset="0"/>
              </a:rPr>
              <a:t>n</a:t>
            </a:r>
            <a:r>
              <a:rPr lang="ar-EG" altLang="ar-EG" dirty="0">
                <a:solidFill>
                  <a:srgbClr val="000000"/>
                </a:solidFill>
                <a:latin typeface="Georgia Pro" panose="02040502050405020303" pitchFamily="18" charset="0"/>
              </a:rPr>
              <a:t>s</a:t>
            </a:r>
            <a:r>
              <a:rPr lang="ar-EG" altLang="ar-EG" sz="2400" dirty="0">
                <a:latin typeface="Georgia Pro" panose="02040502050405020303" pitchFamily="18" charset="0"/>
              </a:rPr>
              <a:t>“</a:t>
            </a:r>
            <a:endParaRPr lang="ar-EG" altLang="ar-EG" sz="4000" dirty="0">
              <a:latin typeface="Georgia Pro" panose="0204050205040502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Georgia Pro" panose="02040502050405020303" pitchFamily="18" charset="0"/>
              <a:ea typeface="Georgia Pro" panose="02040502050405020303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3.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test_size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= 0.25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Georgia Pro" panose="02040502050405020303" pitchFamily="18" charset="0"/>
              <a:ea typeface="Georgia Pro" panose="02040502050405020303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50" b="1" dirty="0">
              <a:latin typeface="Calibri" panose="020F0502020204030204" pitchFamily="34" charset="0"/>
              <a:ea typeface="Georgia Pro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4FC07AB-C6B4-45C3-9E9B-450985EB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4644339"/>
            <a:ext cx="5201376" cy="2286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B7188F-36F3-4733-812D-12F17652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01424"/>
            <a:ext cx="10327548" cy="26738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8BEF68D-9F3D-472A-AE48-C54FC704D14F}"/>
              </a:ext>
            </a:extLst>
          </p:cNvPr>
          <p:cNvGrpSpPr/>
          <p:nvPr/>
        </p:nvGrpSpPr>
        <p:grpSpPr>
          <a:xfrm>
            <a:off x="7744842" y="406209"/>
            <a:ext cx="3848530" cy="3841975"/>
            <a:chOff x="7099235" y="-3009"/>
            <a:chExt cx="3848530" cy="38419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6D7A3E-6417-4265-8273-7088D26F5A10}"/>
                </a:ext>
              </a:extLst>
            </p:cNvPr>
            <p:cNvGrpSpPr/>
            <p:nvPr/>
          </p:nvGrpSpPr>
          <p:grpSpPr>
            <a:xfrm>
              <a:off x="7099235" y="-3009"/>
              <a:ext cx="3848530" cy="3841975"/>
              <a:chOff x="-3707319" y="134880"/>
              <a:chExt cx="3707316" cy="3701001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A82D35-C0A9-4532-A617-11B39FDFC43F}"/>
                  </a:ext>
                </a:extLst>
              </p:cNvPr>
              <p:cNvSpPr/>
              <p:nvPr/>
            </p:nvSpPr>
            <p:spPr>
              <a:xfrm>
                <a:off x="-3707319" y="134880"/>
                <a:ext cx="3707316" cy="37010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0E61B62-3141-4A4B-BEE2-2B871F0D767A}"/>
                  </a:ext>
                </a:extLst>
              </p:cNvPr>
              <p:cNvSpPr/>
              <p:nvPr/>
            </p:nvSpPr>
            <p:spPr>
              <a:xfrm>
                <a:off x="-3503531" y="338320"/>
                <a:ext cx="3299741" cy="329412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D47138-ED31-4FCE-AAB5-49C4E3EEAF1B}"/>
                </a:ext>
              </a:extLst>
            </p:cNvPr>
            <p:cNvSpPr txBox="1"/>
            <p:nvPr/>
          </p:nvSpPr>
          <p:spPr>
            <a:xfrm>
              <a:off x="7599805" y="1283723"/>
              <a:ext cx="302934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WordVisi_MSFontService"/>
                </a:rPr>
                <a:t>L</a:t>
              </a:r>
              <a:r>
                <a:rPr lang="en-US" sz="2800" b="1" i="0" dirty="0">
                  <a:solidFill>
                    <a:srgbClr val="000000"/>
                  </a:solidFill>
                  <a:effectLst/>
                  <a:latin typeface="WordVisi_MSFontService"/>
                </a:rPr>
                <a:t>ogistic regression </a:t>
              </a:r>
            </a:p>
            <a:p>
              <a:r>
                <a:rPr lang="en-US" sz="2800" b="1" dirty="0">
                  <a:solidFill>
                    <a:srgbClr val="000000"/>
                  </a:solidFill>
                  <a:latin typeface="WordVisi_MSFontService"/>
                </a:rPr>
                <a:t>  </a:t>
              </a:r>
              <a:r>
                <a:rPr lang="en-US" sz="2800" b="1" i="0" dirty="0">
                  <a:solidFill>
                    <a:srgbClr val="000000"/>
                  </a:solidFill>
                  <a:effectLst/>
                  <a:latin typeface="WordVisi_MSFontService"/>
                </a:rPr>
                <a:t>Implementation</a:t>
              </a:r>
              <a:endParaRPr lang="ar-EG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39849-62DB-4B1B-8C90-2920B24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30781-6F0D-403A-AB2F-C58FD590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8953-5FC2-44BF-A9A9-F8690317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B153F-0A3E-44F5-B4B4-12FDE0C64932}"/>
              </a:ext>
            </a:extLst>
          </p:cNvPr>
          <p:cNvSpPr txBox="1"/>
          <p:nvPr/>
        </p:nvSpPr>
        <p:spPr>
          <a:xfrm>
            <a:off x="248855" y="529691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Results Details: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D53D3-39BC-49AA-AB21-49D99E2C7888}"/>
              </a:ext>
            </a:extLst>
          </p:cNvPr>
          <p:cNvSpPr txBox="1"/>
          <p:nvPr/>
        </p:nvSpPr>
        <p:spPr>
          <a:xfrm>
            <a:off x="329879" y="1298925"/>
            <a:ext cx="60998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Confusion Matrix: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A27F0A-1C9B-48D8-B59B-1567C82F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24" y="1922044"/>
            <a:ext cx="539190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1328A-42FA-4862-8D0C-90A25168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C2B6A-2A46-4525-BE91-C28CE324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0E2E2-F343-40EF-9BF3-2035340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7B157-33B2-4499-810A-53D47571BD15}"/>
              </a:ext>
            </a:extLst>
          </p:cNvPr>
          <p:cNvSpPr txBox="1"/>
          <p:nvPr/>
        </p:nvSpPr>
        <p:spPr>
          <a:xfrm>
            <a:off x="329878" y="230308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Accuracy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3ED77-AF56-478A-B429-23CA7AE0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30" y="867158"/>
            <a:ext cx="7868748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65963-44BF-4E35-AC9C-EB6AD654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952" y="3053502"/>
            <a:ext cx="7973538" cy="1228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802894-54A1-43BE-8E52-FB205214AAE4}"/>
              </a:ext>
            </a:extLst>
          </p:cNvPr>
          <p:cNvSpPr txBox="1"/>
          <p:nvPr/>
        </p:nvSpPr>
        <p:spPr>
          <a:xfrm>
            <a:off x="329878" y="2402757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sz="2400" b="1" dirty="0" err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roc_auc</a:t>
            </a: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7B75A7-9610-4984-AEAD-AFB79B94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146" y="4976813"/>
            <a:ext cx="8554644" cy="12384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C952DB-BAE6-41A5-8AA3-C3A2BA0A0BD7}"/>
              </a:ext>
            </a:extLst>
          </p:cNvPr>
          <p:cNvSpPr txBox="1"/>
          <p:nvPr/>
        </p:nvSpPr>
        <p:spPr>
          <a:xfrm>
            <a:off x="137610" y="4455243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sz="2400" b="1" dirty="0" err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Fl_score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6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DA2E0-5507-4743-BADB-B5E29D0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8F9F-E2C8-44D2-B7F7-FD1962EC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71B05-20F7-4051-BAAF-41D843F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7A457-E2EF-409D-8E23-676AF863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14" y="1014075"/>
            <a:ext cx="7335274" cy="4829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DBB34-E6BB-47D6-A4B3-378E2893C85C}"/>
              </a:ext>
            </a:extLst>
          </p:cNvPr>
          <p:cNvSpPr txBox="1"/>
          <p:nvPr/>
        </p:nvSpPr>
        <p:spPr>
          <a:xfrm>
            <a:off x="307622" y="174662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5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ROC Curve: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7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27C9E-0749-482F-8C25-7F66D013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3BB2-C289-485B-B328-8D54D991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BA27A-08E0-432C-810D-CF2B3BB3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D8746-5A9E-484D-BC25-B6CAFA429BDF}"/>
              </a:ext>
            </a:extLst>
          </p:cNvPr>
          <p:cNvSpPr txBox="1"/>
          <p:nvPr/>
        </p:nvSpPr>
        <p:spPr>
          <a:xfrm>
            <a:off x="307622" y="174662"/>
            <a:ext cx="6101644" cy="46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6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kumimoji="0" lang="af-ZA" altLang="ar-EG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ecificity &amp; Sensitivity</a:t>
            </a:r>
            <a:r>
              <a:rPr kumimoji="0" lang="ar-EG" altLang="ar-EG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A9F581-277E-451D-89E1-288929DA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005390"/>
            <a:ext cx="7830643" cy="2905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CECEB-63A5-4346-9ACD-68482842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8835"/>
            <a:ext cx="7859222" cy="1143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607273-CD69-4075-8885-95DC38A9157B}"/>
              </a:ext>
            </a:extLst>
          </p:cNvPr>
          <p:cNvSpPr txBox="1"/>
          <p:nvPr/>
        </p:nvSpPr>
        <p:spPr>
          <a:xfrm>
            <a:off x="397933" y="4285440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7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Zero One loss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C1F5C-FE40-4206-8C8F-E1C4502D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05448-8440-452C-A7B9-C9EF0771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CD32-C6DE-49EC-8F11-0C1F3D4A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6235E-0236-48AB-AE40-55B858D06870}"/>
              </a:ext>
            </a:extLst>
          </p:cNvPr>
          <p:cNvSpPr txBox="1"/>
          <p:nvPr/>
        </p:nvSpPr>
        <p:spPr>
          <a:xfrm>
            <a:off x="118533" y="406209"/>
            <a:ext cx="6152444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Implementation Details: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BA5C0-94B1-4BAB-98AF-5B22061FAE58}"/>
              </a:ext>
            </a:extLst>
          </p:cNvPr>
          <p:cNvSpPr txBox="1"/>
          <p:nvPr/>
        </p:nvSpPr>
        <p:spPr>
          <a:xfrm>
            <a:off x="344310" y="1256576"/>
            <a:ext cx="6152444" cy="670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At feature extraction phase :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There is no in the model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F3F5-E9F1-49FC-85E1-DCD9A5866D19}"/>
              </a:ext>
            </a:extLst>
          </p:cNvPr>
          <p:cNvSpPr txBox="1"/>
          <p:nvPr/>
        </p:nvSpPr>
        <p:spPr>
          <a:xfrm>
            <a:off x="327376" y="2237830"/>
            <a:ext cx="616937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Is cross-validation used?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NO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CE16B-3B88-4C8B-97E5-2A31D2B84CD1}"/>
              </a:ext>
            </a:extLst>
          </p:cNvPr>
          <p:cNvSpPr txBox="1"/>
          <p:nvPr/>
        </p:nvSpPr>
        <p:spPr>
          <a:xfrm>
            <a:off x="344310" y="2922721"/>
            <a:ext cx="7746394" cy="3149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3.Hyperparameters used: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  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Learning Rate =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max_iter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=100</a:t>
            </a:r>
            <a:r>
              <a:rPr lang="ar-EG" altLang="ar-EG" sz="2400" dirty="0">
                <a:latin typeface="Georgia Pro" panose="02040502050405020303" pitchFamily="18" charset="0"/>
              </a:rPr>
              <a:t> </a:t>
            </a:r>
            <a:endParaRPr lang="ar-EG" altLang="ar-EG" sz="4000" dirty="0">
              <a:latin typeface="Georgia Pro" panose="0204050205040502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3.Kernel=sigmoid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4.gamma=auto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5.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test_size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= 0.25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Georgia Pro" panose="02040502050405020303" pitchFamily="18" charset="0"/>
              <a:ea typeface="Georgia Pro" panose="02040502050405020303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50" b="1" dirty="0">
              <a:latin typeface="Calibri" panose="020F0502020204030204" pitchFamily="34" charset="0"/>
              <a:ea typeface="Georgia Pro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082910-DD00-439A-BDEE-F1A7238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7" y="5601424"/>
            <a:ext cx="10327548" cy="2673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991CBD0-A3EB-46C9-9E97-B41DB6ED8212}"/>
              </a:ext>
            </a:extLst>
          </p:cNvPr>
          <p:cNvGrpSpPr/>
          <p:nvPr/>
        </p:nvGrpSpPr>
        <p:grpSpPr>
          <a:xfrm>
            <a:off x="8324850" y="626178"/>
            <a:ext cx="3086100" cy="2601420"/>
            <a:chOff x="7599805" y="731568"/>
            <a:chExt cx="2804451" cy="23728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E6670E-F12E-4D28-8EF8-6867A9A02C88}"/>
                </a:ext>
              </a:extLst>
            </p:cNvPr>
            <p:cNvGrpSpPr/>
            <p:nvPr/>
          </p:nvGrpSpPr>
          <p:grpSpPr>
            <a:xfrm>
              <a:off x="7805054" y="731568"/>
              <a:ext cx="2436890" cy="2372822"/>
              <a:chOff x="-3027398" y="842503"/>
              <a:chExt cx="2347473" cy="228575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065D99F-CAA9-4237-B6D8-21AE63F87ED7}"/>
                  </a:ext>
                </a:extLst>
              </p:cNvPr>
              <p:cNvSpPr/>
              <p:nvPr/>
            </p:nvSpPr>
            <p:spPr>
              <a:xfrm>
                <a:off x="-3027398" y="842503"/>
                <a:ext cx="2347473" cy="22857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E5B2E9-945B-467C-8F4D-3B506B43184C}"/>
                  </a:ext>
                </a:extLst>
              </p:cNvPr>
              <p:cNvSpPr/>
              <p:nvPr/>
            </p:nvSpPr>
            <p:spPr>
              <a:xfrm>
                <a:off x="-2842672" y="942324"/>
                <a:ext cx="1978022" cy="20861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440285-8064-4F2E-9657-A5D6B393540A}"/>
                </a:ext>
              </a:extLst>
            </p:cNvPr>
            <p:cNvSpPr txBox="1"/>
            <p:nvPr/>
          </p:nvSpPr>
          <p:spPr>
            <a:xfrm>
              <a:off x="7599805" y="1283723"/>
              <a:ext cx="2804451" cy="8702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000000"/>
                  </a:solidFill>
                  <a:effectLst/>
                  <a:latin typeface="WordVisi_MSFontService"/>
                </a:rPr>
                <a:t>SVM</a:t>
              </a:r>
              <a:r>
                <a:rPr lang="en-US" sz="2800" b="1" i="0" dirty="0">
                  <a:solidFill>
                    <a:srgbClr val="000000"/>
                  </a:solidFill>
                  <a:effectLst/>
                  <a:latin typeface="WordVisi_MSFontService"/>
                </a:rPr>
                <a:t>   </a:t>
              </a:r>
            </a:p>
            <a:p>
              <a:r>
                <a:rPr lang="en-US" sz="2800" b="1" dirty="0">
                  <a:solidFill>
                    <a:srgbClr val="000000"/>
                  </a:solidFill>
                  <a:latin typeface="WordVisi_MSFontService"/>
                </a:rPr>
                <a:t>      </a:t>
              </a:r>
              <a:r>
                <a:rPr lang="en-US" sz="2400" i="0" dirty="0">
                  <a:solidFill>
                    <a:srgbClr val="000000"/>
                  </a:solidFill>
                  <a:effectLst/>
                  <a:latin typeface="WordVisi_MSFontService"/>
                </a:rPr>
                <a:t>Implementation</a:t>
              </a:r>
              <a:endParaRPr lang="ar-E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{39DBD0B6-2BC5-453B-860A-CC29063CBCFE}tf11429527_win32</Template>
  <TotalTime>0</TotalTime>
  <Words>446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Georgia Pro</vt:lpstr>
      <vt:lpstr>Karla</vt:lpstr>
      <vt:lpstr>Univers Condensed Light</vt:lpstr>
      <vt:lpstr>WordVisi_MSFontService</vt:lpstr>
      <vt:lpstr>Office Theme</vt:lpstr>
      <vt:lpstr>Selected - 1</vt:lpstr>
      <vt:lpstr>Faculty Name :                                                                                    Computers and artificial intelligence Helwan          </vt:lpstr>
      <vt:lpstr>Numerical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2022-12-16T23:22:23Z</dcterms:created>
  <dcterms:modified xsi:type="dcterms:W3CDTF">2022-12-18T15:56:49Z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