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7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tafa%20Shayerwala\OneDrive%20-%20The%20University%20of%20Texas%20at%20Dallas\Desktop\Lodestone\Final\GT_Fule_Cos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tafa%20Shayerwala\OneDrive%20-%20The%20University%20of%20Texas%20at%20Dallas\Desktop\Lodestone\Final\GT_Total_Co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Cost of Fuel - Grill Type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Cost_of_Charcoal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Sheet1!$B$2:$B$49</c:f>
              <c:numCache>
                <c:formatCode>General</c:formatCode>
                <c:ptCount val="4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F2-42F2-AC2B-9CEC91F76C29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Cost_of_Propane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Sheet1!$C$2:$C$49</c:f>
              <c:numCache>
                <c:formatCode>General</c:formatCode>
                <c:ptCount val="48"/>
                <c:pt idx="0">
                  <c:v>1.55</c:v>
                </c:pt>
                <c:pt idx="1">
                  <c:v>3.1</c:v>
                </c:pt>
                <c:pt idx="2">
                  <c:v>4.6500000000000004</c:v>
                </c:pt>
                <c:pt idx="3">
                  <c:v>6.2</c:v>
                </c:pt>
                <c:pt idx="4">
                  <c:v>7.75</c:v>
                </c:pt>
                <c:pt idx="5">
                  <c:v>9.3000000000000007</c:v>
                </c:pt>
                <c:pt idx="6">
                  <c:v>10.85</c:v>
                </c:pt>
                <c:pt idx="7">
                  <c:v>12.4</c:v>
                </c:pt>
                <c:pt idx="8">
                  <c:v>13.950000000000001</c:v>
                </c:pt>
                <c:pt idx="9">
                  <c:v>15.5</c:v>
                </c:pt>
                <c:pt idx="10">
                  <c:v>17.05</c:v>
                </c:pt>
                <c:pt idx="11">
                  <c:v>18.600000000000001</c:v>
                </c:pt>
                <c:pt idx="12">
                  <c:v>20.150000000000002</c:v>
                </c:pt>
                <c:pt idx="13">
                  <c:v>21.7</c:v>
                </c:pt>
                <c:pt idx="14">
                  <c:v>23.25</c:v>
                </c:pt>
                <c:pt idx="15">
                  <c:v>24.8</c:v>
                </c:pt>
                <c:pt idx="16">
                  <c:v>26.35</c:v>
                </c:pt>
                <c:pt idx="17">
                  <c:v>27.900000000000002</c:v>
                </c:pt>
                <c:pt idx="18">
                  <c:v>29.45</c:v>
                </c:pt>
                <c:pt idx="19">
                  <c:v>31</c:v>
                </c:pt>
                <c:pt idx="20">
                  <c:v>32.550000000000004</c:v>
                </c:pt>
                <c:pt idx="21">
                  <c:v>34.1</c:v>
                </c:pt>
                <c:pt idx="22">
                  <c:v>35.65</c:v>
                </c:pt>
                <c:pt idx="23">
                  <c:v>37.200000000000003</c:v>
                </c:pt>
                <c:pt idx="24">
                  <c:v>38.75</c:v>
                </c:pt>
                <c:pt idx="25">
                  <c:v>40.300000000000004</c:v>
                </c:pt>
                <c:pt idx="26">
                  <c:v>41.85</c:v>
                </c:pt>
                <c:pt idx="27">
                  <c:v>43.4</c:v>
                </c:pt>
                <c:pt idx="28">
                  <c:v>44.95</c:v>
                </c:pt>
                <c:pt idx="29">
                  <c:v>46.5</c:v>
                </c:pt>
                <c:pt idx="30">
                  <c:v>48.050000000000004</c:v>
                </c:pt>
                <c:pt idx="31">
                  <c:v>49.6</c:v>
                </c:pt>
                <c:pt idx="32">
                  <c:v>51.15</c:v>
                </c:pt>
                <c:pt idx="33">
                  <c:v>52.7</c:v>
                </c:pt>
                <c:pt idx="34">
                  <c:v>54.25</c:v>
                </c:pt>
                <c:pt idx="35">
                  <c:v>55.800000000000004</c:v>
                </c:pt>
                <c:pt idx="36">
                  <c:v>57.35</c:v>
                </c:pt>
                <c:pt idx="37">
                  <c:v>58.9</c:v>
                </c:pt>
                <c:pt idx="38">
                  <c:v>60.45</c:v>
                </c:pt>
                <c:pt idx="39">
                  <c:v>62</c:v>
                </c:pt>
                <c:pt idx="40">
                  <c:v>63.550000000000004</c:v>
                </c:pt>
                <c:pt idx="41">
                  <c:v>65.100000000000009</c:v>
                </c:pt>
                <c:pt idx="42">
                  <c:v>66.650000000000006</c:v>
                </c:pt>
                <c:pt idx="43">
                  <c:v>68.2</c:v>
                </c:pt>
                <c:pt idx="44">
                  <c:v>69.75</c:v>
                </c:pt>
                <c:pt idx="45">
                  <c:v>71.3</c:v>
                </c:pt>
                <c:pt idx="46">
                  <c:v>72.850000000000009</c:v>
                </c:pt>
                <c:pt idx="47">
                  <c:v>74.400000000000006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F2-42F2-AC2B-9CEC91F76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308671"/>
        <c:axId val="1131582239"/>
      </c:lineChart>
      <c:catAx>
        <c:axId val="1228308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Number_of_Meals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582239"/>
        <c:crosses val="autoZero"/>
        <c:auto val="1"/>
        <c:lblAlgn val="ctr"/>
        <c:lblOffset val="100"/>
        <c:noMultiLvlLbl val="0"/>
      </c:catAx>
      <c:valAx>
        <c:axId val="113158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Fuel_Cost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30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Total Cost of Grill for n Years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Charcoal</c:v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Sheet1!$D$1:$O$1</c:f>
              <c:strCache>
                <c:ptCount val="12"/>
                <c:pt idx="0">
                  <c:v>Year_1</c:v>
                </c:pt>
                <c:pt idx="1">
                  <c:v>Year_2</c:v>
                </c:pt>
                <c:pt idx="2">
                  <c:v>Year_3</c:v>
                </c:pt>
                <c:pt idx="3">
                  <c:v>Year_4</c:v>
                </c:pt>
                <c:pt idx="4">
                  <c:v>Year_5</c:v>
                </c:pt>
                <c:pt idx="5">
                  <c:v>Year_6</c:v>
                </c:pt>
                <c:pt idx="6">
                  <c:v>Year_7</c:v>
                </c:pt>
                <c:pt idx="7">
                  <c:v>Year_8</c:v>
                </c:pt>
                <c:pt idx="8">
                  <c:v>Year_9</c:v>
                </c:pt>
                <c:pt idx="9">
                  <c:v>Year_10</c:v>
                </c:pt>
                <c:pt idx="10">
                  <c:v>Year_11</c:v>
                </c:pt>
                <c:pt idx="11">
                  <c:v>Year_12</c:v>
                </c:pt>
              </c:strCache>
            </c:strRef>
          </c:cat>
          <c:val>
            <c:numRef>
              <c:f>Sheet1!$D$2:$O$2</c:f>
              <c:numCache>
                <c:formatCode>"$"#,##0_);[Red]\("$"#,##0\)</c:formatCode>
                <c:ptCount val="12"/>
                <c:pt idx="0">
                  <c:v>103</c:v>
                </c:pt>
                <c:pt idx="1">
                  <c:v>135</c:v>
                </c:pt>
                <c:pt idx="2">
                  <c:v>167</c:v>
                </c:pt>
                <c:pt idx="3">
                  <c:v>199</c:v>
                </c:pt>
                <c:pt idx="4">
                  <c:v>231</c:v>
                </c:pt>
                <c:pt idx="5">
                  <c:v>263</c:v>
                </c:pt>
                <c:pt idx="6">
                  <c:v>295</c:v>
                </c:pt>
                <c:pt idx="7">
                  <c:v>327</c:v>
                </c:pt>
                <c:pt idx="8">
                  <c:v>359</c:v>
                </c:pt>
                <c:pt idx="9">
                  <c:v>391</c:v>
                </c:pt>
                <c:pt idx="10">
                  <c:v>423</c:v>
                </c:pt>
                <c:pt idx="11">
                  <c:v>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2-48AC-A490-43E3F4D76917}"/>
            </c:ext>
          </c:extLst>
        </c:ser>
        <c:ser>
          <c:idx val="1"/>
          <c:order val="1"/>
          <c:tx>
            <c:v>Propane</c:v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Sheet1!$D$1:$O$1</c:f>
              <c:strCache>
                <c:ptCount val="12"/>
                <c:pt idx="0">
                  <c:v>Year_1</c:v>
                </c:pt>
                <c:pt idx="1">
                  <c:v>Year_2</c:v>
                </c:pt>
                <c:pt idx="2">
                  <c:v>Year_3</c:v>
                </c:pt>
                <c:pt idx="3">
                  <c:v>Year_4</c:v>
                </c:pt>
                <c:pt idx="4">
                  <c:v>Year_5</c:v>
                </c:pt>
                <c:pt idx="5">
                  <c:v>Year_6</c:v>
                </c:pt>
                <c:pt idx="6">
                  <c:v>Year_7</c:v>
                </c:pt>
                <c:pt idx="7">
                  <c:v>Year_8</c:v>
                </c:pt>
                <c:pt idx="8">
                  <c:v>Year_9</c:v>
                </c:pt>
                <c:pt idx="9">
                  <c:v>Year_10</c:v>
                </c:pt>
                <c:pt idx="10">
                  <c:v>Year_11</c:v>
                </c:pt>
                <c:pt idx="11">
                  <c:v>Year_12</c:v>
                </c:pt>
              </c:strCache>
            </c:strRef>
          </c:cat>
          <c:val>
            <c:numRef>
              <c:f>Sheet1!$D$3:$O$3</c:f>
              <c:numCache>
                <c:formatCode>"$"#,##0.00_);[Red]\("$"#,##0.00\)</c:formatCode>
                <c:ptCount val="12"/>
                <c:pt idx="0">
                  <c:v>151.4</c:v>
                </c:pt>
                <c:pt idx="1">
                  <c:v>176.20000000000002</c:v>
                </c:pt>
                <c:pt idx="2">
                  <c:v>201.00000000000003</c:v>
                </c:pt>
                <c:pt idx="3">
                  <c:v>225.80000000000004</c:v>
                </c:pt>
                <c:pt idx="4">
                  <c:v>250.60000000000005</c:v>
                </c:pt>
                <c:pt idx="5">
                  <c:v>275.40000000000003</c:v>
                </c:pt>
                <c:pt idx="6">
                  <c:v>300.20000000000005</c:v>
                </c:pt>
                <c:pt idx="7">
                  <c:v>325.00000000000006</c:v>
                </c:pt>
                <c:pt idx="8">
                  <c:v>349.80000000000007</c:v>
                </c:pt>
                <c:pt idx="9">
                  <c:v>374.60000000000008</c:v>
                </c:pt>
                <c:pt idx="10">
                  <c:v>399.40000000000009</c:v>
                </c:pt>
                <c:pt idx="11">
                  <c:v>424.2000000000001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2-48AC-A490-43E3F4D76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947375"/>
        <c:axId val="2024935727"/>
      </c:lineChart>
      <c:catAx>
        <c:axId val="2024947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Number of Years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39283803581981552"/>
              <c:y val="0.876522626015961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5727"/>
        <c:crosses val="autoZero"/>
        <c:auto val="1"/>
        <c:lblAlgn val="ctr"/>
        <c:lblOffset val="100"/>
        <c:noMultiLvlLbl val="0"/>
      </c:catAx>
      <c:valAx>
        <c:axId val="202493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Cost in $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4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9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3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9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98EB5-B349-4F08-A66C-CE507676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066800"/>
            <a:ext cx="5367527" cy="2833528"/>
          </a:xfrm>
        </p:spPr>
        <p:txBody>
          <a:bodyPr anchor="b">
            <a:normAutofit/>
          </a:bodyPr>
          <a:lstStyle/>
          <a:p>
            <a:pPr algn="l"/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F9B39-394D-4373-935E-7BA30AEB9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696" y="4282562"/>
            <a:ext cx="5367526" cy="1640216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Case Study – Grill Test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Mohammed Shayerwala	</a:t>
            </a:r>
          </a:p>
        </p:txBody>
      </p:sp>
      <p:pic>
        <p:nvPicPr>
          <p:cNvPr id="1026" name="Picture 2" descr="Working at Lodestone | Glassdoor">
            <a:extLst>
              <a:ext uri="{FF2B5EF4-FFF2-40B4-BE49-F238E27FC236}">
                <a16:creationId xmlns:a16="http://schemas.microsoft.com/office/drawing/2014/main" id="{17183413-781B-498E-9AA7-01FC5E4E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764" y="1142999"/>
            <a:ext cx="4209625" cy="42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47EFA-DE13-4DF5-A1D9-379B0BE91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73" y="1142999"/>
            <a:ext cx="5748594" cy="2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44E50-3B0B-41B5-A457-D9D3960B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57508C8-B75C-485F-9F4C-B46E9766B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628E5-0657-4730-92EA-B327C619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Why Charcoal or Propane?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3BFE9A7-BBE9-4674-9B63-5016CDB8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We can see that the Cost of Fuel per meal for Charcoal is $2.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Where are Cost of Fuel per meal for Propane is $1.55.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Based on Cost of Fuel per meal we would prefer Propane which is more                  </a:t>
            </a:r>
            <a:r>
              <a:rPr lang="en-US" sz="1800" b="1" dirty="0">
                <a:solidFill>
                  <a:schemeClr val="tx1"/>
                </a:solidFill>
              </a:rPr>
              <a:t>Fuel Efficient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So, Propane Wins over Charcoal.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6C196F2C-EF3D-417C-9F17-F214B5759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5" y="2318327"/>
            <a:ext cx="5855855" cy="4461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826C87-C141-4677-A8D0-0DDFD53514A3}"/>
              </a:ext>
            </a:extLst>
          </p:cNvPr>
          <p:cNvSpPr txBox="1"/>
          <p:nvPr/>
        </p:nvSpPr>
        <p:spPr>
          <a:xfrm>
            <a:off x="1078330" y="2437653"/>
            <a:ext cx="357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Fuel Efficiency</a:t>
            </a:r>
          </a:p>
        </p:txBody>
      </p:sp>
    </p:spTree>
    <p:extLst>
      <p:ext uri="{BB962C8B-B14F-4D97-AF65-F5344CB8AC3E}">
        <p14:creationId xmlns:p14="http://schemas.microsoft.com/office/powerpoint/2010/main" val="240692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A14F2-0BBB-43BA-9119-19257F87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59814"/>
            <a:ext cx="4015509" cy="169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What if we calculate fuel on a long run?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FB3EB-9B7F-4018-AC17-B5F1A4414E78}"/>
              </a:ext>
            </a:extLst>
          </p:cNvPr>
          <p:cNvSpPr txBox="1"/>
          <p:nvPr/>
        </p:nvSpPr>
        <p:spPr>
          <a:xfrm>
            <a:off x="381000" y="2496058"/>
            <a:ext cx="4048271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we know Cost of Fuel per meal for each grill type, we calculated it for 3 year where an average American grills 48 times with grill life of 3 years (1 year = 16 cookoff).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According to the graph we can see that: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Cost_of_Charcoal</a:t>
            </a:r>
            <a:r>
              <a:rPr lang="en-US" dirty="0">
                <a:solidFill>
                  <a:schemeClr val="bg1"/>
                </a:solidFill>
              </a:rPr>
              <a:t> = $96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Cost_of_Charcoal</a:t>
            </a:r>
            <a:r>
              <a:rPr lang="en-US" dirty="0">
                <a:solidFill>
                  <a:schemeClr val="bg1"/>
                </a:solidFill>
              </a:rPr>
              <a:t> = $74.4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supports our previous conclusion of Fuel Efficiency.</a:t>
            </a:r>
          </a:p>
          <a:p>
            <a:pPr lvl="1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5" name="Content Placeholder 24">
            <a:extLst>
              <a:ext uri="{FF2B5EF4-FFF2-40B4-BE49-F238E27FC236}">
                <a16:creationId xmlns:a16="http://schemas.microsoft.com/office/drawing/2014/main" id="{8C54133F-51D9-4F70-A25A-F0B8FACA6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3818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88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0E103-5D1C-446F-B65F-303580FD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9559"/>
            <a:ext cx="4170218" cy="184625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consider Total Cost?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F86BE-0FFF-470E-85BD-42B681EF5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64564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F04D6-1EDB-4860-BACB-5A2A6E340174}"/>
              </a:ext>
            </a:extLst>
          </p:cNvPr>
          <p:cNvSpPr txBox="1"/>
          <p:nvPr/>
        </p:nvSpPr>
        <p:spPr>
          <a:xfrm>
            <a:off x="110836" y="2102286"/>
            <a:ext cx="4410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we consider the total cost for 3 years, i.e. Initial cost(Setup) + Fuel Cost we can see from the graph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Cost of Charcoal = $167.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Cost of Propane = $201.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we go for a long run, we can also see that on the 8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year charcoal costs more than propane.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as an average American uses grill for only 3 years, we can say that here Charcoal wins over Propane.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1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DB02-B81C-43B5-BA2E-9BCF5C21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Can user satisfaction score help us decide?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054C6-3A08-47D8-A04F-072203D8844C}"/>
              </a:ext>
            </a:extLst>
          </p:cNvPr>
          <p:cNvSpPr txBox="1"/>
          <p:nvPr/>
        </p:nvSpPr>
        <p:spPr>
          <a:xfrm>
            <a:off x="838200" y="2745362"/>
            <a:ext cx="4800600" cy="3552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User Satisfaction can be one of the most important factors effecting the choice of Grill.</a:t>
            </a:r>
          </a:p>
          <a:p>
            <a:pPr marL="28575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We can see that there are various factors which effect User Satisfaction from the graph: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Propane is easier to use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Pre-heat time for propane is less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Fuel Cost for Propane is way lesser than charcoal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And hence the survey data from GT_Satisfaction_Data shows us that User Satisfaction of Charcoal is way less than Propane.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And hence based on user satisfaction Propane wins.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29B516-C33E-4C4D-859F-E34C30FAA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" r="2" b="2"/>
          <a:stretch/>
        </p:blipFill>
        <p:spPr>
          <a:xfrm>
            <a:off x="5680364" y="2327564"/>
            <a:ext cx="5832763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B487-BDA5-4EAC-9417-EC3AE319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does Taste define?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325C8F-22DE-4C12-A77B-8484ED54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948810"/>
            <a:ext cx="4724400" cy="3046723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5DC7028B-F8EB-42EA-8826-024F44F9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Taste data </a:t>
            </a:r>
            <a:r>
              <a:rPr lang="en-US" sz="1800" dirty="0" err="1">
                <a:solidFill>
                  <a:schemeClr val="tx2"/>
                </a:solidFill>
              </a:rPr>
              <a:t>playes</a:t>
            </a:r>
            <a:r>
              <a:rPr lang="en-US" sz="1800" dirty="0">
                <a:solidFill>
                  <a:schemeClr val="tx2"/>
                </a:solidFill>
              </a:rPr>
              <a:t> an important role in defining the grill type.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According the test data set we can see that the thumbs up score </a:t>
            </a:r>
            <a:r>
              <a:rPr lang="en-US" sz="1800" dirty="0" err="1">
                <a:solidFill>
                  <a:schemeClr val="tx2"/>
                </a:solidFill>
              </a:rPr>
              <a:t>veries</a:t>
            </a:r>
            <a:r>
              <a:rPr lang="en-US" sz="1800" dirty="0">
                <a:solidFill>
                  <a:schemeClr val="tx2"/>
                </a:solidFill>
              </a:rPr>
              <a:t> as: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Ground beef patty – Propane is preferred over Charcoal.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Hot dog - Charcoal is preferred over Propane.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Veggie Patty – Users have no significant preference.</a:t>
            </a:r>
          </a:p>
        </p:txBody>
      </p:sp>
    </p:spTree>
    <p:extLst>
      <p:ext uri="{BB962C8B-B14F-4D97-AF65-F5344CB8AC3E}">
        <p14:creationId xmlns:p14="http://schemas.microsoft.com/office/powerpoint/2010/main" val="7435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16EA-D51F-4364-9689-B648C50F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to </a:t>
            </a:r>
            <a:r>
              <a:rPr lang="en-US" dirty="0" err="1"/>
              <a:t>manfacturers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3DB3-3F08-4F57-8D37-4CC6A9BF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above data we can recommend manufacturers to target customers based on patty the user has to make. </a:t>
            </a:r>
          </a:p>
          <a:p>
            <a:r>
              <a:rPr lang="en-US" dirty="0"/>
              <a:t>For Ground beef patty: Propane should be recommended</a:t>
            </a:r>
          </a:p>
          <a:p>
            <a:r>
              <a:rPr lang="en-US" dirty="0"/>
              <a:t>For Hotdog: Charcoal should be recommended</a:t>
            </a:r>
          </a:p>
          <a:p>
            <a:r>
              <a:rPr lang="en-US" dirty="0"/>
              <a:t>For </a:t>
            </a:r>
            <a:r>
              <a:rPr lang="en-US" dirty="0" err="1"/>
              <a:t>Veggi</a:t>
            </a:r>
            <a:r>
              <a:rPr lang="en-US" dirty="0"/>
              <a:t> Patty: Users have no specific preferences</a:t>
            </a:r>
          </a:p>
        </p:txBody>
      </p:sp>
    </p:spTree>
    <p:extLst>
      <p:ext uri="{BB962C8B-B14F-4D97-AF65-F5344CB8AC3E}">
        <p14:creationId xmlns:p14="http://schemas.microsoft.com/office/powerpoint/2010/main" val="817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9073-C616-473A-85B3-F1AA5846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10ED-3F96-4A44-97EF-334384AB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taste data:</a:t>
            </a:r>
          </a:p>
          <a:p>
            <a:r>
              <a:rPr lang="en-US" dirty="0"/>
              <a:t>Users should buy according to the usage or patties they like.</a:t>
            </a:r>
          </a:p>
          <a:p>
            <a:r>
              <a:rPr lang="en-US" dirty="0"/>
              <a:t>For Ground Beef Patty: Propane grill is preferred</a:t>
            </a:r>
          </a:p>
          <a:p>
            <a:r>
              <a:rPr lang="en-US" dirty="0"/>
              <a:t>For Hotdog: Charcoal grill is preferred</a:t>
            </a:r>
          </a:p>
          <a:p>
            <a:r>
              <a:rPr lang="en-US" dirty="0"/>
              <a:t>For Veggie patty: No specific </a:t>
            </a:r>
            <a:r>
              <a:rPr lang="en-US" dirty="0" err="1"/>
              <a:t>perferences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5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B05AD-1C00-4B01-8BE3-39409513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Market Share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5CFBFBAF-EEEE-491C-A84F-9A817318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45" y="2488970"/>
            <a:ext cx="4633486" cy="29126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According to the Data, the Market Share for Grills are split into: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Propane: 64%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Charcoal: 44%</a:t>
            </a:r>
          </a:p>
          <a:p>
            <a:r>
              <a:rPr lang="en-US" sz="1800" dirty="0">
                <a:solidFill>
                  <a:schemeClr val="tx2"/>
                </a:solidFill>
              </a:rPr>
              <a:t>Based on all the above conclusions we can justify that Propane Grill has a bigger market share than Charcoal Grill.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lvl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9CC1964-C082-4786-BF61-2595918CF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r="10078" b="3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040934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572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AvenirNext LT Pro Medium</vt:lpstr>
      <vt:lpstr>BlockprintVTI</vt:lpstr>
      <vt:lpstr> </vt:lpstr>
      <vt:lpstr>Why Charcoal or Propane?</vt:lpstr>
      <vt:lpstr>What if we calculate fuel on a long run?</vt:lpstr>
      <vt:lpstr>What if we consider Total Cost?</vt:lpstr>
      <vt:lpstr>Can user satisfaction score help us decide?</vt:lpstr>
      <vt:lpstr>How does Taste define?</vt:lpstr>
      <vt:lpstr>Recommendations to manfacturers</vt:lpstr>
      <vt:lpstr>Recommendations to Users</vt:lpstr>
      <vt:lpstr>Market Share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Shayerwala, Mohammed Mustafa</dc:creator>
  <cp:lastModifiedBy>Shayerwala, Mohammed Mustafa</cp:lastModifiedBy>
  <cp:revision>18</cp:revision>
  <dcterms:created xsi:type="dcterms:W3CDTF">2021-05-13T20:14:32Z</dcterms:created>
  <dcterms:modified xsi:type="dcterms:W3CDTF">2021-05-14T05:01:26Z</dcterms:modified>
</cp:coreProperties>
</file>