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5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E551-417B-B1E5-F34521D7653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E551-417B-B1E5-F34521D76539}"/>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E551-417B-B1E5-F34521D7653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E551-417B-B1E5-F34521D76539}"/>
            </c:ext>
          </c:extLst>
        </c:ser>
        <c:dLbls>
          <c:showLegendKey val="0"/>
          <c:showVal val="0"/>
          <c:showCatName val="0"/>
          <c:showSerName val="0"/>
          <c:showPercent val="0"/>
          <c:showBubbleSize val="0"/>
        </c:dLbls>
        <c:gapWidth val="219"/>
        <c:overlap val="-27"/>
        <c:axId val="400542256"/>
        <c:axId val="503114032"/>
      </c:barChart>
      <c:catAx>
        <c:axId val="40054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114032"/>
        <c:crosses val="autoZero"/>
        <c:auto val="1"/>
        <c:lblAlgn val="ctr"/>
        <c:lblOffset val="100"/>
        <c:noMultiLvlLbl val="0"/>
      </c:catAx>
      <c:valAx>
        <c:axId val="50311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542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analysis.xlsx]Sheet2!PivotTable1</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C9A-4992-8A4A-5F6E1E73B8B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C9A-4992-8A4A-5F6E1E73B8B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C9A-4992-8A4A-5F6E1E73B8B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C9A-4992-8A4A-5F6E1E73B8B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C9A-4992-8A4A-5F6E1E73B8B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C9A-4992-8A4A-5F6E1E73B8B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C9A-4992-8A4A-5F6E1E73B8B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FC9A-4992-8A4A-5F6E1E73B8B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FC9A-4992-8A4A-5F6E1E73B8B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FC9A-4992-8A4A-5F6E1E73B8B8}"/>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FC9A-4992-8A4A-5F6E1E73B8B8}"/>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FC9A-4992-8A4A-5F6E1E73B8B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FC9A-4992-8A4A-5F6E1E73B8B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FC9A-4992-8A4A-5F6E1E73B8B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FC9A-4992-8A4A-5F6E1E73B8B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FC9A-4992-8A4A-5F6E1E73B8B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FC9A-4992-8A4A-5F6E1E73B8B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FC9A-4992-8A4A-5F6E1E73B8B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FC9A-4992-8A4A-5F6E1E73B8B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FC9A-4992-8A4A-5F6E1E73B8B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FC9A-4992-8A4A-5F6E1E73B8B8}"/>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FC9A-4992-8A4A-5F6E1E73B8B8}"/>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FC9A-4992-8A4A-5F6E1E73B8B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FC9A-4992-8A4A-5F6E1E73B8B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FC9A-4992-8A4A-5F6E1E73B8B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FC9A-4992-8A4A-5F6E1E73B8B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FC9A-4992-8A4A-5F6E1E73B8B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FC9A-4992-8A4A-5F6E1E73B8B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FC9A-4992-8A4A-5F6E1E73B8B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FC9A-4992-8A4A-5F6E1E73B8B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FC9A-4992-8A4A-5F6E1E73B8B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FC9A-4992-8A4A-5F6E1E73B8B8}"/>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FC9A-4992-8A4A-5F6E1E73B8B8}"/>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FC9A-4992-8A4A-5F6E1E73B8B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FC9A-4992-8A4A-5F6E1E73B8B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FC9A-4992-8A4A-5F6E1E73B8B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FC9A-4992-8A4A-5F6E1E73B8B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FC9A-4992-8A4A-5F6E1E73B8B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FC9A-4992-8A4A-5F6E1E73B8B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FC9A-4992-8A4A-5F6E1E73B8B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FC9A-4992-8A4A-5F6E1E73B8B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FC9A-4992-8A4A-5F6E1E73B8B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FC9A-4992-8A4A-5F6E1E73B8B8}"/>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FC9A-4992-8A4A-5F6E1E73B8B8}"/>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31868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886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595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5656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33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269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049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0779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014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6794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3523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543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39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659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863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440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856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476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474637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28515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582" y="3314150"/>
            <a:ext cx="1021041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Mohammed Ebrahim B</a:t>
            </a:r>
          </a:p>
          <a:p>
            <a:r>
              <a:rPr lang="en-US" sz="2400" dirty="0">
                <a:latin typeface="Times New Roman" panose="02020603050405020304" pitchFamily="18" charset="0"/>
                <a:cs typeface="Times New Roman" panose="02020603050405020304" pitchFamily="18" charset="0"/>
              </a:rPr>
              <a:t>REGISTER NO : 2213111042023(asunm13112022batch/2232023)</a:t>
            </a:r>
          </a:p>
          <a:p>
            <a:r>
              <a:rPr lang="en-US" sz="2400" dirty="0">
                <a:latin typeface="Times New Roman" panose="02020603050405020304" pitchFamily="18" charset="0"/>
                <a:cs typeface="Times New Roman" panose="02020603050405020304" pitchFamily="18" charset="0"/>
              </a:rPr>
              <a:t>NM :CD59757A53ACD5588324D5588324D04A641056A7</a:t>
            </a:r>
          </a:p>
          <a:p>
            <a:r>
              <a:rPr lang="en-US" sz="2400" dirty="0">
                <a:latin typeface="Times New Roman" panose="02020603050405020304" pitchFamily="18" charset="0"/>
                <a:cs typeface="Times New Roman" panose="02020603050405020304" pitchFamily="18" charset="0"/>
              </a:rPr>
              <a:t>DEPARTMENT : B.com (CS) </a:t>
            </a:r>
          </a:p>
          <a:p>
            <a:r>
              <a:rPr lang="en-US" sz="2400" dirty="0">
                <a:latin typeface="Times New Roman" panose="02020603050405020304" pitchFamily="18" charset="0"/>
                <a:cs typeface="Times New Roman" panose="02020603050405020304" pitchFamily="18" charset="0"/>
              </a:rPr>
              <a:t>COLLEGE: </a:t>
            </a:r>
            <a:r>
              <a:rPr lang="en-US" sz="2400" dirty="0" err="1">
                <a:latin typeface="Times New Roman" panose="02020603050405020304" pitchFamily="18" charset="0"/>
                <a:cs typeface="Times New Roman" panose="02020603050405020304" pitchFamily="18" charset="0"/>
              </a:rPr>
              <a:t>Govt.Arts</a:t>
            </a:r>
            <a:r>
              <a:rPr lang="en-US" sz="2400" dirty="0">
                <a:latin typeface="Times New Roman" panose="02020603050405020304" pitchFamily="18" charset="0"/>
                <a:cs typeface="Times New Roman" panose="02020603050405020304" pitchFamily="18" charset="0"/>
              </a:rPr>
              <a:t> College for men </a:t>
            </a:r>
            <a:r>
              <a:rPr lang="en-US" sz="2400" dirty="0" err="1">
                <a:latin typeface="Times New Roman" panose="02020603050405020304" pitchFamily="18" charset="0"/>
                <a:cs typeface="Times New Roman" panose="02020603050405020304" pitchFamily="18" charset="0"/>
              </a:rPr>
              <a:t>Nandanam</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3B97D8E-7DF6-4B92-A92A-2FAC55C3A242}"/>
              </a:ext>
            </a:extLst>
          </p:cNvPr>
          <p:cNvSpPr txBox="1"/>
          <p:nvPr/>
        </p:nvSpPr>
        <p:spPr>
          <a:xfrm>
            <a:off x="838200" y="1828800"/>
            <a:ext cx="11125200" cy="1754326"/>
          </a:xfrm>
          <a:prstGeom prst="rect">
            <a:avLst/>
          </a:prstGeom>
          <a:noFill/>
        </p:spPr>
        <p:txBody>
          <a:bodyPr wrap="square" rtlCol="0">
            <a:spAutoFit/>
          </a:bodyPr>
          <a:lstStyle/>
          <a:p>
            <a:pPr marL="285750" indent="-285750">
              <a:buFont typeface="Courier New" panose="02070309020205020404" pitchFamily="49" charset="0"/>
              <a:buChar char="o"/>
            </a:pPr>
            <a:r>
              <a:rPr lang="en-IN" sz="3600" dirty="0">
                <a:latin typeface="Times New Roman" panose="02020603050405020304" pitchFamily="18" charset="0"/>
                <a:cs typeface="Times New Roman" panose="02020603050405020304" pitchFamily="18" charset="0"/>
              </a:rPr>
              <a:t>Performance level </a:t>
            </a:r>
            <a:r>
              <a:rPr lang="en-US" sz="3600" dirty="0">
                <a:latin typeface="Times New Roman" panose="02020603050405020304" pitchFamily="18" charset="0"/>
                <a:cs typeface="Times New Roman" panose="02020603050405020304" pitchFamily="18" charset="0"/>
              </a:rPr>
              <a:t>=IFS(Z8&gt;=5,"VER</a:t>
            </a:r>
            <a:r>
              <a:rPr lang="en-IN" sz="3600" dirty="0">
                <a:latin typeface="Times New Roman" panose="02020603050405020304" pitchFamily="18" charset="0"/>
                <a:cs typeface="Times New Roman" panose="02020603050405020304" pitchFamily="18" charset="0"/>
              </a:rPr>
              <a:t>Y</a:t>
            </a:r>
            <a:r>
              <a:rPr lang="en-US" sz="3600" dirty="0">
                <a:latin typeface="Times New Roman" panose="02020603050405020304" pitchFamily="18" charset="0"/>
                <a:cs typeface="Times New Roman" panose="02020603050405020304" pitchFamily="18" charset="0"/>
              </a:rPr>
              <a:t> HIGH",Z8&gt;=4,"HIGH",Z8&gt;3,"MED",TRUE,"low")</a:t>
            </a:r>
            <a:endParaRPr lang="en-IN" sz="3600" dirty="0">
              <a:latin typeface="Times New Roman" panose="02020603050405020304" pitchFamily="18" charset="0"/>
              <a:cs typeface="Times New Roman" panose="02020603050405020304" pitchFamily="18" charset="0"/>
            </a:endParaRP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668000" y="55348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3637" y="8248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210800" y="628395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826307"/>
            <a:ext cx="3359468" cy="752129"/>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DD5D369-D26A-4E6A-898C-B4662BD43CF3}"/>
              </a:ext>
            </a:extLst>
          </p:cNvPr>
          <p:cNvGraphicFramePr>
            <a:graphicFrameLocks/>
          </p:cNvGraphicFramePr>
          <p:nvPr>
            <p:extLst>
              <p:ext uri="{D42A27DB-BD31-4B8C-83A1-F6EECF244321}">
                <p14:modId xmlns:p14="http://schemas.microsoft.com/office/powerpoint/2010/main" val="3852104753"/>
              </p:ext>
            </p:extLst>
          </p:nvPr>
        </p:nvGraphicFramePr>
        <p:xfrm>
          <a:off x="1295400" y="1814511"/>
          <a:ext cx="8534400" cy="421718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758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826307"/>
            <a:ext cx="3359468" cy="752129"/>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22365B8-6578-4E61-B3E7-38BA400B4372}"/>
              </a:ext>
            </a:extLst>
          </p:cNvPr>
          <p:cNvGraphicFramePr>
            <a:graphicFrameLocks/>
          </p:cNvGraphicFramePr>
          <p:nvPr>
            <p:extLst>
              <p:ext uri="{D42A27DB-BD31-4B8C-83A1-F6EECF244321}">
                <p14:modId xmlns:p14="http://schemas.microsoft.com/office/powerpoint/2010/main" val="220081087"/>
              </p:ext>
            </p:extLst>
          </p:nvPr>
        </p:nvGraphicFramePr>
        <p:xfrm>
          <a:off x="2266950" y="1524000"/>
          <a:ext cx="7791450" cy="3838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239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67733"/>
            <a:ext cx="10131425" cy="1456267"/>
          </a:xfrm>
        </p:spPr>
        <p:txBody>
          <a:bodyPr>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6F283E-C65B-4D6A-9875-6D8F134C9490}"/>
              </a:ext>
            </a:extLst>
          </p:cNvPr>
          <p:cNvSpPr txBox="1"/>
          <p:nvPr/>
        </p:nvSpPr>
        <p:spPr>
          <a:xfrm>
            <a:off x="1676400" y="1228397"/>
            <a:ext cx="9753600" cy="4401205"/>
          </a:xfrm>
          <a:prstGeom prst="rect">
            <a:avLst/>
          </a:prstGeom>
          <a:noFill/>
        </p:spPr>
        <p:txBody>
          <a:bodyPr wrap="square" rtlCol="0">
            <a:spAutoFit/>
          </a:bodyPr>
          <a:lstStyle/>
          <a:p>
            <a:pPr marL="457200" indent="-457200">
              <a:buFont typeface="Wingdings" panose="05000000000000000000" pitchFamily="2" charset="2"/>
              <a:buChar char="Ø"/>
            </a:pPr>
            <a:r>
              <a:rPr lang="en-US" altLang="en-US" sz="28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800" dirty="0" err="1">
                <a:ln w="0"/>
                <a:effectLst>
                  <a:outerShdw blurRad="38100" dist="19050" dir="2700000" algn="tl" rotWithShape="0">
                    <a:schemeClr val="dk1">
                      <a:alpha val="40000"/>
                    </a:schemeClr>
                  </a:outerShdw>
                </a:effectLst>
              </a:rPr>
              <a:t>Labour</a:t>
            </a:r>
            <a:r>
              <a:rPr lang="en-US" altLang="en-US" sz="28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800"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Ø"/>
            </a:pPr>
            <a:r>
              <a:rPr lang="en-US" altLang="en-US" sz="28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533400"/>
            <a:ext cx="2461578" cy="29301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324600" y="801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692956" y="301254"/>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C0609044-EB33-41A6-BDC3-1162F479B5D1}"/>
              </a:ext>
            </a:extLst>
          </p:cNvPr>
          <p:cNvSpPr txBox="1"/>
          <p:nvPr/>
        </p:nvSpPr>
        <p:spPr>
          <a:xfrm>
            <a:off x="2362200" y="2249925"/>
            <a:ext cx="9448800"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a:t>To overview the performance of the employees for the organisational development</a:t>
            </a:r>
          </a:p>
          <a:p>
            <a:pPr marL="285750" indent="-285750">
              <a:buFont typeface="Arial" panose="020B0604020202020204" pitchFamily="34" charset="0"/>
              <a:buChar char="•"/>
            </a:pPr>
            <a:r>
              <a:rPr lang="en-IN" sz="3200" dirty="0"/>
              <a:t>To select the employees who achieved more for the organisation </a:t>
            </a:r>
          </a:p>
          <a:p>
            <a:pPr marL="285750" indent="-285750">
              <a:buFont typeface="Arial" panose="020B0604020202020204" pitchFamily="34" charset="0"/>
              <a:buChar char="•"/>
            </a:pPr>
            <a:r>
              <a:rPr lang="en-IN" sz="3200" dirty="0"/>
              <a:t>To recognise the employees by their performance. </a:t>
            </a: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353800" y="4838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547687" y="1507807"/>
            <a:ext cx="9229725" cy="3416320"/>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Employee performance analytics is the act of analysing HR data to measure how your employees are performing against KPIs. These KPIs are role-specific performance goals metrics, or standards that are tied to your larger business goals </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needs analysis defines deficiencies or problem and identifies causes and solutions. It can be thought of as the process of identifying gaps between what is happening and accounting for the causes of these gaps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96387" y="6768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2537C28-84A3-4DFC-8033-B19A8DA008BC}"/>
              </a:ext>
            </a:extLst>
          </p:cNvPr>
          <p:cNvSpPr txBox="1"/>
          <p:nvPr/>
        </p:nvSpPr>
        <p:spPr>
          <a:xfrm>
            <a:off x="3505200" y="1752600"/>
            <a:ext cx="8763000" cy="3970318"/>
          </a:xfrm>
          <a:prstGeom prst="rect">
            <a:avLst/>
          </a:prstGeom>
          <a:noFill/>
        </p:spPr>
        <p:txBody>
          <a:bodyPr wrap="square" rtlCol="0">
            <a:spAutoFit/>
          </a:bodyPr>
          <a:lstStyle/>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Employer</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Employee</a:t>
            </a:r>
          </a:p>
          <a:p>
            <a:pPr marL="571500" indent="-571500">
              <a:buFont typeface="Wingdings" panose="05000000000000000000" pitchFamily="2" charset="2"/>
              <a:buChar char="v"/>
            </a:pPr>
            <a:r>
              <a:rPr lang="en-GB" altLang="en-US" sz="3600" dirty="0" err="1">
                <a:ln w="0"/>
                <a:effectLst>
                  <a:outerShdw blurRad="38100" dist="19050" dir="2700000" algn="tl" rotWithShape="0">
                    <a:schemeClr val="dk1">
                      <a:alpha val="40000"/>
                    </a:schemeClr>
                  </a:outerShdw>
                </a:effectLst>
              </a:rPr>
              <a:t>Organiszation</a:t>
            </a:r>
            <a:endParaRPr lang="en-GB" altLang="en-US" sz="3600" dirty="0">
              <a:ln w="0"/>
              <a:effectLst>
                <a:outerShdw blurRad="38100" dist="19050" dir="2700000" algn="tl" rotWithShape="0">
                  <a:schemeClr val="dk1">
                    <a:alpha val="40000"/>
                  </a:schemeClr>
                </a:outerShdw>
              </a:effectLst>
            </a:endParaRP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IT sector</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Managers</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Management </a:t>
            </a:r>
            <a:r>
              <a:rPr lang="en-GB" altLang="en-US" sz="3600" dirty="0" err="1">
                <a:ln w="0"/>
                <a:effectLst>
                  <a:outerShdw blurRad="38100" dist="19050" dir="2700000" algn="tl" rotWithShape="0">
                    <a:schemeClr val="dk1">
                      <a:alpha val="40000"/>
                    </a:schemeClr>
                  </a:outerShdw>
                </a:effectLst>
              </a:rPr>
              <a:t>heirarchies</a:t>
            </a:r>
            <a:endParaRPr lang="en-GB" altLang="en-US" sz="3600" dirty="0">
              <a:ln w="0"/>
              <a:effectLst>
                <a:outerShdw blurRad="38100" dist="19050" dir="2700000" algn="tl" rotWithShape="0">
                  <a:schemeClr val="dk1">
                    <a:alpha val="40000"/>
                  </a:schemeClr>
                </a:outerShdw>
              </a:effectLst>
            </a:endParaRPr>
          </a:p>
          <a:p>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0F99BCAC-99D5-43FA-9424-B7BD09EA4831}"/>
              </a:ext>
            </a:extLst>
          </p:cNvPr>
          <p:cNvSpPr txBox="1"/>
          <p:nvPr/>
        </p:nvSpPr>
        <p:spPr>
          <a:xfrm>
            <a:off x="3352800" y="2669510"/>
            <a:ext cx="84582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Conditional formatting missing</a:t>
            </a:r>
          </a:p>
          <a:p>
            <a:r>
              <a:rPr lang="en-IN" sz="2400" dirty="0">
                <a:latin typeface="Times New Roman" panose="02020603050405020304" pitchFamily="18" charset="0"/>
                <a:cs typeface="Times New Roman" panose="02020603050405020304" pitchFamily="18" charset="0"/>
              </a:rPr>
              <a:t>Filter – remove</a:t>
            </a:r>
          </a:p>
          <a:p>
            <a:r>
              <a:rPr lang="en-IN" sz="2400" dirty="0">
                <a:latin typeface="Times New Roman" panose="02020603050405020304" pitchFamily="18" charset="0"/>
                <a:cs typeface="Times New Roman" panose="02020603050405020304" pitchFamily="18" charset="0"/>
              </a:rPr>
              <a:t>Formula – performance</a:t>
            </a:r>
          </a:p>
          <a:p>
            <a:r>
              <a:rPr lang="en-IN" sz="2400" dirty="0">
                <a:latin typeface="Times New Roman" panose="02020603050405020304" pitchFamily="18" charset="0"/>
                <a:cs typeface="Times New Roman" panose="02020603050405020304" pitchFamily="18" charset="0"/>
              </a:rPr>
              <a:t>Pivot – </a:t>
            </a:r>
            <a:r>
              <a:rPr lang="en-IN" sz="2400" dirty="0" err="1">
                <a:latin typeface="Times New Roman" panose="02020603050405020304" pitchFamily="18" charset="0"/>
                <a:cs typeface="Times New Roman" panose="02020603050405020304" pitchFamily="18" charset="0"/>
              </a:rPr>
              <a:t>summar</a:t>
            </a:r>
            <a:r>
              <a:rPr lang="en-US" sz="2400" dirty="0">
                <a:latin typeface="Times New Roman" panose="02020603050405020304" pitchFamily="18" charset="0"/>
                <a:cs typeface="Times New Roman" panose="02020603050405020304" pitchFamily="18" charset="0"/>
              </a:rPr>
              <a: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Graph – data </a:t>
            </a:r>
            <a:r>
              <a:rPr lang="en-IN" sz="2400" dirty="0" err="1">
                <a:latin typeface="Times New Roman" panose="02020603050405020304" pitchFamily="18" charset="0"/>
                <a:cs typeface="Times New Roman" panose="02020603050405020304" pitchFamily="18" charset="0"/>
              </a:rPr>
              <a:t>visualiztion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
            <a:ext cx="10131425" cy="1456267"/>
          </a:xfrm>
        </p:spPr>
        <p:txBody>
          <a:bodyPr/>
          <a:lstStyle/>
          <a:p>
            <a:r>
              <a:rPr lang="en-IN" dirty="0"/>
              <a:t>Dataset Description</a:t>
            </a:r>
          </a:p>
        </p:txBody>
      </p:sp>
      <p:sp>
        <p:nvSpPr>
          <p:cNvPr id="4" name="TextBox 3">
            <a:extLst>
              <a:ext uri="{FF2B5EF4-FFF2-40B4-BE49-F238E27FC236}">
                <a16:creationId xmlns:a16="http://schemas.microsoft.com/office/drawing/2014/main" id="{65417114-1E02-4C65-B6A7-B755A3186BFE}"/>
              </a:ext>
            </a:extLst>
          </p:cNvPr>
          <p:cNvSpPr txBox="1"/>
          <p:nvPr/>
        </p:nvSpPr>
        <p:spPr>
          <a:xfrm>
            <a:off x="3581400" y="1219200"/>
            <a:ext cx="9982200" cy="4893647"/>
          </a:xfrm>
          <a:prstGeom prst="rect">
            <a:avLst/>
          </a:prstGeom>
          <a:noFill/>
        </p:spPr>
        <p:txBody>
          <a:bodyPr wrap="square" rtlCol="0">
            <a:spAutoFit/>
          </a:bodyPr>
          <a:lstStyle/>
          <a:p>
            <a:r>
              <a:rPr lang="en-IN" sz="3200" dirty="0" err="1">
                <a:latin typeface="Times New Roman" panose="02020603050405020304" pitchFamily="18" charset="0"/>
                <a:cs typeface="Times New Roman" panose="02020603050405020304" pitchFamily="18" charset="0"/>
              </a:rPr>
              <a:t>Emplo</a:t>
            </a:r>
            <a:r>
              <a:rPr lang="en-US" sz="3200" dirty="0" err="1">
                <a:latin typeface="Times New Roman" panose="02020603050405020304" pitchFamily="18" charset="0"/>
                <a:cs typeface="Times New Roman" panose="02020603050405020304" pitchFamily="18" charset="0"/>
              </a:rPr>
              <a:t>yee</a:t>
            </a:r>
            <a:r>
              <a:rPr lang="en-US" sz="3200" dirty="0">
                <a:latin typeface="Times New Roman" panose="02020603050405020304" pitchFamily="18" charset="0"/>
                <a:cs typeface="Times New Roman" panose="02020603050405020304" pitchFamily="18" charset="0"/>
              </a:rPr>
              <a:t> = Kaggle</a:t>
            </a:r>
          </a:p>
          <a:p>
            <a:r>
              <a:rPr lang="en-US" sz="3200" dirty="0">
                <a:latin typeface="Times New Roman" panose="02020603050405020304" pitchFamily="18" charset="0"/>
                <a:cs typeface="Times New Roman" panose="02020603050405020304" pitchFamily="18" charset="0"/>
              </a:rPr>
              <a:t>26-fea</a:t>
            </a:r>
            <a:r>
              <a:rPr lang="en-IN" sz="3200" dirty="0" err="1">
                <a:latin typeface="Times New Roman" panose="02020603050405020304" pitchFamily="18" charset="0"/>
                <a:cs typeface="Times New Roman" panose="02020603050405020304" pitchFamily="18" charset="0"/>
              </a:rPr>
              <a:t>tures</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9-features</a:t>
            </a:r>
          </a:p>
          <a:p>
            <a:r>
              <a:rPr lang="en-IN" sz="3200" dirty="0">
                <a:latin typeface="Times New Roman" panose="02020603050405020304" pitchFamily="18" charset="0"/>
                <a:cs typeface="Times New Roman" panose="02020603050405020304" pitchFamily="18" charset="0"/>
              </a:rPr>
              <a:t>Emp id – </a:t>
            </a:r>
            <a:r>
              <a:rPr lang="en-IN" sz="3200" dirty="0" err="1">
                <a:latin typeface="Times New Roman" panose="02020603050405020304" pitchFamily="18" charset="0"/>
                <a:cs typeface="Times New Roman" panose="02020603050405020304" pitchFamily="18" charset="0"/>
              </a:rPr>
              <a:t>num</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Name-text</a:t>
            </a:r>
          </a:p>
          <a:p>
            <a:r>
              <a:rPr lang="en-IN" sz="3200" dirty="0">
                <a:latin typeface="Times New Roman" panose="02020603050405020304" pitchFamily="18" charset="0"/>
                <a:cs typeface="Times New Roman" panose="02020603050405020304" pitchFamily="18" charset="0"/>
              </a:rPr>
              <a:t>Emp t</a:t>
            </a:r>
            <a:r>
              <a:rPr lang="en-US" sz="3200" dirty="0" err="1">
                <a:latin typeface="Times New Roman" panose="02020603050405020304" pitchFamily="18" charset="0"/>
                <a:cs typeface="Times New Roman" panose="02020603050405020304" pitchFamily="18" charset="0"/>
              </a:rPr>
              <a:t>ype</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Performance level</a:t>
            </a:r>
          </a:p>
          <a:p>
            <a:r>
              <a:rPr lang="en-US" sz="3200" dirty="0">
                <a:latin typeface="Times New Roman" panose="02020603050405020304" pitchFamily="18" charset="0"/>
                <a:cs typeface="Times New Roman" panose="02020603050405020304" pitchFamily="18" charset="0"/>
              </a:rPr>
              <a:t>Gender – male female</a:t>
            </a:r>
          </a:p>
          <a:p>
            <a:r>
              <a:rPr lang="en-US" sz="3200" dirty="0">
                <a:latin typeface="Times New Roman" panose="02020603050405020304" pitchFamily="18" charset="0"/>
                <a:cs typeface="Times New Roman" panose="02020603050405020304" pitchFamily="18" charset="0"/>
              </a:rPr>
              <a:t>Employee ra</a:t>
            </a:r>
            <a:r>
              <a:rPr lang="en-IN" sz="3200" dirty="0">
                <a:latin typeface="Times New Roman" panose="02020603050405020304" pitchFamily="18" charset="0"/>
                <a:cs typeface="Times New Roman" panose="02020603050405020304" pitchFamily="18" charset="0"/>
              </a:rPr>
              <a:t>ting - </a:t>
            </a:r>
            <a:r>
              <a:rPr lang="en-IN" sz="3200" dirty="0" err="1">
                <a:latin typeface="Times New Roman" panose="02020603050405020304" pitchFamily="18" charset="0"/>
                <a:cs typeface="Times New Roman" panose="02020603050405020304" pitchFamily="18" charset="0"/>
              </a:rPr>
              <a:t>num</a:t>
            </a:r>
            <a:r>
              <a:rPr lang="en-IN" sz="3200" dirty="0">
                <a:latin typeface="Times New Roman" panose="02020603050405020304" pitchFamily="18" charset="0"/>
                <a:cs typeface="Times New Roman" panose="02020603050405020304" pitchFamily="18" charset="0"/>
              </a:rPr>
              <a:t> </a:t>
            </a:r>
          </a:p>
          <a:p>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097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14478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E4124E-D7D9-4761-B0CF-4DA05179663C}"/>
              </a:ext>
            </a:extLst>
          </p:cNvPr>
          <p:cNvSpPr txBox="1"/>
          <p:nvPr/>
        </p:nvSpPr>
        <p:spPr>
          <a:xfrm>
            <a:off x="3048000" y="2443689"/>
            <a:ext cx="8229218" cy="2062103"/>
          </a:xfrm>
          <a:prstGeom prst="rect">
            <a:avLst/>
          </a:prstGeom>
          <a:noFill/>
        </p:spPr>
        <p:txBody>
          <a:bodyPr wrap="square" rtlCol="0">
            <a:spAutoFit/>
          </a:bodyPr>
          <a:lstStyle/>
          <a:p>
            <a:pPr>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r>
              <a:rPr lang="en-GB" alt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727</TotalTime>
  <Words>403</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Courier New</vt:lpstr>
      <vt:lpstr>Roboto</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💕❤MOHAMMED27❤💕</cp:lastModifiedBy>
  <cp:revision>35</cp:revision>
  <dcterms:created xsi:type="dcterms:W3CDTF">2024-03-29T15:07:22Z</dcterms:created>
  <dcterms:modified xsi:type="dcterms:W3CDTF">2024-09-05T14:49:03Z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