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72" r:id="rId5"/>
    <p:sldId id="259" r:id="rId6"/>
    <p:sldId id="260" r:id="rId7"/>
    <p:sldId id="273" r:id="rId8"/>
    <p:sldId id="267" r:id="rId9"/>
    <p:sldId id="270" r:id="rId10"/>
    <p:sldId id="271"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77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Arshad" userId="ad8c7bbbb3a00158" providerId="LiveId" clId="{1C6FBB62-C30F-48F5-9A98-15A72732EB09}"/>
    <pc:docChg chg="custSel modSld">
      <pc:chgData name="Mohammed Arshad" userId="ad8c7bbbb3a00158" providerId="LiveId" clId="{1C6FBB62-C30F-48F5-9A98-15A72732EB09}" dt="2024-09-18T11:10:47.273" v="10"/>
      <pc:docMkLst>
        <pc:docMk/>
      </pc:docMkLst>
      <pc:sldChg chg="delSp modSp mod">
        <pc:chgData name="Mohammed Arshad" userId="ad8c7bbbb3a00158" providerId="LiveId" clId="{1C6FBB62-C30F-48F5-9A98-15A72732EB09}" dt="2024-09-18T11:10:47.273" v="10"/>
        <pc:sldMkLst>
          <pc:docMk/>
          <pc:sldMk cId="0" sldId="256"/>
        </pc:sldMkLst>
        <pc:spChg chg="del mod">
          <ac:chgData name="Mohammed Arshad" userId="ad8c7bbbb3a00158" providerId="LiveId" clId="{1C6FBB62-C30F-48F5-9A98-15A72732EB09}" dt="2024-09-18T11:10:47.273" v="10"/>
          <ac:spMkLst>
            <pc:docMk/>
            <pc:sldMk cId="0" sldId="256"/>
            <ac:spMk id="2" creationId="{00000000-0000-0000-0000-000000000000}"/>
          </ac:spMkLst>
        </pc:spChg>
        <pc:spChg chg="mod">
          <ac:chgData name="Mohammed Arshad" userId="ad8c7bbbb3a00158" providerId="LiveId" clId="{1C6FBB62-C30F-48F5-9A98-15A72732EB09}" dt="2024-09-18T11:10:46.063" v="8" actId="14100"/>
          <ac:spMkLst>
            <pc:docMk/>
            <pc:sldMk cId="0" sldId="256"/>
            <ac:spMk id="4" creationId="{00000000-0000-0000-0000-000000000000}"/>
          </ac:spMkLst>
        </pc:spChg>
        <pc:spChg chg="del mod">
          <ac:chgData name="Mohammed Arshad" userId="ad8c7bbbb3a00158" providerId="LiveId" clId="{1C6FBB62-C30F-48F5-9A98-15A72732EB09}" dt="2024-09-18T11:10:40.125" v="6"/>
          <ac:spMkLst>
            <pc:docMk/>
            <pc:sldMk cId="0" sldId="256"/>
            <ac:spMk id="5" creationId="{00000000-0000-0000-0000-000000000000}"/>
          </ac:spMkLst>
        </pc:spChg>
      </pc:sldChg>
    </pc:docChg>
  </pc:docChgLst>
  <pc:docChgLst>
    <pc:chgData name="Mohammed Arshad" userId="ad8c7bbbb3a00158" providerId="LiveId" clId="{558AAEF0-184F-4B13-BDCF-FEEBB5B7D3BF}"/>
    <pc:docChg chg="modSld">
      <pc:chgData name="Mohammed Arshad" userId="ad8c7bbbb3a00158" providerId="LiveId" clId="{558AAEF0-184F-4B13-BDCF-FEEBB5B7D3BF}" dt="2023-07-16T10:57:49.991" v="2" actId="20577"/>
      <pc:docMkLst>
        <pc:docMk/>
      </pc:docMkLst>
      <pc:sldChg chg="modSp mod">
        <pc:chgData name="Mohammed Arshad" userId="ad8c7bbbb3a00158" providerId="LiveId" clId="{558AAEF0-184F-4B13-BDCF-FEEBB5B7D3BF}" dt="2023-07-16T10:57:49.991" v="2" actId="20577"/>
        <pc:sldMkLst>
          <pc:docMk/>
          <pc:sldMk cId="1790214205" sldId="268"/>
        </pc:sldMkLst>
        <pc:spChg chg="mod">
          <ac:chgData name="Mohammed Arshad" userId="ad8c7bbbb3a00158" providerId="LiveId" clId="{558AAEF0-184F-4B13-BDCF-FEEBB5B7D3BF}" dt="2023-07-16T10:57:49.991" v="2" actId="20577"/>
          <ac:spMkLst>
            <pc:docMk/>
            <pc:sldMk cId="1790214205" sldId="268"/>
            <ac:spMk id="1843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86DF25-4070-4522-817A-C4A37BB39EE7}" type="datetimeFigureOut">
              <a:rPr lang="en-US" smtClean="0"/>
              <a:t>9/18/2024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268241-3CA5-400F-AE8E-7CEDA8D314F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376CE1-65B1-4E05-BE0D-4C329DAF77EF}"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6BF42-B7BE-4F48-8926-B6C821BB3FE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9800" y="152400"/>
            <a:ext cx="762000" cy="762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376CE1-65B1-4E05-BE0D-4C329DAF77EF}"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376CE1-65B1-4E05-BE0D-4C329DAF77EF}"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376CE1-65B1-4E05-BE0D-4C329DAF77EF}"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6BF42-B7BE-4F48-8926-B6C821BB3FE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9800" y="108823"/>
            <a:ext cx="737315" cy="73731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376CE1-65B1-4E05-BE0D-4C329DAF77EF}"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376CE1-65B1-4E05-BE0D-4C329DAF77EF}"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376CE1-65B1-4E05-BE0D-4C329DAF77EF}" type="datetimeFigureOut">
              <a:rPr lang="en-US" smtClean="0"/>
              <a:pPr/>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376CE1-65B1-4E05-BE0D-4C329DAF77EF}" type="datetimeFigureOut">
              <a:rPr lang="en-US" smtClean="0"/>
              <a:pPr/>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376CE1-65B1-4E05-BE0D-4C329DAF77EF}" type="datetimeFigureOut">
              <a:rPr lang="en-US" smtClean="0"/>
              <a:pPr/>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376CE1-65B1-4E05-BE0D-4C329DAF77EF}"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376CE1-65B1-4E05-BE0D-4C329DAF77EF}"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76CE1-65B1-4E05-BE0D-4C329DAF77EF}" type="datetimeFigureOut">
              <a:rPr lang="en-US" smtClean="0"/>
              <a:pPr/>
              <a:t>9/18/2024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6BF42-B7BE-4F48-8926-B6C821BB3F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6927" y="2438400"/>
            <a:ext cx="8922327" cy="213062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400" b="1" baseline="0" dirty="0">
              <a:solidFill>
                <a:srgbClr val="FF0066"/>
              </a:solidFill>
              <a:latin typeface="Times New Roman" pitchFamily="18" charset="0"/>
              <a:ea typeface="ＭＳ Ｐゴシック" pitchFamily="34" charset="-128"/>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noProof="0" dirty="0">
                <a:ln>
                  <a:noFill/>
                </a:ln>
                <a:solidFill>
                  <a:srgbClr val="002060"/>
                </a:solidFill>
                <a:effectLst/>
                <a:uLnTx/>
                <a:uFillTx/>
                <a:latin typeface="Times New Roman" pitchFamily="18" charset="0"/>
                <a:ea typeface="ＭＳ Ｐゴシック" pitchFamily="34" charset="-128"/>
                <a:cs typeface="Times New Roman" pitchFamily="18" charset="0"/>
              </a:rPr>
              <a:t>A Mini Project On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i="1" baseline="0" dirty="0">
                <a:solidFill>
                  <a:srgbClr val="002060"/>
                </a:solidFill>
                <a:latin typeface="Times New Roman" pitchFamily="18" charset="0"/>
                <a:ea typeface="ＭＳ Ｐゴシック" pitchFamily="34" charset="-128"/>
                <a:cs typeface="Times New Roman" pitchFamily="18" charset="0"/>
              </a:rPr>
              <a:t>“3D CAR SIMULATION”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800" b="1" i="1" dirty="0">
              <a:solidFill>
                <a:srgbClr val="002060"/>
              </a:solidFill>
              <a:latin typeface="Times New Roman" pitchFamily="18" charset="0"/>
              <a:ea typeface="ＭＳ Ｐゴシック" pitchFamily="34" charset="-128"/>
              <a:cs typeface="Times New Roman" pitchFamily="18"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2200" b="1" baseline="0" dirty="0">
              <a:solidFill>
                <a:srgbClr val="002060"/>
              </a:solidFill>
              <a:latin typeface="Times New Roman" pitchFamily="18" charset="0"/>
              <a:ea typeface="ＭＳ Ｐゴシック" pitchFamily="34" charset="-128"/>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1" i="1" u="none" strike="noStrike" kern="1200" cap="none" spc="0" normalizeH="0" noProof="0" dirty="0">
              <a:ln>
                <a:noFill/>
              </a:ln>
              <a:solidFill>
                <a:srgbClr val="002060"/>
              </a:solidFill>
              <a:effectLst/>
              <a:uLnTx/>
              <a:uFillTx/>
              <a:latin typeface="Times New Roman" pitchFamily="18" charset="0"/>
              <a:ea typeface="ＭＳ Ｐゴシック" pitchFamily="34" charset="-128"/>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800" b="1" i="1" baseline="0" dirty="0">
              <a:solidFill>
                <a:srgbClr val="002060"/>
              </a:solidFill>
              <a:latin typeface="Times New Roman" pitchFamily="18" charset="0"/>
              <a:ea typeface="ＭＳ Ｐゴシック" pitchFamily="34" charset="-128"/>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1" i="1" u="none" strike="noStrike" kern="1200" cap="none" spc="0" normalizeH="0" noProof="0" dirty="0">
              <a:ln>
                <a:noFill/>
              </a:ln>
              <a:solidFill>
                <a:srgbClr val="002060"/>
              </a:solidFill>
              <a:effectLst/>
              <a:uLnTx/>
              <a:uFillTx/>
              <a:latin typeface="Times New Roman" pitchFamily="18" charset="0"/>
              <a:ea typeface="ＭＳ Ｐゴシック" pitchFamily="34" charset="-128"/>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1" i="1" u="none" strike="noStrike" kern="1200" cap="none" spc="0" normalizeH="0" baseline="0" noProof="0" dirty="0">
              <a:ln>
                <a:noFill/>
              </a:ln>
              <a:solidFill>
                <a:srgbClr val="002060"/>
              </a:solidFill>
              <a:effectLst/>
              <a:uLnTx/>
              <a:uFillTx/>
              <a:latin typeface="Times New Roman" pitchFamily="18" charset="0"/>
              <a:ea typeface="ＭＳ Ｐゴシック" pitchFamily="34" charset="-128"/>
              <a:cs typeface="Times New Roman"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44CF-37D4-C854-32C1-0ADA0110D56D}"/>
              </a:ext>
            </a:extLst>
          </p:cNvPr>
          <p:cNvSpPr>
            <a:spLocks noGrp="1"/>
          </p:cNvSpPr>
          <p:nvPr>
            <p:ph type="title"/>
          </p:nvPr>
        </p:nvSpPr>
        <p:spPr/>
        <p:txBody>
          <a:bodyPr/>
          <a:lstStyle/>
          <a:p>
            <a:endParaRPr lang="en-IN"/>
          </a:p>
        </p:txBody>
      </p:sp>
      <p:pic>
        <p:nvPicPr>
          <p:cNvPr id="4" name="image6.jpeg">
            <a:extLst>
              <a:ext uri="{FF2B5EF4-FFF2-40B4-BE49-F238E27FC236}">
                <a16:creationId xmlns:a16="http://schemas.microsoft.com/office/drawing/2014/main" id="{8646D5A3-162A-890C-EF06-D1758EE4A7B4}"/>
              </a:ext>
            </a:extLst>
          </p:cNvPr>
          <p:cNvPicPr>
            <a:picLocks noGrp="1" noChangeAspect="1"/>
          </p:cNvPicPr>
          <p:nvPr>
            <p:ph idx="1"/>
          </p:nvPr>
        </p:nvPicPr>
        <p:blipFill>
          <a:blip r:embed="rId2" cstate="print"/>
          <a:stretch>
            <a:fillRect/>
          </a:stretch>
        </p:blipFill>
        <p:spPr>
          <a:xfrm>
            <a:off x="351184" y="1623391"/>
            <a:ext cx="4118113" cy="3886200"/>
          </a:xfrm>
          <a:prstGeom prst="rect">
            <a:avLst/>
          </a:prstGeom>
        </p:spPr>
      </p:pic>
      <p:pic>
        <p:nvPicPr>
          <p:cNvPr id="5" name="image7.jpeg">
            <a:extLst>
              <a:ext uri="{FF2B5EF4-FFF2-40B4-BE49-F238E27FC236}">
                <a16:creationId xmlns:a16="http://schemas.microsoft.com/office/drawing/2014/main" id="{ECE5F10E-65D2-0D82-633B-9642C5F48299}"/>
              </a:ext>
            </a:extLst>
          </p:cNvPr>
          <p:cNvPicPr>
            <a:picLocks noChangeAspect="1"/>
          </p:cNvPicPr>
          <p:nvPr/>
        </p:nvPicPr>
        <p:blipFill>
          <a:blip r:embed="rId3" cstate="print"/>
          <a:stretch>
            <a:fillRect/>
          </a:stretch>
        </p:blipFill>
        <p:spPr>
          <a:xfrm>
            <a:off x="4648200" y="1577009"/>
            <a:ext cx="4367751" cy="3909391"/>
          </a:xfrm>
          <a:prstGeom prst="rect">
            <a:avLst/>
          </a:prstGeom>
        </p:spPr>
      </p:pic>
    </p:spTree>
    <p:extLst>
      <p:ext uri="{BB962C8B-B14F-4D97-AF65-F5344CB8AC3E}">
        <p14:creationId xmlns:p14="http://schemas.microsoft.com/office/powerpoint/2010/main" val="1191795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Conclusion &amp; Future Scope</a:t>
            </a:r>
          </a:p>
        </p:txBody>
      </p:sp>
      <p:sp>
        <p:nvSpPr>
          <p:cNvPr id="18435" name="Content Placeholder 2"/>
          <p:cNvSpPr>
            <a:spLocks noGrp="1"/>
          </p:cNvSpPr>
          <p:nvPr>
            <p:ph idx="1"/>
          </p:nvPr>
        </p:nvSpPr>
        <p:spPr>
          <a:xfrm>
            <a:off x="449262" y="1539875"/>
            <a:ext cx="8694737" cy="4860925"/>
          </a:xfrm>
        </p:spPr>
        <p:txBody>
          <a:bodyPr>
            <a:noAutofit/>
          </a:bodyPr>
          <a:lstStyle/>
          <a:p>
            <a:r>
              <a:rPr lang="en-US" sz="1800" dirty="0">
                <a:solidFill>
                  <a:srgbClr val="002060"/>
                </a:solidFill>
                <a:latin typeface="Times New Roman" pitchFamily="18" charset="0"/>
                <a:ea typeface="ＭＳ Ｐゴシック" pitchFamily="34" charset="-128"/>
                <a:cs typeface="Times New Roman" pitchFamily="18" charset="0"/>
              </a:rPr>
              <a:t>Conclusion :</a:t>
            </a:r>
          </a:p>
          <a:p>
            <a:pPr marL="0" indent="0">
              <a:buNone/>
            </a:pPr>
            <a:r>
              <a:rPr lang="en-US" sz="1800" dirty="0">
                <a:effectLst/>
                <a:latin typeface="Times New Roman" panose="02020603050405020304" pitchFamily="18" charset="0"/>
                <a:ea typeface="Times New Roman" panose="02020603050405020304" pitchFamily="18" charset="0"/>
              </a:rPr>
              <a:t>After the completion of this project, we came to know how we can implement a project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 an Open-source OpenGL tool kit. By implementing a project using Open GL we came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know</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menu</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rotation,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translation</a:t>
            </a:r>
            <a:r>
              <a:rPr lang="en-US" sz="1800" spc="-30" dirty="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scaling</a:t>
            </a:r>
          </a:p>
          <a:p>
            <a:pPr marL="0" indent="0">
              <a:buNone/>
            </a:pPr>
            <a:endParaRPr lang="en-US" sz="1800" dirty="0">
              <a:solidFill>
                <a:srgbClr val="002060"/>
              </a:solidFill>
              <a:latin typeface="Times New Roman" panose="02020603050405020304" pitchFamily="18" charset="0"/>
              <a:ea typeface="ＭＳ Ｐゴシック" pitchFamily="34" charset="-128"/>
              <a:cs typeface="Times New Roman" pitchFamily="18" charset="0"/>
            </a:endParaRPr>
          </a:p>
          <a:p>
            <a:r>
              <a:rPr lang="en-US" sz="1800" dirty="0">
                <a:solidFill>
                  <a:srgbClr val="002060"/>
                </a:solidFill>
                <a:latin typeface="Times New Roman" panose="02020603050405020304" pitchFamily="18" charset="0"/>
                <a:ea typeface="ＭＳ Ｐゴシック" pitchFamily="34" charset="-128"/>
                <a:cs typeface="Times New Roman" pitchFamily="18" charset="0"/>
              </a:rPr>
              <a:t>Future scope :</a:t>
            </a:r>
          </a:p>
          <a:p>
            <a:pPr marL="139700" marR="215900" indent="0">
              <a:lnSpc>
                <a:spcPct val="115000"/>
              </a:lnSpc>
              <a:spcBef>
                <a:spcPts val="1215"/>
              </a:spcBef>
              <a:spcAft>
                <a:spcPts val="0"/>
              </a:spcAft>
              <a:buNone/>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geometrical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shapes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added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improve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epilogue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education </a:t>
            </a:r>
            <a:r>
              <a:rPr lang="en-US" sz="1800" spc="-28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project.More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buttons 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move 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objects. For example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opening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closing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doors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 using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left and right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arrows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keyboard</a:t>
            </a:r>
            <a:endParaRPr lang="en-IN" sz="1800" dirty="0">
              <a:effectLst/>
              <a:latin typeface="Times New Roman" panose="02020603050405020304" pitchFamily="18" charset="0"/>
              <a:ea typeface="Times New Roman" panose="02020603050405020304" pitchFamily="18" charset="0"/>
            </a:endParaRPr>
          </a:p>
          <a:p>
            <a:pPr marL="0" indent="0">
              <a:buNone/>
            </a:pPr>
            <a:br>
              <a:rPr lang="en-US" sz="1800" dirty="0">
                <a:effectLst/>
                <a:latin typeface="Times New Roman" panose="02020603050405020304" pitchFamily="18" charset="0"/>
                <a:ea typeface="Times New Roman" panose="02020603050405020304" pitchFamily="18" charset="0"/>
              </a:rPr>
            </a:br>
            <a:endParaRPr lang="en-US" sz="1800" dirty="0">
              <a:solidFill>
                <a:srgbClr val="002060"/>
              </a:solidFill>
              <a:latin typeface="Times New Roman" pitchFamily="18" charset="0"/>
              <a:ea typeface="ＭＳ Ｐゴシック" pitchFamily="34" charset="-128"/>
              <a:cs typeface="Times New Roman" pitchFamily="18" charset="0"/>
            </a:endParaRPr>
          </a:p>
        </p:txBody>
      </p:sp>
    </p:spTree>
    <p:extLst>
      <p:ext uri="{BB962C8B-B14F-4D97-AF65-F5344CB8AC3E}">
        <p14:creationId xmlns:p14="http://schemas.microsoft.com/office/powerpoint/2010/main" val="179021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References</a:t>
            </a:r>
          </a:p>
        </p:txBody>
      </p:sp>
      <p:sp>
        <p:nvSpPr>
          <p:cNvPr id="18435" name="Content Placeholder 2"/>
          <p:cNvSpPr>
            <a:spLocks noGrp="1"/>
          </p:cNvSpPr>
          <p:nvPr>
            <p:ph idx="1"/>
          </p:nvPr>
        </p:nvSpPr>
        <p:spPr>
          <a:xfrm>
            <a:off x="449262" y="1539875"/>
            <a:ext cx="8694737" cy="4860925"/>
          </a:xfrm>
        </p:spPr>
        <p:txBody>
          <a:bodyPr>
            <a:noAutofit/>
          </a:bodyPr>
          <a:lstStyle/>
          <a:p>
            <a:pPr marL="0" indent="0">
              <a:buNone/>
            </a:pPr>
            <a:r>
              <a:rPr lang="en-US" sz="2400" b="1" dirty="0">
                <a:solidFill>
                  <a:srgbClr val="002060"/>
                </a:solidFill>
                <a:latin typeface="Times New Roman" pitchFamily="18" charset="0"/>
                <a:ea typeface="ＭＳ Ｐゴシック" pitchFamily="34" charset="-128"/>
                <a:cs typeface="Times New Roman" pitchFamily="18" charset="0"/>
              </a:rPr>
              <a:t>Books:</a:t>
            </a:r>
          </a:p>
          <a:p>
            <a:pPr marL="0" indent="0">
              <a:buNone/>
            </a:pPr>
            <a:r>
              <a:rPr lang="en-US" sz="2000" dirty="0">
                <a:solidFill>
                  <a:srgbClr val="002060"/>
                </a:solidFill>
                <a:latin typeface="Times New Roman" pitchFamily="18" charset="0"/>
                <a:ea typeface="ＭＳ Ｐゴシック" pitchFamily="34" charset="-128"/>
                <a:cs typeface="Times New Roman" pitchFamily="18" charset="0"/>
              </a:rPr>
              <a:t>[1] Edward Angel, Interactive Computer Graphics :A Top-Down Approach Using OpenGL, Fifth edition, Addison </a:t>
            </a:r>
            <a:r>
              <a:rPr lang="en-US" sz="2000" dirty="0" err="1">
                <a:solidFill>
                  <a:srgbClr val="002060"/>
                </a:solidFill>
                <a:latin typeface="Times New Roman" pitchFamily="18" charset="0"/>
                <a:ea typeface="ＭＳ Ｐゴシック" pitchFamily="34" charset="-128"/>
                <a:cs typeface="Times New Roman" pitchFamily="18" charset="0"/>
              </a:rPr>
              <a:t>Wilsey</a:t>
            </a:r>
            <a:r>
              <a:rPr lang="en-US" sz="2000" dirty="0">
                <a:solidFill>
                  <a:srgbClr val="002060"/>
                </a:solidFill>
                <a:latin typeface="Times New Roman" pitchFamily="18" charset="0"/>
                <a:ea typeface="ＭＳ Ｐゴシック" pitchFamily="34" charset="-128"/>
                <a:cs typeface="Times New Roman" pitchFamily="18" charset="0"/>
              </a:rPr>
              <a:t>, 2009.</a:t>
            </a:r>
          </a:p>
          <a:p>
            <a:pPr marL="0" indent="0">
              <a:buNone/>
            </a:pPr>
            <a:r>
              <a:rPr lang="en-US" sz="2000" dirty="0">
                <a:solidFill>
                  <a:srgbClr val="002060"/>
                </a:solidFill>
                <a:latin typeface="Times New Roman" pitchFamily="18" charset="0"/>
                <a:ea typeface="ＭＳ Ｐゴシック" pitchFamily="34" charset="-128"/>
                <a:cs typeface="Times New Roman" pitchFamily="18" charset="0"/>
              </a:rPr>
              <a:t>[2]</a:t>
            </a:r>
            <a:r>
              <a:rPr lang="en-US" sz="2000" dirty="0" err="1">
                <a:solidFill>
                  <a:srgbClr val="002060"/>
                </a:solidFill>
                <a:latin typeface="Times New Roman" pitchFamily="18" charset="0"/>
                <a:ea typeface="ＭＳ Ｐゴシック" pitchFamily="34" charset="-128"/>
                <a:cs typeface="Times New Roman" pitchFamily="18" charset="0"/>
              </a:rPr>
              <a:t>Hearnand</a:t>
            </a:r>
            <a:r>
              <a:rPr lang="en-US" sz="2000" dirty="0">
                <a:solidFill>
                  <a:srgbClr val="002060"/>
                </a:solidFill>
                <a:latin typeface="Times New Roman" pitchFamily="18" charset="0"/>
                <a:ea typeface="ＭＳ Ｐゴシック" pitchFamily="34" charset="-128"/>
                <a:cs typeface="Times New Roman" pitchFamily="18" charset="0"/>
              </a:rPr>
              <a:t> Pauline Baker, Computer Graphics-C version, Second edition ,Pearson Education,2003</a:t>
            </a:r>
          </a:p>
          <a:p>
            <a:pPr marL="0" indent="0">
              <a:buNone/>
            </a:pPr>
            <a:endParaRPr lang="en-US" sz="2000" dirty="0">
              <a:solidFill>
                <a:srgbClr val="002060"/>
              </a:solidFill>
              <a:latin typeface="Times New Roman" pitchFamily="18" charset="0"/>
              <a:ea typeface="ＭＳ Ｐゴシック" pitchFamily="34" charset="-128"/>
              <a:cs typeface="Times New Roman" pitchFamily="18" charset="0"/>
            </a:endParaRPr>
          </a:p>
          <a:p>
            <a:pPr marL="0" indent="0">
              <a:buNone/>
            </a:pPr>
            <a:r>
              <a:rPr lang="en-US" sz="2400" b="1" dirty="0">
                <a:solidFill>
                  <a:srgbClr val="002060"/>
                </a:solidFill>
                <a:latin typeface="Times New Roman" pitchFamily="18" charset="0"/>
                <a:ea typeface="ＭＳ Ｐゴシック" pitchFamily="34" charset="-128"/>
                <a:cs typeface="Times New Roman" pitchFamily="18" charset="0"/>
              </a:rPr>
              <a:t>Web References:</a:t>
            </a:r>
          </a:p>
          <a:p>
            <a:pPr marL="0" indent="0">
              <a:buNone/>
            </a:pPr>
            <a:r>
              <a:rPr lang="en-US" sz="2000" dirty="0">
                <a:solidFill>
                  <a:srgbClr val="002060"/>
                </a:solidFill>
                <a:latin typeface="Times New Roman" pitchFamily="18" charset="0"/>
                <a:ea typeface="ＭＳ Ｐゴシック" pitchFamily="34" charset="-128"/>
                <a:cs typeface="Times New Roman" pitchFamily="18" charset="0"/>
              </a:rPr>
              <a:t>[1] www.wikipedia.com</a:t>
            </a:r>
          </a:p>
          <a:p>
            <a:pPr marL="0" indent="0">
              <a:buNone/>
            </a:pPr>
            <a:r>
              <a:rPr lang="en-US" sz="2000" dirty="0">
                <a:solidFill>
                  <a:srgbClr val="002060"/>
                </a:solidFill>
                <a:latin typeface="Times New Roman" pitchFamily="18" charset="0"/>
                <a:ea typeface="ＭＳ Ｐゴシック" pitchFamily="34" charset="-128"/>
                <a:cs typeface="Times New Roman" pitchFamily="18" charset="0"/>
              </a:rPr>
              <a:t>[2] http://www.engineeringresources.com</a:t>
            </a:r>
          </a:p>
          <a:p>
            <a:pPr marL="0" indent="0">
              <a:buNone/>
            </a:pPr>
            <a:r>
              <a:rPr lang="en-US" sz="2000" dirty="0">
                <a:solidFill>
                  <a:srgbClr val="002060"/>
                </a:solidFill>
                <a:latin typeface="Times New Roman" pitchFamily="18" charset="0"/>
                <a:ea typeface="ＭＳ Ｐゴシック" pitchFamily="34" charset="-128"/>
                <a:cs typeface="Times New Roman" pitchFamily="18" charset="0"/>
              </a:rPr>
              <a:t>[3] http://opengl.com</a:t>
            </a:r>
          </a:p>
          <a:p>
            <a:pPr marL="0" indent="0">
              <a:buNone/>
            </a:pPr>
            <a:r>
              <a:rPr lang="en-US" sz="2000" dirty="0">
                <a:solidFill>
                  <a:srgbClr val="002060"/>
                </a:solidFill>
                <a:latin typeface="Times New Roman" pitchFamily="18" charset="0"/>
                <a:ea typeface="ＭＳ Ｐゴシック" pitchFamily="34" charset="-128"/>
                <a:cs typeface="Times New Roman" pitchFamily="18" charset="0"/>
              </a:rPr>
              <a:t>[4] http://www.stackoverflow.com</a:t>
            </a:r>
          </a:p>
        </p:txBody>
      </p:sp>
    </p:spTree>
    <p:extLst>
      <p:ext uri="{BB962C8B-B14F-4D97-AF65-F5344CB8AC3E}">
        <p14:creationId xmlns:p14="http://schemas.microsoft.com/office/powerpoint/2010/main" val="166902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normAutofit/>
          </a:bodyPr>
          <a:lstStyle/>
          <a:p>
            <a:r>
              <a:rPr lang="en-US" sz="4000" b="1" dirty="0">
                <a:solidFill>
                  <a:srgbClr val="FF0066"/>
                </a:solidFill>
                <a:latin typeface="Albertus Medium" pitchFamily="34" charset="0"/>
                <a:ea typeface="ＭＳ Ｐゴシック" pitchFamily="34" charset="-128"/>
              </a:rPr>
              <a:t>CONTENTS</a:t>
            </a:r>
          </a:p>
        </p:txBody>
      </p:sp>
      <p:sp>
        <p:nvSpPr>
          <p:cNvPr id="18435" name="Content Placeholder 2"/>
          <p:cNvSpPr>
            <a:spLocks noGrp="1"/>
          </p:cNvSpPr>
          <p:nvPr>
            <p:ph idx="1"/>
          </p:nvPr>
        </p:nvSpPr>
        <p:spPr>
          <a:xfrm>
            <a:off x="449262" y="1539875"/>
            <a:ext cx="8694737" cy="4860925"/>
          </a:xfrm>
        </p:spPr>
        <p:txBody>
          <a:bodyPr>
            <a:noAutofit/>
          </a:bodyPr>
          <a:lstStyle/>
          <a:p>
            <a:r>
              <a:rPr lang="en-US" dirty="0">
                <a:solidFill>
                  <a:srgbClr val="002060"/>
                </a:solidFill>
                <a:latin typeface="Times New Roman" pitchFamily="18" charset="0"/>
                <a:ea typeface="ＭＳ Ｐゴシック" pitchFamily="34" charset="-128"/>
                <a:cs typeface="Times New Roman" pitchFamily="18" charset="0"/>
              </a:rPr>
              <a:t>Introduction</a:t>
            </a:r>
          </a:p>
          <a:p>
            <a:r>
              <a:rPr lang="en-US" dirty="0">
                <a:solidFill>
                  <a:srgbClr val="002060"/>
                </a:solidFill>
                <a:latin typeface="Times New Roman" pitchFamily="18" charset="0"/>
                <a:ea typeface="ＭＳ Ｐゴシック" pitchFamily="34" charset="-128"/>
                <a:cs typeface="Times New Roman" pitchFamily="18" charset="0"/>
              </a:rPr>
              <a:t>Application</a:t>
            </a:r>
          </a:p>
          <a:p>
            <a:r>
              <a:rPr lang="en-US" dirty="0">
                <a:solidFill>
                  <a:srgbClr val="002060"/>
                </a:solidFill>
                <a:latin typeface="Times New Roman" pitchFamily="18" charset="0"/>
                <a:ea typeface="ＭＳ Ｐゴシック" pitchFamily="34" charset="-128"/>
                <a:cs typeface="Times New Roman" pitchFamily="18" charset="0"/>
              </a:rPr>
              <a:t>Implementation</a:t>
            </a:r>
          </a:p>
          <a:p>
            <a:r>
              <a:rPr lang="en-US" dirty="0">
                <a:solidFill>
                  <a:srgbClr val="002060"/>
                </a:solidFill>
                <a:latin typeface="Times New Roman" pitchFamily="18" charset="0"/>
                <a:ea typeface="ＭＳ Ｐゴシック" pitchFamily="34" charset="-128"/>
                <a:cs typeface="Times New Roman" pitchFamily="18" charset="0"/>
              </a:rPr>
              <a:t>Results</a:t>
            </a:r>
          </a:p>
          <a:p>
            <a:r>
              <a:rPr lang="en-US" dirty="0">
                <a:solidFill>
                  <a:srgbClr val="002060"/>
                </a:solidFill>
                <a:latin typeface="Times New Roman" pitchFamily="18" charset="0"/>
                <a:ea typeface="ＭＳ Ｐゴシック" pitchFamily="34" charset="-128"/>
                <a:cs typeface="Times New Roman" pitchFamily="18" charset="0"/>
              </a:rPr>
              <a:t>Conclusion </a:t>
            </a:r>
          </a:p>
          <a:p>
            <a:r>
              <a:rPr lang="en-US" dirty="0">
                <a:solidFill>
                  <a:srgbClr val="002060"/>
                </a:solidFill>
                <a:latin typeface="Times New Roman" pitchFamily="18" charset="0"/>
                <a:ea typeface="ＭＳ Ｐゴシック" pitchFamily="34" charset="-128"/>
                <a:cs typeface="Times New Roman"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Introduction</a:t>
            </a:r>
          </a:p>
        </p:txBody>
      </p:sp>
      <p:sp>
        <p:nvSpPr>
          <p:cNvPr id="18435" name="Content Placeholder 2"/>
          <p:cNvSpPr>
            <a:spLocks noGrp="1"/>
          </p:cNvSpPr>
          <p:nvPr>
            <p:ph idx="1"/>
          </p:nvPr>
        </p:nvSpPr>
        <p:spPr>
          <a:xfrm>
            <a:off x="449262" y="1539875"/>
            <a:ext cx="7772401" cy="4098925"/>
          </a:xfrm>
        </p:spPr>
        <p:txBody>
          <a:bodyPr>
            <a:noAutofit/>
          </a:bodyPr>
          <a:lstStyle/>
          <a:p>
            <a:pPr marL="302260" algn="just">
              <a:lnSpc>
                <a:spcPct val="150000"/>
              </a:lnSpc>
            </a:pPr>
            <a:r>
              <a:rPr lang="en-US" sz="1800" dirty="0">
                <a:effectLst/>
                <a:latin typeface="Times New Roman" panose="02020603050405020304" pitchFamily="18" charset="0"/>
                <a:ea typeface="Times New Roman" panose="02020603050405020304" pitchFamily="18" charset="0"/>
              </a:rPr>
              <a:t>A car is a useful </a:t>
            </a:r>
            <a:r>
              <a:rPr lang="en-US" sz="1800" dirty="0">
                <a:latin typeface="Times New Roman" panose="02020603050405020304" pitchFamily="18" charset="0"/>
                <a:ea typeface="Times New Roman" panose="02020603050405020304" pitchFamily="18" charset="0"/>
              </a:rPr>
              <a:t>for </a:t>
            </a:r>
            <a:r>
              <a:rPr lang="en-US" sz="1800" dirty="0">
                <a:effectLst/>
                <a:latin typeface="Times New Roman" panose="02020603050405020304" pitchFamily="18" charset="0"/>
                <a:ea typeface="Times New Roman" panose="02020603050405020304" pitchFamily="18" charset="0"/>
              </a:rPr>
              <a:t>transportation from one place to another place. Since many years the automobiles have been subjected to continuous evolution and hence a variety of car models with each one having its own features, shape and size exist today. This is an approach to simulate the working of one such model of a car. The car used here is a 3D object with simple features. One can either view the car model or enter into the driving mode. In the former case, the car is placed against a plain background whereas in the latter case, it is placed on a road having greenery in the background.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940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0848-F482-F563-A7CD-FEF42A4F10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F70BC5-E78A-F871-47F8-3A75975161BC}"/>
              </a:ext>
            </a:extLst>
          </p:cNvPr>
          <p:cNvSpPr>
            <a:spLocks noGrp="1"/>
          </p:cNvSpPr>
          <p:nvPr>
            <p:ph idx="1"/>
          </p:nvPr>
        </p:nvSpPr>
        <p:spPr/>
        <p:txBody>
          <a:bodyPr>
            <a:norm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The car can be moved to and forth, rotated about the three principle axes and can be changed in terms of size and color. Along with the above features the fog and wheel effects can also be imposed on the car. The car can be viewed either in the day mode or in the night mode. A uniform lighting effect is also included, however it is left to the user to enable or disable lighting. Also, the car can be zoomed in or zoomed out. All these actions can be performed by using the menu provided.</a:t>
            </a:r>
            <a:endParaRPr lang="en-IN" sz="1800" dirty="0"/>
          </a:p>
        </p:txBody>
      </p:sp>
    </p:spTree>
    <p:extLst>
      <p:ext uri="{BB962C8B-B14F-4D97-AF65-F5344CB8AC3E}">
        <p14:creationId xmlns:p14="http://schemas.microsoft.com/office/powerpoint/2010/main" val="1647845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Application</a:t>
            </a:r>
          </a:p>
        </p:txBody>
      </p:sp>
      <p:sp>
        <p:nvSpPr>
          <p:cNvPr id="18435" name="Content Placeholder 2"/>
          <p:cNvSpPr>
            <a:spLocks noGrp="1"/>
          </p:cNvSpPr>
          <p:nvPr>
            <p:ph idx="1"/>
          </p:nvPr>
        </p:nvSpPr>
        <p:spPr>
          <a:xfrm>
            <a:off x="449262" y="1539875"/>
            <a:ext cx="8694737" cy="4860925"/>
          </a:xfrm>
        </p:spPr>
        <p:txBody>
          <a:bodyPr>
            <a:noAutofit/>
          </a:bodyPr>
          <a:lstStyle/>
          <a:p>
            <a:pPr marL="0" indent="0">
              <a:buNone/>
            </a:pPr>
            <a:r>
              <a:rPr lang="en-US" sz="1800" dirty="0">
                <a:solidFill>
                  <a:srgbClr val="002060"/>
                </a:solidFill>
                <a:latin typeface="Times New Roman" pitchFamily="18" charset="0"/>
                <a:ea typeface="ＭＳ Ｐゴシック" pitchFamily="34" charset="-128"/>
                <a:cs typeface="Times New Roman" pitchFamily="18" charset="0"/>
              </a:rPr>
              <a:t>Automotive Design and Engineering : </a:t>
            </a:r>
            <a:r>
              <a:rPr lang="en-US" sz="1800" dirty="0">
                <a:latin typeface="Times New Roman" pitchFamily="18" charset="0"/>
                <a:ea typeface="ＭＳ Ｐゴシック" pitchFamily="34" charset="-128"/>
                <a:cs typeface="Times New Roman" pitchFamily="18" charset="0"/>
              </a:rPr>
              <a:t>3D car simulation is extensively used in the automotive industry for designing and engineering vehicles.</a:t>
            </a:r>
          </a:p>
          <a:p>
            <a:pPr marL="0" indent="0">
              <a:buNone/>
            </a:pPr>
            <a:r>
              <a:rPr lang="en-US" sz="1800" dirty="0">
                <a:solidFill>
                  <a:srgbClr val="002060"/>
                </a:solidFill>
                <a:latin typeface="Times New Roman" pitchFamily="18" charset="0"/>
                <a:ea typeface="ＭＳ Ｐゴシック" pitchFamily="34" charset="-128"/>
                <a:cs typeface="Times New Roman" pitchFamily="18" charset="0"/>
              </a:rPr>
              <a:t>Driver Training and Education : </a:t>
            </a:r>
            <a:r>
              <a:rPr lang="en-US" sz="1800" dirty="0">
                <a:latin typeface="Times New Roman" pitchFamily="18" charset="0"/>
                <a:ea typeface="ＭＳ Ｐゴシック" pitchFamily="34" charset="-128"/>
                <a:cs typeface="Times New Roman" pitchFamily="18" charset="0"/>
              </a:rPr>
              <a:t>3D car simulations are used in driver training programs to provide a safe and controlled environment for learners to practice their driving skills</a:t>
            </a:r>
            <a:r>
              <a:rPr lang="en-US" sz="1800" dirty="0">
                <a:solidFill>
                  <a:srgbClr val="002060"/>
                </a:solidFill>
                <a:latin typeface="Times New Roman" pitchFamily="18" charset="0"/>
                <a:ea typeface="ＭＳ Ｐゴシック" pitchFamily="34" charset="-128"/>
                <a:cs typeface="Times New Roman" pitchFamily="18" charset="0"/>
              </a:rPr>
              <a:t>. </a:t>
            </a:r>
          </a:p>
          <a:p>
            <a:pPr marL="0" indent="0">
              <a:buNone/>
            </a:pPr>
            <a:r>
              <a:rPr lang="en-US" sz="1800" dirty="0">
                <a:solidFill>
                  <a:srgbClr val="002060"/>
                </a:solidFill>
                <a:latin typeface="Times New Roman" pitchFamily="18" charset="0"/>
                <a:ea typeface="ＭＳ Ｐゴシック" pitchFamily="34" charset="-128"/>
                <a:cs typeface="Times New Roman" pitchFamily="18" charset="0"/>
              </a:rPr>
              <a:t>Entertainment and Gaming : </a:t>
            </a:r>
            <a:r>
              <a:rPr lang="en-US" sz="1800" dirty="0">
                <a:latin typeface="Times New Roman" pitchFamily="18" charset="0"/>
                <a:ea typeface="ＭＳ Ｐゴシック" pitchFamily="34" charset="-128"/>
                <a:cs typeface="Times New Roman" pitchFamily="18" charset="0"/>
              </a:rPr>
              <a:t>3D car simulations are widely used in the entertainment industry, especially in video games and racing simulations.</a:t>
            </a:r>
          </a:p>
          <a:p>
            <a:pPr marL="0" indent="0">
              <a:buNone/>
            </a:pPr>
            <a:r>
              <a:rPr lang="en-US" sz="1800" dirty="0">
                <a:solidFill>
                  <a:srgbClr val="002060"/>
                </a:solidFill>
                <a:latin typeface="Times New Roman" pitchFamily="18" charset="0"/>
                <a:ea typeface="ＭＳ Ｐゴシック" pitchFamily="34" charset="-128"/>
                <a:cs typeface="Times New Roman" pitchFamily="18" charset="0"/>
              </a:rPr>
              <a:t>Autonomous Vehicle Development : </a:t>
            </a:r>
            <a:r>
              <a:rPr lang="en-US" sz="1800" dirty="0">
                <a:latin typeface="Times New Roman" pitchFamily="18" charset="0"/>
                <a:ea typeface="ＭＳ Ｐゴシック" pitchFamily="34" charset="-128"/>
                <a:cs typeface="Times New Roman" pitchFamily="18" charset="0"/>
              </a:rPr>
              <a:t>3D car simulations play a crucial role in the development and testing of autonomous vehicles</a:t>
            </a:r>
            <a:r>
              <a:rPr lang="en-US" sz="1800" dirty="0">
                <a:solidFill>
                  <a:srgbClr val="002060"/>
                </a:solidFill>
                <a:latin typeface="Times New Roman" pitchFamily="18" charset="0"/>
                <a:ea typeface="ＭＳ Ｐゴシック" pitchFamily="34" charset="-128"/>
                <a:cs typeface="Times New Roman" pitchFamily="18" charset="0"/>
              </a:rPr>
              <a:t>.</a:t>
            </a:r>
          </a:p>
          <a:p>
            <a:pPr marL="0" indent="0">
              <a:buNone/>
            </a:pPr>
            <a:endParaRPr lang="en-US" sz="1800" dirty="0">
              <a:solidFill>
                <a:srgbClr val="002060"/>
              </a:solidFill>
              <a:latin typeface="Times New Roman" pitchFamily="18" charset="0"/>
              <a:ea typeface="ＭＳ Ｐゴシック" pitchFamily="34" charset="-128"/>
              <a:cs typeface="Times New Roman" pitchFamily="18" charset="0"/>
            </a:endParaRPr>
          </a:p>
        </p:txBody>
      </p:sp>
    </p:spTree>
    <p:extLst>
      <p:ext uri="{BB962C8B-B14F-4D97-AF65-F5344CB8AC3E}">
        <p14:creationId xmlns:p14="http://schemas.microsoft.com/office/powerpoint/2010/main" val="298745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Implementation</a:t>
            </a:r>
          </a:p>
        </p:txBody>
      </p:sp>
      <p:sp>
        <p:nvSpPr>
          <p:cNvPr id="18435" name="Content Placeholder 2"/>
          <p:cNvSpPr>
            <a:spLocks noGrp="1"/>
          </p:cNvSpPr>
          <p:nvPr>
            <p:ph idx="1"/>
          </p:nvPr>
        </p:nvSpPr>
        <p:spPr>
          <a:xfrm>
            <a:off x="533400" y="1447800"/>
            <a:ext cx="8466138" cy="4937125"/>
          </a:xfrm>
        </p:spPr>
        <p:txBody>
          <a:bodyPr>
            <a:noAutofit/>
          </a:bodyPr>
          <a:lstStyle/>
          <a:p>
            <a:pPr>
              <a:buAutoNum type="arabicPeriod"/>
            </a:pPr>
            <a:r>
              <a:rPr lang="en-IN" sz="1800" b="1" dirty="0" err="1">
                <a:latin typeface="Times New Roman" panose="02020603050405020304" pitchFamily="18" charset="0"/>
                <a:cs typeface="Times New Roman" panose="02020603050405020304" pitchFamily="18" charset="0"/>
              </a:rPr>
              <a:t>Transform,InitGL</a:t>
            </a:r>
            <a:r>
              <a:rPr lang="en-IN" sz="1800" b="1" dirty="0">
                <a:latin typeface="Times New Roman" panose="02020603050405020304" pitchFamily="18" charset="0"/>
                <a:cs typeface="Times New Roman" panose="02020603050405020304" pitchFamily="18" charset="0"/>
              </a:rPr>
              <a:t>,</a:t>
            </a:r>
            <a:r>
              <a:rPr lang="en-US" sz="18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Function</a:t>
            </a:r>
          </a:p>
          <a:p>
            <a:r>
              <a:rPr lang="en-IN" sz="1800" dirty="0">
                <a:latin typeface="Times New Roman" panose="02020603050405020304" pitchFamily="18" charset="0"/>
                <a:cs typeface="Times New Roman" panose="02020603050405020304" pitchFamily="18" charset="0"/>
              </a:rPr>
              <a:t>to initialize and manipulate the OpenGL environment</a:t>
            </a:r>
          </a:p>
          <a:p>
            <a:pPr marL="0" indent="0">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1800" b="1" dirty="0" err="1">
                <a:latin typeface="Times New Roman" panose="02020603050405020304" pitchFamily="18" charset="0"/>
                <a:cs typeface="Times New Roman" panose="02020603050405020304" pitchFamily="18" charset="0"/>
              </a:rPr>
              <a:t>ReSizeGLScene</a:t>
            </a:r>
            <a:r>
              <a:rPr lang="en-IN" sz="1800" b="1" dirty="0">
                <a:latin typeface="Times New Roman" panose="02020603050405020304" pitchFamily="18" charset="0"/>
                <a:cs typeface="Times New Roman" panose="02020603050405020304" pitchFamily="18" charset="0"/>
              </a:rPr>
              <a:t> Function </a:t>
            </a:r>
          </a:p>
          <a:p>
            <a:r>
              <a:rPr lang="en-IN" sz="1800" dirty="0"/>
              <a:t>handle window resizing</a:t>
            </a:r>
          </a:p>
          <a:p>
            <a:pPr marL="0" indent="0">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IN" sz="1800" b="1" dirty="0" err="1">
                <a:latin typeface="Times New Roman" panose="02020603050405020304" pitchFamily="18" charset="0"/>
                <a:cs typeface="Times New Roman" panose="02020603050405020304" pitchFamily="18" charset="0"/>
              </a:rPr>
              <a:t>glLineWidth</a:t>
            </a:r>
            <a:r>
              <a:rPr lang="en-IN" sz="1800" b="1" dirty="0">
                <a:latin typeface="Times New Roman" panose="02020603050405020304" pitchFamily="18" charset="0"/>
                <a:cs typeface="Times New Roman" panose="02020603050405020304" pitchFamily="18" charset="0"/>
              </a:rPr>
              <a:t> Function</a:t>
            </a:r>
          </a:p>
          <a:p>
            <a:r>
              <a:rPr lang="en-US" sz="1800" b="0" i="0" dirty="0">
                <a:effectLst/>
                <a:latin typeface="Times New Roman" panose="02020603050405020304" pitchFamily="18" charset="0"/>
                <a:cs typeface="Times New Roman" panose="02020603050405020304" pitchFamily="18" charset="0"/>
              </a:rPr>
              <a:t>The </a:t>
            </a:r>
            <a:r>
              <a:rPr lang="en-US" sz="1800" b="1" i="0" dirty="0" err="1">
                <a:effectLst/>
                <a:latin typeface="Times New Roman" panose="02020603050405020304" pitchFamily="18" charset="0"/>
                <a:cs typeface="Times New Roman" panose="02020603050405020304" pitchFamily="18" charset="0"/>
              </a:rPr>
              <a:t>glLineWidth</a:t>
            </a:r>
            <a:r>
              <a:rPr lang="en-US" sz="1800" b="0" i="0" dirty="0">
                <a:effectLst/>
                <a:latin typeface="Times New Roman" panose="02020603050405020304" pitchFamily="18" charset="0"/>
                <a:cs typeface="Times New Roman" panose="02020603050405020304" pitchFamily="18" charset="0"/>
              </a:rPr>
              <a:t> function specifies the width of rasterized lines.</a:t>
            </a:r>
          </a:p>
          <a:p>
            <a:pPr marL="0" indent="0">
              <a:buNone/>
            </a:pPr>
            <a:r>
              <a:rPr lang="en-IN" sz="1800" b="1" dirty="0">
                <a:latin typeface="Times New Roman" panose="02020603050405020304" pitchFamily="18" charset="0"/>
                <a:ea typeface="Times New Roman" panose="02020603050405020304" pitchFamily="18" charset="0"/>
                <a:cs typeface="Times New Roman" panose="02020603050405020304" pitchFamily="18" charset="0"/>
              </a:rPr>
              <a:t>4. </a:t>
            </a:r>
            <a:r>
              <a:rPr lang="en-IN" sz="1800" b="1" dirty="0" err="1">
                <a:latin typeface="Times New Roman" panose="02020603050405020304" pitchFamily="18" charset="0"/>
                <a:cs typeface="Times New Roman" panose="02020603050405020304" pitchFamily="18" charset="0"/>
              </a:rPr>
              <a:t>DrawGLScene</a:t>
            </a:r>
            <a:r>
              <a:rPr lang="en-IN" sz="1800" b="1" dirty="0">
                <a:latin typeface="Times New Roman" panose="02020603050405020304" pitchFamily="18" charset="0"/>
                <a:cs typeface="Times New Roman" panose="02020603050405020304" pitchFamily="18" charset="0"/>
              </a:rPr>
              <a:t> Function</a:t>
            </a:r>
          </a:p>
          <a:p>
            <a:r>
              <a:rPr lang="en-IN" sz="1800" dirty="0">
                <a:latin typeface="Times New Roman" panose="02020603050405020304" pitchFamily="18" charset="0"/>
                <a:cs typeface="Times New Roman" panose="02020603050405020304" pitchFamily="18" charset="0"/>
              </a:rPr>
              <a:t>draw various geometric shapes and objects.</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ea typeface="Times New Roman" panose="02020603050405020304" pitchFamily="18" charset="0"/>
              </a:rPr>
              <a:t>5</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glutInit</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Function</a:t>
            </a:r>
            <a:endParaRPr lang="en-IN" sz="18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Initializes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GLUT,</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arguments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passed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passed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main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by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p>
          <a:p>
            <a:pPr marL="0" lvl="0" indent="0">
              <a:buSzPts val="1400"/>
              <a:buNone/>
            </a:pPr>
            <a:r>
              <a:rPr lang="en-US" sz="1800" b="1" dirty="0">
                <a:latin typeface="Times New Roman" panose="02020603050405020304" pitchFamily="18" charset="0"/>
                <a:ea typeface="Times New Roman" panose="02020603050405020304" pitchFamily="18" charset="0"/>
              </a:rPr>
              <a:t>6</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glutBitmapCharacter</a:t>
            </a:r>
            <a:endParaRPr lang="en-US" sz="1800" b="1" dirty="0">
              <a:effectLst/>
              <a:latin typeface="Times New Roman" panose="02020603050405020304" pitchFamily="18" charset="0"/>
              <a:ea typeface="Times New Roman" panose="02020603050405020304" pitchFamily="18" charset="0"/>
            </a:endParaRPr>
          </a:p>
          <a:p>
            <a:pPr>
              <a:buSzPts val="1400"/>
            </a:pPr>
            <a:endParaRPr lang="en-IN" sz="1800" b="1" dirty="0">
              <a:effectLst/>
              <a:latin typeface="Times New Roman" panose="02020603050405020304" pitchFamily="18" charset="0"/>
              <a:ea typeface="Times New Roman" panose="02020603050405020304" pitchFamily="18" charset="0"/>
            </a:endParaRPr>
          </a:p>
          <a:p>
            <a:pPr marL="0" lvl="0" indent="0">
              <a:spcBef>
                <a:spcPts val="5"/>
              </a:spcBef>
              <a:spcAft>
                <a:spcPts val="0"/>
              </a:spcAft>
              <a:buSzPts val="1400"/>
              <a:buNone/>
            </a:pPr>
            <a:r>
              <a:rPr lang="en-US" sz="1800" b="1" dirty="0">
                <a:latin typeface="Times New Roman" panose="02020603050405020304" pitchFamily="18" charset="0"/>
                <a:ea typeface="Times New Roman" panose="02020603050405020304" pitchFamily="18" charset="0"/>
              </a:rPr>
              <a:t>7. </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gluNewQuadric</a:t>
            </a:r>
            <a:endParaRPr lang="en-IN" sz="1800" b="1" dirty="0">
              <a:effectLst/>
              <a:latin typeface="Times New Roman" panose="02020603050405020304" pitchFamily="18" charset="0"/>
              <a:ea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The </a:t>
            </a:r>
            <a:r>
              <a:rPr lang="en-US" sz="1800" b="0" i="0" dirty="0" err="1">
                <a:effectLst/>
                <a:latin typeface="Times New Roman" panose="02020603050405020304" pitchFamily="18" charset="0"/>
                <a:cs typeface="Times New Roman" panose="02020603050405020304" pitchFamily="18" charset="0"/>
              </a:rPr>
              <a:t>gluNewQuadric</a:t>
            </a:r>
            <a:r>
              <a:rPr lang="en-US" sz="1800" b="0" i="0" dirty="0">
                <a:effectLst/>
                <a:latin typeface="Times New Roman" panose="02020603050405020304" pitchFamily="18" charset="0"/>
                <a:cs typeface="Times New Roman" panose="02020603050405020304" pitchFamily="18" charset="0"/>
              </a:rPr>
              <a:t> function creates and returns a pointer to a new quadric object.</a:t>
            </a:r>
            <a:endParaRPr lang="en-US" sz="1800" dirty="0">
              <a:latin typeface="Times New Roman" panose="02020603050405020304" pitchFamily="18" charset="0"/>
              <a:ea typeface="ＭＳ Ｐゴシック" pitchFamily="34" charset="-128"/>
              <a:cs typeface="Times New Roman" pitchFamily="18" charset="0"/>
            </a:endParaRPr>
          </a:p>
        </p:txBody>
      </p:sp>
      <p:sp>
        <p:nvSpPr>
          <p:cNvPr id="9" name="Rectangle 8">
            <a:extLst>
              <a:ext uri="{FF2B5EF4-FFF2-40B4-BE49-F238E27FC236}">
                <a16:creationId xmlns:a16="http://schemas.microsoft.com/office/drawing/2014/main" id="{00D45496-7099-7444-3A33-26176DB7C4E9}"/>
              </a:ext>
            </a:extLst>
          </p:cNvPr>
          <p:cNvSpPr>
            <a:spLocks noChangeArrowheads="1"/>
          </p:cNvSpPr>
          <p:nvPr/>
        </p:nvSpPr>
        <p:spPr bwMode="auto">
          <a:xfrm>
            <a:off x="609600" y="5334000"/>
            <a:ext cx="7391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glutBitmapCharacter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renders a bitmap character using OpenGL</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986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9EBF-1274-B503-40AA-62F7634EFE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D5CE3D-FF95-54FE-2795-43C14B26B342}"/>
              </a:ext>
            </a:extLst>
          </p:cNvPr>
          <p:cNvSpPr>
            <a:spLocks noGrp="1"/>
          </p:cNvSpPr>
          <p:nvPr>
            <p:ph idx="1"/>
          </p:nvPr>
        </p:nvSpPr>
        <p:spPr>
          <a:xfrm>
            <a:off x="381000" y="1524000"/>
            <a:ext cx="8229600" cy="4525963"/>
          </a:xfrm>
        </p:spPr>
        <p:txBody>
          <a:bodyPr>
            <a:normAutofit/>
          </a:bodyPr>
          <a:lstStyle/>
          <a:p>
            <a:pPr marL="0" marR="71120" indent="0">
              <a:lnSpc>
                <a:spcPct val="150000"/>
              </a:lnSpc>
              <a:spcBef>
                <a:spcPts val="5"/>
              </a:spcBef>
              <a:buSzPts val="1400"/>
              <a:buNone/>
            </a:pPr>
            <a:r>
              <a:rPr lang="en-US" sz="1800" b="1" dirty="0">
                <a:effectLst/>
                <a:latin typeface="Times New Roman" panose="02020603050405020304" pitchFamily="18" charset="0"/>
                <a:cs typeface="Times New Roman" panose="02020603050405020304" pitchFamily="18" charset="0"/>
              </a:rPr>
              <a:t>8. </a:t>
            </a:r>
            <a:r>
              <a:rPr lang="en-US" sz="1800" b="1" dirty="0" err="1">
                <a:effectLst/>
                <a:latin typeface="Times New Roman" panose="02020603050405020304" pitchFamily="18" charset="0"/>
                <a:ea typeface="Times New Roman" panose="02020603050405020304" pitchFamily="18" charset="0"/>
              </a:rPr>
              <a:t>gluPerspective</a:t>
            </a:r>
            <a:r>
              <a:rPr lang="en-US" sz="1800" b="1" dirty="0">
                <a:effectLst/>
                <a:latin typeface="Times New Roman" panose="02020603050405020304" pitchFamily="18" charset="0"/>
                <a:ea typeface="Times New Roman" panose="02020603050405020304" pitchFamily="18" charset="0"/>
              </a:rPr>
              <a:t> Functions</a:t>
            </a:r>
            <a:endParaRPr lang="en-US" sz="1800" b="1" dirty="0">
              <a:effectLst/>
              <a:latin typeface="Times New Roman" panose="02020603050405020304" pitchFamily="18" charset="0"/>
              <a:cs typeface="Times New Roman" panose="02020603050405020304" pitchFamily="18" charset="0"/>
            </a:endParaRPr>
          </a:p>
          <a:p>
            <a:pPr marR="71120">
              <a:lnSpc>
                <a:spcPct val="150000"/>
              </a:lnSpc>
              <a:spcBef>
                <a:spcPts val="5"/>
              </a:spcBef>
              <a:buSzPts val="1400"/>
            </a:pPr>
            <a:r>
              <a:rPr lang="en-US" sz="1800" b="0" dirty="0">
                <a:effectLst/>
                <a:latin typeface="Times New Roman" panose="02020603050405020304" pitchFamily="18" charset="0"/>
                <a:cs typeface="Times New Roman" panose="02020603050405020304" pitchFamily="18" charset="0"/>
              </a:rPr>
              <a:t>The </a:t>
            </a:r>
            <a:r>
              <a:rPr lang="en-US" sz="1800" b="1" dirty="0" err="1">
                <a:effectLst/>
                <a:latin typeface="Times New Roman" panose="02020603050405020304" pitchFamily="18" charset="0"/>
                <a:cs typeface="Times New Roman" panose="02020603050405020304" pitchFamily="18" charset="0"/>
              </a:rPr>
              <a:t>gluPerspective</a:t>
            </a:r>
            <a:r>
              <a:rPr lang="en-US" sz="1800" b="0" dirty="0">
                <a:effectLst/>
                <a:latin typeface="Times New Roman" panose="02020603050405020304" pitchFamily="18" charset="0"/>
                <a:cs typeface="Times New Roman" panose="02020603050405020304" pitchFamily="18" charset="0"/>
              </a:rPr>
              <a:t> function sets up a perspective projection matrix.</a:t>
            </a:r>
            <a:endParaRPr lang="en-IN" sz="1800" dirty="0">
              <a:latin typeface="Times New Roman" panose="02020603050405020304" pitchFamily="18" charset="0"/>
              <a:ea typeface="Times New Roman" panose="02020603050405020304" pitchFamily="18" charset="0"/>
            </a:endParaRPr>
          </a:p>
          <a:p>
            <a:pPr marL="0" marR="71120" lvl="0" indent="0">
              <a:lnSpc>
                <a:spcPct val="150000"/>
              </a:lnSpc>
              <a:spcBef>
                <a:spcPts val="5"/>
              </a:spcBef>
              <a:spcAft>
                <a:spcPts val="0"/>
              </a:spcAft>
              <a:buSzPts val="1400"/>
              <a:buNone/>
            </a:pPr>
            <a:r>
              <a:rPr lang="en-US" sz="1800" b="1" dirty="0">
                <a:latin typeface="Times New Roman" panose="02020603050405020304" pitchFamily="18" charset="0"/>
                <a:ea typeface="Times New Roman" panose="02020603050405020304" pitchFamily="18" charset="0"/>
              </a:rPr>
              <a:t>9</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gluQuadricDrawStyle</a:t>
            </a:r>
            <a:r>
              <a:rPr lang="en-US" sz="1800" b="1" dirty="0">
                <a:effectLst/>
                <a:latin typeface="Times New Roman" panose="02020603050405020304" pitchFamily="18" charset="0"/>
                <a:ea typeface="Times New Roman" panose="02020603050405020304" pitchFamily="18" charset="0"/>
              </a:rPr>
              <a:t> Function</a:t>
            </a:r>
            <a:endParaRPr lang="en-US" sz="1800" b="0" i="0" dirty="0">
              <a:effectLst/>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The </a:t>
            </a:r>
            <a:r>
              <a:rPr lang="en-US" sz="1800" b="1" i="0" dirty="0" err="1">
                <a:effectLst/>
                <a:latin typeface="Times New Roman" panose="02020603050405020304" pitchFamily="18" charset="0"/>
                <a:cs typeface="Times New Roman" panose="02020603050405020304" pitchFamily="18" charset="0"/>
              </a:rPr>
              <a:t>gluQuadricDrawStyle</a:t>
            </a:r>
            <a:r>
              <a:rPr lang="en-US" sz="1800" b="0" i="0" dirty="0">
                <a:effectLst/>
                <a:latin typeface="Times New Roman" panose="02020603050405020304" pitchFamily="18" charset="0"/>
                <a:cs typeface="Times New Roman" panose="02020603050405020304" pitchFamily="18" charset="0"/>
              </a:rPr>
              <a:t> function specifies the draw style desired for quadrics. </a:t>
            </a:r>
          </a:p>
          <a:p>
            <a:pPr marL="0" indent="0">
              <a:buNone/>
            </a:pPr>
            <a:r>
              <a:rPr lang="en-US" sz="1800" b="1" dirty="0">
                <a:latin typeface="Times New Roman" panose="02020603050405020304" pitchFamily="18" charset="0"/>
                <a:ea typeface="Times New Roman" panose="02020603050405020304" pitchFamily="18" charset="0"/>
              </a:rPr>
              <a:t>10. </a:t>
            </a:r>
            <a:r>
              <a:rPr lang="en-US" sz="1800" b="1" dirty="0">
                <a:effectLst/>
                <a:latin typeface="Times New Roman" panose="02020603050405020304" pitchFamily="18" charset="0"/>
                <a:ea typeface="Times New Roman" panose="02020603050405020304" pitchFamily="18" charset="0"/>
              </a:rPr>
              <a:t>gluOrtho2D</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function</a:t>
            </a:r>
            <a:endParaRPr lang="en-IN" sz="1800" b="1"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Defines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viewing rectangle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plane</a:t>
            </a:r>
            <a:r>
              <a:rPr lang="en-US" sz="1800" spc="-10" dirty="0">
                <a:latin typeface="Times New Roman" panose="02020603050405020304" pitchFamily="18" charset="0"/>
                <a:ea typeface="Times New Roman" panose="02020603050405020304" pitchFamily="18" charset="0"/>
              </a:rPr>
              <a:t>.</a:t>
            </a:r>
          </a:p>
          <a:p>
            <a:pPr marL="0" lvl="0" indent="0">
              <a:buNone/>
            </a:pPr>
            <a:r>
              <a:rPr lang="en-US" sz="1800" b="1" dirty="0">
                <a:latin typeface="Times New Roman" panose="02020603050405020304" pitchFamily="18" charset="0"/>
                <a:ea typeface="Times New Roman" panose="02020603050405020304" pitchFamily="18" charset="0"/>
              </a:rPr>
              <a:t>11</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glMatrixMode</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Function</a:t>
            </a:r>
            <a:endParaRPr lang="en-IN" sz="18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glMatrixMode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current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p>
          <a:p>
            <a:pPr marL="0" indent="0">
              <a:buNone/>
            </a:pPr>
            <a:r>
              <a:rPr lang="en-US" sz="1800" b="1" dirty="0">
                <a:latin typeface="Times New Roman" panose="02020603050405020304" pitchFamily="18" charset="0"/>
                <a:ea typeface="Times New Roman" panose="02020603050405020304" pitchFamily="18" charset="0"/>
              </a:rPr>
              <a:t>12</a:t>
            </a:r>
            <a:r>
              <a:rPr lang="en-US" sz="1800" dirty="0">
                <a:latin typeface="Times New Roman" panose="02020603050405020304" pitchFamily="18" charset="0"/>
                <a:ea typeface="Times New Roman" panose="02020603050405020304" pitchFamily="18" charset="0"/>
              </a:rPr>
              <a:t>. </a:t>
            </a:r>
            <a:r>
              <a:rPr lang="en-US" sz="1900" b="1" dirty="0">
                <a:latin typeface="Times New Roman" panose="02020603050405020304" pitchFamily="18" charset="0"/>
                <a:ea typeface="Times New Roman" panose="02020603050405020304" pitchFamily="18" charset="0"/>
              </a:rPr>
              <a:t>glRasterPos2f Function</a:t>
            </a:r>
          </a:p>
          <a:p>
            <a:pPr algn="l">
              <a:buFont typeface="Arial" panose="020B0604020202020204" pitchFamily="34" charset="0"/>
              <a:buChar char="•"/>
            </a:pPr>
            <a:r>
              <a:rPr lang="en-US" sz="1900" i="0" dirty="0">
                <a:effectLst/>
                <a:latin typeface="Times New Roman" panose="02020603050405020304" pitchFamily="18" charset="0"/>
                <a:cs typeface="Times New Roman" panose="02020603050405020304" pitchFamily="18" charset="0"/>
              </a:rPr>
              <a:t>X : Specifies the x-coordinate for the current raster position.</a:t>
            </a:r>
          </a:p>
          <a:p>
            <a:pPr algn="l">
              <a:buFont typeface="Arial" panose="020B0604020202020204" pitchFamily="34" charset="0"/>
              <a:buChar char="•"/>
            </a:pPr>
            <a:r>
              <a:rPr lang="en-US" sz="1900" i="0" dirty="0">
                <a:effectLst/>
                <a:latin typeface="Times New Roman" panose="02020603050405020304" pitchFamily="18" charset="0"/>
                <a:cs typeface="Times New Roman" panose="02020603050405020304" pitchFamily="18" charset="0"/>
              </a:rPr>
              <a:t>Y</a:t>
            </a:r>
            <a:r>
              <a:rPr lang="en-US" sz="1900" dirty="0">
                <a:latin typeface="Times New Roman" panose="02020603050405020304" pitchFamily="18" charset="0"/>
                <a:cs typeface="Times New Roman" panose="02020603050405020304" pitchFamily="18" charset="0"/>
              </a:rPr>
              <a:t>:</a:t>
            </a:r>
            <a:r>
              <a:rPr lang="en-US" sz="1900" i="0" dirty="0">
                <a:effectLst/>
                <a:latin typeface="Times New Roman" panose="02020603050405020304" pitchFamily="18" charset="0"/>
                <a:cs typeface="Times New Roman" panose="02020603050405020304" pitchFamily="18" charset="0"/>
              </a:rPr>
              <a:t> Specifies the y-coordinate for the current raster position. </a:t>
            </a:r>
          </a:p>
          <a:p>
            <a:endParaRPr lang="en-US" sz="1800" dirty="0">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71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Results</a:t>
            </a:r>
          </a:p>
        </p:txBody>
      </p:sp>
      <p:sp>
        <p:nvSpPr>
          <p:cNvPr id="18435" name="Content Placeholder 2"/>
          <p:cNvSpPr>
            <a:spLocks noGrp="1"/>
          </p:cNvSpPr>
          <p:nvPr>
            <p:ph idx="1"/>
          </p:nvPr>
        </p:nvSpPr>
        <p:spPr>
          <a:xfrm>
            <a:off x="449262" y="1539875"/>
            <a:ext cx="8694737" cy="4860925"/>
          </a:xfrm>
        </p:spPr>
        <p:txBody>
          <a:bodyPr>
            <a:noAutofit/>
          </a:bodyPr>
          <a:lstStyle/>
          <a:p>
            <a:pPr marL="0" indent="0">
              <a:buNone/>
            </a:pPr>
            <a:endParaRPr lang="en-US" sz="1800" dirty="0">
              <a:solidFill>
                <a:srgbClr val="002060"/>
              </a:solidFill>
              <a:latin typeface="Times New Roman" pitchFamily="18" charset="0"/>
              <a:ea typeface="ＭＳ Ｐゴシック" pitchFamily="34" charset="-128"/>
              <a:cs typeface="Times New Roman" pitchFamily="18" charset="0"/>
            </a:endParaRPr>
          </a:p>
        </p:txBody>
      </p:sp>
      <p:pic>
        <p:nvPicPr>
          <p:cNvPr id="2" name="image1.jpeg">
            <a:extLst>
              <a:ext uri="{FF2B5EF4-FFF2-40B4-BE49-F238E27FC236}">
                <a16:creationId xmlns:a16="http://schemas.microsoft.com/office/drawing/2014/main" id="{AB2124D5-5A53-D0BD-DB43-F6E7E7313ECE}"/>
              </a:ext>
            </a:extLst>
          </p:cNvPr>
          <p:cNvPicPr>
            <a:picLocks noChangeAspect="1"/>
          </p:cNvPicPr>
          <p:nvPr/>
        </p:nvPicPr>
        <p:blipFill>
          <a:blip r:embed="rId2" cstate="print"/>
          <a:stretch>
            <a:fillRect/>
          </a:stretch>
        </p:blipFill>
        <p:spPr>
          <a:xfrm>
            <a:off x="533400" y="1905000"/>
            <a:ext cx="4191000" cy="3722990"/>
          </a:xfrm>
          <a:prstGeom prst="rect">
            <a:avLst/>
          </a:prstGeom>
        </p:spPr>
      </p:pic>
      <p:pic>
        <p:nvPicPr>
          <p:cNvPr id="3" name="image2.jpeg">
            <a:extLst>
              <a:ext uri="{FF2B5EF4-FFF2-40B4-BE49-F238E27FC236}">
                <a16:creationId xmlns:a16="http://schemas.microsoft.com/office/drawing/2014/main" id="{0F2FC1F0-1DE1-65B8-E44B-416E02EB1956}"/>
              </a:ext>
            </a:extLst>
          </p:cNvPr>
          <p:cNvPicPr>
            <a:picLocks noChangeAspect="1"/>
          </p:cNvPicPr>
          <p:nvPr/>
        </p:nvPicPr>
        <p:blipFill>
          <a:blip r:embed="rId3" cstate="print"/>
          <a:stretch>
            <a:fillRect/>
          </a:stretch>
        </p:blipFill>
        <p:spPr>
          <a:xfrm>
            <a:off x="4973706" y="1905000"/>
            <a:ext cx="3947491" cy="3688080"/>
          </a:xfrm>
          <a:prstGeom prst="rect">
            <a:avLst/>
          </a:prstGeom>
        </p:spPr>
      </p:pic>
    </p:spTree>
    <p:extLst>
      <p:ext uri="{BB962C8B-B14F-4D97-AF65-F5344CB8AC3E}">
        <p14:creationId xmlns:p14="http://schemas.microsoft.com/office/powerpoint/2010/main" val="426342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1056-6E1B-A8D7-AC8E-D3795D8C2DAB}"/>
              </a:ext>
            </a:extLst>
          </p:cNvPr>
          <p:cNvSpPr>
            <a:spLocks noGrp="1"/>
          </p:cNvSpPr>
          <p:nvPr>
            <p:ph type="title"/>
          </p:nvPr>
        </p:nvSpPr>
        <p:spPr/>
        <p:txBody>
          <a:bodyPr/>
          <a:lstStyle/>
          <a:p>
            <a:endParaRPr lang="en-IN"/>
          </a:p>
        </p:txBody>
      </p:sp>
      <p:pic>
        <p:nvPicPr>
          <p:cNvPr id="4" name="image4.png">
            <a:extLst>
              <a:ext uri="{FF2B5EF4-FFF2-40B4-BE49-F238E27FC236}">
                <a16:creationId xmlns:a16="http://schemas.microsoft.com/office/drawing/2014/main" id="{5104FB33-6525-5F19-56F9-E3858463AB32}"/>
              </a:ext>
            </a:extLst>
          </p:cNvPr>
          <p:cNvPicPr>
            <a:picLocks noGrp="1" noChangeAspect="1"/>
          </p:cNvPicPr>
          <p:nvPr>
            <p:ph idx="1"/>
          </p:nvPr>
        </p:nvPicPr>
        <p:blipFill>
          <a:blip r:embed="rId2" cstate="print"/>
          <a:stretch>
            <a:fillRect/>
          </a:stretch>
        </p:blipFill>
        <p:spPr>
          <a:xfrm>
            <a:off x="457200" y="1828800"/>
            <a:ext cx="4267200" cy="3581400"/>
          </a:xfrm>
          <a:prstGeom prst="rect">
            <a:avLst/>
          </a:prstGeom>
        </p:spPr>
      </p:pic>
      <p:pic>
        <p:nvPicPr>
          <p:cNvPr id="5" name="image3.jpeg">
            <a:extLst>
              <a:ext uri="{FF2B5EF4-FFF2-40B4-BE49-F238E27FC236}">
                <a16:creationId xmlns:a16="http://schemas.microsoft.com/office/drawing/2014/main" id="{079403DA-61DF-1748-C7A9-E013B69ACC92}"/>
              </a:ext>
            </a:extLst>
          </p:cNvPr>
          <p:cNvPicPr>
            <a:picLocks noChangeAspect="1"/>
          </p:cNvPicPr>
          <p:nvPr/>
        </p:nvPicPr>
        <p:blipFill>
          <a:blip r:embed="rId3" cstate="print"/>
          <a:stretch>
            <a:fillRect/>
          </a:stretch>
        </p:blipFill>
        <p:spPr>
          <a:xfrm>
            <a:off x="4860235" y="1752600"/>
            <a:ext cx="4267200" cy="3581400"/>
          </a:xfrm>
          <a:prstGeom prst="rect">
            <a:avLst/>
          </a:prstGeom>
        </p:spPr>
      </p:pic>
    </p:spTree>
    <p:extLst>
      <p:ext uri="{BB962C8B-B14F-4D97-AF65-F5344CB8AC3E}">
        <p14:creationId xmlns:p14="http://schemas.microsoft.com/office/powerpoint/2010/main" val="261319590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1032</TotalTime>
  <Words>706</Words>
  <Application>Microsoft Office PowerPoint</Application>
  <PresentationFormat>On-screen Show (4:3)</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Albertus Medium</vt:lpstr>
      <vt:lpstr>Arial</vt:lpstr>
      <vt:lpstr>Calibri</vt:lpstr>
      <vt:lpstr>Times New Roman</vt:lpstr>
      <vt:lpstr>Theme1</vt:lpstr>
      <vt:lpstr>PowerPoint Presentation</vt:lpstr>
      <vt:lpstr>CONTENTS</vt:lpstr>
      <vt:lpstr>Introduction</vt:lpstr>
      <vt:lpstr>PowerPoint Presentation</vt:lpstr>
      <vt:lpstr>Application</vt:lpstr>
      <vt:lpstr>Implementation</vt:lpstr>
      <vt:lpstr>PowerPoint Presentation</vt:lpstr>
      <vt:lpstr>Results</vt:lpstr>
      <vt:lpstr>PowerPoint Presentation</vt:lpstr>
      <vt:lpstr>PowerPoint Presentation</vt:lpstr>
      <vt:lpstr>Conclusion &amp;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ATME</dc:creator>
  <cp:lastModifiedBy>Mohammed Arshad</cp:lastModifiedBy>
  <cp:revision>29</cp:revision>
  <dcterms:created xsi:type="dcterms:W3CDTF">2022-10-01T04:28:59Z</dcterms:created>
  <dcterms:modified xsi:type="dcterms:W3CDTF">2024-09-18T11:10:52Z</dcterms:modified>
</cp:coreProperties>
</file>