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67" r:id="rId3"/>
    <p:sldId id="257" r:id="rId4"/>
    <p:sldId id="258" r:id="rId5"/>
    <p:sldId id="259" r:id="rId6"/>
    <p:sldId id="260" r:id="rId7"/>
    <p:sldId id="261" r:id="rId8"/>
    <p:sldId id="262" r:id="rId9"/>
    <p:sldId id="264" r:id="rId10"/>
    <p:sldId id="265" r:id="rId11"/>
    <p:sldId id="269" r:id="rId12"/>
    <p:sldId id="268" r:id="rId13"/>
    <p:sldId id="270" r:id="rId14"/>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6DA26E-A10C-483B-9CDE-7A2C36E02E76}"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32609D8F-0F41-4ECD-9B1F-F4263E5491D1}">
      <dgm:prSet/>
      <dgm:spPr/>
      <dgm:t>
        <a:bodyPr/>
        <a:lstStyle/>
        <a:p>
          <a:pPr algn="ctr"/>
          <a:r>
            <a:rPr lang="en-US" dirty="0"/>
            <a:t>•The publicly available MTA turnstile data from June to 04 September 2021 was analyzed to determine the Five stations that would garner the higher and more crowded daily commuters. Two criteria were used to pinpoint these particular commuter stations:</a:t>
          </a:r>
        </a:p>
        <a:p>
          <a:pPr algn="l" rtl="0"/>
          <a:r>
            <a:rPr lang="en-US" dirty="0"/>
            <a:t>•High exit rate during the morning commute hours.</a:t>
          </a:r>
        </a:p>
        <a:p>
          <a:pPr algn="l" rtl="0"/>
          <a:r>
            <a:rPr lang="en-US" b="0" dirty="0"/>
            <a:t>•High entry rate during the afternoon and evening hours</a:t>
          </a:r>
          <a:endParaRPr lang="en-US" dirty="0"/>
        </a:p>
      </dgm:t>
    </dgm:pt>
    <dgm:pt modelId="{D135A3F7-2AE9-40CF-B9EB-1594849A09A5}" type="parTrans" cxnId="{4EF99454-A3CC-4C4F-A603-8B305E6A9D63}">
      <dgm:prSet/>
      <dgm:spPr/>
      <dgm:t>
        <a:bodyPr/>
        <a:lstStyle/>
        <a:p>
          <a:endParaRPr lang="en-US"/>
        </a:p>
      </dgm:t>
    </dgm:pt>
    <dgm:pt modelId="{9B9C5286-D258-421F-84FE-C57E0FA247FE}" type="sibTrans" cxnId="{4EF99454-A3CC-4C4F-A603-8B305E6A9D63}">
      <dgm:prSet/>
      <dgm:spPr/>
      <dgm:t>
        <a:bodyPr/>
        <a:lstStyle/>
        <a:p>
          <a:endParaRPr lang="en-US"/>
        </a:p>
      </dgm:t>
    </dgm:pt>
    <dgm:pt modelId="{7F4B4B06-CFAB-4C31-92C2-FE55C8DFFC0D}" type="pres">
      <dgm:prSet presAssocID="{4B6DA26E-A10C-483B-9CDE-7A2C36E02E76}" presName="outerComposite" presStyleCnt="0">
        <dgm:presLayoutVars>
          <dgm:chMax val="5"/>
          <dgm:dir/>
          <dgm:resizeHandles val="exact"/>
        </dgm:presLayoutVars>
      </dgm:prSet>
      <dgm:spPr/>
    </dgm:pt>
    <dgm:pt modelId="{82239E80-1E54-419B-B7FE-CA4AE6C34DAA}" type="pres">
      <dgm:prSet presAssocID="{4B6DA26E-A10C-483B-9CDE-7A2C36E02E76}" presName="dummyMaxCanvas" presStyleCnt="0">
        <dgm:presLayoutVars/>
      </dgm:prSet>
      <dgm:spPr/>
    </dgm:pt>
    <dgm:pt modelId="{82243EC7-E399-4781-9857-1AFD40D813E2}" type="pres">
      <dgm:prSet presAssocID="{4B6DA26E-A10C-483B-9CDE-7A2C36E02E76}" presName="OneNode_1" presStyleLbl="node1" presStyleIdx="0" presStyleCnt="1">
        <dgm:presLayoutVars>
          <dgm:bulletEnabled val="1"/>
        </dgm:presLayoutVars>
      </dgm:prSet>
      <dgm:spPr/>
    </dgm:pt>
  </dgm:ptLst>
  <dgm:cxnLst>
    <dgm:cxn modelId="{B475B01A-E29D-4D3E-8D31-8BDC3A83647F}" type="presOf" srcId="{4B6DA26E-A10C-483B-9CDE-7A2C36E02E76}" destId="{7F4B4B06-CFAB-4C31-92C2-FE55C8DFFC0D}" srcOrd="0" destOrd="0" presId="urn:microsoft.com/office/officeart/2005/8/layout/vProcess5"/>
    <dgm:cxn modelId="{4EF99454-A3CC-4C4F-A603-8B305E6A9D63}" srcId="{4B6DA26E-A10C-483B-9CDE-7A2C36E02E76}" destId="{32609D8F-0F41-4ECD-9B1F-F4263E5491D1}" srcOrd="0" destOrd="0" parTransId="{D135A3F7-2AE9-40CF-B9EB-1594849A09A5}" sibTransId="{9B9C5286-D258-421F-84FE-C57E0FA247FE}"/>
    <dgm:cxn modelId="{5D76F380-50C4-41FA-B38B-A69FC2E0BDA1}" type="presOf" srcId="{32609D8F-0F41-4ECD-9B1F-F4263E5491D1}" destId="{82243EC7-E399-4781-9857-1AFD40D813E2}" srcOrd="0" destOrd="0" presId="urn:microsoft.com/office/officeart/2005/8/layout/vProcess5"/>
    <dgm:cxn modelId="{EB436395-A56E-46FA-B9C5-7FFA88439031}" type="presParOf" srcId="{7F4B4B06-CFAB-4C31-92C2-FE55C8DFFC0D}" destId="{82239E80-1E54-419B-B7FE-CA4AE6C34DAA}" srcOrd="0" destOrd="0" presId="urn:microsoft.com/office/officeart/2005/8/layout/vProcess5"/>
    <dgm:cxn modelId="{4887D20D-2C6D-4264-A025-802DF3EA4113}" type="presParOf" srcId="{7F4B4B06-CFAB-4C31-92C2-FE55C8DFFC0D}" destId="{82243EC7-E399-4781-9857-1AFD40D813E2}"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43EC7-E399-4781-9857-1AFD40D813E2}">
      <dsp:nvSpPr>
        <dsp:cNvPr id="0" name=""/>
        <dsp:cNvSpPr/>
      </dsp:nvSpPr>
      <dsp:spPr>
        <a:xfrm>
          <a:off x="0" y="1048201"/>
          <a:ext cx="10927829" cy="20964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publicly available MTA turnstile data from June to 04 September 2021 was analyzed to determine the Five stations that would garner the higher and more crowded daily commuters. Two criteria were used to pinpoint these particular commuter stations:</a:t>
          </a:r>
        </a:p>
        <a:p>
          <a:pPr marL="0" lvl="0" indent="0" algn="l" defTabSz="977900" rtl="0">
            <a:lnSpc>
              <a:spcPct val="90000"/>
            </a:lnSpc>
            <a:spcBef>
              <a:spcPct val="0"/>
            </a:spcBef>
            <a:spcAft>
              <a:spcPct val="35000"/>
            </a:spcAft>
            <a:buNone/>
          </a:pPr>
          <a:r>
            <a:rPr lang="en-US" sz="2200" kern="1200" dirty="0"/>
            <a:t>•High exit rate during the morning commute hours.</a:t>
          </a:r>
        </a:p>
        <a:p>
          <a:pPr marL="0" lvl="0" indent="0" algn="l" defTabSz="977900" rtl="0">
            <a:lnSpc>
              <a:spcPct val="90000"/>
            </a:lnSpc>
            <a:spcBef>
              <a:spcPct val="0"/>
            </a:spcBef>
            <a:spcAft>
              <a:spcPct val="35000"/>
            </a:spcAft>
            <a:buNone/>
          </a:pPr>
          <a:r>
            <a:rPr lang="en-US" sz="2200" b="0" kern="1200" dirty="0"/>
            <a:t>•High entry rate during the afternoon and evening hours</a:t>
          </a:r>
          <a:endParaRPr lang="en-US" sz="2200" kern="1200" dirty="0"/>
        </a:p>
      </dsp:txBody>
      <dsp:txXfrm>
        <a:off x="61402" y="1109603"/>
        <a:ext cx="10805025" cy="197359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F4182F0-4BA7-4F13-B29A-A6E587D09B4E}"/>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DD022EF6-7208-4CD9-938C-807E66C485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0178304E-8784-496C-910B-1C58C66551C9}"/>
              </a:ext>
            </a:extLst>
          </p:cNvPr>
          <p:cNvSpPr>
            <a:spLocks noGrp="1"/>
          </p:cNvSpPr>
          <p:nvPr>
            <p:ph type="dt" sz="half" idx="10"/>
          </p:nvPr>
        </p:nvSpPr>
        <p:spPr/>
        <p:txBody>
          <a:bodyPr/>
          <a:lstStyle/>
          <a:p>
            <a:fld id="{451237E3-12D0-4D81-BF13-6BDE1C96C0F3}" type="datetimeFigureOut">
              <a:rPr lang="ar-SA" smtClean="0"/>
              <a:t>02/02/43</a:t>
            </a:fld>
            <a:endParaRPr lang="ar-SA"/>
          </a:p>
        </p:txBody>
      </p:sp>
      <p:sp>
        <p:nvSpPr>
          <p:cNvPr id="5" name="عنصر نائب للتذييل 4">
            <a:extLst>
              <a:ext uri="{FF2B5EF4-FFF2-40B4-BE49-F238E27FC236}">
                <a16:creationId xmlns:a16="http://schemas.microsoft.com/office/drawing/2014/main" id="{0C70A7D5-E93E-4639-95B6-89F314929B97}"/>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ACB0D400-666C-4282-B5E9-7D409E720B03}"/>
              </a:ext>
            </a:extLst>
          </p:cNvPr>
          <p:cNvSpPr>
            <a:spLocks noGrp="1"/>
          </p:cNvSpPr>
          <p:nvPr>
            <p:ph type="sldNum" sz="quarter" idx="12"/>
          </p:nvPr>
        </p:nvSpPr>
        <p:spPr/>
        <p:txBody>
          <a:bodyPr/>
          <a:lstStyle/>
          <a:p>
            <a:fld id="{A62E4BB9-8C74-4316-A188-98BBEE986325}" type="slidenum">
              <a:rPr lang="ar-SA" smtClean="0"/>
              <a:t>‹#›</a:t>
            </a:fld>
            <a:endParaRPr lang="ar-SA"/>
          </a:p>
        </p:txBody>
      </p:sp>
    </p:spTree>
    <p:extLst>
      <p:ext uri="{BB962C8B-B14F-4D97-AF65-F5344CB8AC3E}">
        <p14:creationId xmlns:p14="http://schemas.microsoft.com/office/powerpoint/2010/main" val="3624555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420F770-474D-4E93-9D5E-35C883E3D3F1}"/>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F076971B-F7C8-4BB8-A817-85B8B2FFFE16}"/>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6651D82C-9842-4C11-AE09-9761CC67CB79}"/>
              </a:ext>
            </a:extLst>
          </p:cNvPr>
          <p:cNvSpPr>
            <a:spLocks noGrp="1"/>
          </p:cNvSpPr>
          <p:nvPr>
            <p:ph type="dt" sz="half" idx="10"/>
          </p:nvPr>
        </p:nvSpPr>
        <p:spPr/>
        <p:txBody>
          <a:bodyPr/>
          <a:lstStyle/>
          <a:p>
            <a:fld id="{451237E3-12D0-4D81-BF13-6BDE1C96C0F3}" type="datetimeFigureOut">
              <a:rPr lang="ar-SA" smtClean="0"/>
              <a:t>02/02/43</a:t>
            </a:fld>
            <a:endParaRPr lang="ar-SA"/>
          </a:p>
        </p:txBody>
      </p:sp>
      <p:sp>
        <p:nvSpPr>
          <p:cNvPr id="5" name="عنصر نائب للتذييل 4">
            <a:extLst>
              <a:ext uri="{FF2B5EF4-FFF2-40B4-BE49-F238E27FC236}">
                <a16:creationId xmlns:a16="http://schemas.microsoft.com/office/drawing/2014/main" id="{5FADA609-9848-4781-95D7-6ECCADD036B6}"/>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3CF4E842-A9BC-41DA-ADA4-D709B62A337F}"/>
              </a:ext>
            </a:extLst>
          </p:cNvPr>
          <p:cNvSpPr>
            <a:spLocks noGrp="1"/>
          </p:cNvSpPr>
          <p:nvPr>
            <p:ph type="sldNum" sz="quarter" idx="12"/>
          </p:nvPr>
        </p:nvSpPr>
        <p:spPr/>
        <p:txBody>
          <a:bodyPr/>
          <a:lstStyle/>
          <a:p>
            <a:fld id="{A62E4BB9-8C74-4316-A188-98BBEE986325}" type="slidenum">
              <a:rPr lang="ar-SA" smtClean="0"/>
              <a:t>‹#›</a:t>
            </a:fld>
            <a:endParaRPr lang="ar-SA"/>
          </a:p>
        </p:txBody>
      </p:sp>
    </p:spTree>
    <p:extLst>
      <p:ext uri="{BB962C8B-B14F-4D97-AF65-F5344CB8AC3E}">
        <p14:creationId xmlns:p14="http://schemas.microsoft.com/office/powerpoint/2010/main" val="351431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6D5F725D-44F2-431C-8E87-11C29CB82F86}"/>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518FE166-3529-4CC7-A6EB-C1AA250FE73F}"/>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7FFAE2FF-185D-435C-AAED-E79515962EA0}"/>
              </a:ext>
            </a:extLst>
          </p:cNvPr>
          <p:cNvSpPr>
            <a:spLocks noGrp="1"/>
          </p:cNvSpPr>
          <p:nvPr>
            <p:ph type="dt" sz="half" idx="10"/>
          </p:nvPr>
        </p:nvSpPr>
        <p:spPr/>
        <p:txBody>
          <a:bodyPr/>
          <a:lstStyle/>
          <a:p>
            <a:fld id="{451237E3-12D0-4D81-BF13-6BDE1C96C0F3}" type="datetimeFigureOut">
              <a:rPr lang="ar-SA" smtClean="0"/>
              <a:t>02/02/43</a:t>
            </a:fld>
            <a:endParaRPr lang="ar-SA"/>
          </a:p>
        </p:txBody>
      </p:sp>
      <p:sp>
        <p:nvSpPr>
          <p:cNvPr id="5" name="عنصر نائب للتذييل 4">
            <a:extLst>
              <a:ext uri="{FF2B5EF4-FFF2-40B4-BE49-F238E27FC236}">
                <a16:creationId xmlns:a16="http://schemas.microsoft.com/office/drawing/2014/main" id="{78DFFD82-82B0-4AA7-B794-F2896C0A9009}"/>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5D535361-0107-45C7-B8D1-35564622B765}"/>
              </a:ext>
            </a:extLst>
          </p:cNvPr>
          <p:cNvSpPr>
            <a:spLocks noGrp="1"/>
          </p:cNvSpPr>
          <p:nvPr>
            <p:ph type="sldNum" sz="quarter" idx="12"/>
          </p:nvPr>
        </p:nvSpPr>
        <p:spPr/>
        <p:txBody>
          <a:bodyPr/>
          <a:lstStyle/>
          <a:p>
            <a:fld id="{A62E4BB9-8C74-4316-A188-98BBEE986325}" type="slidenum">
              <a:rPr lang="ar-SA" smtClean="0"/>
              <a:t>‹#›</a:t>
            </a:fld>
            <a:endParaRPr lang="ar-SA"/>
          </a:p>
        </p:txBody>
      </p:sp>
    </p:spTree>
    <p:extLst>
      <p:ext uri="{BB962C8B-B14F-4D97-AF65-F5344CB8AC3E}">
        <p14:creationId xmlns:p14="http://schemas.microsoft.com/office/powerpoint/2010/main" val="151749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12D4659-DB09-41C1-A104-876B9AB30160}"/>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6A40F06E-16BB-48D6-BD05-2DBF9332DDB2}"/>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D9109F7F-D062-4280-BABC-AF92EDB2E57A}"/>
              </a:ext>
            </a:extLst>
          </p:cNvPr>
          <p:cNvSpPr>
            <a:spLocks noGrp="1"/>
          </p:cNvSpPr>
          <p:nvPr>
            <p:ph type="dt" sz="half" idx="10"/>
          </p:nvPr>
        </p:nvSpPr>
        <p:spPr/>
        <p:txBody>
          <a:bodyPr/>
          <a:lstStyle/>
          <a:p>
            <a:fld id="{451237E3-12D0-4D81-BF13-6BDE1C96C0F3}" type="datetimeFigureOut">
              <a:rPr lang="ar-SA" smtClean="0"/>
              <a:t>02/02/43</a:t>
            </a:fld>
            <a:endParaRPr lang="ar-SA"/>
          </a:p>
        </p:txBody>
      </p:sp>
      <p:sp>
        <p:nvSpPr>
          <p:cNvPr id="5" name="عنصر نائب للتذييل 4">
            <a:extLst>
              <a:ext uri="{FF2B5EF4-FFF2-40B4-BE49-F238E27FC236}">
                <a16:creationId xmlns:a16="http://schemas.microsoft.com/office/drawing/2014/main" id="{68C9B2EF-CE70-4054-870A-FC2DD79BAB01}"/>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252B69EC-14D5-43CE-AA15-96B77071641A}"/>
              </a:ext>
            </a:extLst>
          </p:cNvPr>
          <p:cNvSpPr>
            <a:spLocks noGrp="1"/>
          </p:cNvSpPr>
          <p:nvPr>
            <p:ph type="sldNum" sz="quarter" idx="12"/>
          </p:nvPr>
        </p:nvSpPr>
        <p:spPr/>
        <p:txBody>
          <a:bodyPr/>
          <a:lstStyle/>
          <a:p>
            <a:fld id="{A62E4BB9-8C74-4316-A188-98BBEE986325}" type="slidenum">
              <a:rPr lang="ar-SA" smtClean="0"/>
              <a:t>‹#›</a:t>
            </a:fld>
            <a:endParaRPr lang="ar-SA"/>
          </a:p>
        </p:txBody>
      </p:sp>
    </p:spTree>
    <p:extLst>
      <p:ext uri="{BB962C8B-B14F-4D97-AF65-F5344CB8AC3E}">
        <p14:creationId xmlns:p14="http://schemas.microsoft.com/office/powerpoint/2010/main" val="213103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D52B7CB-8A09-474C-8D06-E8804DAC55D1}"/>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2B27A89F-4EE9-402C-8046-FB717914D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BEE70B7B-995D-43E2-A9F7-ACBDAAEAC95F}"/>
              </a:ext>
            </a:extLst>
          </p:cNvPr>
          <p:cNvSpPr>
            <a:spLocks noGrp="1"/>
          </p:cNvSpPr>
          <p:nvPr>
            <p:ph type="dt" sz="half" idx="10"/>
          </p:nvPr>
        </p:nvSpPr>
        <p:spPr/>
        <p:txBody>
          <a:bodyPr/>
          <a:lstStyle/>
          <a:p>
            <a:fld id="{451237E3-12D0-4D81-BF13-6BDE1C96C0F3}" type="datetimeFigureOut">
              <a:rPr lang="ar-SA" smtClean="0"/>
              <a:t>02/02/43</a:t>
            </a:fld>
            <a:endParaRPr lang="ar-SA"/>
          </a:p>
        </p:txBody>
      </p:sp>
      <p:sp>
        <p:nvSpPr>
          <p:cNvPr id="5" name="عنصر نائب للتذييل 4">
            <a:extLst>
              <a:ext uri="{FF2B5EF4-FFF2-40B4-BE49-F238E27FC236}">
                <a16:creationId xmlns:a16="http://schemas.microsoft.com/office/drawing/2014/main" id="{929D21D0-8A43-44A1-ACFD-283499A6749E}"/>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4E5F8DD6-1A52-403D-857A-1C9CCE12BCD3}"/>
              </a:ext>
            </a:extLst>
          </p:cNvPr>
          <p:cNvSpPr>
            <a:spLocks noGrp="1"/>
          </p:cNvSpPr>
          <p:nvPr>
            <p:ph type="sldNum" sz="quarter" idx="12"/>
          </p:nvPr>
        </p:nvSpPr>
        <p:spPr/>
        <p:txBody>
          <a:bodyPr/>
          <a:lstStyle/>
          <a:p>
            <a:fld id="{A62E4BB9-8C74-4316-A188-98BBEE986325}" type="slidenum">
              <a:rPr lang="ar-SA" smtClean="0"/>
              <a:t>‹#›</a:t>
            </a:fld>
            <a:endParaRPr lang="ar-SA"/>
          </a:p>
        </p:txBody>
      </p:sp>
    </p:spTree>
    <p:extLst>
      <p:ext uri="{BB962C8B-B14F-4D97-AF65-F5344CB8AC3E}">
        <p14:creationId xmlns:p14="http://schemas.microsoft.com/office/powerpoint/2010/main" val="57004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77BFE39-609D-4E60-9BE4-47B9C84406E6}"/>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6EE08098-35F2-4863-9B9D-A1BE122459B1}"/>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68F273FA-DB12-45B2-8EEB-9E1892385220}"/>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FF3F51DF-9430-4770-9391-3C80CE6182B0}"/>
              </a:ext>
            </a:extLst>
          </p:cNvPr>
          <p:cNvSpPr>
            <a:spLocks noGrp="1"/>
          </p:cNvSpPr>
          <p:nvPr>
            <p:ph type="dt" sz="half" idx="10"/>
          </p:nvPr>
        </p:nvSpPr>
        <p:spPr/>
        <p:txBody>
          <a:bodyPr/>
          <a:lstStyle/>
          <a:p>
            <a:fld id="{451237E3-12D0-4D81-BF13-6BDE1C96C0F3}" type="datetimeFigureOut">
              <a:rPr lang="ar-SA" smtClean="0"/>
              <a:t>02/02/43</a:t>
            </a:fld>
            <a:endParaRPr lang="ar-SA"/>
          </a:p>
        </p:txBody>
      </p:sp>
      <p:sp>
        <p:nvSpPr>
          <p:cNvPr id="6" name="عنصر نائب للتذييل 5">
            <a:extLst>
              <a:ext uri="{FF2B5EF4-FFF2-40B4-BE49-F238E27FC236}">
                <a16:creationId xmlns:a16="http://schemas.microsoft.com/office/drawing/2014/main" id="{92A65301-0E1F-4DBA-B865-08394BC5BDA1}"/>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8F58D8A4-151F-4B32-95E4-55ED0CA7E994}"/>
              </a:ext>
            </a:extLst>
          </p:cNvPr>
          <p:cNvSpPr>
            <a:spLocks noGrp="1"/>
          </p:cNvSpPr>
          <p:nvPr>
            <p:ph type="sldNum" sz="quarter" idx="12"/>
          </p:nvPr>
        </p:nvSpPr>
        <p:spPr/>
        <p:txBody>
          <a:bodyPr/>
          <a:lstStyle/>
          <a:p>
            <a:fld id="{A62E4BB9-8C74-4316-A188-98BBEE986325}" type="slidenum">
              <a:rPr lang="ar-SA" smtClean="0"/>
              <a:t>‹#›</a:t>
            </a:fld>
            <a:endParaRPr lang="ar-SA"/>
          </a:p>
        </p:txBody>
      </p:sp>
    </p:spTree>
    <p:extLst>
      <p:ext uri="{BB962C8B-B14F-4D97-AF65-F5344CB8AC3E}">
        <p14:creationId xmlns:p14="http://schemas.microsoft.com/office/powerpoint/2010/main" val="376864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AA87017-3CF8-43A2-873E-CA6BE156B5C3}"/>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FC67590C-39F8-4C62-A8E1-8623325C50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064E83F4-AE85-43DE-B69C-8D9D3B97F27F}"/>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79F559B2-AC5D-4F35-8671-0D958ADDF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97D49F0C-B492-442A-93D2-31BAFAE24885}"/>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E5190257-B025-406B-9D73-589217971396}"/>
              </a:ext>
            </a:extLst>
          </p:cNvPr>
          <p:cNvSpPr>
            <a:spLocks noGrp="1"/>
          </p:cNvSpPr>
          <p:nvPr>
            <p:ph type="dt" sz="half" idx="10"/>
          </p:nvPr>
        </p:nvSpPr>
        <p:spPr/>
        <p:txBody>
          <a:bodyPr/>
          <a:lstStyle/>
          <a:p>
            <a:fld id="{451237E3-12D0-4D81-BF13-6BDE1C96C0F3}" type="datetimeFigureOut">
              <a:rPr lang="ar-SA" smtClean="0"/>
              <a:t>02/02/43</a:t>
            </a:fld>
            <a:endParaRPr lang="ar-SA"/>
          </a:p>
        </p:txBody>
      </p:sp>
      <p:sp>
        <p:nvSpPr>
          <p:cNvPr id="8" name="عنصر نائب للتذييل 7">
            <a:extLst>
              <a:ext uri="{FF2B5EF4-FFF2-40B4-BE49-F238E27FC236}">
                <a16:creationId xmlns:a16="http://schemas.microsoft.com/office/drawing/2014/main" id="{94C6D6D4-E80D-4EE2-8658-E92D4C9D1BC1}"/>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3E2DF95A-65B2-4AFE-A30B-E2815819CD87}"/>
              </a:ext>
            </a:extLst>
          </p:cNvPr>
          <p:cNvSpPr>
            <a:spLocks noGrp="1"/>
          </p:cNvSpPr>
          <p:nvPr>
            <p:ph type="sldNum" sz="quarter" idx="12"/>
          </p:nvPr>
        </p:nvSpPr>
        <p:spPr/>
        <p:txBody>
          <a:bodyPr/>
          <a:lstStyle/>
          <a:p>
            <a:fld id="{A62E4BB9-8C74-4316-A188-98BBEE986325}" type="slidenum">
              <a:rPr lang="ar-SA" smtClean="0"/>
              <a:t>‹#›</a:t>
            </a:fld>
            <a:endParaRPr lang="ar-SA"/>
          </a:p>
        </p:txBody>
      </p:sp>
    </p:spTree>
    <p:extLst>
      <p:ext uri="{BB962C8B-B14F-4D97-AF65-F5344CB8AC3E}">
        <p14:creationId xmlns:p14="http://schemas.microsoft.com/office/powerpoint/2010/main" val="128082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48A3E04-3BA4-4BDA-B99A-635088B3BA60}"/>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A577E9F0-AA47-4E0D-8833-B7C33199D6F9}"/>
              </a:ext>
            </a:extLst>
          </p:cNvPr>
          <p:cNvSpPr>
            <a:spLocks noGrp="1"/>
          </p:cNvSpPr>
          <p:nvPr>
            <p:ph type="dt" sz="half" idx="10"/>
          </p:nvPr>
        </p:nvSpPr>
        <p:spPr/>
        <p:txBody>
          <a:bodyPr/>
          <a:lstStyle/>
          <a:p>
            <a:fld id="{451237E3-12D0-4D81-BF13-6BDE1C96C0F3}" type="datetimeFigureOut">
              <a:rPr lang="ar-SA" smtClean="0"/>
              <a:t>02/02/43</a:t>
            </a:fld>
            <a:endParaRPr lang="ar-SA"/>
          </a:p>
        </p:txBody>
      </p:sp>
      <p:sp>
        <p:nvSpPr>
          <p:cNvPr id="4" name="عنصر نائب للتذييل 3">
            <a:extLst>
              <a:ext uri="{FF2B5EF4-FFF2-40B4-BE49-F238E27FC236}">
                <a16:creationId xmlns:a16="http://schemas.microsoft.com/office/drawing/2014/main" id="{10BB3289-085B-4106-ABC7-8E3F31362998}"/>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1D165A30-5647-4B54-B5C9-7346AA6ADF3C}"/>
              </a:ext>
            </a:extLst>
          </p:cNvPr>
          <p:cNvSpPr>
            <a:spLocks noGrp="1"/>
          </p:cNvSpPr>
          <p:nvPr>
            <p:ph type="sldNum" sz="quarter" idx="12"/>
          </p:nvPr>
        </p:nvSpPr>
        <p:spPr/>
        <p:txBody>
          <a:bodyPr/>
          <a:lstStyle/>
          <a:p>
            <a:fld id="{A62E4BB9-8C74-4316-A188-98BBEE986325}" type="slidenum">
              <a:rPr lang="ar-SA" smtClean="0"/>
              <a:t>‹#›</a:t>
            </a:fld>
            <a:endParaRPr lang="ar-SA"/>
          </a:p>
        </p:txBody>
      </p:sp>
    </p:spTree>
    <p:extLst>
      <p:ext uri="{BB962C8B-B14F-4D97-AF65-F5344CB8AC3E}">
        <p14:creationId xmlns:p14="http://schemas.microsoft.com/office/powerpoint/2010/main" val="146429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EB3CC7D4-6B40-4827-B3C4-7D2D5AA27F2B}"/>
              </a:ext>
            </a:extLst>
          </p:cNvPr>
          <p:cNvSpPr>
            <a:spLocks noGrp="1"/>
          </p:cNvSpPr>
          <p:nvPr>
            <p:ph type="dt" sz="half" idx="10"/>
          </p:nvPr>
        </p:nvSpPr>
        <p:spPr/>
        <p:txBody>
          <a:bodyPr/>
          <a:lstStyle/>
          <a:p>
            <a:fld id="{451237E3-12D0-4D81-BF13-6BDE1C96C0F3}" type="datetimeFigureOut">
              <a:rPr lang="ar-SA" smtClean="0"/>
              <a:t>02/02/43</a:t>
            </a:fld>
            <a:endParaRPr lang="ar-SA"/>
          </a:p>
        </p:txBody>
      </p:sp>
      <p:sp>
        <p:nvSpPr>
          <p:cNvPr id="3" name="عنصر نائب للتذييل 2">
            <a:extLst>
              <a:ext uri="{FF2B5EF4-FFF2-40B4-BE49-F238E27FC236}">
                <a16:creationId xmlns:a16="http://schemas.microsoft.com/office/drawing/2014/main" id="{89CF869B-9181-43FE-B1B9-C4C86D765A6E}"/>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463F16ED-8CF5-44D2-AEB4-36CA17842BB9}"/>
              </a:ext>
            </a:extLst>
          </p:cNvPr>
          <p:cNvSpPr>
            <a:spLocks noGrp="1"/>
          </p:cNvSpPr>
          <p:nvPr>
            <p:ph type="sldNum" sz="quarter" idx="12"/>
          </p:nvPr>
        </p:nvSpPr>
        <p:spPr/>
        <p:txBody>
          <a:bodyPr/>
          <a:lstStyle/>
          <a:p>
            <a:fld id="{A62E4BB9-8C74-4316-A188-98BBEE986325}" type="slidenum">
              <a:rPr lang="ar-SA" smtClean="0"/>
              <a:t>‹#›</a:t>
            </a:fld>
            <a:endParaRPr lang="ar-SA"/>
          </a:p>
        </p:txBody>
      </p:sp>
    </p:spTree>
    <p:extLst>
      <p:ext uri="{BB962C8B-B14F-4D97-AF65-F5344CB8AC3E}">
        <p14:creationId xmlns:p14="http://schemas.microsoft.com/office/powerpoint/2010/main" val="2711756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4DBDC84-1009-4907-9CA3-824B40360947}"/>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9BFDF623-B0CE-451D-8D3A-601DD0964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BF2982CD-0153-49C8-B908-C9A5D5C1C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5E4812BA-ED74-4317-8916-7155DB002BE0}"/>
              </a:ext>
            </a:extLst>
          </p:cNvPr>
          <p:cNvSpPr>
            <a:spLocks noGrp="1"/>
          </p:cNvSpPr>
          <p:nvPr>
            <p:ph type="dt" sz="half" idx="10"/>
          </p:nvPr>
        </p:nvSpPr>
        <p:spPr/>
        <p:txBody>
          <a:bodyPr/>
          <a:lstStyle/>
          <a:p>
            <a:fld id="{451237E3-12D0-4D81-BF13-6BDE1C96C0F3}" type="datetimeFigureOut">
              <a:rPr lang="ar-SA" smtClean="0"/>
              <a:t>02/02/43</a:t>
            </a:fld>
            <a:endParaRPr lang="ar-SA"/>
          </a:p>
        </p:txBody>
      </p:sp>
      <p:sp>
        <p:nvSpPr>
          <p:cNvPr id="6" name="عنصر نائب للتذييل 5">
            <a:extLst>
              <a:ext uri="{FF2B5EF4-FFF2-40B4-BE49-F238E27FC236}">
                <a16:creationId xmlns:a16="http://schemas.microsoft.com/office/drawing/2014/main" id="{C0FD411E-A420-4415-AD89-26EFE6C00199}"/>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17FF66BF-BB75-47B2-9984-93FFC85B8C88}"/>
              </a:ext>
            </a:extLst>
          </p:cNvPr>
          <p:cNvSpPr>
            <a:spLocks noGrp="1"/>
          </p:cNvSpPr>
          <p:nvPr>
            <p:ph type="sldNum" sz="quarter" idx="12"/>
          </p:nvPr>
        </p:nvSpPr>
        <p:spPr/>
        <p:txBody>
          <a:bodyPr/>
          <a:lstStyle/>
          <a:p>
            <a:fld id="{A62E4BB9-8C74-4316-A188-98BBEE986325}" type="slidenum">
              <a:rPr lang="ar-SA" smtClean="0"/>
              <a:t>‹#›</a:t>
            </a:fld>
            <a:endParaRPr lang="ar-SA"/>
          </a:p>
        </p:txBody>
      </p:sp>
    </p:spTree>
    <p:extLst>
      <p:ext uri="{BB962C8B-B14F-4D97-AF65-F5344CB8AC3E}">
        <p14:creationId xmlns:p14="http://schemas.microsoft.com/office/powerpoint/2010/main" val="1828333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E0CB8A1-39A2-43F0-AF5E-9F6D0F577824}"/>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FE1929A5-F7A6-48E5-BC19-11847E8751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D119C36E-BF4C-4408-A8DA-FF657A872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8E7F359-EAF6-42F3-AEB0-DD4349656ACD}"/>
              </a:ext>
            </a:extLst>
          </p:cNvPr>
          <p:cNvSpPr>
            <a:spLocks noGrp="1"/>
          </p:cNvSpPr>
          <p:nvPr>
            <p:ph type="dt" sz="half" idx="10"/>
          </p:nvPr>
        </p:nvSpPr>
        <p:spPr/>
        <p:txBody>
          <a:bodyPr/>
          <a:lstStyle/>
          <a:p>
            <a:fld id="{451237E3-12D0-4D81-BF13-6BDE1C96C0F3}" type="datetimeFigureOut">
              <a:rPr lang="ar-SA" smtClean="0"/>
              <a:t>02/02/43</a:t>
            </a:fld>
            <a:endParaRPr lang="ar-SA"/>
          </a:p>
        </p:txBody>
      </p:sp>
      <p:sp>
        <p:nvSpPr>
          <p:cNvPr id="6" name="عنصر نائب للتذييل 5">
            <a:extLst>
              <a:ext uri="{FF2B5EF4-FFF2-40B4-BE49-F238E27FC236}">
                <a16:creationId xmlns:a16="http://schemas.microsoft.com/office/drawing/2014/main" id="{26437F47-3BA1-4526-A5CE-BE144B79D296}"/>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3B38F0E6-3C62-49EF-870C-83EA6519A803}"/>
              </a:ext>
            </a:extLst>
          </p:cNvPr>
          <p:cNvSpPr>
            <a:spLocks noGrp="1"/>
          </p:cNvSpPr>
          <p:nvPr>
            <p:ph type="sldNum" sz="quarter" idx="12"/>
          </p:nvPr>
        </p:nvSpPr>
        <p:spPr/>
        <p:txBody>
          <a:bodyPr/>
          <a:lstStyle/>
          <a:p>
            <a:fld id="{A62E4BB9-8C74-4316-A188-98BBEE986325}" type="slidenum">
              <a:rPr lang="ar-SA" smtClean="0"/>
              <a:t>‹#›</a:t>
            </a:fld>
            <a:endParaRPr lang="ar-SA"/>
          </a:p>
        </p:txBody>
      </p:sp>
    </p:spTree>
    <p:extLst>
      <p:ext uri="{BB962C8B-B14F-4D97-AF65-F5344CB8AC3E}">
        <p14:creationId xmlns:p14="http://schemas.microsoft.com/office/powerpoint/2010/main" val="9619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02E382DF-D4D4-454A-9E02-6BFC939C72C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216E91B2-251D-4817-8490-03251E79537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4C639813-B1C3-4447-BA1E-A1289619FB9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51237E3-12D0-4D81-BF13-6BDE1C96C0F3}" type="datetimeFigureOut">
              <a:rPr lang="ar-SA" smtClean="0"/>
              <a:t>02/02/43</a:t>
            </a:fld>
            <a:endParaRPr lang="ar-SA"/>
          </a:p>
        </p:txBody>
      </p:sp>
      <p:sp>
        <p:nvSpPr>
          <p:cNvPr id="5" name="عنصر نائب للتذييل 4">
            <a:extLst>
              <a:ext uri="{FF2B5EF4-FFF2-40B4-BE49-F238E27FC236}">
                <a16:creationId xmlns:a16="http://schemas.microsoft.com/office/drawing/2014/main" id="{A446F7FC-60D5-45CB-B28E-878910925F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65E91B4F-3DFE-4F60-8F2C-3E4C9392880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62E4BB9-8C74-4316-A188-98BBEE986325}" type="slidenum">
              <a:rPr lang="ar-SA" smtClean="0"/>
              <a:t>‹#›</a:t>
            </a:fld>
            <a:endParaRPr lang="ar-SA"/>
          </a:p>
        </p:txBody>
      </p:sp>
    </p:spTree>
    <p:extLst>
      <p:ext uri="{BB962C8B-B14F-4D97-AF65-F5344CB8AC3E}">
        <p14:creationId xmlns:p14="http://schemas.microsoft.com/office/powerpoint/2010/main" val="3344983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FB719837-0109-4CCC-956A-CD4098915697}"/>
              </a:ext>
            </a:extLst>
          </p:cNvPr>
          <p:cNvSpPr>
            <a:spLocks noGrp="1"/>
          </p:cNvSpPr>
          <p:nvPr>
            <p:ph type="ctrTitle"/>
          </p:nvPr>
        </p:nvSpPr>
        <p:spPr>
          <a:xfrm>
            <a:off x="2026693" y="1030406"/>
            <a:ext cx="8147713" cy="3081242"/>
          </a:xfrm>
        </p:spPr>
        <p:txBody>
          <a:bodyPr anchor="ctr">
            <a:normAutofit/>
          </a:bodyPr>
          <a:lstStyle/>
          <a:p>
            <a:r>
              <a:rPr lang="en-US" sz="4800" dirty="0">
                <a:solidFill>
                  <a:srgbClr val="FFFFFF"/>
                </a:solidFill>
              </a:rPr>
              <a:t>MTA Project</a:t>
            </a:r>
            <a:br>
              <a:rPr lang="ar-SA" sz="4800" dirty="0">
                <a:solidFill>
                  <a:srgbClr val="FFFFFF"/>
                </a:solidFill>
              </a:rPr>
            </a:br>
            <a:br>
              <a:rPr lang="en-US" sz="4800" dirty="0">
                <a:solidFill>
                  <a:srgbClr val="FFFFFF"/>
                </a:solidFill>
              </a:rPr>
            </a:br>
            <a:r>
              <a:rPr lang="en-US" sz="4800" dirty="0">
                <a:solidFill>
                  <a:srgbClr val="FFFFFF"/>
                </a:solidFill>
              </a:rPr>
              <a:t>Mohammed </a:t>
            </a:r>
            <a:r>
              <a:rPr lang="en-US" sz="4800" dirty="0" err="1">
                <a:solidFill>
                  <a:srgbClr val="FFFFFF"/>
                </a:solidFill>
              </a:rPr>
              <a:t>Sareh</a:t>
            </a:r>
            <a:r>
              <a:rPr lang="en-US" sz="4800" dirty="0">
                <a:solidFill>
                  <a:srgbClr val="FFFFFF"/>
                </a:solidFill>
              </a:rPr>
              <a:t> </a:t>
            </a:r>
            <a:r>
              <a:rPr lang="en-US" sz="4800" dirty="0" err="1">
                <a:solidFill>
                  <a:srgbClr val="FFFFFF"/>
                </a:solidFill>
              </a:rPr>
              <a:t>Assiri</a:t>
            </a:r>
            <a:endParaRPr lang="ar-SA" sz="4800" dirty="0">
              <a:solidFill>
                <a:srgbClr val="FFFFFF"/>
              </a:solidFill>
            </a:endParaRPr>
          </a:p>
        </p:txBody>
      </p:sp>
      <p:sp>
        <p:nvSpPr>
          <p:cNvPr id="3" name="عنوان فرعي 2">
            <a:extLst>
              <a:ext uri="{FF2B5EF4-FFF2-40B4-BE49-F238E27FC236}">
                <a16:creationId xmlns:a16="http://schemas.microsoft.com/office/drawing/2014/main" id="{818A8ABF-C954-4200-BC76-468ECF1DE008}"/>
              </a:ext>
            </a:extLst>
          </p:cNvPr>
          <p:cNvSpPr>
            <a:spLocks noGrp="1"/>
          </p:cNvSpPr>
          <p:nvPr>
            <p:ph type="subTitle" idx="1"/>
          </p:nvPr>
        </p:nvSpPr>
        <p:spPr>
          <a:xfrm>
            <a:off x="1559943" y="5171093"/>
            <a:ext cx="9078628" cy="860620"/>
          </a:xfrm>
        </p:spPr>
        <p:txBody>
          <a:bodyPr anchor="ctr">
            <a:normAutofit/>
          </a:bodyPr>
          <a:lstStyle/>
          <a:p>
            <a:endParaRPr lang="ar-SA" dirty="0">
              <a:solidFill>
                <a:srgbClr val="FFFFFF"/>
              </a:solidFill>
            </a:endParaRPr>
          </a:p>
        </p:txBody>
      </p:sp>
    </p:spTree>
    <p:extLst>
      <p:ext uri="{BB962C8B-B14F-4D97-AF65-F5344CB8AC3E}">
        <p14:creationId xmlns:p14="http://schemas.microsoft.com/office/powerpoint/2010/main" val="2904859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F82CD5BA-1093-457C-999F-722F84C211C8}"/>
              </a:ext>
            </a:extLst>
          </p:cNvPr>
          <p:cNvSpPr>
            <a:spLocks noGrp="1"/>
          </p:cNvSpPr>
          <p:nvPr>
            <p:ph type="title"/>
          </p:nvPr>
        </p:nvSpPr>
        <p:spPr>
          <a:xfrm>
            <a:off x="1371599" y="5510253"/>
            <a:ext cx="9895951" cy="1033669"/>
          </a:xfrm>
        </p:spPr>
        <p:txBody>
          <a:bodyPr>
            <a:normAutofit/>
          </a:bodyPr>
          <a:lstStyle/>
          <a:p>
            <a:pPr algn="ctr"/>
            <a:r>
              <a:rPr lang="en-US" sz="4000" dirty="0">
                <a:solidFill>
                  <a:srgbClr val="FFFFFF"/>
                </a:solidFill>
              </a:rPr>
              <a:t>Total Exits Per Station</a:t>
            </a:r>
            <a:endParaRPr lang="ar-SA" sz="4000" dirty="0">
              <a:solidFill>
                <a:srgbClr val="FFFFFF"/>
              </a:solidFill>
            </a:endParaRPr>
          </a:p>
        </p:txBody>
      </p:sp>
      <p:pic>
        <p:nvPicPr>
          <p:cNvPr id="5" name="عنصر نائب للمحتوى 4">
            <a:extLst>
              <a:ext uri="{FF2B5EF4-FFF2-40B4-BE49-F238E27FC236}">
                <a16:creationId xmlns:a16="http://schemas.microsoft.com/office/drawing/2014/main" id="{B37FEA78-9B71-4DA4-9930-FD48BC2E4DFB}"/>
              </a:ext>
            </a:extLst>
          </p:cNvPr>
          <p:cNvPicPr>
            <a:picLocks noChangeAspect="1"/>
          </p:cNvPicPr>
          <p:nvPr/>
        </p:nvPicPr>
        <p:blipFill>
          <a:blip r:embed="rId2"/>
          <a:stretch>
            <a:fillRect/>
          </a:stretch>
        </p:blipFill>
        <p:spPr>
          <a:xfrm>
            <a:off x="7097806" y="327227"/>
            <a:ext cx="4893574" cy="3215273"/>
          </a:xfrm>
          <a:prstGeom prst="rect">
            <a:avLst/>
          </a:prstGeom>
        </p:spPr>
      </p:pic>
      <p:sp>
        <p:nvSpPr>
          <p:cNvPr id="9" name="Content Placeholder 8">
            <a:extLst>
              <a:ext uri="{FF2B5EF4-FFF2-40B4-BE49-F238E27FC236}">
                <a16:creationId xmlns:a16="http://schemas.microsoft.com/office/drawing/2014/main" id="{4DE75972-CD5B-42B7-8C57-6DBB55A0E65E}"/>
              </a:ext>
            </a:extLst>
          </p:cNvPr>
          <p:cNvSpPr>
            <a:spLocks noGrp="1"/>
          </p:cNvSpPr>
          <p:nvPr>
            <p:ph idx="1"/>
          </p:nvPr>
        </p:nvSpPr>
        <p:spPr>
          <a:xfrm>
            <a:off x="1940256" y="3833199"/>
            <a:ext cx="8332826" cy="1119982"/>
          </a:xfrm>
        </p:spPr>
        <p:txBody>
          <a:bodyPr anchor="ctr">
            <a:normAutofit/>
          </a:bodyPr>
          <a:lstStyle/>
          <a:p>
            <a:endParaRPr lang="en-US" sz="2000"/>
          </a:p>
        </p:txBody>
      </p:sp>
      <p:pic>
        <p:nvPicPr>
          <p:cNvPr id="7" name="صورة 6">
            <a:extLst>
              <a:ext uri="{FF2B5EF4-FFF2-40B4-BE49-F238E27FC236}">
                <a16:creationId xmlns:a16="http://schemas.microsoft.com/office/drawing/2014/main" id="{0A083127-DECE-4750-BA21-A7A72C4FC7C3}"/>
              </a:ext>
            </a:extLst>
          </p:cNvPr>
          <p:cNvPicPr>
            <a:picLocks noChangeAspect="1"/>
          </p:cNvPicPr>
          <p:nvPr/>
        </p:nvPicPr>
        <p:blipFill>
          <a:blip r:embed="rId3"/>
          <a:stretch>
            <a:fillRect/>
          </a:stretch>
        </p:blipFill>
        <p:spPr>
          <a:xfrm>
            <a:off x="976049" y="691052"/>
            <a:ext cx="5343525" cy="2828925"/>
          </a:xfrm>
          <a:prstGeom prst="rect">
            <a:avLst/>
          </a:prstGeom>
        </p:spPr>
      </p:pic>
    </p:spTree>
    <p:extLst>
      <p:ext uri="{BB962C8B-B14F-4D97-AF65-F5344CB8AC3E}">
        <p14:creationId xmlns:p14="http://schemas.microsoft.com/office/powerpoint/2010/main" val="271705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F82CD5BA-1093-457C-999F-722F84C211C8}"/>
              </a:ext>
            </a:extLst>
          </p:cNvPr>
          <p:cNvSpPr>
            <a:spLocks noGrp="1"/>
          </p:cNvSpPr>
          <p:nvPr>
            <p:ph type="title"/>
          </p:nvPr>
        </p:nvSpPr>
        <p:spPr>
          <a:xfrm>
            <a:off x="1371599" y="5510253"/>
            <a:ext cx="9895951" cy="1033669"/>
          </a:xfrm>
        </p:spPr>
        <p:txBody>
          <a:bodyPr>
            <a:normAutofit/>
          </a:bodyPr>
          <a:lstStyle/>
          <a:p>
            <a:pPr algn="ctr"/>
            <a:r>
              <a:rPr lang="en-US" sz="4000" dirty="0">
                <a:solidFill>
                  <a:srgbClr val="FFFFFF"/>
                </a:solidFill>
              </a:rPr>
              <a:t>Total Entries Per Station</a:t>
            </a:r>
            <a:endParaRPr lang="ar-SA" sz="4000" dirty="0">
              <a:solidFill>
                <a:srgbClr val="FFFFFF"/>
              </a:solidFill>
            </a:endParaRPr>
          </a:p>
        </p:txBody>
      </p:sp>
      <p:pic>
        <p:nvPicPr>
          <p:cNvPr id="5" name="عنصر نائب للمحتوى 4">
            <a:extLst>
              <a:ext uri="{FF2B5EF4-FFF2-40B4-BE49-F238E27FC236}">
                <a16:creationId xmlns:a16="http://schemas.microsoft.com/office/drawing/2014/main" id="{B37FEA78-9B71-4DA4-9930-FD48BC2E4DFB}"/>
              </a:ext>
            </a:extLst>
          </p:cNvPr>
          <p:cNvPicPr>
            <a:picLocks noChangeAspect="1"/>
          </p:cNvPicPr>
          <p:nvPr/>
        </p:nvPicPr>
        <p:blipFill>
          <a:blip r:embed="rId2"/>
          <a:stretch>
            <a:fillRect/>
          </a:stretch>
        </p:blipFill>
        <p:spPr>
          <a:xfrm>
            <a:off x="7097806" y="327227"/>
            <a:ext cx="4893574" cy="3215273"/>
          </a:xfrm>
          <a:prstGeom prst="rect">
            <a:avLst/>
          </a:prstGeom>
        </p:spPr>
      </p:pic>
      <p:sp>
        <p:nvSpPr>
          <p:cNvPr id="9" name="Content Placeholder 8">
            <a:extLst>
              <a:ext uri="{FF2B5EF4-FFF2-40B4-BE49-F238E27FC236}">
                <a16:creationId xmlns:a16="http://schemas.microsoft.com/office/drawing/2014/main" id="{4DE75972-CD5B-42B7-8C57-6DBB55A0E65E}"/>
              </a:ext>
            </a:extLst>
          </p:cNvPr>
          <p:cNvSpPr>
            <a:spLocks noGrp="1"/>
          </p:cNvSpPr>
          <p:nvPr>
            <p:ph idx="1"/>
          </p:nvPr>
        </p:nvSpPr>
        <p:spPr>
          <a:xfrm>
            <a:off x="1940256" y="3833199"/>
            <a:ext cx="8332826" cy="1119982"/>
          </a:xfrm>
        </p:spPr>
        <p:txBody>
          <a:bodyPr anchor="ctr">
            <a:normAutofit/>
          </a:bodyPr>
          <a:lstStyle/>
          <a:p>
            <a:endParaRPr lang="en-US" sz="2000"/>
          </a:p>
        </p:txBody>
      </p:sp>
      <p:pic>
        <p:nvPicPr>
          <p:cNvPr id="4" name="صورة 3">
            <a:extLst>
              <a:ext uri="{FF2B5EF4-FFF2-40B4-BE49-F238E27FC236}">
                <a16:creationId xmlns:a16="http://schemas.microsoft.com/office/drawing/2014/main" id="{9F8D64E2-106A-469B-B21E-4331809122BA}"/>
              </a:ext>
            </a:extLst>
          </p:cNvPr>
          <p:cNvPicPr>
            <a:picLocks noChangeAspect="1"/>
          </p:cNvPicPr>
          <p:nvPr/>
        </p:nvPicPr>
        <p:blipFill>
          <a:blip r:embed="rId3"/>
          <a:stretch>
            <a:fillRect/>
          </a:stretch>
        </p:blipFill>
        <p:spPr>
          <a:xfrm>
            <a:off x="1001557" y="652952"/>
            <a:ext cx="5238750" cy="2867025"/>
          </a:xfrm>
          <a:prstGeom prst="rect">
            <a:avLst/>
          </a:prstGeom>
        </p:spPr>
      </p:pic>
    </p:spTree>
    <p:extLst>
      <p:ext uri="{BB962C8B-B14F-4D97-AF65-F5344CB8AC3E}">
        <p14:creationId xmlns:p14="http://schemas.microsoft.com/office/powerpoint/2010/main" val="409980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0FAC12C7-8711-4B2F-B470-A45FDCA96604}"/>
              </a:ext>
            </a:extLst>
          </p:cNvPr>
          <p:cNvSpPr>
            <a:spLocks noGrp="1"/>
          </p:cNvSpPr>
          <p:nvPr>
            <p:ph type="title"/>
          </p:nvPr>
        </p:nvSpPr>
        <p:spPr>
          <a:xfrm>
            <a:off x="826396" y="586855"/>
            <a:ext cx="4230100" cy="3387497"/>
          </a:xfrm>
        </p:spPr>
        <p:txBody>
          <a:bodyPr anchor="b">
            <a:normAutofit/>
          </a:bodyPr>
          <a:lstStyle/>
          <a:p>
            <a:pPr algn="l" rtl="0"/>
            <a:r>
              <a:rPr lang="en-US" sz="4000" dirty="0">
                <a:solidFill>
                  <a:srgbClr val="FFFFFF"/>
                </a:solidFill>
              </a:rPr>
              <a:t>Conclusion</a:t>
            </a:r>
            <a:endParaRPr lang="ar-SA" sz="4000" dirty="0">
              <a:solidFill>
                <a:srgbClr val="FFFFFF"/>
              </a:solidFill>
            </a:endParaRPr>
          </a:p>
        </p:txBody>
      </p:sp>
      <p:sp>
        <p:nvSpPr>
          <p:cNvPr id="3" name="عنصر نائب للمحتوى 2">
            <a:extLst>
              <a:ext uri="{FF2B5EF4-FFF2-40B4-BE49-F238E27FC236}">
                <a16:creationId xmlns:a16="http://schemas.microsoft.com/office/drawing/2014/main" id="{BEAE4397-C230-4DCE-8DBE-3627587244C5}"/>
              </a:ext>
            </a:extLst>
          </p:cNvPr>
          <p:cNvSpPr>
            <a:spLocks noGrp="1"/>
          </p:cNvSpPr>
          <p:nvPr>
            <p:ph idx="1"/>
          </p:nvPr>
        </p:nvSpPr>
        <p:spPr>
          <a:xfrm>
            <a:off x="5536158" y="649480"/>
            <a:ext cx="5829448" cy="5546047"/>
          </a:xfrm>
        </p:spPr>
        <p:txBody>
          <a:bodyPr anchor="ctr">
            <a:normAutofit/>
          </a:bodyPr>
          <a:lstStyle/>
          <a:p>
            <a:pPr rtl="0"/>
            <a:endParaRPr lang="en-US" sz="2000" dirty="0"/>
          </a:p>
          <a:p>
            <a:pPr rtl="0"/>
            <a:endParaRPr lang="en-US" sz="2000" dirty="0"/>
          </a:p>
          <a:p>
            <a:pPr rtl="0"/>
            <a:endParaRPr lang="en-US" sz="2000" dirty="0"/>
          </a:p>
          <a:p>
            <a:pPr marL="0" indent="0" rtl="0">
              <a:buNone/>
            </a:pPr>
            <a:r>
              <a:rPr lang="en-US" sz="2000" dirty="0"/>
              <a:t>•After analyzing the data I conclude the following:</a:t>
            </a:r>
          </a:p>
          <a:p>
            <a:pPr marL="0" indent="0" rtl="0">
              <a:buNone/>
            </a:pPr>
            <a:r>
              <a:rPr lang="en-US" sz="2000" dirty="0"/>
              <a:t>•We found the most Station crowded</a:t>
            </a:r>
          </a:p>
          <a:p>
            <a:pPr marL="0" indent="0" algn="l" rtl="0">
              <a:buNone/>
            </a:pPr>
            <a:r>
              <a:rPr lang="en-US" sz="2000" dirty="0"/>
              <a:t>                               •Best station to sell the coffee</a:t>
            </a:r>
            <a:endParaRPr lang="ar-SA" sz="2000" dirty="0"/>
          </a:p>
        </p:txBody>
      </p:sp>
    </p:spTree>
    <p:extLst>
      <p:ext uri="{BB962C8B-B14F-4D97-AF65-F5344CB8AC3E}">
        <p14:creationId xmlns:p14="http://schemas.microsoft.com/office/powerpoint/2010/main" val="119789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60ACA7B-822F-4D93-B3F3-9F79F4A1A116}"/>
              </a:ext>
            </a:extLst>
          </p:cNvPr>
          <p:cNvSpPr>
            <a:spLocks noGrp="1"/>
          </p:cNvSpPr>
          <p:nvPr>
            <p:ph type="title"/>
          </p:nvPr>
        </p:nvSpPr>
        <p:spPr>
          <a:xfrm>
            <a:off x="1136428" y="627564"/>
            <a:ext cx="7474172" cy="1325563"/>
          </a:xfrm>
        </p:spPr>
        <p:txBody>
          <a:bodyPr>
            <a:normAutofit/>
          </a:bodyPr>
          <a:lstStyle/>
          <a:p>
            <a:endParaRPr lang="ar-SA"/>
          </a:p>
        </p:txBody>
      </p:sp>
      <p:sp>
        <p:nvSpPr>
          <p:cNvPr id="3" name="عنصر نائب للمحتوى 2">
            <a:extLst>
              <a:ext uri="{FF2B5EF4-FFF2-40B4-BE49-F238E27FC236}">
                <a16:creationId xmlns:a16="http://schemas.microsoft.com/office/drawing/2014/main" id="{7FCF410F-96C8-42A4-BD91-0911A09964AE}"/>
              </a:ext>
            </a:extLst>
          </p:cNvPr>
          <p:cNvSpPr>
            <a:spLocks noGrp="1"/>
          </p:cNvSpPr>
          <p:nvPr>
            <p:ph idx="1"/>
          </p:nvPr>
        </p:nvSpPr>
        <p:spPr>
          <a:xfrm>
            <a:off x="1136429" y="2278173"/>
            <a:ext cx="6467867" cy="3450613"/>
          </a:xfrm>
        </p:spPr>
        <p:txBody>
          <a:bodyPr anchor="ctr">
            <a:normAutofit/>
          </a:bodyPr>
          <a:lstStyle/>
          <a:p>
            <a:pPr marL="0" indent="0" rtl="0">
              <a:buNone/>
            </a:pPr>
            <a:endParaRPr lang="en-US" sz="2400" dirty="0"/>
          </a:p>
          <a:p>
            <a:pPr marL="0" indent="0" algn="ctr" rtl="0">
              <a:buNone/>
            </a:pPr>
            <a:r>
              <a:rPr lang="en-US" sz="5000" dirty="0"/>
              <a:t>Thank you</a:t>
            </a:r>
            <a:endParaRPr lang="ar-SA" sz="5000" dirty="0"/>
          </a:p>
        </p:txBody>
      </p:sp>
      <p:sp>
        <p:nvSpPr>
          <p:cNvPr id="14"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مصافحة باليد">
            <a:extLst>
              <a:ext uri="{FF2B5EF4-FFF2-40B4-BE49-F238E27FC236}">
                <a16:creationId xmlns:a16="http://schemas.microsoft.com/office/drawing/2014/main" id="{FBC8A662-EA00-4752-AF65-E6D6F6234E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87458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9D542AE2-15E9-44CB-9DCA-639D0431D552}"/>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Outline</a:t>
            </a:r>
            <a:endParaRPr lang="ar-SA" sz="4000" dirty="0">
              <a:solidFill>
                <a:srgbClr val="FFFFFF"/>
              </a:solidFill>
            </a:endParaRPr>
          </a:p>
        </p:txBody>
      </p:sp>
      <p:sp>
        <p:nvSpPr>
          <p:cNvPr id="3" name="عنصر نائب للمحتوى 2">
            <a:extLst>
              <a:ext uri="{FF2B5EF4-FFF2-40B4-BE49-F238E27FC236}">
                <a16:creationId xmlns:a16="http://schemas.microsoft.com/office/drawing/2014/main" id="{9604D9C2-2F33-46A4-9EBA-CB5392C7BE67}"/>
              </a:ext>
            </a:extLst>
          </p:cNvPr>
          <p:cNvSpPr>
            <a:spLocks noGrp="1"/>
          </p:cNvSpPr>
          <p:nvPr>
            <p:ph idx="1"/>
          </p:nvPr>
        </p:nvSpPr>
        <p:spPr>
          <a:xfrm>
            <a:off x="1371599" y="2318197"/>
            <a:ext cx="9724031" cy="3683358"/>
          </a:xfrm>
        </p:spPr>
        <p:txBody>
          <a:bodyPr anchor="ctr">
            <a:normAutofit fontScale="92500" lnSpcReduction="20000"/>
          </a:bodyPr>
          <a:lstStyle/>
          <a:p>
            <a:pPr algn="l" rtl="0"/>
            <a:r>
              <a:rPr lang="en-US" sz="2000" b="1" dirty="0"/>
              <a:t>Introduction</a:t>
            </a:r>
          </a:p>
          <a:p>
            <a:pPr algn="l" rtl="0"/>
            <a:r>
              <a:rPr lang="en-US" sz="2000" b="1" i="0" dirty="0">
                <a:effectLst/>
                <a:latin typeface="-apple-system"/>
              </a:rPr>
              <a:t>Analytical Approach</a:t>
            </a:r>
          </a:p>
          <a:p>
            <a:pPr algn="l" rtl="0"/>
            <a:r>
              <a:rPr lang="en-US" sz="2000" b="1" i="0" dirty="0">
                <a:effectLst/>
                <a:latin typeface="-apple-system"/>
              </a:rPr>
              <a:t>Data set</a:t>
            </a:r>
            <a:endParaRPr lang="en-US" sz="2000" b="1" kern="1200" dirty="0">
              <a:latin typeface="+mj-lt"/>
              <a:ea typeface="+mj-ea"/>
              <a:cs typeface="+mj-cs"/>
            </a:endParaRPr>
          </a:p>
          <a:p>
            <a:pPr algn="l" rtl="0"/>
            <a:r>
              <a:rPr lang="en-US" sz="2000" b="1" dirty="0"/>
              <a:t>Clean Data</a:t>
            </a:r>
          </a:p>
          <a:p>
            <a:pPr algn="l" rtl="0"/>
            <a:r>
              <a:rPr lang="en-US" sz="2000" b="1" dirty="0"/>
              <a:t>Remove Duplication</a:t>
            </a:r>
          </a:p>
          <a:p>
            <a:pPr algn="l" rtl="0"/>
            <a:r>
              <a:rPr lang="en-US" sz="2000" b="1" dirty="0"/>
              <a:t>Subset Data By Time</a:t>
            </a:r>
          </a:p>
          <a:p>
            <a:pPr algn="l" rtl="0"/>
            <a:r>
              <a:rPr lang="en-US" sz="2000" b="1" dirty="0"/>
              <a:t>Group By Station and Date </a:t>
            </a:r>
          </a:p>
          <a:p>
            <a:pPr algn="l" rtl="0"/>
            <a:r>
              <a:rPr lang="en-US" sz="2000" b="1" dirty="0"/>
              <a:t>Total Exits Per Station</a:t>
            </a:r>
          </a:p>
          <a:p>
            <a:pPr algn="l" rtl="0"/>
            <a:r>
              <a:rPr lang="en-US" sz="2000" b="1" i="0" dirty="0">
                <a:effectLst/>
                <a:latin typeface="-apple-system"/>
              </a:rPr>
              <a:t>Total Entries Per Station</a:t>
            </a:r>
          </a:p>
          <a:p>
            <a:pPr algn="l" rtl="0"/>
            <a:r>
              <a:rPr lang="en-US" sz="2000" b="1" i="0" dirty="0">
                <a:effectLst/>
                <a:latin typeface="-apple-system"/>
              </a:rPr>
              <a:t>Conclusion</a:t>
            </a:r>
            <a:br>
              <a:rPr lang="en-US" sz="2000" b="1" i="0" dirty="0">
                <a:effectLst/>
                <a:latin typeface="-apple-system"/>
              </a:rPr>
            </a:br>
            <a:br>
              <a:rPr lang="en-US" sz="2000" b="1" dirty="0"/>
            </a:br>
            <a:endParaRPr lang="ar-SA" sz="2000" b="1" dirty="0"/>
          </a:p>
        </p:txBody>
      </p:sp>
    </p:spTree>
    <p:extLst>
      <p:ext uri="{BB962C8B-B14F-4D97-AF65-F5344CB8AC3E}">
        <p14:creationId xmlns:p14="http://schemas.microsoft.com/office/powerpoint/2010/main" val="244357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9D542AE2-15E9-44CB-9DCA-639D0431D552}"/>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Introduction</a:t>
            </a:r>
            <a:endParaRPr lang="ar-SA" sz="4000" dirty="0">
              <a:solidFill>
                <a:srgbClr val="FFFFFF"/>
              </a:solidFill>
            </a:endParaRPr>
          </a:p>
        </p:txBody>
      </p:sp>
      <p:sp>
        <p:nvSpPr>
          <p:cNvPr id="3" name="عنصر نائب للمحتوى 2">
            <a:extLst>
              <a:ext uri="{FF2B5EF4-FFF2-40B4-BE49-F238E27FC236}">
                <a16:creationId xmlns:a16="http://schemas.microsoft.com/office/drawing/2014/main" id="{9604D9C2-2F33-46A4-9EBA-CB5392C7BE67}"/>
              </a:ext>
            </a:extLst>
          </p:cNvPr>
          <p:cNvSpPr>
            <a:spLocks noGrp="1"/>
          </p:cNvSpPr>
          <p:nvPr>
            <p:ph idx="1"/>
          </p:nvPr>
        </p:nvSpPr>
        <p:spPr>
          <a:xfrm>
            <a:off x="1371599" y="2318197"/>
            <a:ext cx="9724031" cy="3683358"/>
          </a:xfrm>
        </p:spPr>
        <p:txBody>
          <a:bodyPr anchor="ctr">
            <a:normAutofit/>
          </a:bodyPr>
          <a:lstStyle/>
          <a:p>
            <a:pPr algn="l" rtl="0"/>
            <a:r>
              <a:rPr lang="en-US" sz="1750" b="0" dirty="0">
                <a:effectLst/>
              </a:rPr>
              <a:t>The target market are commuters who use the (MTA-Stations) system since commuters are highly likely to purchase Some coffee in the morning before work. To increase this, we have to know which stations are busiest</a:t>
            </a:r>
          </a:p>
          <a:p>
            <a:pPr algn="l" rtl="0"/>
            <a:endParaRPr lang="ar-SA" sz="2000" dirty="0"/>
          </a:p>
        </p:txBody>
      </p:sp>
    </p:spTree>
    <p:extLst>
      <p:ext uri="{BB962C8B-B14F-4D97-AF65-F5344CB8AC3E}">
        <p14:creationId xmlns:p14="http://schemas.microsoft.com/office/powerpoint/2010/main" val="256343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A4EF8483-38D7-47BB-8076-49666D837BFA}"/>
              </a:ext>
            </a:extLst>
          </p:cNvPr>
          <p:cNvSpPr>
            <a:spLocks noGrp="1"/>
          </p:cNvSpPr>
          <p:nvPr>
            <p:ph type="title"/>
          </p:nvPr>
        </p:nvSpPr>
        <p:spPr>
          <a:xfrm>
            <a:off x="1371597" y="348865"/>
            <a:ext cx="10044023" cy="877729"/>
          </a:xfrm>
        </p:spPr>
        <p:txBody>
          <a:bodyPr anchor="ctr">
            <a:noAutofit/>
          </a:bodyPr>
          <a:lstStyle/>
          <a:p>
            <a:pPr algn="ctr" rtl="0"/>
            <a:br>
              <a:rPr lang="en-US" sz="2000" dirty="0">
                <a:solidFill>
                  <a:srgbClr val="FFFFFF"/>
                </a:solidFill>
              </a:rPr>
            </a:br>
            <a:r>
              <a:rPr lang="en-US" sz="2000" b="1" i="0" dirty="0">
                <a:solidFill>
                  <a:srgbClr val="FFFFFF"/>
                </a:solidFill>
                <a:effectLst/>
                <a:latin typeface="-apple-system"/>
              </a:rPr>
              <a:t>Analytical Approach</a:t>
            </a:r>
            <a:br>
              <a:rPr lang="en-US" sz="2000" b="1" i="0" dirty="0">
                <a:solidFill>
                  <a:srgbClr val="FFFFFF"/>
                </a:solidFill>
                <a:effectLst/>
                <a:latin typeface="-apple-system"/>
              </a:rPr>
            </a:br>
            <a:br>
              <a:rPr lang="en-US" sz="2000" dirty="0">
                <a:solidFill>
                  <a:srgbClr val="FFFFFF"/>
                </a:solidFill>
              </a:rPr>
            </a:br>
            <a:endParaRPr lang="ar-SA" sz="2000" dirty="0">
              <a:solidFill>
                <a:srgbClr val="FFFFFF"/>
              </a:solidFill>
            </a:endParaRPr>
          </a:p>
        </p:txBody>
      </p:sp>
      <p:graphicFrame>
        <p:nvGraphicFramePr>
          <p:cNvPr id="18" name="عنصر نائب للمحتوى 2">
            <a:extLst>
              <a:ext uri="{FF2B5EF4-FFF2-40B4-BE49-F238E27FC236}">
                <a16:creationId xmlns:a16="http://schemas.microsoft.com/office/drawing/2014/main" id="{FBFFE9E2-FB71-41B3-BDBC-A2B174CA6D45}"/>
              </a:ext>
            </a:extLst>
          </p:cNvPr>
          <p:cNvGraphicFramePr>
            <a:graphicFrameLocks noGrp="1"/>
          </p:cNvGraphicFramePr>
          <p:nvPr>
            <p:ph idx="1"/>
            <p:extLst>
              <p:ext uri="{D42A27DB-BD31-4B8C-83A1-F6EECF244321}">
                <p14:modId xmlns:p14="http://schemas.microsoft.com/office/powerpoint/2010/main" val="101298543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87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5BBBDA71-761A-4B45-8540-4A18DCA06FEE}"/>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lgn="ctr" rtl="0"/>
            <a:r>
              <a:rPr lang="en-US" sz="4000" kern="1200" dirty="0">
                <a:solidFill>
                  <a:srgbClr val="FFFFFF"/>
                </a:solidFill>
                <a:latin typeface="+mj-lt"/>
                <a:ea typeface="+mj-ea"/>
                <a:cs typeface="+mj-cs"/>
              </a:rPr>
              <a:t>Data set</a:t>
            </a:r>
          </a:p>
        </p:txBody>
      </p:sp>
      <p:pic>
        <p:nvPicPr>
          <p:cNvPr id="5" name="عنصر نائب للمحتوى 4">
            <a:extLst>
              <a:ext uri="{FF2B5EF4-FFF2-40B4-BE49-F238E27FC236}">
                <a16:creationId xmlns:a16="http://schemas.microsoft.com/office/drawing/2014/main" id="{851D934D-67C3-4D6F-BE8B-35D36A25EFCF}"/>
              </a:ext>
            </a:extLst>
          </p:cNvPr>
          <p:cNvPicPr>
            <a:picLocks noGrp="1" noChangeAspect="1"/>
          </p:cNvPicPr>
          <p:nvPr>
            <p:ph idx="1"/>
          </p:nvPr>
        </p:nvPicPr>
        <p:blipFill>
          <a:blip r:embed="rId2"/>
          <a:stretch>
            <a:fillRect/>
          </a:stretch>
        </p:blipFill>
        <p:spPr>
          <a:xfrm>
            <a:off x="432225" y="2958680"/>
            <a:ext cx="11327549" cy="2467386"/>
          </a:xfrm>
          <a:prstGeom prst="rect">
            <a:avLst/>
          </a:prstGeom>
        </p:spPr>
      </p:pic>
    </p:spTree>
    <p:extLst>
      <p:ext uri="{BB962C8B-B14F-4D97-AF65-F5344CB8AC3E}">
        <p14:creationId xmlns:p14="http://schemas.microsoft.com/office/powerpoint/2010/main" val="112719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عنصر نائب للمحتوى 6">
            <a:extLst>
              <a:ext uri="{FF2B5EF4-FFF2-40B4-BE49-F238E27FC236}">
                <a16:creationId xmlns:a16="http://schemas.microsoft.com/office/drawing/2014/main" id="{2BCF7A75-9BD6-4DBB-B7BA-DBF2FAC852ED}"/>
              </a:ext>
            </a:extLst>
          </p:cNvPr>
          <p:cNvPicPr>
            <a:picLocks noGrp="1" noChangeAspect="1"/>
          </p:cNvPicPr>
          <p:nvPr>
            <p:ph idx="1"/>
          </p:nvPr>
        </p:nvPicPr>
        <p:blipFill>
          <a:blip r:embed="rId2"/>
          <a:stretch>
            <a:fillRect/>
          </a:stretch>
        </p:blipFill>
        <p:spPr>
          <a:xfrm>
            <a:off x="1287463" y="3614738"/>
            <a:ext cx="10064750" cy="831850"/>
          </a:xfrm>
        </p:spPr>
      </p:pic>
      <p:pic>
        <p:nvPicPr>
          <p:cNvPr id="9" name="صورة 8">
            <a:extLst>
              <a:ext uri="{FF2B5EF4-FFF2-40B4-BE49-F238E27FC236}">
                <a16:creationId xmlns:a16="http://schemas.microsoft.com/office/drawing/2014/main" id="{7089FA8B-C87D-4FEA-8C29-69A2BB422ECA}"/>
              </a:ext>
            </a:extLst>
          </p:cNvPr>
          <p:cNvPicPr>
            <a:picLocks noChangeAspect="1"/>
          </p:cNvPicPr>
          <p:nvPr/>
        </p:nvPicPr>
        <p:blipFill>
          <a:blip r:embed="rId3"/>
          <a:stretch>
            <a:fillRect/>
          </a:stretch>
        </p:blipFill>
        <p:spPr>
          <a:xfrm>
            <a:off x="1287463" y="4514850"/>
            <a:ext cx="10064750" cy="614363"/>
          </a:xfrm>
          <a:prstGeom prst="rect">
            <a:avLst/>
          </a:prstGeom>
        </p:spPr>
      </p:pic>
      <p:sp>
        <p:nvSpPr>
          <p:cNvPr id="2" name="عنوان 1">
            <a:extLst>
              <a:ext uri="{FF2B5EF4-FFF2-40B4-BE49-F238E27FC236}">
                <a16:creationId xmlns:a16="http://schemas.microsoft.com/office/drawing/2014/main" id="{5BBBDA71-761A-4B45-8540-4A18DCA06FEE}"/>
              </a:ext>
            </a:extLst>
          </p:cNvPr>
          <p:cNvSpPr>
            <a:spLocks noGrp="1"/>
          </p:cNvSpPr>
          <p:nvPr>
            <p:ph type="title"/>
          </p:nvPr>
        </p:nvSpPr>
        <p:spPr>
          <a:xfrm>
            <a:off x="1286932" y="1204109"/>
            <a:ext cx="10023398" cy="857894"/>
          </a:xfrm>
        </p:spPr>
        <p:txBody>
          <a:bodyPr>
            <a:normAutofit/>
          </a:bodyPr>
          <a:lstStyle/>
          <a:p>
            <a:pPr algn="ctr"/>
            <a:r>
              <a:rPr lang="en-US" sz="4000" dirty="0">
                <a:solidFill>
                  <a:srgbClr val="FFFFFF"/>
                </a:solidFill>
              </a:rPr>
              <a:t>Clean Data</a:t>
            </a:r>
            <a:endParaRPr lang="ar-SA" sz="4000" dirty="0">
              <a:solidFill>
                <a:srgbClr val="FFFFFF"/>
              </a:solidFill>
            </a:endParaRPr>
          </a:p>
        </p:txBody>
      </p:sp>
    </p:spTree>
    <p:extLst>
      <p:ext uri="{BB962C8B-B14F-4D97-AF65-F5344CB8AC3E}">
        <p14:creationId xmlns:p14="http://schemas.microsoft.com/office/powerpoint/2010/main" val="262451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5928739C-6428-48F9-A587-315897929C89}"/>
              </a:ext>
            </a:extLst>
          </p:cNvPr>
          <p:cNvSpPr>
            <a:spLocks noGrp="1"/>
          </p:cNvSpPr>
          <p:nvPr>
            <p:ph type="title"/>
          </p:nvPr>
        </p:nvSpPr>
        <p:spPr>
          <a:xfrm>
            <a:off x="1371599" y="5510253"/>
            <a:ext cx="9895951" cy="1033669"/>
          </a:xfrm>
        </p:spPr>
        <p:txBody>
          <a:bodyPr>
            <a:normAutofit/>
          </a:bodyPr>
          <a:lstStyle/>
          <a:p>
            <a:pPr algn="ctr"/>
            <a:r>
              <a:rPr lang="en-US" sz="4000" dirty="0">
                <a:solidFill>
                  <a:srgbClr val="FFFFFF"/>
                </a:solidFill>
              </a:rPr>
              <a:t>Remove Duplication</a:t>
            </a:r>
            <a:endParaRPr lang="ar-SA" sz="4000" dirty="0">
              <a:solidFill>
                <a:srgbClr val="FFFFFF"/>
              </a:solidFill>
            </a:endParaRPr>
          </a:p>
        </p:txBody>
      </p:sp>
      <p:pic>
        <p:nvPicPr>
          <p:cNvPr id="5" name="عنصر نائب للمحتوى 4">
            <a:extLst>
              <a:ext uri="{FF2B5EF4-FFF2-40B4-BE49-F238E27FC236}">
                <a16:creationId xmlns:a16="http://schemas.microsoft.com/office/drawing/2014/main" id="{20B96297-785C-4B33-B69D-4351A9627F2F}"/>
              </a:ext>
            </a:extLst>
          </p:cNvPr>
          <p:cNvPicPr>
            <a:picLocks noChangeAspect="1"/>
          </p:cNvPicPr>
          <p:nvPr/>
        </p:nvPicPr>
        <p:blipFill>
          <a:blip r:embed="rId2"/>
          <a:stretch>
            <a:fillRect/>
          </a:stretch>
        </p:blipFill>
        <p:spPr>
          <a:xfrm>
            <a:off x="1940256" y="694999"/>
            <a:ext cx="8311487" cy="2630414"/>
          </a:xfrm>
          <a:prstGeom prst="rect">
            <a:avLst/>
          </a:prstGeom>
        </p:spPr>
      </p:pic>
      <p:sp>
        <p:nvSpPr>
          <p:cNvPr id="21" name="Content Placeholder 8">
            <a:extLst>
              <a:ext uri="{FF2B5EF4-FFF2-40B4-BE49-F238E27FC236}">
                <a16:creationId xmlns:a16="http://schemas.microsoft.com/office/drawing/2014/main" id="{AA896E36-CC04-47EE-8E47-BC64B5233B15}"/>
              </a:ext>
            </a:extLst>
          </p:cNvPr>
          <p:cNvSpPr>
            <a:spLocks noGrp="1"/>
          </p:cNvSpPr>
          <p:nvPr>
            <p:ph idx="1"/>
          </p:nvPr>
        </p:nvSpPr>
        <p:spPr>
          <a:xfrm>
            <a:off x="1940256" y="3833199"/>
            <a:ext cx="8332826" cy="1119982"/>
          </a:xfrm>
        </p:spPr>
        <p:txBody>
          <a:bodyPr anchor="ctr">
            <a:normAutofit/>
          </a:bodyPr>
          <a:lstStyle/>
          <a:p>
            <a:endParaRPr lang="en-US" sz="2000"/>
          </a:p>
        </p:txBody>
      </p:sp>
    </p:spTree>
    <p:extLst>
      <p:ext uri="{BB962C8B-B14F-4D97-AF65-F5344CB8AC3E}">
        <p14:creationId xmlns:p14="http://schemas.microsoft.com/office/powerpoint/2010/main" val="266668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26D4EE64-136E-4923-859D-65BCB1AF09A7}"/>
              </a:ext>
            </a:extLst>
          </p:cNvPr>
          <p:cNvSpPr>
            <a:spLocks noGrp="1"/>
          </p:cNvSpPr>
          <p:nvPr>
            <p:ph type="title"/>
          </p:nvPr>
        </p:nvSpPr>
        <p:spPr>
          <a:xfrm>
            <a:off x="556592" y="4230093"/>
            <a:ext cx="4689823" cy="1800165"/>
          </a:xfrm>
        </p:spPr>
        <p:txBody>
          <a:bodyPr anchor="t">
            <a:normAutofit/>
          </a:bodyPr>
          <a:lstStyle/>
          <a:p>
            <a:pPr algn="l"/>
            <a:r>
              <a:rPr lang="en-US" sz="4000" b="1" dirty="0"/>
              <a:t>Subset Data By Time</a:t>
            </a:r>
            <a:br>
              <a:rPr lang="en-US" sz="4000" b="1" dirty="0"/>
            </a:br>
            <a:br>
              <a:rPr lang="en-US" sz="4000" b="1" dirty="0"/>
            </a:br>
            <a:endParaRPr lang="ar-SA" sz="4000" dirty="0"/>
          </a:p>
        </p:txBody>
      </p:sp>
      <p:pic>
        <p:nvPicPr>
          <p:cNvPr id="5" name="عنصر نائب للمحتوى 4">
            <a:extLst>
              <a:ext uri="{FF2B5EF4-FFF2-40B4-BE49-F238E27FC236}">
                <a16:creationId xmlns:a16="http://schemas.microsoft.com/office/drawing/2014/main" id="{FF24A645-BC66-461A-AEA5-1C054E931282}"/>
              </a:ext>
            </a:extLst>
          </p:cNvPr>
          <p:cNvPicPr>
            <a:picLocks noChangeAspect="1"/>
          </p:cNvPicPr>
          <p:nvPr/>
        </p:nvPicPr>
        <p:blipFill>
          <a:blip r:embed="rId2"/>
          <a:stretch>
            <a:fillRect/>
          </a:stretch>
        </p:blipFill>
        <p:spPr>
          <a:xfrm>
            <a:off x="556592" y="680992"/>
            <a:ext cx="11139778" cy="3007741"/>
          </a:xfrm>
          <a:prstGeom prst="rect">
            <a:avLst/>
          </a:prstGeom>
        </p:spPr>
      </p:pic>
      <p:sp>
        <p:nvSpPr>
          <p:cNvPr id="9" name="Content Placeholder 8">
            <a:extLst>
              <a:ext uri="{FF2B5EF4-FFF2-40B4-BE49-F238E27FC236}">
                <a16:creationId xmlns:a16="http://schemas.microsoft.com/office/drawing/2014/main" id="{769B9C2F-CB15-4CB6-A7B6-CEF0AA721423}"/>
              </a:ext>
            </a:extLst>
          </p:cNvPr>
          <p:cNvSpPr>
            <a:spLocks noGrp="1"/>
          </p:cNvSpPr>
          <p:nvPr>
            <p:ph idx="1"/>
          </p:nvPr>
        </p:nvSpPr>
        <p:spPr>
          <a:xfrm>
            <a:off x="5246415" y="4230094"/>
            <a:ext cx="6235268" cy="1800164"/>
          </a:xfrm>
        </p:spPr>
        <p:txBody>
          <a:bodyPr anchor="t">
            <a:normAutofit/>
          </a:bodyPr>
          <a:lstStyle/>
          <a:p>
            <a:pPr algn="ctr" rtl="0"/>
            <a:endParaRPr lang="en-US" sz="2000" b="1" dirty="0"/>
          </a:p>
        </p:txBody>
      </p:sp>
      <p:sp>
        <p:nvSpPr>
          <p:cNvPr id="14" name="Rectangle 13">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567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3E531007-C50B-4565-9924-378EA8A3B490}"/>
              </a:ext>
            </a:extLst>
          </p:cNvPr>
          <p:cNvSpPr>
            <a:spLocks noGrp="1"/>
          </p:cNvSpPr>
          <p:nvPr>
            <p:ph type="title"/>
          </p:nvPr>
        </p:nvSpPr>
        <p:spPr>
          <a:xfrm>
            <a:off x="1371599" y="5510253"/>
            <a:ext cx="9895951" cy="1033669"/>
          </a:xfrm>
        </p:spPr>
        <p:txBody>
          <a:bodyPr>
            <a:normAutofit/>
          </a:bodyPr>
          <a:lstStyle/>
          <a:p>
            <a:pPr algn="ctr"/>
            <a:r>
              <a:rPr lang="en-US" sz="4000" dirty="0">
                <a:solidFill>
                  <a:srgbClr val="FFFFFF"/>
                </a:solidFill>
              </a:rPr>
              <a:t>Group By Station and Date  </a:t>
            </a:r>
            <a:endParaRPr lang="ar-SA" sz="4000" dirty="0">
              <a:solidFill>
                <a:srgbClr val="FFFFFF"/>
              </a:solidFill>
            </a:endParaRPr>
          </a:p>
        </p:txBody>
      </p:sp>
      <p:pic>
        <p:nvPicPr>
          <p:cNvPr id="5" name="عنصر نائب للمحتوى 4">
            <a:extLst>
              <a:ext uri="{FF2B5EF4-FFF2-40B4-BE49-F238E27FC236}">
                <a16:creationId xmlns:a16="http://schemas.microsoft.com/office/drawing/2014/main" id="{69C37842-0738-47FD-B6C5-D08628CB161F}"/>
              </a:ext>
            </a:extLst>
          </p:cNvPr>
          <p:cNvPicPr>
            <a:picLocks noChangeAspect="1"/>
          </p:cNvPicPr>
          <p:nvPr/>
        </p:nvPicPr>
        <p:blipFill>
          <a:blip r:embed="rId2"/>
          <a:stretch>
            <a:fillRect/>
          </a:stretch>
        </p:blipFill>
        <p:spPr>
          <a:xfrm>
            <a:off x="3558646" y="402570"/>
            <a:ext cx="5074707" cy="3215273"/>
          </a:xfrm>
          <a:prstGeom prst="rect">
            <a:avLst/>
          </a:prstGeom>
        </p:spPr>
      </p:pic>
      <p:sp>
        <p:nvSpPr>
          <p:cNvPr id="9" name="Content Placeholder 8">
            <a:extLst>
              <a:ext uri="{FF2B5EF4-FFF2-40B4-BE49-F238E27FC236}">
                <a16:creationId xmlns:a16="http://schemas.microsoft.com/office/drawing/2014/main" id="{BE017259-93EC-416F-8A7A-473E1A2B9D54}"/>
              </a:ext>
            </a:extLst>
          </p:cNvPr>
          <p:cNvSpPr>
            <a:spLocks noGrp="1"/>
          </p:cNvSpPr>
          <p:nvPr>
            <p:ph idx="1"/>
          </p:nvPr>
        </p:nvSpPr>
        <p:spPr>
          <a:xfrm>
            <a:off x="1940256" y="3833199"/>
            <a:ext cx="8332826" cy="1119982"/>
          </a:xfrm>
        </p:spPr>
        <p:txBody>
          <a:bodyPr anchor="ctr">
            <a:normAutofit/>
          </a:bodyPr>
          <a:lstStyle/>
          <a:p>
            <a:endParaRPr lang="en-US" sz="2000"/>
          </a:p>
        </p:txBody>
      </p:sp>
    </p:spTree>
    <p:extLst>
      <p:ext uri="{BB962C8B-B14F-4D97-AF65-F5344CB8AC3E}">
        <p14:creationId xmlns:p14="http://schemas.microsoft.com/office/powerpoint/2010/main" val="3552522060"/>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197</Words>
  <Application>Microsoft Office PowerPoint</Application>
  <PresentationFormat>شاشة عريضة</PresentationFormat>
  <Paragraphs>34</Paragraphs>
  <Slides>13</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13</vt:i4>
      </vt:variant>
    </vt:vector>
  </HeadingPairs>
  <TitlesOfParts>
    <vt:vector size="18" baseType="lpstr">
      <vt:lpstr>-apple-system</vt:lpstr>
      <vt:lpstr>Arial</vt:lpstr>
      <vt:lpstr>Calibri</vt:lpstr>
      <vt:lpstr>Calibri Light</vt:lpstr>
      <vt:lpstr>نسق Office</vt:lpstr>
      <vt:lpstr>MTA Project  Mohammed Sareh Assiri</vt:lpstr>
      <vt:lpstr>Outline</vt:lpstr>
      <vt:lpstr>Introduction</vt:lpstr>
      <vt:lpstr> Analytical Approach  </vt:lpstr>
      <vt:lpstr>Data set</vt:lpstr>
      <vt:lpstr>Clean Data</vt:lpstr>
      <vt:lpstr>Remove Duplication</vt:lpstr>
      <vt:lpstr>Subset Data By Time  </vt:lpstr>
      <vt:lpstr>Group By Station and Date  </vt:lpstr>
      <vt:lpstr>Total Exits Per Station</vt:lpstr>
      <vt:lpstr>Total Entries Per Station</vt:lpstr>
      <vt:lpstr>Conclusion</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Mohammed Sareh Assiri</dc:title>
  <dc:creator>790464</dc:creator>
  <cp:lastModifiedBy>790464</cp:lastModifiedBy>
  <cp:revision>5</cp:revision>
  <dcterms:created xsi:type="dcterms:W3CDTF">2021-09-08T20:47:07Z</dcterms:created>
  <dcterms:modified xsi:type="dcterms:W3CDTF">2021-09-09T10:48:20Z</dcterms:modified>
</cp:coreProperties>
</file>