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bula Light" panose="020B0604020202020204" charset="0"/>
      <p:regular r:id="rId14"/>
    </p:embeddedFont>
    <p:embeddedFont>
      <p:font typeface="Arimo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</p:embeddedFont>
    <p:embeddedFont>
      <p:font typeface="Now" panose="020B0604020202020204" charset="0"/>
      <p:regular r:id="rId18"/>
    </p:embeddedFont>
    <p:embeddedFont>
      <p:font typeface="Now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740"/>
            <a:ext cx="18288000" cy="5236410"/>
            <a:chOff x="0" y="0"/>
            <a:chExt cx="6186311" cy="17713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771329"/>
            </a:xfrm>
            <a:custGeom>
              <a:avLst/>
              <a:gdLst/>
              <a:ahLst/>
              <a:cxnLst/>
              <a:rect l="l" t="t" r="r" b="b"/>
              <a:pathLst>
                <a:path w="6186311" h="1771329">
                  <a:moveTo>
                    <a:pt x="6061851" y="1771329"/>
                  </a:moveTo>
                  <a:lnTo>
                    <a:pt x="124460" y="1771329"/>
                  </a:lnTo>
                  <a:cubicBezTo>
                    <a:pt x="55880" y="1771329"/>
                    <a:pt x="0" y="1715449"/>
                    <a:pt x="0" y="16468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646869"/>
                  </a:lnTo>
                  <a:cubicBezTo>
                    <a:pt x="6186311" y="1715449"/>
                    <a:pt x="6130431" y="1771329"/>
                    <a:pt x="6061851" y="1771329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02392"/>
            <a:ext cx="16230600" cy="8755908"/>
            <a:chOff x="0" y="0"/>
            <a:chExt cx="5490351" cy="29618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90351" cy="2961875"/>
            </a:xfrm>
            <a:custGeom>
              <a:avLst/>
              <a:gdLst/>
              <a:ahLst/>
              <a:cxnLst/>
              <a:rect l="l" t="t" r="r" b="b"/>
              <a:pathLst>
                <a:path w="5490351" h="2961875">
                  <a:moveTo>
                    <a:pt x="5365891" y="2961875"/>
                  </a:moveTo>
                  <a:lnTo>
                    <a:pt x="124460" y="2961875"/>
                  </a:lnTo>
                  <a:cubicBezTo>
                    <a:pt x="55880" y="2961875"/>
                    <a:pt x="0" y="2905995"/>
                    <a:pt x="0" y="28374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837415"/>
                  </a:lnTo>
                  <a:cubicBezTo>
                    <a:pt x="5490351" y="2905995"/>
                    <a:pt x="5434471" y="2961875"/>
                    <a:pt x="5365891" y="2961875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168416" y="4033421"/>
            <a:ext cx="8331150" cy="4165575"/>
            <a:chOff x="0" y="0"/>
            <a:chExt cx="11108199" cy="555410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1108199" cy="555410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1159359" y="1159359"/>
              <a:ext cx="8789481" cy="4394741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0858944" y="813889"/>
            <a:ext cx="5640621" cy="7404157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028700" y="1695450"/>
            <a:ext cx="11305290" cy="3498092"/>
            <a:chOff x="0" y="0"/>
            <a:chExt cx="15073720" cy="466412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5073720" cy="3632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599">
                  <a:solidFill>
                    <a:srgbClr val="FFFFFF"/>
                  </a:solidFill>
                  <a:latin typeface="Now Bold"/>
                </a:rPr>
                <a:t>Diabetes Disease Prediction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138977"/>
              <a:ext cx="15073720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5172075"/>
            <a:ext cx="6550505" cy="388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bula Light"/>
              </a:rPr>
              <a:t>By:</a:t>
            </a:r>
          </a:p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bula Light"/>
              </a:rPr>
              <a:t>Mohammed Sareh Assiri</a:t>
            </a:r>
          </a:p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bula Light"/>
              </a:rPr>
              <a:t>SADIA-Bootcamp</a:t>
            </a:r>
          </a:p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bula Light"/>
              </a:rPr>
              <a:t>October 2021</a:t>
            </a:r>
          </a:p>
          <a:p>
            <a:pPr algn="ctr">
              <a:lnSpc>
                <a:spcPts val="4399"/>
              </a:lnSpc>
              <a:spcBef>
                <a:spcPct val="0"/>
              </a:spcBef>
            </a:pPr>
            <a:endParaRPr lang="en-US" sz="3999">
              <a:solidFill>
                <a:srgbClr val="FFFFFF"/>
              </a:solidFill>
              <a:latin typeface="Abula Light"/>
            </a:endParaRPr>
          </a:p>
          <a:p>
            <a:pPr algn="ctr">
              <a:lnSpc>
                <a:spcPts val="4399"/>
              </a:lnSpc>
              <a:spcBef>
                <a:spcPct val="0"/>
              </a:spcBef>
            </a:pPr>
            <a:endParaRPr lang="en-US" sz="3999">
              <a:solidFill>
                <a:srgbClr val="FFFFFF"/>
              </a:solidFill>
              <a:latin typeface="Abul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2157" y="1564754"/>
            <a:ext cx="7693546" cy="7693546"/>
            <a:chOff x="0" y="0"/>
            <a:chExt cx="10258062" cy="102580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61078" y="1723585"/>
            <a:ext cx="4364161" cy="341991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1867" y="2938070"/>
            <a:ext cx="9862748" cy="706505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790363" y="542925"/>
            <a:ext cx="6661177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 Predictions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91669" y="9392777"/>
            <a:ext cx="9525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70628" y="3174454"/>
            <a:ext cx="8791180" cy="8791180"/>
            <a:chOff x="0" y="0"/>
            <a:chExt cx="11721574" cy="11721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21574" cy="11721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074112" y="1074112"/>
              <a:ext cx="9573349" cy="9573349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51617" y="2817727"/>
            <a:ext cx="11419011" cy="6000472"/>
            <a:chOff x="0" y="0"/>
            <a:chExt cx="15225348" cy="800062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5225348" cy="8000629"/>
              <a:chOff x="0" y="0"/>
              <a:chExt cx="3960682" cy="208126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960682" cy="2081263"/>
              </a:xfrm>
              <a:custGeom>
                <a:avLst/>
                <a:gdLst/>
                <a:ahLst/>
                <a:cxnLst/>
                <a:rect l="l" t="t" r="r" b="b"/>
                <a:pathLst>
                  <a:path w="3960682" h="2081263">
                    <a:moveTo>
                      <a:pt x="3836222" y="2081262"/>
                    </a:moveTo>
                    <a:lnTo>
                      <a:pt x="124460" y="2081262"/>
                    </a:lnTo>
                    <a:cubicBezTo>
                      <a:pt x="55880" y="2081262"/>
                      <a:pt x="0" y="2025383"/>
                      <a:pt x="0" y="19568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36222" y="0"/>
                    </a:lnTo>
                    <a:cubicBezTo>
                      <a:pt x="3904802" y="0"/>
                      <a:pt x="3960682" y="55880"/>
                      <a:pt x="3960682" y="124460"/>
                    </a:cubicBezTo>
                    <a:lnTo>
                      <a:pt x="3960682" y="1956803"/>
                    </a:lnTo>
                    <a:cubicBezTo>
                      <a:pt x="3960682" y="2025383"/>
                      <a:pt x="3904802" y="2081263"/>
                      <a:pt x="3836222" y="2081263"/>
                    </a:cubicBezTo>
                    <a:close/>
                  </a:path>
                </a:pathLst>
              </a:custGeom>
              <a:solidFill>
                <a:srgbClr val="09427D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560875" y="1919150"/>
              <a:ext cx="11205462" cy="3223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49"/>
                </a:lnSpc>
              </a:pPr>
              <a:r>
                <a:rPr lang="en-US" sz="2499">
                  <a:solidFill>
                    <a:srgbClr val="F5F5EF"/>
                  </a:solidFill>
                  <a:latin typeface="Now Bold"/>
                </a:rPr>
                <a:t>I have accomplished a good results model </a:t>
              </a:r>
            </a:p>
            <a:p>
              <a:pPr algn="ctr">
                <a:lnSpc>
                  <a:spcPts val="2749"/>
                </a:lnSpc>
              </a:pPr>
              <a:endParaRPr lang="en-US" sz="2499">
                <a:solidFill>
                  <a:srgbClr val="F5F5EF"/>
                </a:solidFill>
                <a:latin typeface="Now Bold"/>
              </a:endParaRPr>
            </a:p>
            <a:p>
              <a:pPr algn="ctr">
                <a:lnSpc>
                  <a:spcPts val="2749"/>
                </a:lnSpc>
              </a:pPr>
              <a:r>
                <a:rPr lang="en-US" sz="2499">
                  <a:solidFill>
                    <a:srgbClr val="F5F5EF"/>
                  </a:solidFill>
                  <a:latin typeface="Arimo"/>
                </a:rPr>
                <a:t> I develop four models:</a:t>
              </a:r>
            </a:p>
            <a:p>
              <a:pPr algn="ctr">
                <a:lnSpc>
                  <a:spcPts val="2749"/>
                </a:lnSpc>
              </a:pPr>
              <a:r>
                <a:rPr lang="en-US" sz="2499">
                  <a:solidFill>
                    <a:srgbClr val="F5F5EF"/>
                  </a:solidFill>
                  <a:latin typeface="Arimo"/>
                </a:rPr>
                <a:t> KNeighborsClassifier and LogisticRegression and GaussianNB and RandomForestClassifier from those models I got one model that has very good results,</a:t>
              </a:r>
            </a:p>
            <a:p>
              <a:pPr algn="ctr">
                <a:lnSpc>
                  <a:spcPts val="2749"/>
                </a:lnSpc>
              </a:pPr>
              <a:r>
                <a:rPr lang="en-US" sz="2499">
                  <a:solidFill>
                    <a:srgbClr val="F5F5EF"/>
                  </a:solidFill>
                  <a:latin typeface="Arimo"/>
                </a:rPr>
                <a:t> is (RandomForestClassifier)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560875" y="5300705"/>
              <a:ext cx="11205462" cy="682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0752" y="1028700"/>
            <a:ext cx="5866865" cy="1433092"/>
            <a:chOff x="0" y="0"/>
            <a:chExt cx="2703578" cy="660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3578" cy="660400"/>
            </a:xfrm>
            <a:custGeom>
              <a:avLst/>
              <a:gdLst/>
              <a:ahLst/>
              <a:cxnLst/>
              <a:rect l="l" t="t" r="r" b="b"/>
              <a:pathLst>
                <a:path w="2703578" h="660400">
                  <a:moveTo>
                    <a:pt x="25791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79118" y="0"/>
                  </a:lnTo>
                  <a:cubicBezTo>
                    <a:pt x="2647698" y="0"/>
                    <a:pt x="2703578" y="55880"/>
                    <a:pt x="2703578" y="124460"/>
                  </a:cubicBezTo>
                  <a:lnTo>
                    <a:pt x="2703578" y="535940"/>
                  </a:lnTo>
                  <a:cubicBezTo>
                    <a:pt x="2703578" y="604520"/>
                    <a:pt x="2647698" y="660400"/>
                    <a:pt x="2579118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309519" y="3265249"/>
            <a:ext cx="4723723" cy="7021751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22609" y="1167330"/>
            <a:ext cx="3372842" cy="1155833"/>
            <a:chOff x="0" y="0"/>
            <a:chExt cx="4497123" cy="154111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85725"/>
              <a:ext cx="4497123" cy="1000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162942"/>
                  </a:solidFill>
                  <a:latin typeface="Now Bold"/>
                </a:rPr>
                <a:t>Conclusion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44871"/>
              <a:ext cx="4497123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466334"/>
            <a:ext cx="18288000" cy="4949208"/>
            <a:chOff x="0" y="0"/>
            <a:chExt cx="6186311" cy="16741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674177"/>
            </a:xfrm>
            <a:custGeom>
              <a:avLst/>
              <a:gdLst/>
              <a:ahLst/>
              <a:cxnLst/>
              <a:rect l="l" t="t" r="r" b="b"/>
              <a:pathLst>
                <a:path w="6186311" h="1674177">
                  <a:moveTo>
                    <a:pt x="6061851" y="1674176"/>
                  </a:moveTo>
                  <a:lnTo>
                    <a:pt x="124460" y="1674176"/>
                  </a:lnTo>
                  <a:cubicBezTo>
                    <a:pt x="55880" y="1674176"/>
                    <a:pt x="0" y="1618297"/>
                    <a:pt x="0" y="15497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549717"/>
                  </a:lnTo>
                  <a:cubicBezTo>
                    <a:pt x="6186311" y="1618297"/>
                    <a:pt x="6130431" y="1674177"/>
                    <a:pt x="6061851" y="1674177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304442" y="7454921"/>
            <a:ext cx="4471987" cy="778050"/>
            <a:chOff x="0" y="0"/>
            <a:chExt cx="5962650" cy="1037399"/>
          </a:xfrm>
        </p:grpSpPr>
        <p:sp>
          <p:nvSpPr>
            <p:cNvPr id="5" name="TextBox 5"/>
            <p:cNvSpPr txBox="1"/>
            <p:nvPr/>
          </p:nvSpPr>
          <p:spPr>
            <a:xfrm>
              <a:off x="0" y="-47625"/>
              <a:ext cx="596265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41159"/>
              <a:ext cx="5962650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189642" y="7454921"/>
            <a:ext cx="3908717" cy="778050"/>
            <a:chOff x="0" y="0"/>
            <a:chExt cx="5211622" cy="1037399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5211622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41159"/>
              <a:ext cx="5211622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17675" y="7454921"/>
            <a:ext cx="3908717" cy="778050"/>
            <a:chOff x="0" y="0"/>
            <a:chExt cx="5211622" cy="103739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5211622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41159"/>
              <a:ext cx="5211622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935303" y="2370101"/>
            <a:ext cx="11457767" cy="130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27"/>
              </a:lnSpc>
              <a:spcBef>
                <a:spcPct val="0"/>
              </a:spcBef>
            </a:pPr>
            <a:r>
              <a:rPr lang="en-US" sz="7590">
                <a:solidFill>
                  <a:srgbClr val="000000"/>
                </a:solidFill>
                <a:latin typeface="Now Bold"/>
              </a:rPr>
              <a:t>Thank You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45738" y="4478459"/>
            <a:ext cx="2871389" cy="593708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281686" y="4349917"/>
            <a:ext cx="2871389" cy="59370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25751" y="-17393"/>
            <a:ext cx="8862249" cy="10304393"/>
            <a:chOff x="0" y="0"/>
            <a:chExt cx="2997847" cy="34856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97847" cy="3485684"/>
            </a:xfrm>
            <a:custGeom>
              <a:avLst/>
              <a:gdLst/>
              <a:ahLst/>
              <a:cxnLst/>
              <a:rect l="l" t="t" r="r" b="b"/>
              <a:pathLst>
                <a:path w="2997847" h="3485684">
                  <a:moveTo>
                    <a:pt x="2873387" y="3485683"/>
                  </a:moveTo>
                  <a:lnTo>
                    <a:pt x="124460" y="3485683"/>
                  </a:lnTo>
                  <a:cubicBezTo>
                    <a:pt x="55880" y="3485683"/>
                    <a:pt x="0" y="3429803"/>
                    <a:pt x="0" y="33612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3387" y="0"/>
                  </a:lnTo>
                  <a:cubicBezTo>
                    <a:pt x="2941967" y="0"/>
                    <a:pt x="2997847" y="55880"/>
                    <a:pt x="2997847" y="124460"/>
                  </a:cubicBezTo>
                  <a:lnTo>
                    <a:pt x="2997847" y="3361224"/>
                  </a:lnTo>
                  <a:cubicBezTo>
                    <a:pt x="2997847" y="3429804"/>
                    <a:pt x="2941967" y="3485684"/>
                    <a:pt x="2873387" y="3485684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519306" y="4417496"/>
            <a:ext cx="10105788" cy="10105788"/>
            <a:chOff x="0" y="0"/>
            <a:chExt cx="13474384" cy="1347438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474384" cy="1347438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234732" y="1234732"/>
              <a:ext cx="11004920" cy="1100492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6456716" y="703527"/>
            <a:ext cx="8135926" cy="8263418"/>
            <a:chOff x="0" y="0"/>
            <a:chExt cx="2752153" cy="27952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52153" cy="2795280"/>
            </a:xfrm>
            <a:custGeom>
              <a:avLst/>
              <a:gdLst/>
              <a:ahLst/>
              <a:cxnLst/>
              <a:rect l="l" t="t" r="r" b="b"/>
              <a:pathLst>
                <a:path w="2752153" h="2795280">
                  <a:moveTo>
                    <a:pt x="2627693" y="2795280"/>
                  </a:moveTo>
                  <a:lnTo>
                    <a:pt x="124460" y="2795280"/>
                  </a:lnTo>
                  <a:cubicBezTo>
                    <a:pt x="55880" y="2795280"/>
                    <a:pt x="0" y="2739400"/>
                    <a:pt x="0" y="26708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2670820"/>
                  </a:lnTo>
                  <a:cubicBezTo>
                    <a:pt x="2752153" y="2739400"/>
                    <a:pt x="2696273" y="2795280"/>
                    <a:pt x="2627693" y="2795280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2490209" y="4294874"/>
            <a:ext cx="8163982" cy="6501498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028700" y="3323642"/>
            <a:ext cx="4291323" cy="2738809"/>
            <a:chOff x="0" y="0"/>
            <a:chExt cx="5721764" cy="365174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23825"/>
              <a:ext cx="5721764" cy="2701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60"/>
                </a:lnSpc>
                <a:spcBef>
                  <a:spcPct val="0"/>
                </a:spcBef>
              </a:pPr>
              <a:r>
                <a:rPr lang="en-US" sz="6400" u="sng">
                  <a:solidFill>
                    <a:srgbClr val="000000"/>
                  </a:solidFill>
                  <a:latin typeface="Now Bold"/>
                </a:rPr>
                <a:t>Content</a:t>
              </a:r>
            </a:p>
            <a:p>
              <a:pPr>
                <a:lnSpc>
                  <a:spcPts val="7680"/>
                </a:lnSpc>
              </a:pPr>
              <a:r>
                <a:rPr lang="en-US" sz="6400" u="sng">
                  <a:solidFill>
                    <a:srgbClr val="000000"/>
                  </a:solidFill>
                  <a:latin typeface="Now Bold"/>
                </a:rPr>
                <a:t>Outline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183115"/>
              <a:ext cx="5721764" cy="468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Now Bold"/>
                </a:rPr>
                <a:t>Topics for discussion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334408" y="1541783"/>
            <a:ext cx="6522467" cy="786924"/>
            <a:chOff x="0" y="-47625"/>
            <a:chExt cx="8696623" cy="1049232"/>
          </a:xfrm>
        </p:grpSpPr>
        <p:sp>
          <p:nvSpPr>
            <p:cNvPr id="16" name="TextBox 16"/>
            <p:cNvSpPr txBox="1"/>
            <p:nvPr/>
          </p:nvSpPr>
          <p:spPr>
            <a:xfrm>
              <a:off x="1146305" y="-38100"/>
              <a:ext cx="7550318" cy="1039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F5F5EF"/>
                  </a:solidFill>
                  <a:latin typeface="Now"/>
                </a:rPr>
                <a:t>Diabetes Disease Overview.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endParaRPr lang="en-US" sz="2100">
                <a:solidFill>
                  <a:srgbClr val="F5F5EF"/>
                </a:solidFill>
                <a:latin typeface="Now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448072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5F5EF"/>
                  </a:solidFill>
                  <a:latin typeface="Now Bold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334408" y="2052323"/>
            <a:ext cx="6522467" cy="419346"/>
            <a:chOff x="0" y="-47625"/>
            <a:chExt cx="8696623" cy="559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47625"/>
              <a:ext cx="51117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5F5EF"/>
                  </a:solidFill>
                  <a:latin typeface="Now Bold"/>
                </a:rPr>
                <a:t>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46305" y="-38100"/>
              <a:ext cx="7550318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5F5EF"/>
                  </a:solidFill>
                  <a:latin typeface="Now"/>
                </a:rPr>
                <a:t>Dataset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334408" y="2598313"/>
            <a:ext cx="6522467" cy="725329"/>
            <a:chOff x="0" y="-47625"/>
            <a:chExt cx="8696623" cy="96710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47625"/>
              <a:ext cx="528439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5F5EF"/>
                  </a:solidFill>
                  <a:latin typeface="Now Bold"/>
                </a:rPr>
                <a:t>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146305" y="-38100"/>
              <a:ext cx="7550318" cy="957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F5F5EF"/>
                  </a:solidFill>
                  <a:latin typeface="Now"/>
                </a:rPr>
                <a:t>Baseline.</a:t>
              </a: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endParaRPr lang="en-US" sz="2100">
                <a:solidFill>
                  <a:srgbClr val="F5F5EF"/>
                </a:solidFill>
                <a:latin typeface="Now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334408" y="3198070"/>
            <a:ext cx="6522467" cy="1096804"/>
            <a:chOff x="0" y="-47625"/>
            <a:chExt cx="8696623" cy="1462405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47625"/>
              <a:ext cx="53915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5F5EF"/>
                  </a:solidFill>
                  <a:latin typeface="Now Bold"/>
                </a:rPr>
                <a:t>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146305" y="-38100"/>
              <a:ext cx="7550318" cy="1452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F5F5EF"/>
                  </a:solidFill>
                  <a:latin typeface="Now"/>
                </a:rPr>
                <a:t>Predicting Diabetes using four model </a:t>
              </a:r>
            </a:p>
            <a:p>
              <a:pPr>
                <a:lnSpc>
                  <a:spcPts val="2940"/>
                </a:lnSpc>
              </a:pPr>
              <a:endParaRPr lang="en-US" sz="2100">
                <a:solidFill>
                  <a:srgbClr val="F5F5EF"/>
                </a:solidFill>
                <a:latin typeface="Now"/>
              </a:endParaRP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endParaRPr lang="en-US" sz="2100">
                <a:solidFill>
                  <a:srgbClr val="F5F5EF"/>
                </a:solidFill>
                <a:latin typeface="Now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34408" y="3901015"/>
            <a:ext cx="6522467" cy="640834"/>
            <a:chOff x="0" y="-47625"/>
            <a:chExt cx="8696623" cy="559128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47625"/>
              <a:ext cx="536972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5F5EF"/>
                  </a:solidFill>
                  <a:latin typeface="Now Bold"/>
                </a:rPr>
                <a:t>5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46305" y="-38100"/>
              <a:ext cx="7550318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5F5EF"/>
                  </a:solidFill>
                  <a:latin typeface="Now"/>
                </a:rPr>
                <a:t>Results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334408" y="4657327"/>
            <a:ext cx="6712967" cy="734075"/>
            <a:chOff x="0" y="-47625"/>
            <a:chExt cx="8950623" cy="978766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47625"/>
              <a:ext cx="55265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5F5EF"/>
                  </a:solidFill>
                  <a:latin typeface="Now Bold"/>
                </a:rPr>
                <a:t>6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179785" y="-38100"/>
              <a:ext cx="7770838" cy="969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F5F5EF"/>
                  </a:solidFill>
                  <a:latin typeface="Now"/>
                </a:rPr>
                <a:t>Modleling by choose the best score</a:t>
              </a:r>
            </a:p>
            <a:p>
              <a:pPr marL="0" lvl="0" indent="0" algn="l">
                <a:lnSpc>
                  <a:spcPts val="3025"/>
                </a:lnSpc>
                <a:spcBef>
                  <a:spcPct val="0"/>
                </a:spcBef>
              </a:pPr>
              <a:endParaRPr lang="en-US" sz="2100">
                <a:solidFill>
                  <a:srgbClr val="F5F5EF"/>
                </a:solidFill>
                <a:latin typeface="Now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334408" y="5355683"/>
            <a:ext cx="6712967" cy="734075"/>
            <a:chOff x="0" y="-47625"/>
            <a:chExt cx="8950623" cy="978766"/>
          </a:xfrm>
        </p:grpSpPr>
        <p:sp>
          <p:nvSpPr>
            <p:cNvPr id="34" name="TextBox 34"/>
            <p:cNvSpPr txBox="1"/>
            <p:nvPr/>
          </p:nvSpPr>
          <p:spPr>
            <a:xfrm>
              <a:off x="0" y="-47625"/>
              <a:ext cx="552655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5F5EF"/>
                  </a:solidFill>
                  <a:latin typeface="Now Bold"/>
                </a:rPr>
                <a:t>7 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179785" y="-38100"/>
              <a:ext cx="7770838" cy="969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F5F5EF"/>
                  </a:solidFill>
                  <a:latin typeface="Now"/>
                </a:rPr>
                <a:t>Conclusion.</a:t>
              </a:r>
            </a:p>
            <a:p>
              <a:pPr marL="0" lvl="0" indent="0" algn="l">
                <a:lnSpc>
                  <a:spcPts val="3025"/>
                </a:lnSpc>
                <a:spcBef>
                  <a:spcPct val="0"/>
                </a:spcBef>
              </a:pPr>
              <a:endParaRPr lang="en-US" sz="2100">
                <a:solidFill>
                  <a:srgbClr val="F5F5EF"/>
                </a:solidFill>
                <a:latin typeface="Now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5155" y="3633704"/>
            <a:ext cx="9026973" cy="5995944"/>
            <a:chOff x="0" y="0"/>
            <a:chExt cx="12035964" cy="799459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035964" cy="7994591"/>
              <a:chOff x="0" y="0"/>
              <a:chExt cx="3053569" cy="202825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053569" cy="2028258"/>
              </a:xfrm>
              <a:custGeom>
                <a:avLst/>
                <a:gdLst/>
                <a:ahLst/>
                <a:cxnLst/>
                <a:rect l="l" t="t" r="r" b="b"/>
                <a:pathLst>
                  <a:path w="3053569" h="2028258">
                    <a:moveTo>
                      <a:pt x="2929108" y="2028257"/>
                    </a:moveTo>
                    <a:lnTo>
                      <a:pt x="124460" y="2028257"/>
                    </a:lnTo>
                    <a:cubicBezTo>
                      <a:pt x="55880" y="2028257"/>
                      <a:pt x="0" y="1972377"/>
                      <a:pt x="0" y="190379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29109" y="0"/>
                    </a:lnTo>
                    <a:cubicBezTo>
                      <a:pt x="2997689" y="0"/>
                      <a:pt x="3053569" y="55880"/>
                      <a:pt x="3053569" y="124460"/>
                    </a:cubicBezTo>
                    <a:lnTo>
                      <a:pt x="3053569" y="1903798"/>
                    </a:lnTo>
                    <a:cubicBezTo>
                      <a:pt x="3053569" y="1972377"/>
                      <a:pt x="2997689" y="2028258"/>
                      <a:pt x="2929109" y="2028258"/>
                    </a:cubicBezTo>
                    <a:close/>
                  </a:path>
                </a:pathLst>
              </a:custGeom>
              <a:solidFill>
                <a:srgbClr val="09427D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777888" y="1123603"/>
              <a:ext cx="10428372" cy="5671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5F5EF"/>
                  </a:solidFill>
                  <a:latin typeface="Now"/>
                </a:rPr>
                <a:t>Diabetes(DM): is a disorder that effecting insulin hormone-producing in the body. </a:t>
              </a:r>
            </a:p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5F5EF"/>
                  </a:solidFill>
                  <a:latin typeface="Arimo"/>
                </a:rPr>
                <a:t>Artificial intelligence is used as a machine learning representative to predict this disease.</a:t>
              </a:r>
            </a:p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5F5EF"/>
                  </a:solidFill>
                  <a:latin typeface="Arimo"/>
                </a:rPr>
                <a:t>My target variable is going to be a binary, </a:t>
              </a:r>
            </a:p>
            <a:p>
              <a:pPr>
                <a:lnSpc>
                  <a:spcPts val="3779"/>
                </a:lnSpc>
              </a:pPr>
              <a:r>
                <a:rPr lang="en-US" sz="2700">
                  <a:solidFill>
                    <a:srgbClr val="F5F5EF"/>
                  </a:solidFill>
                  <a:latin typeface="Now"/>
                </a:rPr>
                <a:t>     </a:t>
              </a:r>
              <a:r>
                <a:rPr lang="en-US" sz="2700">
                  <a:solidFill>
                    <a:srgbClr val="F5F5EF"/>
                  </a:solidFill>
                  <a:latin typeface="Arimo"/>
                </a:rPr>
                <a:t>0 if the patient is doesn’t have DM, and 1 if      </a:t>
              </a:r>
            </a:p>
            <a:p>
              <a:pPr>
                <a:lnSpc>
                  <a:spcPts val="3779"/>
                </a:lnSpc>
              </a:pPr>
              <a:r>
                <a:rPr lang="en-US" sz="2700">
                  <a:solidFill>
                    <a:srgbClr val="F5F5EF"/>
                  </a:solidFill>
                  <a:latin typeface="Now"/>
                </a:rPr>
                <a:t>     </a:t>
              </a:r>
              <a:r>
                <a:rPr lang="en-US" sz="2700">
                  <a:solidFill>
                    <a:srgbClr val="F5F5EF"/>
                  </a:solidFill>
                  <a:latin typeface="Arimo"/>
                </a:rPr>
                <a:t>the patient is has DM.</a:t>
              </a:r>
            </a:p>
            <a:p>
              <a:pPr>
                <a:lnSpc>
                  <a:spcPts val="3779"/>
                </a:lnSpc>
                <a:spcBef>
                  <a:spcPct val="0"/>
                </a:spcBef>
              </a:pPr>
              <a:endParaRPr lang="en-US" sz="2700">
                <a:solidFill>
                  <a:srgbClr val="F5F5EF"/>
                </a:solidFill>
                <a:latin typeface="Arimo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061553" y="4354508"/>
            <a:ext cx="7479715" cy="4554335"/>
            <a:chOff x="0" y="0"/>
            <a:chExt cx="2752153" cy="16757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52153" cy="1675762"/>
            </a:xfrm>
            <a:custGeom>
              <a:avLst/>
              <a:gdLst/>
              <a:ahLst/>
              <a:cxnLst/>
              <a:rect l="l" t="t" r="r" b="b"/>
              <a:pathLst>
                <a:path w="2752153" h="1675762">
                  <a:moveTo>
                    <a:pt x="2627693" y="1675762"/>
                  </a:moveTo>
                  <a:lnTo>
                    <a:pt x="124460" y="1675762"/>
                  </a:lnTo>
                  <a:cubicBezTo>
                    <a:pt x="55880" y="1675762"/>
                    <a:pt x="0" y="1619882"/>
                    <a:pt x="0" y="15513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1551302"/>
                  </a:lnTo>
                  <a:cubicBezTo>
                    <a:pt x="2752153" y="1619882"/>
                    <a:pt x="2696273" y="1675762"/>
                    <a:pt x="2627693" y="1675762"/>
                  </a:cubicBezTo>
                  <a:close/>
                </a:path>
              </a:pathLst>
            </a:custGeom>
            <a:solidFill>
              <a:srgbClr val="16294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037969" y="4825819"/>
            <a:ext cx="5348198" cy="2674099"/>
            <a:chOff x="0" y="0"/>
            <a:chExt cx="7130931" cy="356546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130931" cy="3565465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744253" y="744253"/>
              <a:ext cx="5642425" cy="2821213"/>
            </a:xfrm>
            <a:prstGeom prst="rect">
              <a:avLst/>
            </a:prstGeom>
          </p:spPr>
        </p:pic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0361"/>
          <a:stretch>
            <a:fillRect/>
          </a:stretch>
        </p:blipFill>
        <p:spPr>
          <a:xfrm>
            <a:off x="10335994" y="3850842"/>
            <a:ext cx="6930833" cy="505800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028700" y="1837592"/>
            <a:ext cx="8865396" cy="1530191"/>
            <a:chOff x="0" y="0"/>
            <a:chExt cx="11820528" cy="204025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23825"/>
              <a:ext cx="11820528" cy="1418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60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5F5EF"/>
                  </a:solidFill>
                  <a:latin typeface="Now Bold"/>
                </a:rPr>
                <a:t>Prediciting Diabetes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576818"/>
              <a:ext cx="11820528" cy="463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13429" y="2974017"/>
            <a:ext cx="11872965" cy="6516639"/>
            <a:chOff x="0" y="0"/>
            <a:chExt cx="4016287" cy="22043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6287" cy="2204394"/>
            </a:xfrm>
            <a:custGeom>
              <a:avLst/>
              <a:gdLst/>
              <a:ahLst/>
              <a:cxnLst/>
              <a:rect l="l" t="t" r="r" b="b"/>
              <a:pathLst>
                <a:path w="4016287" h="2204394">
                  <a:moveTo>
                    <a:pt x="3891827" y="2204394"/>
                  </a:moveTo>
                  <a:lnTo>
                    <a:pt x="124460" y="2204394"/>
                  </a:lnTo>
                  <a:cubicBezTo>
                    <a:pt x="55880" y="2204394"/>
                    <a:pt x="0" y="2148514"/>
                    <a:pt x="0" y="20799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91827" y="0"/>
                  </a:lnTo>
                  <a:cubicBezTo>
                    <a:pt x="3960407" y="0"/>
                    <a:pt x="4016287" y="55880"/>
                    <a:pt x="4016287" y="124460"/>
                  </a:cubicBezTo>
                  <a:lnTo>
                    <a:pt x="4016287" y="2079934"/>
                  </a:lnTo>
                  <a:cubicBezTo>
                    <a:pt x="4016287" y="2148514"/>
                    <a:pt x="3960407" y="2204394"/>
                    <a:pt x="3891827" y="2204394"/>
                  </a:cubicBezTo>
                  <a:close/>
                </a:path>
              </a:pathLst>
            </a:custGeom>
            <a:solidFill>
              <a:srgbClr val="16294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31160" y="2974017"/>
            <a:ext cx="5285035" cy="6516639"/>
            <a:chOff x="0" y="0"/>
            <a:chExt cx="1787777" cy="22043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87777" cy="2204394"/>
            </a:xfrm>
            <a:custGeom>
              <a:avLst/>
              <a:gdLst/>
              <a:ahLst/>
              <a:cxnLst/>
              <a:rect l="l" t="t" r="r" b="b"/>
              <a:pathLst>
                <a:path w="1787777" h="2204394">
                  <a:moveTo>
                    <a:pt x="1663317" y="2204394"/>
                  </a:moveTo>
                  <a:lnTo>
                    <a:pt x="124460" y="2204394"/>
                  </a:lnTo>
                  <a:cubicBezTo>
                    <a:pt x="55880" y="2204394"/>
                    <a:pt x="0" y="2148514"/>
                    <a:pt x="0" y="20799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63317" y="0"/>
                  </a:lnTo>
                  <a:cubicBezTo>
                    <a:pt x="1731897" y="0"/>
                    <a:pt x="1787777" y="55880"/>
                    <a:pt x="1787777" y="124460"/>
                  </a:cubicBezTo>
                  <a:lnTo>
                    <a:pt x="1787777" y="2079934"/>
                  </a:lnTo>
                  <a:cubicBezTo>
                    <a:pt x="1787777" y="2148514"/>
                    <a:pt x="1731897" y="2204394"/>
                    <a:pt x="1663317" y="2204394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43449" y="4546625"/>
            <a:ext cx="4660457" cy="2330229"/>
            <a:chOff x="0" y="0"/>
            <a:chExt cx="6213943" cy="3106972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6213943" cy="310697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648547" y="648547"/>
              <a:ext cx="4916849" cy="2458424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0757"/>
          <a:stretch>
            <a:fillRect/>
          </a:stretch>
        </p:blipFill>
        <p:spPr>
          <a:xfrm>
            <a:off x="1886982" y="714386"/>
            <a:ext cx="2573391" cy="6162468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6867452" y="492850"/>
            <a:ext cx="4995922" cy="1461924"/>
            <a:chOff x="0" y="0"/>
            <a:chExt cx="6661230" cy="194923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6661230" cy="1949232"/>
              <a:chOff x="0" y="0"/>
              <a:chExt cx="3047248" cy="9475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3047248" cy="947590"/>
              </a:xfrm>
              <a:custGeom>
                <a:avLst/>
                <a:gdLst/>
                <a:ahLst/>
                <a:cxnLst/>
                <a:rect l="l" t="t" r="r" b="b"/>
                <a:pathLst>
                  <a:path w="3047248" h="947590">
                    <a:moveTo>
                      <a:pt x="2922787" y="947590"/>
                    </a:moveTo>
                    <a:lnTo>
                      <a:pt x="124460" y="947590"/>
                    </a:lnTo>
                    <a:cubicBezTo>
                      <a:pt x="55880" y="947590"/>
                      <a:pt x="0" y="891710"/>
                      <a:pt x="0" y="8231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22788" y="0"/>
                    </a:lnTo>
                    <a:cubicBezTo>
                      <a:pt x="2991368" y="0"/>
                      <a:pt x="3047248" y="55880"/>
                      <a:pt x="3047248" y="124460"/>
                    </a:cubicBezTo>
                    <a:lnTo>
                      <a:pt x="3047248" y="823130"/>
                    </a:lnTo>
                    <a:cubicBezTo>
                      <a:pt x="3047248" y="891710"/>
                      <a:pt x="2991368" y="947590"/>
                      <a:pt x="2922788" y="947590"/>
                    </a:cubicBezTo>
                    <a:close/>
                  </a:path>
                </a:pathLst>
              </a:custGeom>
              <a:solidFill>
                <a:srgbClr val="3C53AC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478152" y="383008"/>
              <a:ext cx="3785806" cy="1097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FFFFFF"/>
                  </a:solidFill>
                  <a:latin typeface="Now"/>
                </a:rPr>
                <a:t>Dataset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619055" y="3045843"/>
            <a:ext cx="8488638" cy="2412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  <a:spcBef>
                <a:spcPct val="0"/>
              </a:spcBef>
            </a:pPr>
            <a:r>
              <a:rPr lang="en-US" sz="2754">
                <a:solidFill>
                  <a:srgbClr val="FFFFFF"/>
                </a:solidFill>
                <a:latin typeface="Now"/>
              </a:rPr>
              <a:t>Pima Indians Diabetes Database</a:t>
            </a:r>
          </a:p>
          <a:p>
            <a:pPr algn="ctr">
              <a:lnSpc>
                <a:spcPts val="3856"/>
              </a:lnSpc>
              <a:spcBef>
                <a:spcPct val="0"/>
              </a:spcBef>
            </a:pPr>
            <a:r>
              <a:rPr lang="en-US" sz="2754">
                <a:solidFill>
                  <a:srgbClr val="FFFFFF"/>
                </a:solidFill>
                <a:latin typeface="Now"/>
              </a:rPr>
              <a:t>from Kaggle</a:t>
            </a:r>
          </a:p>
          <a:p>
            <a:pPr algn="ctr">
              <a:lnSpc>
                <a:spcPts val="3856"/>
              </a:lnSpc>
              <a:spcBef>
                <a:spcPct val="0"/>
              </a:spcBef>
            </a:pPr>
            <a:endParaRPr lang="en-US" sz="2754">
              <a:solidFill>
                <a:srgbClr val="FFFFFF"/>
              </a:solidFill>
              <a:latin typeface="Now"/>
            </a:endParaRPr>
          </a:p>
          <a:p>
            <a:pPr algn="ctr">
              <a:lnSpc>
                <a:spcPts val="3856"/>
              </a:lnSpc>
              <a:spcBef>
                <a:spcPct val="0"/>
              </a:spcBef>
            </a:pPr>
            <a:r>
              <a:rPr lang="en-US" sz="2754" u="sng">
                <a:solidFill>
                  <a:srgbClr val="FFFFFF"/>
                </a:solidFill>
                <a:latin typeface="Now"/>
              </a:rPr>
              <a:t>https://www.kaggle.com/uciml/pima-indians-diabetes-database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99638" y="6179463"/>
            <a:ext cx="10158260" cy="282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Pregnancies: Number of times pregnent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Glucose: Plasma glucose 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Blood Pressure: Diastolic blood pressure(mm Hg)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Skin Thickness: Triceps skin fold thickness(mm)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Insulin: 2-Hour serum insulin (mu U/m)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BMI: Body mass index (weight in kg/(height in m)^2)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DiabetesPedigreeFunction: Diabetes pedigree function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Age: Age(years)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Now"/>
              </a:rPr>
              <a:t>Outcome: Class variable (0 or 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1920" y="0"/>
            <a:ext cx="7557654" cy="10287000"/>
            <a:chOff x="0" y="0"/>
            <a:chExt cx="255654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6540" cy="3479800"/>
            </a:xfrm>
            <a:custGeom>
              <a:avLst/>
              <a:gdLst/>
              <a:ahLst/>
              <a:cxnLst/>
              <a:rect l="l" t="t" r="r" b="b"/>
              <a:pathLst>
                <a:path w="2556540" h="3479800">
                  <a:moveTo>
                    <a:pt x="2432080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2080" y="0"/>
                  </a:lnTo>
                  <a:cubicBezTo>
                    <a:pt x="2500660" y="0"/>
                    <a:pt x="2556540" y="55880"/>
                    <a:pt x="2556540" y="124460"/>
                  </a:cubicBezTo>
                  <a:lnTo>
                    <a:pt x="2556540" y="3355340"/>
                  </a:lnTo>
                  <a:cubicBezTo>
                    <a:pt x="2556540" y="3423920"/>
                    <a:pt x="2500660" y="3479800"/>
                    <a:pt x="2432080" y="3479800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64126" y="5814873"/>
            <a:ext cx="8363635" cy="8363635"/>
            <a:chOff x="0" y="0"/>
            <a:chExt cx="11151514" cy="111515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151514" cy="111515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021875" y="1021875"/>
              <a:ext cx="9107765" cy="910776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4193" y="4181486"/>
            <a:ext cx="4273860" cy="6105514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045313" y="4340713"/>
            <a:ext cx="7099686" cy="1474160"/>
            <a:chOff x="0" y="0"/>
            <a:chExt cx="9466248" cy="196554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5755510" cy="468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FFFFFF"/>
                  </a:solidFill>
                  <a:latin typeface="Now Bold"/>
                </a:rPr>
                <a:t>Intranasal Vaccines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50157"/>
              <a:ext cx="9466248" cy="1215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1800" u="none">
                  <a:solidFill>
                    <a:srgbClr val="FFFFFF"/>
                  </a:solidFill>
                  <a:latin typeface="Now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02342" y="1355143"/>
            <a:ext cx="10391929" cy="686259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406317" y="1355143"/>
            <a:ext cx="4826257" cy="582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5F5EF"/>
                </a:solidFill>
                <a:latin typeface="Now Bold"/>
              </a:rPr>
              <a:t>note:</a:t>
            </a:r>
          </a:p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5F5EF"/>
                </a:solidFill>
                <a:latin typeface="Now Bold"/>
              </a:rPr>
              <a:t>0 and 1  imbalance</a:t>
            </a:r>
          </a:p>
          <a:p>
            <a:pPr algn="ctr">
              <a:lnSpc>
                <a:spcPts val="7679"/>
              </a:lnSpc>
            </a:pPr>
            <a:endParaRPr lang="en-US" sz="6399">
              <a:solidFill>
                <a:srgbClr val="F5F5EF"/>
              </a:solidFill>
              <a:latin typeface="Now Bold"/>
            </a:endParaRPr>
          </a:p>
          <a:p>
            <a:pPr algn="ctr">
              <a:lnSpc>
                <a:spcPts val="7679"/>
              </a:lnSpc>
            </a:pPr>
            <a:endParaRPr lang="en-US" sz="6399">
              <a:solidFill>
                <a:srgbClr val="F5F5EF"/>
              </a:solidFill>
              <a:latin typeface="Now Bold"/>
            </a:endParaRPr>
          </a:p>
          <a:p>
            <a:pPr algn="ctr">
              <a:lnSpc>
                <a:spcPts val="7679"/>
              </a:lnSpc>
            </a:pPr>
            <a:endParaRPr lang="en-US" sz="6399">
              <a:solidFill>
                <a:srgbClr val="F5F5EF"/>
              </a:solidFill>
              <a:latin typeface="Now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1920" y="0"/>
            <a:ext cx="7557654" cy="10287000"/>
            <a:chOff x="0" y="0"/>
            <a:chExt cx="255654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6540" cy="3479800"/>
            </a:xfrm>
            <a:custGeom>
              <a:avLst/>
              <a:gdLst/>
              <a:ahLst/>
              <a:cxnLst/>
              <a:rect l="l" t="t" r="r" b="b"/>
              <a:pathLst>
                <a:path w="2556540" h="3479800">
                  <a:moveTo>
                    <a:pt x="2432080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2080" y="0"/>
                  </a:lnTo>
                  <a:cubicBezTo>
                    <a:pt x="2500660" y="0"/>
                    <a:pt x="2556540" y="55880"/>
                    <a:pt x="2556540" y="124460"/>
                  </a:cubicBezTo>
                  <a:lnTo>
                    <a:pt x="2556540" y="3355340"/>
                  </a:lnTo>
                  <a:cubicBezTo>
                    <a:pt x="2556540" y="3423920"/>
                    <a:pt x="2500660" y="3479800"/>
                    <a:pt x="2432080" y="3479800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37812" y="5994818"/>
            <a:ext cx="7693546" cy="7693546"/>
            <a:chOff x="0" y="0"/>
            <a:chExt cx="10258062" cy="1025806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39562" y="5251154"/>
            <a:ext cx="5148170" cy="503584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93288" y="1439734"/>
            <a:ext cx="10794712" cy="703167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639562" y="364652"/>
            <a:ext cx="5623028" cy="5616576"/>
            <a:chOff x="0" y="0"/>
            <a:chExt cx="7497370" cy="748876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7497370" cy="647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Now Bold"/>
                </a:rPr>
                <a:t>Outcome:</a:t>
              </a:r>
            </a:p>
            <a:p>
              <a:pPr algn="ctr"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Now Bold"/>
                </a:rPr>
                <a:t>0 and 1 after use (smote) became balance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963623"/>
              <a:ext cx="5826525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5147" y="161490"/>
            <a:ext cx="7749467" cy="7749467"/>
            <a:chOff x="0" y="0"/>
            <a:chExt cx="10332622" cy="1033262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332622" cy="1033262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46835" y="946835"/>
              <a:ext cx="8438952" cy="843895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78161" y="1400242"/>
            <a:ext cx="4822851" cy="458609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840825" y="161490"/>
            <a:ext cx="6979679" cy="433586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125222" y="4694726"/>
            <a:ext cx="9134078" cy="532240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932849" y="9318662"/>
            <a:ext cx="404961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  <a:spcBef>
                <a:spcPct val="0"/>
              </a:spcBef>
            </a:pPr>
            <a:r>
              <a:rPr lang="en-US" sz="1400" spc="151">
                <a:solidFill>
                  <a:srgbClr val="F5F5EF"/>
                </a:solidFill>
                <a:latin typeface="Now"/>
              </a:rPr>
              <a:t>ARAICO PHARMACEUTICAL</a:t>
            </a:r>
            <a:r>
              <a:rPr lang="en-US" sz="1400" spc="151">
                <a:solidFill>
                  <a:srgbClr val="F5F5EF"/>
                </a:solidFill>
                <a:latin typeface="Now Bold"/>
              </a:rPr>
              <a:t> | VACCINES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8714" y="8264717"/>
            <a:ext cx="6505104" cy="993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  <a:spcBef>
                <a:spcPct val="0"/>
              </a:spcBef>
            </a:pPr>
            <a:r>
              <a:rPr lang="en-US" sz="5892">
                <a:solidFill>
                  <a:srgbClr val="000000"/>
                </a:solidFill>
                <a:latin typeface="Now Bold"/>
              </a:rPr>
              <a:t>All models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78387" y="634012"/>
            <a:ext cx="7975134" cy="797513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t="-20630" b="-29339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3373012" y="4417496"/>
            <a:ext cx="10105788" cy="10105788"/>
            <a:chOff x="0" y="0"/>
            <a:chExt cx="13474384" cy="1347438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474384" cy="1347438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234732" y="1234732"/>
              <a:ext cx="11004920" cy="1100492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92317" y="795416"/>
            <a:ext cx="8909309" cy="434808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92317" y="5426995"/>
            <a:ext cx="8808798" cy="44590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-38473" y="719216"/>
            <a:ext cx="8408853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Classification report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and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confusion matrix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71204" y="2144593"/>
            <a:ext cx="8142407" cy="8142407"/>
            <a:chOff x="0" y="0"/>
            <a:chExt cx="10856543" cy="1085654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4560526" y="2144593"/>
            <a:ext cx="8142407" cy="8142407"/>
            <a:chOff x="0" y="0"/>
            <a:chExt cx="10856543" cy="1085654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0" y="5650040"/>
            <a:ext cx="18288000" cy="4959429"/>
            <a:chOff x="0" y="0"/>
            <a:chExt cx="6186311" cy="16776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86311" cy="1677634"/>
            </a:xfrm>
            <a:custGeom>
              <a:avLst/>
              <a:gdLst/>
              <a:ahLst/>
              <a:cxnLst/>
              <a:rect l="l" t="t" r="r" b="b"/>
              <a:pathLst>
                <a:path w="6186311" h="1677634">
                  <a:moveTo>
                    <a:pt x="6061851" y="1677634"/>
                  </a:moveTo>
                  <a:lnTo>
                    <a:pt x="124460" y="1677634"/>
                  </a:lnTo>
                  <a:cubicBezTo>
                    <a:pt x="55880" y="1677634"/>
                    <a:pt x="0" y="1621754"/>
                    <a:pt x="0" y="1553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553174"/>
                  </a:lnTo>
                  <a:cubicBezTo>
                    <a:pt x="6186311" y="1621754"/>
                    <a:pt x="6130431" y="1677634"/>
                    <a:pt x="6061851" y="1677634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1435"/>
          <a:stretch>
            <a:fillRect/>
          </a:stretch>
        </p:blipFill>
        <p:spPr>
          <a:xfrm>
            <a:off x="784002" y="1599605"/>
            <a:ext cx="3287201" cy="642410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435"/>
          <a:stretch>
            <a:fillRect/>
          </a:stretch>
        </p:blipFill>
        <p:spPr>
          <a:xfrm>
            <a:off x="14560526" y="1599605"/>
            <a:ext cx="3287201" cy="642410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rcRect l="2009" t="1920" r="2009"/>
          <a:stretch>
            <a:fillRect/>
          </a:stretch>
        </p:blipFill>
        <p:spPr>
          <a:xfrm>
            <a:off x="4071204" y="2584122"/>
            <a:ext cx="10489323" cy="5439587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777000" y="196057"/>
            <a:ext cx="6181738" cy="1948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399">
                <a:solidFill>
                  <a:srgbClr val="000000"/>
                </a:solidFill>
                <a:latin typeface="Now Bold"/>
              </a:rPr>
              <a:t>Features Importance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306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Now Bold</vt:lpstr>
      <vt:lpstr>Calibri</vt:lpstr>
      <vt:lpstr>Arimo</vt:lpstr>
      <vt:lpstr>Abula Light</vt:lpstr>
      <vt:lpstr>Now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Disease Prediction</dc:title>
  <cp:lastModifiedBy>790464</cp:lastModifiedBy>
  <cp:revision>2</cp:revision>
  <dcterms:created xsi:type="dcterms:W3CDTF">2006-08-16T00:00:00Z</dcterms:created>
  <dcterms:modified xsi:type="dcterms:W3CDTF">2021-10-07T08:31:20Z</dcterms:modified>
  <dc:identifier>DAEsEt6J-lk</dc:identifier>
</cp:coreProperties>
</file>