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La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7406c5cbb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17406c5cbb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7406c5cbb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17406c5cbb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767b9a411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767b9a411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7406c5cbb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17406c5cbb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7406c5cbb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17406c5cbb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help of  morphological </a:t>
            </a:r>
            <a:r>
              <a:rPr lang="en"/>
              <a:t>phenomenon, </a:t>
            </a:r>
            <a:r>
              <a:rPr lang="en"/>
              <a:t>the subword units will be used to build language models  rather than full word. It will dramatically improve efficiency and reduce size of language model.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7406c5cbb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17406c5cbb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7406c5cbb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17406c5cbb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hyperlink" Target="https://arxiv.org/pdf/2201.06469.pdf" TargetMode="External"/><Relationship Id="rId4" Type="http://schemas.openxmlformats.org/officeDocument/2006/relationships/hyperlink" Target="https://arxiv.org/pdf/2201.06469.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title"/>
          </p:nvPr>
        </p:nvSpPr>
        <p:spPr>
          <a:xfrm>
            <a:off x="1303800" y="598575"/>
            <a:ext cx="7061400" cy="1291500"/>
          </a:xfrm>
          <a:prstGeom prst="rect">
            <a:avLst/>
          </a:prstGeom>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None/>
            </a:pPr>
            <a:r>
              <a:rPr lang="en" sz="2933"/>
              <a:t>Paper Review Presentation </a:t>
            </a:r>
            <a:endParaRPr sz="2933"/>
          </a:p>
          <a:p>
            <a:pPr indent="0" lvl="0" marL="0" rtl="0" algn="l">
              <a:lnSpc>
                <a:spcPct val="100000"/>
              </a:lnSpc>
              <a:spcBef>
                <a:spcPts val="0"/>
              </a:spcBef>
              <a:spcAft>
                <a:spcPts val="0"/>
              </a:spcAft>
              <a:buNone/>
            </a:pPr>
            <a:r>
              <a:t/>
            </a:r>
            <a:endParaRPr sz="750"/>
          </a:p>
          <a:p>
            <a:pPr indent="0" lvl="0" marL="0" rtl="0" algn="l">
              <a:lnSpc>
                <a:spcPct val="115000"/>
              </a:lnSpc>
              <a:spcBef>
                <a:spcPts val="0"/>
              </a:spcBef>
              <a:spcAft>
                <a:spcPts val="0"/>
              </a:spcAft>
              <a:buNone/>
            </a:pPr>
            <a:r>
              <a:rPr lang="en" sz="1211">
                <a:solidFill>
                  <a:srgbClr val="000000"/>
                </a:solidFill>
                <a:highlight>
                  <a:schemeClr val="lt1"/>
                </a:highlight>
                <a:latin typeface="Arial"/>
                <a:ea typeface="Arial"/>
                <a:cs typeface="Arial"/>
                <a:sym typeface="Arial"/>
              </a:rPr>
              <a:t>Paper : Handling Compounding in Mobile Keyboard Input </a:t>
            </a:r>
            <a:endParaRPr sz="1211">
              <a:solidFill>
                <a:srgbClr val="000000"/>
              </a:solidFill>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 sz="1211">
                <a:solidFill>
                  <a:srgbClr val="000000"/>
                </a:solidFill>
                <a:highlight>
                  <a:schemeClr val="lt1"/>
                </a:highlight>
                <a:latin typeface="Arial"/>
                <a:ea typeface="Arial"/>
                <a:cs typeface="Arial"/>
                <a:sym typeface="Arial"/>
              </a:rPr>
              <a:t>Author:</a:t>
            </a:r>
            <a:r>
              <a:rPr i="1" lang="en" sz="1211">
                <a:solidFill>
                  <a:srgbClr val="000000"/>
                </a:solidFill>
                <a:highlight>
                  <a:schemeClr val="lt1"/>
                </a:highlight>
                <a:latin typeface="Arial"/>
                <a:ea typeface="Arial"/>
                <a:cs typeface="Arial"/>
                <a:sym typeface="Arial"/>
              </a:rPr>
              <a:t>Andreas Kabel, Keith Hall, Tom Ouyang, David Rybach, Daan van Esch, Françoise Beaufays</a:t>
            </a:r>
            <a:endParaRPr i="1" sz="1211">
              <a:solidFill>
                <a:srgbClr val="000000"/>
              </a:solidFill>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 sz="1211">
                <a:solidFill>
                  <a:srgbClr val="000000"/>
                </a:solidFill>
                <a:highlight>
                  <a:schemeClr val="lt1"/>
                </a:highlight>
                <a:latin typeface="Arial"/>
                <a:ea typeface="Arial"/>
                <a:cs typeface="Arial"/>
                <a:sym typeface="Arial"/>
              </a:rPr>
              <a:t>Paper link: </a:t>
            </a:r>
            <a:r>
              <a:rPr lang="en" sz="1211">
                <a:solidFill>
                  <a:srgbClr val="000000"/>
                </a:solidFill>
                <a:highlight>
                  <a:schemeClr val="lt1"/>
                </a:highlight>
                <a:uFill>
                  <a:noFill/>
                </a:uFill>
                <a:latin typeface="Arial"/>
                <a:ea typeface="Arial"/>
                <a:cs typeface="Arial"/>
                <a:sym typeface="Arial"/>
                <a:hlinkClick r:id="rId3">
                  <a:extLst>
                    <a:ext uri="{A12FA001-AC4F-418D-AE19-62706E023703}">
                      <ahyp:hlinkClr val="tx"/>
                    </a:ext>
                  </a:extLst>
                </a:hlinkClick>
              </a:rPr>
              <a:t> </a:t>
            </a:r>
            <a:r>
              <a:rPr lang="en" sz="1211" u="sng">
                <a:solidFill>
                  <a:srgbClr val="000000"/>
                </a:solidFill>
                <a:highlight>
                  <a:schemeClr val="lt1"/>
                </a:highlight>
                <a:latin typeface="Arial"/>
                <a:ea typeface="Arial"/>
                <a:cs typeface="Arial"/>
                <a:sym typeface="Arial"/>
                <a:hlinkClick r:id="rId4">
                  <a:extLst>
                    <a:ext uri="{A12FA001-AC4F-418D-AE19-62706E023703}">
                      <ahyp:hlinkClr val="tx"/>
                    </a:ext>
                  </a:extLst>
                </a:hlinkClick>
              </a:rPr>
              <a:t>https://arxiv.org/pdf/2201.06469.pdf</a:t>
            </a:r>
            <a:endParaRPr sz="1211">
              <a:solidFill>
                <a:srgbClr val="000000"/>
              </a:solidFill>
              <a:highlight>
                <a:schemeClr val="lt1"/>
              </a:highlight>
              <a:latin typeface="Arial"/>
              <a:ea typeface="Arial"/>
              <a:cs typeface="Arial"/>
              <a:sym typeface="Arial"/>
            </a:endParaRPr>
          </a:p>
          <a:p>
            <a:pPr indent="0" lvl="0" marL="0" rtl="0" algn="l">
              <a:lnSpc>
                <a:spcPct val="115000"/>
              </a:lnSpc>
              <a:spcBef>
                <a:spcPts val="0"/>
              </a:spcBef>
              <a:spcAft>
                <a:spcPts val="0"/>
              </a:spcAft>
              <a:buNone/>
            </a:pPr>
            <a:r>
              <a:t/>
            </a:r>
            <a:endParaRPr b="0"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0"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2022">
              <a:solidFill>
                <a:srgbClr val="000000"/>
              </a:solidFill>
              <a:highlight>
                <a:srgbClr val="F3F3F3"/>
              </a:highlight>
              <a:latin typeface="Arial"/>
              <a:ea typeface="Arial"/>
              <a:cs typeface="Arial"/>
              <a:sym typeface="Arial"/>
            </a:endParaRPr>
          </a:p>
          <a:p>
            <a:pPr indent="0" lvl="0" marL="0" rtl="0" algn="l">
              <a:lnSpc>
                <a:spcPct val="115000"/>
              </a:lnSpc>
              <a:spcBef>
                <a:spcPts val="0"/>
              </a:spcBef>
              <a:spcAft>
                <a:spcPts val="0"/>
              </a:spcAft>
              <a:buNone/>
            </a:pPr>
            <a:r>
              <a:t/>
            </a:r>
            <a:endParaRPr sz="2422">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2022">
              <a:solidFill>
                <a:srgbClr val="000000"/>
              </a:solidFill>
              <a:highlight>
                <a:srgbClr val="F3F3F3"/>
              </a:highlight>
              <a:latin typeface="Arial"/>
              <a:ea typeface="Arial"/>
              <a:cs typeface="Arial"/>
              <a:sym typeface="Arial"/>
            </a:endParaRPr>
          </a:p>
          <a:p>
            <a:pPr indent="0" lvl="0" marL="0" rtl="0" algn="l">
              <a:lnSpc>
                <a:spcPct val="115000"/>
              </a:lnSpc>
              <a:spcBef>
                <a:spcPts val="0"/>
              </a:spcBef>
              <a:spcAft>
                <a:spcPts val="0"/>
              </a:spcAft>
              <a:buNone/>
            </a:pPr>
            <a:r>
              <a:t/>
            </a:r>
            <a:endParaRPr sz="3600"/>
          </a:p>
        </p:txBody>
      </p:sp>
      <p:sp>
        <p:nvSpPr>
          <p:cNvPr id="278" name="Google Shape;278;p13"/>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sz="1200">
                <a:solidFill>
                  <a:srgbClr val="000000"/>
                </a:solidFill>
                <a:latin typeface="Arial"/>
                <a:ea typeface="Arial"/>
                <a:cs typeface="Arial"/>
                <a:sym typeface="Arial"/>
              </a:rPr>
              <a:t>Presented To</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ctr">
              <a:lnSpc>
                <a:spcPct val="150000"/>
              </a:lnSpc>
              <a:spcBef>
                <a:spcPts val="0"/>
              </a:spcBef>
              <a:spcAft>
                <a:spcPts val="0"/>
              </a:spcAft>
              <a:buNone/>
            </a:pPr>
            <a:r>
              <a:rPr b="1" lang="en" sz="1100">
                <a:solidFill>
                  <a:srgbClr val="000000"/>
                </a:solidFill>
                <a:highlight>
                  <a:schemeClr val="lt1"/>
                </a:highlight>
              </a:rPr>
              <a:t>Annajiat Alim Rasel</a:t>
            </a:r>
            <a:endParaRPr b="1" sz="1100">
              <a:solidFill>
                <a:srgbClr val="000000"/>
              </a:solidFill>
              <a:highlight>
                <a:schemeClr val="lt1"/>
              </a:highlight>
            </a:endParaRPr>
          </a:p>
          <a:p>
            <a:pPr indent="0" lvl="0" marL="0" rtl="0" algn="ctr">
              <a:lnSpc>
                <a:spcPct val="150000"/>
              </a:lnSpc>
              <a:spcBef>
                <a:spcPts val="0"/>
              </a:spcBef>
              <a:spcAft>
                <a:spcPts val="0"/>
              </a:spcAft>
              <a:buNone/>
            </a:pPr>
            <a:r>
              <a:rPr lang="en" sz="1100">
                <a:solidFill>
                  <a:srgbClr val="000000"/>
                </a:solidFill>
                <a:highlight>
                  <a:schemeClr val="lt1"/>
                </a:highlight>
                <a:latin typeface="Arial"/>
                <a:ea typeface="Arial"/>
                <a:cs typeface="Arial"/>
                <a:sym typeface="Arial"/>
              </a:rPr>
              <a:t>Senior Lecturer</a:t>
            </a:r>
            <a:endParaRPr sz="1100">
              <a:solidFill>
                <a:srgbClr val="000000"/>
              </a:solidFill>
              <a:highlight>
                <a:schemeClr val="lt1"/>
              </a:highlight>
              <a:latin typeface="Arial"/>
              <a:ea typeface="Arial"/>
              <a:cs typeface="Arial"/>
              <a:sym typeface="Arial"/>
            </a:endParaRPr>
          </a:p>
          <a:p>
            <a:pPr indent="0" lvl="0" marL="0" rtl="0" algn="ctr">
              <a:lnSpc>
                <a:spcPct val="150000"/>
              </a:lnSpc>
              <a:spcBef>
                <a:spcPts val="0"/>
              </a:spcBef>
              <a:spcAft>
                <a:spcPts val="0"/>
              </a:spcAft>
              <a:buNone/>
            </a:pPr>
            <a:r>
              <a:rPr lang="en" sz="1100">
                <a:solidFill>
                  <a:srgbClr val="000000"/>
                </a:solidFill>
                <a:highlight>
                  <a:schemeClr val="lt1"/>
                </a:highlight>
                <a:latin typeface="Arial"/>
                <a:ea typeface="Arial"/>
                <a:cs typeface="Arial"/>
                <a:sym typeface="Arial"/>
              </a:rPr>
              <a:t>Department of Computer Science and Engineering</a:t>
            </a:r>
            <a:endParaRPr sz="1100">
              <a:solidFill>
                <a:srgbClr val="000000"/>
              </a:solidFill>
              <a:highlight>
                <a:schemeClr val="lt1"/>
              </a:highlight>
              <a:latin typeface="Arial"/>
              <a:ea typeface="Arial"/>
              <a:cs typeface="Arial"/>
              <a:sym typeface="Arial"/>
            </a:endParaRPr>
          </a:p>
          <a:p>
            <a:pPr indent="0" lvl="0" marL="0" rtl="0" algn="ctr">
              <a:lnSpc>
                <a:spcPct val="150000"/>
              </a:lnSpc>
              <a:spcBef>
                <a:spcPts val="0"/>
              </a:spcBef>
              <a:spcAft>
                <a:spcPts val="0"/>
              </a:spcAft>
              <a:buNone/>
            </a:pPr>
            <a:r>
              <a:rPr lang="en" sz="1100">
                <a:solidFill>
                  <a:srgbClr val="000000"/>
                </a:solidFill>
                <a:highlight>
                  <a:schemeClr val="lt1"/>
                </a:highlight>
                <a:latin typeface="Arial"/>
                <a:ea typeface="Arial"/>
                <a:cs typeface="Arial"/>
                <a:sym typeface="Arial"/>
              </a:rPr>
              <a:t>BRAC University</a:t>
            </a:r>
            <a:endParaRPr sz="1100">
              <a:solidFill>
                <a:srgbClr val="000000"/>
              </a:solidFill>
              <a:highlight>
                <a:schemeClr val="lt1"/>
              </a:highlight>
              <a:latin typeface="Arial"/>
              <a:ea typeface="Arial"/>
              <a:cs typeface="Arial"/>
              <a:sym typeface="Arial"/>
            </a:endParaRPr>
          </a:p>
          <a:p>
            <a:pPr indent="0" lvl="0" marL="0" rtl="0" algn="ctr">
              <a:lnSpc>
                <a:spcPct val="150000"/>
              </a:lnSpc>
              <a:spcBef>
                <a:spcPts val="0"/>
              </a:spcBef>
              <a:spcAft>
                <a:spcPts val="0"/>
              </a:spcAft>
              <a:buNone/>
            </a:pPr>
            <a:r>
              <a:rPr lang="en" sz="1100">
                <a:solidFill>
                  <a:srgbClr val="000000"/>
                </a:solidFill>
                <a:highlight>
                  <a:schemeClr val="lt1"/>
                </a:highlight>
                <a:latin typeface="Arial"/>
                <a:ea typeface="Arial"/>
                <a:cs typeface="Arial"/>
                <a:sym typeface="Arial"/>
              </a:rPr>
              <a:t>Dhaka, Bangladesh</a:t>
            </a:r>
            <a:endParaRPr sz="1100">
              <a:solidFill>
                <a:srgbClr val="000000"/>
              </a:solidFill>
              <a:highlight>
                <a:schemeClr val="lt1"/>
              </a:highlight>
              <a:latin typeface="Arial"/>
              <a:ea typeface="Arial"/>
              <a:cs typeface="Arial"/>
              <a:sym typeface="Arial"/>
            </a:endParaRPr>
          </a:p>
        </p:txBody>
      </p:sp>
      <p:cxnSp>
        <p:nvCxnSpPr>
          <p:cNvPr id="279" name="Google Shape;279;p13"/>
          <p:cNvCxnSpPr/>
          <p:nvPr/>
        </p:nvCxnSpPr>
        <p:spPr>
          <a:xfrm>
            <a:off x="1399600" y="2320175"/>
            <a:ext cx="3243900" cy="0"/>
          </a:xfrm>
          <a:prstGeom prst="straightConnector1">
            <a:avLst/>
          </a:prstGeom>
          <a:noFill/>
          <a:ln cap="flat" cmpd="sng" w="9525">
            <a:solidFill>
              <a:schemeClr val="dk2"/>
            </a:solidFill>
            <a:prstDash val="solid"/>
            <a:round/>
            <a:headEnd len="med" w="med" type="none"/>
            <a:tailEnd len="med" w="med" type="none"/>
          </a:ln>
        </p:spPr>
      </p:cxnSp>
      <p:sp>
        <p:nvSpPr>
          <p:cNvPr id="280" name="Google Shape;280;p13"/>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200"/>
              <a:t>Group - 2</a:t>
            </a:r>
            <a:endParaRPr sz="1200"/>
          </a:p>
          <a:p>
            <a:pPr indent="-292100" lvl="0" marL="457200" rtl="0" algn="l">
              <a:lnSpc>
                <a:spcPct val="150000"/>
              </a:lnSpc>
              <a:spcBef>
                <a:spcPts val="1200"/>
              </a:spcBef>
              <a:spcAft>
                <a:spcPts val="0"/>
              </a:spcAft>
              <a:buClr>
                <a:srgbClr val="000000"/>
              </a:buClr>
              <a:buSzPts val="1000"/>
              <a:buFont typeface="Arial"/>
              <a:buChar char="●"/>
            </a:pPr>
            <a:r>
              <a:rPr lang="en" sz="1000">
                <a:solidFill>
                  <a:srgbClr val="000000"/>
                </a:solidFill>
                <a:highlight>
                  <a:schemeClr val="lt1"/>
                </a:highlight>
                <a:latin typeface="Arial"/>
                <a:ea typeface="Arial"/>
                <a:cs typeface="Arial"/>
                <a:sym typeface="Arial"/>
              </a:rPr>
              <a:t>[16101298] </a:t>
            </a:r>
            <a:r>
              <a:rPr lang="en" sz="1000">
                <a:solidFill>
                  <a:srgbClr val="000000"/>
                </a:solidFill>
                <a:highlight>
                  <a:schemeClr val="lt1"/>
                </a:highlight>
                <a:latin typeface="Arial"/>
                <a:ea typeface="Arial"/>
                <a:cs typeface="Arial"/>
                <a:sym typeface="Arial"/>
              </a:rPr>
              <a:t>Mashruk Mohammed Wasik</a:t>
            </a:r>
            <a:endParaRPr sz="1000">
              <a:solidFill>
                <a:srgbClr val="000000"/>
              </a:solidFill>
              <a:highlight>
                <a:schemeClr val="lt1"/>
              </a:highlight>
              <a:latin typeface="Arial"/>
              <a:ea typeface="Arial"/>
              <a:cs typeface="Arial"/>
              <a:sym typeface="Arial"/>
            </a:endParaRPr>
          </a:p>
          <a:p>
            <a:pPr indent="-292100" lvl="0" marL="457200" rtl="0" algn="just">
              <a:lnSpc>
                <a:spcPct val="150000"/>
              </a:lnSpc>
              <a:spcBef>
                <a:spcPts val="0"/>
              </a:spcBef>
              <a:spcAft>
                <a:spcPts val="0"/>
              </a:spcAft>
              <a:buClr>
                <a:srgbClr val="000000"/>
              </a:buClr>
              <a:buSzPts val="1000"/>
              <a:buFont typeface="Arial"/>
              <a:buChar char="●"/>
            </a:pPr>
            <a:r>
              <a:rPr lang="en" sz="1000">
                <a:solidFill>
                  <a:srgbClr val="000000"/>
                </a:solidFill>
                <a:highlight>
                  <a:schemeClr val="lt1"/>
                </a:highlight>
                <a:latin typeface="Arial"/>
                <a:ea typeface="Arial"/>
                <a:cs typeface="Arial"/>
                <a:sym typeface="Arial"/>
              </a:rPr>
              <a:t>[18101162] </a:t>
            </a:r>
            <a:r>
              <a:rPr lang="en" sz="1000">
                <a:solidFill>
                  <a:srgbClr val="000000"/>
                </a:solidFill>
                <a:highlight>
                  <a:schemeClr val="lt1"/>
                </a:highlight>
                <a:latin typeface="Arial"/>
                <a:ea typeface="Arial"/>
                <a:cs typeface="Arial"/>
                <a:sym typeface="Arial"/>
              </a:rPr>
              <a:t>Syeda Rifa Syara</a:t>
            </a:r>
            <a:endParaRPr sz="1000">
              <a:solidFill>
                <a:srgbClr val="000000"/>
              </a:solidFill>
              <a:highlight>
                <a:schemeClr val="lt1"/>
              </a:highlight>
              <a:latin typeface="Arial"/>
              <a:ea typeface="Arial"/>
              <a:cs typeface="Arial"/>
              <a:sym typeface="Arial"/>
            </a:endParaRPr>
          </a:p>
          <a:p>
            <a:pPr indent="-292100" lvl="0" marL="457200" rtl="0" algn="just">
              <a:lnSpc>
                <a:spcPct val="150000"/>
              </a:lnSpc>
              <a:spcBef>
                <a:spcPts val="0"/>
              </a:spcBef>
              <a:spcAft>
                <a:spcPts val="0"/>
              </a:spcAft>
              <a:buClr>
                <a:srgbClr val="000000"/>
              </a:buClr>
              <a:buSzPts val="1000"/>
              <a:buFont typeface="Arial"/>
              <a:buChar char="●"/>
            </a:pPr>
            <a:r>
              <a:rPr lang="en" sz="1000">
                <a:solidFill>
                  <a:srgbClr val="000000"/>
                </a:solidFill>
                <a:highlight>
                  <a:schemeClr val="lt1"/>
                </a:highlight>
                <a:latin typeface="Arial"/>
                <a:ea typeface="Arial"/>
                <a:cs typeface="Arial"/>
                <a:sym typeface="Arial"/>
              </a:rPr>
              <a:t>[18101389] </a:t>
            </a:r>
            <a:r>
              <a:rPr lang="en" sz="1000">
                <a:solidFill>
                  <a:srgbClr val="000000"/>
                </a:solidFill>
                <a:highlight>
                  <a:schemeClr val="lt1"/>
                </a:highlight>
                <a:latin typeface="Arial"/>
                <a:ea typeface="Arial"/>
                <a:cs typeface="Arial"/>
                <a:sym typeface="Arial"/>
              </a:rPr>
              <a:t>Abir Alam Srabon   </a:t>
            </a:r>
            <a:endParaRPr sz="1000">
              <a:solidFill>
                <a:srgbClr val="000000"/>
              </a:solidFill>
              <a:highlight>
                <a:schemeClr val="lt1"/>
              </a:highlight>
              <a:latin typeface="Arial"/>
              <a:ea typeface="Arial"/>
              <a:cs typeface="Arial"/>
              <a:sym typeface="Arial"/>
            </a:endParaRPr>
          </a:p>
          <a:p>
            <a:pPr indent="-292100" lvl="0" marL="457200" rtl="0" algn="just">
              <a:lnSpc>
                <a:spcPct val="150000"/>
              </a:lnSpc>
              <a:spcBef>
                <a:spcPts val="0"/>
              </a:spcBef>
              <a:spcAft>
                <a:spcPts val="0"/>
              </a:spcAft>
              <a:buClr>
                <a:srgbClr val="000000"/>
              </a:buClr>
              <a:buSzPts val="1000"/>
              <a:buFont typeface="Arial"/>
              <a:buChar char="●"/>
            </a:pPr>
            <a:r>
              <a:rPr lang="en" sz="1000">
                <a:solidFill>
                  <a:srgbClr val="000000"/>
                </a:solidFill>
                <a:highlight>
                  <a:schemeClr val="lt1"/>
                </a:highlight>
                <a:latin typeface="Arial"/>
                <a:ea typeface="Arial"/>
                <a:cs typeface="Arial"/>
                <a:sym typeface="Arial"/>
              </a:rPr>
              <a:t>[18101424] </a:t>
            </a:r>
            <a:r>
              <a:rPr lang="en" sz="1000">
                <a:solidFill>
                  <a:srgbClr val="000000"/>
                </a:solidFill>
                <a:highlight>
                  <a:schemeClr val="lt1"/>
                </a:highlight>
                <a:latin typeface="Arial"/>
                <a:ea typeface="Arial"/>
                <a:cs typeface="Arial"/>
                <a:sym typeface="Arial"/>
              </a:rPr>
              <a:t>Pranto Dev   </a:t>
            </a:r>
            <a:endParaRPr sz="1000">
              <a:solidFill>
                <a:srgbClr val="000000"/>
              </a:solidFill>
              <a:highlight>
                <a:schemeClr val="lt1"/>
              </a:highlight>
              <a:latin typeface="Arial"/>
              <a:ea typeface="Arial"/>
              <a:cs typeface="Arial"/>
              <a:sym typeface="Arial"/>
            </a:endParaRPr>
          </a:p>
          <a:p>
            <a:pPr indent="-292100" lvl="0" marL="457200" rtl="0" algn="just">
              <a:lnSpc>
                <a:spcPct val="150000"/>
              </a:lnSpc>
              <a:spcBef>
                <a:spcPts val="0"/>
              </a:spcBef>
              <a:spcAft>
                <a:spcPts val="0"/>
              </a:spcAft>
              <a:buClr>
                <a:srgbClr val="000000"/>
              </a:buClr>
              <a:buSzPts val="1000"/>
              <a:buFont typeface="Arial"/>
              <a:buChar char="●"/>
            </a:pPr>
            <a:r>
              <a:rPr lang="en" sz="1000">
                <a:solidFill>
                  <a:srgbClr val="000000"/>
                </a:solidFill>
                <a:highlight>
                  <a:schemeClr val="lt1"/>
                </a:highlight>
                <a:latin typeface="Arial"/>
                <a:ea typeface="Arial"/>
                <a:cs typeface="Arial"/>
                <a:sym typeface="Arial"/>
              </a:rPr>
              <a:t>[18101689] </a:t>
            </a:r>
            <a:r>
              <a:rPr lang="en" sz="1000">
                <a:solidFill>
                  <a:srgbClr val="000000"/>
                </a:solidFill>
                <a:highlight>
                  <a:schemeClr val="lt1"/>
                </a:highlight>
                <a:latin typeface="Arial"/>
                <a:ea typeface="Arial"/>
                <a:cs typeface="Arial"/>
                <a:sym typeface="Arial"/>
              </a:rPr>
              <a:t>Sameeha Haque   </a:t>
            </a:r>
            <a:endParaRPr sz="1000">
              <a:solidFill>
                <a:srgbClr val="000000"/>
              </a:solidFill>
              <a:highlight>
                <a:schemeClr val="lt1"/>
              </a:highlight>
              <a:latin typeface="Arial"/>
              <a:ea typeface="Arial"/>
              <a:cs typeface="Arial"/>
              <a:sym typeface="Arial"/>
            </a:endParaRPr>
          </a:p>
          <a:p>
            <a:pPr indent="-292100" lvl="0" marL="457200" rtl="0" algn="just">
              <a:lnSpc>
                <a:spcPct val="150000"/>
              </a:lnSpc>
              <a:spcBef>
                <a:spcPts val="0"/>
              </a:spcBef>
              <a:spcAft>
                <a:spcPts val="0"/>
              </a:spcAft>
              <a:buClr>
                <a:srgbClr val="000000"/>
              </a:buClr>
              <a:buSzPts val="1000"/>
              <a:buFont typeface="Arial"/>
              <a:buChar char="●"/>
            </a:pPr>
            <a:r>
              <a:rPr lang="en" sz="1000">
                <a:solidFill>
                  <a:srgbClr val="000000"/>
                </a:solidFill>
                <a:highlight>
                  <a:schemeClr val="lt1"/>
                </a:highlight>
                <a:latin typeface="Arial"/>
                <a:ea typeface="Arial"/>
                <a:cs typeface="Arial"/>
                <a:sym typeface="Arial"/>
              </a:rPr>
              <a:t>[19101038] </a:t>
            </a:r>
            <a:r>
              <a:rPr lang="en" sz="1000">
                <a:solidFill>
                  <a:srgbClr val="000000"/>
                </a:solidFill>
                <a:highlight>
                  <a:schemeClr val="lt1"/>
                </a:highlight>
                <a:latin typeface="Arial"/>
                <a:ea typeface="Arial"/>
                <a:cs typeface="Arial"/>
                <a:sym typeface="Arial"/>
              </a:rPr>
              <a:t>Fariha Rahman   </a:t>
            </a:r>
            <a:endParaRPr sz="1000">
              <a:solidFill>
                <a:srgbClr val="000000"/>
              </a:solidFill>
              <a:highlight>
                <a:schemeClr val="lt1"/>
              </a:highlight>
              <a:latin typeface="Arial"/>
              <a:ea typeface="Arial"/>
              <a:cs typeface="Arial"/>
              <a:sym typeface="Arial"/>
            </a:endParaRPr>
          </a:p>
          <a:p>
            <a:pPr indent="-292100" lvl="0" marL="457200" rtl="0" algn="just">
              <a:lnSpc>
                <a:spcPct val="150000"/>
              </a:lnSpc>
              <a:spcBef>
                <a:spcPts val="0"/>
              </a:spcBef>
              <a:spcAft>
                <a:spcPts val="0"/>
              </a:spcAft>
              <a:buClr>
                <a:srgbClr val="000000"/>
              </a:buClr>
              <a:buSzPts val="1000"/>
              <a:buFont typeface="Arial"/>
              <a:buChar char="●"/>
            </a:pPr>
            <a:r>
              <a:rPr lang="en" sz="1000">
                <a:solidFill>
                  <a:srgbClr val="000000"/>
                </a:solidFill>
                <a:highlight>
                  <a:schemeClr val="lt1"/>
                </a:highlight>
                <a:latin typeface="Arial"/>
                <a:ea typeface="Arial"/>
                <a:cs typeface="Arial"/>
                <a:sym typeface="Arial"/>
              </a:rPr>
              <a:t>[19101279] </a:t>
            </a:r>
            <a:r>
              <a:rPr lang="en" sz="1000">
                <a:solidFill>
                  <a:srgbClr val="000000"/>
                </a:solidFill>
                <a:highlight>
                  <a:schemeClr val="lt1"/>
                </a:highlight>
                <a:latin typeface="Arial"/>
                <a:ea typeface="Arial"/>
                <a:cs typeface="Arial"/>
                <a:sym typeface="Arial"/>
              </a:rPr>
              <a:t>Shadman Bin Sharife   </a:t>
            </a:r>
            <a:endParaRPr sz="1000">
              <a:solidFill>
                <a:srgbClr val="000000"/>
              </a:solidFill>
              <a:highlight>
                <a:schemeClr val="lt1"/>
              </a:highlight>
              <a:latin typeface="Arial"/>
              <a:ea typeface="Arial"/>
              <a:cs typeface="Arial"/>
              <a:sym typeface="Arial"/>
            </a:endParaRPr>
          </a:p>
          <a:p>
            <a:pPr indent="-292100" lvl="0" marL="457200" rtl="0" algn="just">
              <a:lnSpc>
                <a:spcPct val="150000"/>
              </a:lnSpc>
              <a:spcBef>
                <a:spcPts val="0"/>
              </a:spcBef>
              <a:spcAft>
                <a:spcPts val="0"/>
              </a:spcAft>
              <a:buClr>
                <a:srgbClr val="000000"/>
              </a:buClr>
              <a:buSzPts val="1000"/>
              <a:buFont typeface="Arial"/>
              <a:buChar char="●"/>
            </a:pPr>
            <a:r>
              <a:rPr lang="en" sz="1000">
                <a:solidFill>
                  <a:srgbClr val="000000"/>
                </a:solidFill>
                <a:highlight>
                  <a:schemeClr val="lt1"/>
                </a:highlight>
                <a:latin typeface="Arial"/>
                <a:ea typeface="Arial"/>
                <a:cs typeface="Arial"/>
                <a:sym typeface="Arial"/>
              </a:rPr>
              <a:t>[19101640] </a:t>
            </a:r>
            <a:r>
              <a:rPr lang="en" sz="1000">
                <a:solidFill>
                  <a:srgbClr val="000000"/>
                </a:solidFill>
                <a:highlight>
                  <a:schemeClr val="lt1"/>
                </a:highlight>
                <a:latin typeface="Arial"/>
                <a:ea typeface="Arial"/>
                <a:cs typeface="Arial"/>
                <a:sym typeface="Arial"/>
              </a:rPr>
              <a:t>Asmita Noor  </a:t>
            </a:r>
            <a:endParaRPr sz="1000">
              <a:solidFill>
                <a:srgbClr val="000000"/>
              </a:solidFill>
              <a:highlight>
                <a:schemeClr val="lt1"/>
              </a:highlight>
              <a:latin typeface="Arial"/>
              <a:ea typeface="Arial"/>
              <a:cs typeface="Arial"/>
              <a:sym typeface="Arial"/>
            </a:endParaRPr>
          </a:p>
          <a:p>
            <a:pPr indent="-292100" lvl="0" marL="457200" rtl="0" algn="just">
              <a:lnSpc>
                <a:spcPct val="150000"/>
              </a:lnSpc>
              <a:spcBef>
                <a:spcPts val="0"/>
              </a:spcBef>
              <a:spcAft>
                <a:spcPts val="0"/>
              </a:spcAft>
              <a:buClr>
                <a:srgbClr val="000000"/>
              </a:buClr>
              <a:buSzPts val="1000"/>
              <a:buFont typeface="Arial"/>
              <a:buChar char="●"/>
            </a:pPr>
            <a:r>
              <a:rPr lang="en" sz="1000">
                <a:solidFill>
                  <a:srgbClr val="000000"/>
                </a:solidFill>
                <a:highlight>
                  <a:schemeClr val="lt1"/>
                </a:highlight>
                <a:latin typeface="Arial"/>
                <a:ea typeface="Arial"/>
                <a:cs typeface="Arial"/>
                <a:sym typeface="Arial"/>
              </a:rPr>
              <a:t>[22166007] </a:t>
            </a:r>
            <a:r>
              <a:rPr lang="en" sz="1000">
                <a:solidFill>
                  <a:srgbClr val="000000"/>
                </a:solidFill>
                <a:highlight>
                  <a:schemeClr val="lt1"/>
                </a:highlight>
                <a:latin typeface="Arial"/>
                <a:ea typeface="Arial"/>
                <a:cs typeface="Arial"/>
                <a:sym typeface="Arial"/>
              </a:rPr>
              <a:t>Sumaiya Mim </a:t>
            </a:r>
            <a:endParaRPr sz="100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1200"/>
              </a:spcAft>
              <a:buNone/>
            </a:pPr>
            <a:r>
              <a:t/>
            </a:r>
            <a:endParaRPr>
              <a:latin typeface="Arial"/>
              <a:ea typeface="Arial"/>
              <a:cs typeface="Arial"/>
              <a:sym typeface="Arial"/>
            </a:endParaRPr>
          </a:p>
        </p:txBody>
      </p:sp>
      <p:cxnSp>
        <p:nvCxnSpPr>
          <p:cNvPr id="281" name="Google Shape;281;p13"/>
          <p:cNvCxnSpPr/>
          <p:nvPr/>
        </p:nvCxnSpPr>
        <p:spPr>
          <a:xfrm>
            <a:off x="5005300" y="2333825"/>
            <a:ext cx="2997900" cy="0"/>
          </a:xfrm>
          <a:prstGeom prst="straightConnector1">
            <a:avLst/>
          </a:prstGeom>
          <a:noFill/>
          <a:ln cap="flat" cmpd="sng" w="9525">
            <a:solidFill>
              <a:schemeClr val="dk2"/>
            </a:solidFill>
            <a:prstDash val="solid"/>
            <a:round/>
            <a:headEnd len="med" w="med" type="none"/>
            <a:tailEnd len="med" w="med" type="none"/>
          </a:ln>
        </p:spPr>
      </p:cxnSp>
      <p:sp>
        <p:nvSpPr>
          <p:cNvPr id="282" name="Google Shape;282;p1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8" name="Google Shape;288;p14"/>
          <p:cNvSpPr txBox="1"/>
          <p:nvPr>
            <p:ph idx="1" type="body"/>
          </p:nvPr>
        </p:nvSpPr>
        <p:spPr>
          <a:xfrm>
            <a:off x="1285350" y="1295075"/>
            <a:ext cx="7030500" cy="3209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Morphologically Rich Languages (MRLs) refers to languages in which substantial grammatical information concerning the arrangement of words into syntactic units or cues to syntactic relations, is expressed at word level.</a:t>
            </a:r>
            <a:endParaRPr>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highlight>
                  <a:srgbClr val="FFFFFF"/>
                </a:highlight>
                <a:latin typeface="Times New Roman"/>
                <a:ea typeface="Times New Roman"/>
                <a:cs typeface="Times New Roman"/>
                <a:sym typeface="Times New Roman"/>
              </a:rPr>
              <a:t>A Morphologically Rich Languages (MRL) is one in which grammatical relations like Subject, Predicate, Object, etc., are indicated by changes to the words instead of relative position or addition of particles.</a:t>
            </a:r>
            <a:endParaRPr>
              <a:solidFill>
                <a:srgbClr val="000000"/>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rgbClr val="000000"/>
              </a:solidFill>
              <a:highlight>
                <a:srgbClr val="FFFFFF"/>
              </a:highlight>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highlight>
                  <a:srgbClr val="FFFFFF"/>
                </a:highlight>
                <a:latin typeface="Times New Roman"/>
                <a:ea typeface="Times New Roman"/>
                <a:cs typeface="Times New Roman"/>
                <a:sym typeface="Times New Roman"/>
              </a:rPr>
              <a:t>The main function of a soft keyboard is to decode users’ pressed inputs into words and sentences.</a:t>
            </a:r>
            <a:endParaRPr>
              <a:solidFill>
                <a:srgbClr val="000000"/>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rgbClr val="000000"/>
              </a:solidFill>
              <a:highlight>
                <a:srgbClr val="FFFFFF"/>
              </a:highlight>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highlight>
                  <a:srgbClr val="FFFFFF"/>
                </a:highlight>
                <a:latin typeface="Times New Roman"/>
                <a:ea typeface="Times New Roman"/>
                <a:cs typeface="Times New Roman"/>
                <a:sym typeface="Times New Roman"/>
              </a:rPr>
              <a:t>The proposed model is for such languages with automatically selected subword units annotated with what is called “binding types”.</a:t>
            </a:r>
            <a:endParaRPr>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latin typeface="Times New Roman"/>
              <a:ea typeface="Times New Roman"/>
              <a:cs typeface="Times New Roman"/>
              <a:sym typeface="Times New Roman"/>
            </a:endParaRPr>
          </a:p>
        </p:txBody>
      </p:sp>
      <p:sp>
        <p:nvSpPr>
          <p:cNvPr id="289" name="Google Shape;289;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type="title"/>
          </p:nvPr>
        </p:nvSpPr>
        <p:spPr>
          <a:xfrm>
            <a:off x="1303800" y="598575"/>
            <a:ext cx="6995400" cy="56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Keyboard Decoding</a:t>
            </a:r>
            <a:endParaRPr/>
          </a:p>
        </p:txBody>
      </p:sp>
      <p:sp>
        <p:nvSpPr>
          <p:cNvPr id="295" name="Google Shape;295;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6" name="Google Shape;296;p15"/>
          <p:cNvSpPr txBox="1"/>
          <p:nvPr>
            <p:ph idx="1" type="body"/>
          </p:nvPr>
        </p:nvSpPr>
        <p:spPr>
          <a:xfrm>
            <a:off x="1303800" y="1413625"/>
            <a:ext cx="7239300" cy="3323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688"/>
              <a:buNone/>
            </a:pPr>
            <a:r>
              <a:rPr lang="en" sz="1112">
                <a:solidFill>
                  <a:srgbClr val="595959"/>
                </a:solidFill>
                <a:latin typeface="Lato"/>
                <a:ea typeface="Lato"/>
                <a:cs typeface="Lato"/>
                <a:sym typeface="Lato"/>
              </a:rPr>
              <a:t>As the user gives an input into the system via a keyboard, the sequence of the input is recorded and the coordinates of the user’s key presses are encoded into the system. There may be two ways in which the input is given. </a:t>
            </a:r>
            <a:endParaRPr sz="1112">
              <a:solidFill>
                <a:srgbClr val="595959"/>
              </a:solidFill>
              <a:latin typeface="Lato"/>
              <a:ea typeface="Lato"/>
              <a:cs typeface="Lato"/>
              <a:sym typeface="Lato"/>
            </a:endParaRPr>
          </a:p>
          <a:p>
            <a:pPr indent="-299243" lvl="0" marL="457200" rtl="0" algn="l">
              <a:lnSpc>
                <a:spcPct val="115000"/>
              </a:lnSpc>
              <a:spcBef>
                <a:spcPts val="1200"/>
              </a:spcBef>
              <a:spcAft>
                <a:spcPts val="0"/>
              </a:spcAft>
              <a:buClr>
                <a:srgbClr val="595959"/>
              </a:buClr>
              <a:buSzPts val="1113"/>
              <a:buFont typeface="Lato"/>
              <a:buChar char="●"/>
            </a:pPr>
            <a:r>
              <a:rPr lang="en" sz="1112">
                <a:solidFill>
                  <a:srgbClr val="595959"/>
                </a:solidFill>
                <a:latin typeface="Lato"/>
                <a:ea typeface="Lato"/>
                <a:cs typeface="Lato"/>
                <a:sym typeface="Lato"/>
              </a:rPr>
              <a:t>Tapped input, which is by pressing on the keys of the keyboard, consists of a time series of touch points on the keys.</a:t>
            </a:r>
            <a:endParaRPr sz="1112">
              <a:solidFill>
                <a:srgbClr val="595959"/>
              </a:solidFill>
              <a:latin typeface="Lato"/>
              <a:ea typeface="Lato"/>
              <a:cs typeface="Lato"/>
              <a:sym typeface="Lato"/>
            </a:endParaRPr>
          </a:p>
          <a:p>
            <a:pPr indent="-299243" lvl="0" marL="457200" rtl="0" algn="l">
              <a:lnSpc>
                <a:spcPct val="115000"/>
              </a:lnSpc>
              <a:spcBef>
                <a:spcPts val="0"/>
              </a:spcBef>
              <a:spcAft>
                <a:spcPts val="0"/>
              </a:spcAft>
              <a:buClr>
                <a:srgbClr val="595959"/>
              </a:buClr>
              <a:buSzPts val="1113"/>
              <a:buFont typeface="Lato"/>
              <a:buChar char="●"/>
            </a:pPr>
            <a:r>
              <a:rPr lang="en" sz="1112">
                <a:solidFill>
                  <a:srgbClr val="595959"/>
                </a:solidFill>
                <a:latin typeface="Lato"/>
                <a:ea typeface="Lato"/>
                <a:cs typeface="Lato"/>
                <a:sym typeface="Lato"/>
              </a:rPr>
              <a:t>Gesture input, where the trajectory of the gestures are sampled over a time period to provide a similar time series. </a:t>
            </a:r>
            <a:endParaRPr sz="1112">
              <a:solidFill>
                <a:srgbClr val="595959"/>
              </a:solidFill>
              <a:latin typeface="Lato"/>
              <a:ea typeface="Lato"/>
              <a:cs typeface="Lato"/>
              <a:sym typeface="Lato"/>
            </a:endParaRPr>
          </a:p>
          <a:p>
            <a:pPr indent="0" lvl="0" marL="0" rtl="0" algn="just">
              <a:lnSpc>
                <a:spcPct val="115000"/>
              </a:lnSpc>
              <a:spcBef>
                <a:spcPts val="1200"/>
              </a:spcBef>
              <a:spcAft>
                <a:spcPts val="0"/>
              </a:spcAft>
              <a:buSzPts val="688"/>
              <a:buNone/>
            </a:pPr>
            <a:r>
              <a:rPr lang="en" sz="1112">
                <a:solidFill>
                  <a:srgbClr val="595959"/>
                </a:solidFill>
                <a:latin typeface="Lato"/>
                <a:ea typeface="Lato"/>
                <a:cs typeface="Lato"/>
                <a:sym typeface="Lato"/>
              </a:rPr>
              <a:t>A spatial model is used by the decoder to generate a probability distribution for a particular touch point over a collection of spatial units, and a language model is used to enforce word spellings and respect word sequence probabilities. </a:t>
            </a:r>
            <a:endParaRPr sz="1112">
              <a:solidFill>
                <a:srgbClr val="595959"/>
              </a:solidFill>
              <a:latin typeface="Lato"/>
              <a:ea typeface="Lato"/>
              <a:cs typeface="Lato"/>
              <a:sym typeface="Lato"/>
            </a:endParaRPr>
          </a:p>
          <a:p>
            <a:pPr indent="0" lvl="0" marL="0" rtl="0" algn="just">
              <a:lnSpc>
                <a:spcPct val="115000"/>
              </a:lnSpc>
              <a:spcBef>
                <a:spcPts val="1200"/>
              </a:spcBef>
              <a:spcAft>
                <a:spcPts val="0"/>
              </a:spcAft>
              <a:buSzPts val="688"/>
              <a:buNone/>
            </a:pPr>
            <a:r>
              <a:rPr lang="en" sz="1112">
                <a:solidFill>
                  <a:srgbClr val="595959"/>
                </a:solidFill>
                <a:latin typeface="Lato"/>
                <a:ea typeface="Lato"/>
                <a:cs typeface="Lato"/>
                <a:sym typeface="Lato"/>
              </a:rPr>
              <a:t>Using the spatial and language model, the keyboard decoder finds the most likely word sequence from the given input with Bayes rule, which is one of the fundamental principles of speech recognition.  </a:t>
            </a:r>
            <a:endParaRPr sz="1112">
              <a:solidFill>
                <a:srgbClr val="595959"/>
              </a:solidFill>
              <a:latin typeface="Lato"/>
              <a:ea typeface="Lato"/>
              <a:cs typeface="Lato"/>
              <a:sym typeface="Lato"/>
            </a:endParaRPr>
          </a:p>
          <a:p>
            <a:pPr indent="0" lvl="0" marL="0" rtl="0" algn="just">
              <a:lnSpc>
                <a:spcPct val="115000"/>
              </a:lnSpc>
              <a:spcBef>
                <a:spcPts val="1200"/>
              </a:spcBef>
              <a:spcAft>
                <a:spcPts val="0"/>
              </a:spcAft>
              <a:buSzPts val="688"/>
              <a:buNone/>
            </a:pPr>
            <a:r>
              <a:rPr lang="en" sz="1112">
                <a:solidFill>
                  <a:srgbClr val="595959"/>
                </a:solidFill>
                <a:latin typeface="Lato"/>
                <a:ea typeface="Lato"/>
                <a:cs typeface="Lato"/>
                <a:sym typeface="Lato"/>
              </a:rPr>
              <a:t> </a:t>
            </a:r>
            <a:endParaRPr sz="1112">
              <a:solidFill>
                <a:srgbClr val="595959"/>
              </a:solidFill>
              <a:latin typeface="Lato"/>
              <a:ea typeface="Lato"/>
              <a:cs typeface="Lato"/>
              <a:sym typeface="Lato"/>
            </a:endParaRPr>
          </a:p>
          <a:p>
            <a:pPr indent="0" lvl="0" marL="0" rtl="0" algn="l">
              <a:lnSpc>
                <a:spcPct val="115000"/>
              </a:lnSpc>
              <a:spcBef>
                <a:spcPts val="1200"/>
              </a:spcBef>
              <a:spcAft>
                <a:spcPts val="1200"/>
              </a:spcAft>
              <a:buSzPts val="688"/>
              <a:buNone/>
            </a:pPr>
            <a:r>
              <a:t/>
            </a:r>
            <a:endParaRPr sz="111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6"/>
          <p:cNvSpPr txBox="1"/>
          <p:nvPr>
            <p:ph type="title"/>
          </p:nvPr>
        </p:nvSpPr>
        <p:spPr>
          <a:xfrm>
            <a:off x="1252225" y="624350"/>
            <a:ext cx="7030500" cy="9993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0"/>
              </a:spcAft>
              <a:buNone/>
            </a:pPr>
            <a:r>
              <a:rPr lang="en" sz="3188">
                <a:solidFill>
                  <a:srgbClr val="595959"/>
                </a:solidFill>
              </a:rPr>
              <a:t>Keyboard Language Models</a:t>
            </a:r>
            <a:endParaRPr sz="3188">
              <a:solidFill>
                <a:srgbClr val="595959"/>
              </a:solidFill>
            </a:endParaRPr>
          </a:p>
          <a:p>
            <a:pPr indent="0" lvl="0" marL="0" rtl="0" algn="l">
              <a:spcBef>
                <a:spcPts val="0"/>
              </a:spcBef>
              <a:spcAft>
                <a:spcPts val="0"/>
              </a:spcAft>
              <a:buNone/>
            </a:pPr>
            <a:r>
              <a:t/>
            </a:r>
            <a:endParaRPr/>
          </a:p>
        </p:txBody>
      </p:sp>
      <p:sp>
        <p:nvSpPr>
          <p:cNvPr id="302" name="Google Shape;302;p16"/>
          <p:cNvSpPr txBox="1"/>
          <p:nvPr>
            <p:ph idx="1" type="body"/>
          </p:nvPr>
        </p:nvSpPr>
        <p:spPr>
          <a:xfrm>
            <a:off x="1303800" y="1225525"/>
            <a:ext cx="7147200" cy="39705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None/>
            </a:pPr>
            <a:r>
              <a:rPr lang="en" sz="1500">
                <a:solidFill>
                  <a:srgbClr val="333333"/>
                </a:solidFill>
                <a:highlight>
                  <a:srgbClr val="FAFAFA"/>
                </a:highlight>
                <a:latin typeface="Arial"/>
                <a:ea typeface="Arial"/>
                <a:cs typeface="Arial"/>
                <a:sym typeface="Arial"/>
              </a:rPr>
              <a:t>      Language models predict the probability of letter sequences. Keyboard language       models are often n-grams of relatively low order across a restricted vocabulary, similar to the language models that enable embedded voice recognition systems</a:t>
            </a:r>
            <a:r>
              <a:rPr lang="en" sz="1200">
                <a:solidFill>
                  <a:srgbClr val="333333"/>
                </a:solidFill>
                <a:highlight>
                  <a:srgbClr val="FAFAFA"/>
                </a:highlight>
                <a:latin typeface="Arial"/>
                <a:ea typeface="Arial"/>
                <a:cs typeface="Arial"/>
                <a:sym typeface="Arial"/>
              </a:rPr>
              <a:t>.</a:t>
            </a:r>
            <a:endParaRPr sz="1200">
              <a:solidFill>
                <a:srgbClr val="333333"/>
              </a:solidFill>
              <a:highlight>
                <a:srgbClr val="FAFAFA"/>
              </a:highlight>
              <a:latin typeface="Arial"/>
              <a:ea typeface="Arial"/>
              <a:cs typeface="Arial"/>
              <a:sym typeface="Arial"/>
            </a:endParaRPr>
          </a:p>
          <a:p>
            <a:pPr indent="0" lvl="0" marL="0" rtl="0" algn="just">
              <a:spcBef>
                <a:spcPts val="0"/>
              </a:spcBef>
              <a:spcAft>
                <a:spcPts val="0"/>
              </a:spcAft>
              <a:buNone/>
            </a:pPr>
            <a:r>
              <a:t/>
            </a:r>
            <a:endParaRPr i="1" sz="1200">
              <a:solidFill>
                <a:srgbClr val="333333"/>
              </a:solidFill>
              <a:highlight>
                <a:srgbClr val="FAFAFA"/>
              </a:highlight>
              <a:latin typeface="Arial"/>
              <a:ea typeface="Arial"/>
              <a:cs typeface="Arial"/>
              <a:sym typeface="Arial"/>
            </a:endParaRPr>
          </a:p>
          <a:p>
            <a:pPr indent="0" lvl="0" marL="0" rtl="0" algn="ctr">
              <a:spcBef>
                <a:spcPts val="0"/>
              </a:spcBef>
              <a:spcAft>
                <a:spcPts val="0"/>
              </a:spcAft>
              <a:buNone/>
            </a:pPr>
            <a:r>
              <a:rPr i="1" lang="en">
                <a:solidFill>
                  <a:srgbClr val="333333"/>
                </a:solidFill>
                <a:highlight>
                  <a:srgbClr val="FAFAFA"/>
                </a:highlight>
                <a:latin typeface="Arial"/>
                <a:ea typeface="Arial"/>
                <a:cs typeface="Arial"/>
                <a:sym typeface="Arial"/>
              </a:rPr>
              <a:t> </a:t>
            </a:r>
            <a:r>
              <a:rPr i="1" lang="en">
                <a:solidFill>
                  <a:srgbClr val="6D9EEB"/>
                </a:solidFill>
                <a:highlight>
                  <a:srgbClr val="FAFAFA"/>
                </a:highlight>
                <a:latin typeface="Arial"/>
                <a:ea typeface="Arial"/>
                <a:cs typeface="Arial"/>
                <a:sym typeface="Arial"/>
              </a:rPr>
              <a:t>For example, if a user gestures "refereed," they would expect the keyboard to suggest "referred" as an option, but not misspellings like "referedd" or "reffered," which could exist rarely in the training sample due to errors in most texts</a:t>
            </a:r>
            <a:r>
              <a:rPr i="1" lang="en">
                <a:solidFill>
                  <a:srgbClr val="333333"/>
                </a:solidFill>
                <a:highlight>
                  <a:srgbClr val="FAFAFA"/>
                </a:highlight>
                <a:latin typeface="Arial"/>
                <a:ea typeface="Arial"/>
                <a:cs typeface="Arial"/>
                <a:sym typeface="Arial"/>
              </a:rPr>
              <a:t>. </a:t>
            </a:r>
            <a:endParaRPr i="1">
              <a:solidFill>
                <a:srgbClr val="333333"/>
              </a:solidFill>
              <a:highlight>
                <a:srgbClr val="FAFAFA"/>
              </a:highlight>
              <a:latin typeface="Arial"/>
              <a:ea typeface="Arial"/>
              <a:cs typeface="Arial"/>
              <a:sym typeface="Arial"/>
            </a:endParaRPr>
          </a:p>
          <a:p>
            <a:pPr indent="0" lvl="0" marL="0" rtl="0" algn="just">
              <a:spcBef>
                <a:spcPts val="0"/>
              </a:spcBef>
              <a:spcAft>
                <a:spcPts val="0"/>
              </a:spcAft>
              <a:buNone/>
            </a:pPr>
            <a:r>
              <a:t/>
            </a:r>
            <a:endParaRPr>
              <a:solidFill>
                <a:srgbClr val="333333"/>
              </a:solidFill>
              <a:highlight>
                <a:srgbClr val="FAFAFA"/>
              </a:highlight>
              <a:latin typeface="Arial"/>
              <a:ea typeface="Arial"/>
              <a:cs typeface="Arial"/>
              <a:sym typeface="Arial"/>
            </a:endParaRPr>
          </a:p>
          <a:p>
            <a:pPr indent="-316706" lvl="0" marL="457200" rtl="0" algn="just">
              <a:spcBef>
                <a:spcPts val="0"/>
              </a:spcBef>
              <a:spcAft>
                <a:spcPts val="0"/>
              </a:spcAft>
              <a:buClr>
                <a:srgbClr val="333333"/>
              </a:buClr>
              <a:buSzPct val="100000"/>
              <a:buFont typeface="Arial"/>
              <a:buChar char="●"/>
            </a:pPr>
            <a:r>
              <a:rPr lang="en" sz="1500">
                <a:solidFill>
                  <a:srgbClr val="333333"/>
                </a:solidFill>
                <a:highlight>
                  <a:srgbClr val="FAFAFA"/>
                </a:highlight>
                <a:latin typeface="Arial"/>
                <a:ea typeface="Arial"/>
                <a:cs typeface="Arial"/>
                <a:sym typeface="Arial"/>
              </a:rPr>
              <a:t>The spatial score of these four words is the same. Because keyboard users frequently utilize the keyboard as both a lexical reference and an input method, they may find this inconvenient because the motions used to generate them are identical.</a:t>
            </a:r>
            <a:endParaRPr sz="1500">
              <a:solidFill>
                <a:srgbClr val="333333"/>
              </a:solidFill>
              <a:highlight>
                <a:srgbClr val="FAFAFA"/>
              </a:highlight>
              <a:latin typeface="Arial"/>
              <a:ea typeface="Arial"/>
              <a:cs typeface="Arial"/>
              <a:sym typeface="Arial"/>
            </a:endParaRPr>
          </a:p>
          <a:p>
            <a:pPr indent="0" lvl="0" marL="457200" rtl="0" algn="just">
              <a:spcBef>
                <a:spcPts val="0"/>
              </a:spcBef>
              <a:spcAft>
                <a:spcPts val="0"/>
              </a:spcAft>
              <a:buNone/>
            </a:pPr>
            <a:r>
              <a:t/>
            </a:r>
            <a:endParaRPr sz="1500">
              <a:solidFill>
                <a:srgbClr val="333333"/>
              </a:solidFill>
              <a:highlight>
                <a:srgbClr val="FAFAFA"/>
              </a:highlight>
              <a:latin typeface="Arial"/>
              <a:ea typeface="Arial"/>
              <a:cs typeface="Arial"/>
              <a:sym typeface="Arial"/>
            </a:endParaRPr>
          </a:p>
          <a:p>
            <a:pPr indent="-316706" lvl="0" marL="457200" rtl="0" algn="just">
              <a:spcBef>
                <a:spcPts val="0"/>
              </a:spcBef>
              <a:spcAft>
                <a:spcPts val="0"/>
              </a:spcAft>
              <a:buClr>
                <a:srgbClr val="333333"/>
              </a:buClr>
              <a:buSzPct val="100000"/>
              <a:buFont typeface="Arial"/>
              <a:buChar char="●"/>
            </a:pPr>
            <a:r>
              <a:rPr lang="en" sz="1500">
                <a:solidFill>
                  <a:srgbClr val="333333"/>
                </a:solidFill>
                <a:highlight>
                  <a:srgbClr val="FAFAFA"/>
                </a:highlight>
                <a:latin typeface="Arial"/>
                <a:ea typeface="Arial"/>
                <a:cs typeface="Arial"/>
                <a:sym typeface="Arial"/>
              </a:rPr>
              <a:t>Keyboard language models are usually trained using a set vocabulary that has been hand-curated to remove misspellings, incorrect capitalizations, and other unwanted artifacts.</a:t>
            </a:r>
            <a:endParaRPr sz="1800">
              <a:solidFill>
                <a:srgbClr val="333333"/>
              </a:solidFill>
              <a:highlight>
                <a:srgbClr val="FAFAFA"/>
              </a:highlight>
              <a:latin typeface="Arial"/>
              <a:ea typeface="Arial"/>
              <a:cs typeface="Arial"/>
              <a:sym typeface="Arial"/>
            </a:endParaRPr>
          </a:p>
          <a:p>
            <a:pPr indent="0" lvl="0" marL="0" rtl="0" algn="just">
              <a:spcBef>
                <a:spcPts val="0"/>
              </a:spcBef>
              <a:spcAft>
                <a:spcPts val="0"/>
              </a:spcAft>
              <a:buNone/>
            </a:pPr>
            <a:r>
              <a:t/>
            </a:r>
            <a:endParaRPr sz="1800">
              <a:solidFill>
                <a:srgbClr val="333333"/>
              </a:solidFill>
              <a:highlight>
                <a:srgbClr val="FAFAFA"/>
              </a:highlight>
              <a:latin typeface="Arial"/>
              <a:ea typeface="Arial"/>
              <a:cs typeface="Arial"/>
              <a:sym typeface="Arial"/>
            </a:endParaRPr>
          </a:p>
        </p:txBody>
      </p:sp>
      <p:sp>
        <p:nvSpPr>
          <p:cNvPr id="303" name="Google Shape;303;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txBox="1"/>
          <p:nvPr>
            <p:ph type="title"/>
          </p:nvPr>
        </p:nvSpPr>
        <p:spPr>
          <a:xfrm>
            <a:off x="1303800" y="598575"/>
            <a:ext cx="7091400" cy="68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Keyboard Testing</a:t>
            </a:r>
            <a:endParaRPr/>
          </a:p>
        </p:txBody>
      </p:sp>
      <p:sp>
        <p:nvSpPr>
          <p:cNvPr id="309" name="Google Shape;309;p17"/>
          <p:cNvSpPr txBox="1"/>
          <p:nvPr>
            <p:ph idx="1" type="body"/>
          </p:nvPr>
        </p:nvSpPr>
        <p:spPr>
          <a:xfrm>
            <a:off x="1334250" y="1426075"/>
            <a:ext cx="7030500" cy="27729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rPr lang="en"/>
              <a:t>The rigorous testing of a keyboard decoder and </a:t>
            </a:r>
            <a:r>
              <a:rPr lang="en"/>
              <a:t>its models is complex. Though, keyboard input methods are interactive but it is not easy to “transcribe” a sequence of touch points the way one transcribes a speech waveform or a handwritten sentence.</a:t>
            </a:r>
            <a:endParaRPr/>
          </a:p>
          <a:p>
            <a:pPr indent="0" lvl="0" marL="457200" rtl="0" algn="l">
              <a:spcBef>
                <a:spcPts val="1200"/>
              </a:spcBef>
              <a:spcAft>
                <a:spcPts val="0"/>
              </a:spcAft>
              <a:buNone/>
            </a:pPr>
            <a:r>
              <a:rPr lang="en"/>
              <a:t>T</a:t>
            </a:r>
            <a:r>
              <a:rPr lang="en"/>
              <a:t>he quality of a keyboard is typically assessed through simulations. The steps are given </a:t>
            </a:r>
            <a:r>
              <a:rPr lang="en"/>
              <a:t>below:</a:t>
            </a:r>
            <a:endParaRPr/>
          </a:p>
          <a:p>
            <a:pPr indent="-311150" lvl="0" marL="457200" rtl="0" algn="l">
              <a:spcBef>
                <a:spcPts val="1200"/>
              </a:spcBef>
              <a:spcAft>
                <a:spcPts val="0"/>
              </a:spcAft>
              <a:buSzPts val="1300"/>
              <a:buChar char="●"/>
            </a:pPr>
            <a:r>
              <a:rPr lang="en"/>
              <a:t>C</a:t>
            </a:r>
            <a:r>
              <a:rPr lang="en"/>
              <a:t>ollecting s</a:t>
            </a:r>
            <a:r>
              <a:rPr lang="en"/>
              <a:t>entences representative of the expected user inputs in a test set.</a:t>
            </a:r>
            <a:endParaRPr/>
          </a:p>
          <a:p>
            <a:pPr indent="-311150" lvl="0" marL="457200" rtl="0" algn="l">
              <a:spcBef>
                <a:spcPts val="0"/>
              </a:spcBef>
              <a:spcAft>
                <a:spcPts val="0"/>
              </a:spcAft>
              <a:buSzPts val="1300"/>
              <a:buChar char="●"/>
            </a:pPr>
            <a:r>
              <a:rPr lang="en"/>
              <a:t>Decoding the sequence.</a:t>
            </a:r>
            <a:endParaRPr/>
          </a:p>
          <a:p>
            <a:pPr indent="-311150" lvl="0" marL="457200" rtl="0" algn="l">
              <a:spcBef>
                <a:spcPts val="0"/>
              </a:spcBef>
              <a:spcAft>
                <a:spcPts val="0"/>
              </a:spcAft>
              <a:buSzPts val="1300"/>
              <a:buChar char="●"/>
            </a:pPr>
            <a:r>
              <a:rPr lang="en"/>
              <a:t>resulting word string is compared to the original string.</a:t>
            </a:r>
            <a:endParaRPr/>
          </a:p>
          <a:p>
            <a:pPr indent="-311150" lvl="0" marL="457200" rtl="0" algn="l">
              <a:spcBef>
                <a:spcPts val="0"/>
              </a:spcBef>
              <a:spcAft>
                <a:spcPts val="0"/>
              </a:spcAft>
              <a:buSzPts val="1300"/>
              <a:buChar char="●"/>
            </a:pPr>
            <a:r>
              <a:rPr lang="en"/>
              <a:t>By computing A “word error rate” (WER) over all sentences in the test set.</a:t>
            </a:r>
            <a:endParaRPr/>
          </a:p>
          <a:p>
            <a:pPr indent="0" lvl="0" marL="457200" rtl="0" algn="l">
              <a:spcBef>
                <a:spcPts val="1200"/>
              </a:spcBef>
              <a:spcAft>
                <a:spcPts val="1200"/>
              </a:spcAft>
              <a:buNone/>
            </a:pPr>
            <a:r>
              <a:rPr b="1" lang="en"/>
              <a:t>Additional metrics can be tracked to evaluate other facets of the system, e.g. “keystroke saving” for word completion efficiency.</a:t>
            </a:r>
            <a:endParaRPr b="1"/>
          </a:p>
        </p:txBody>
      </p:sp>
      <p:sp>
        <p:nvSpPr>
          <p:cNvPr id="310" name="Google Shape;310;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8"/>
          <p:cNvSpPr txBox="1"/>
          <p:nvPr>
            <p:ph type="title"/>
          </p:nvPr>
        </p:nvSpPr>
        <p:spPr>
          <a:xfrm>
            <a:off x="1303800" y="8052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Morphology</a:t>
            </a:r>
            <a:endParaRPr sz="1200"/>
          </a:p>
          <a:p>
            <a:pPr indent="-304800" lvl="0" marL="457200" rtl="0" algn="l">
              <a:spcBef>
                <a:spcPts val="0"/>
              </a:spcBef>
              <a:spcAft>
                <a:spcPts val="0"/>
              </a:spcAft>
              <a:buSzPts val="1200"/>
              <a:buChar char="-"/>
            </a:pPr>
            <a:r>
              <a:rPr lang="en" sz="1200"/>
              <a:t>Study of internal structure of a word.</a:t>
            </a:r>
            <a:endParaRPr sz="1200"/>
          </a:p>
        </p:txBody>
      </p:sp>
      <p:sp>
        <p:nvSpPr>
          <p:cNvPr id="316" name="Google Shape;316;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311150" lvl="0" marL="457200" rtl="0" algn="l">
              <a:lnSpc>
                <a:spcPct val="200000"/>
              </a:lnSpc>
              <a:spcBef>
                <a:spcPts val="0"/>
              </a:spcBef>
              <a:spcAft>
                <a:spcPts val="0"/>
              </a:spcAft>
              <a:buSzPts val="1300"/>
              <a:buChar char="●"/>
            </a:pPr>
            <a:r>
              <a:rPr lang="en"/>
              <a:t>Three morphological phenomenon </a:t>
            </a:r>
            <a:endParaRPr/>
          </a:p>
          <a:p>
            <a:pPr indent="-298450" lvl="1" marL="914400" rtl="0" algn="l">
              <a:lnSpc>
                <a:spcPct val="200000"/>
              </a:lnSpc>
              <a:spcBef>
                <a:spcPts val="0"/>
              </a:spcBef>
              <a:spcAft>
                <a:spcPts val="0"/>
              </a:spcAft>
              <a:buSzPts val="1100"/>
              <a:buChar char="○"/>
            </a:pPr>
            <a:r>
              <a:rPr lang="en"/>
              <a:t>Inflection </a:t>
            </a:r>
            <a:endParaRPr/>
          </a:p>
          <a:p>
            <a:pPr indent="-298450" lvl="1" marL="914400" rtl="0" algn="l">
              <a:lnSpc>
                <a:spcPct val="200000"/>
              </a:lnSpc>
              <a:spcBef>
                <a:spcPts val="0"/>
              </a:spcBef>
              <a:spcAft>
                <a:spcPts val="0"/>
              </a:spcAft>
              <a:buSzPts val="1100"/>
              <a:buChar char="○"/>
            </a:pPr>
            <a:r>
              <a:rPr lang="en"/>
              <a:t>Contraction </a:t>
            </a:r>
            <a:endParaRPr/>
          </a:p>
          <a:p>
            <a:pPr indent="-298450" lvl="1" marL="914400" rtl="0" algn="l">
              <a:lnSpc>
                <a:spcPct val="200000"/>
              </a:lnSpc>
              <a:spcBef>
                <a:spcPts val="0"/>
              </a:spcBef>
              <a:spcAft>
                <a:spcPts val="0"/>
              </a:spcAft>
              <a:buSzPts val="1100"/>
              <a:buChar char="○"/>
            </a:pPr>
            <a:r>
              <a:rPr lang="en"/>
              <a:t>Compounding </a:t>
            </a:r>
            <a:endParaRPr sz="1100"/>
          </a:p>
          <a:p>
            <a:pPr indent="-298450" lvl="0" marL="457200" rtl="0" algn="l">
              <a:lnSpc>
                <a:spcPct val="200000"/>
              </a:lnSpc>
              <a:spcBef>
                <a:spcPts val="0"/>
              </a:spcBef>
              <a:spcAft>
                <a:spcPts val="0"/>
              </a:spcAft>
              <a:buSzPts val="1100"/>
              <a:buChar char="●"/>
            </a:pPr>
            <a:r>
              <a:rPr lang="en" sz="1100"/>
              <a:t>Compounding Languages</a:t>
            </a:r>
            <a:endParaRPr sz="1100"/>
          </a:p>
          <a:p>
            <a:pPr indent="-298450" lvl="0" marL="457200" rtl="0" algn="l">
              <a:lnSpc>
                <a:spcPct val="200000"/>
              </a:lnSpc>
              <a:spcBef>
                <a:spcPts val="0"/>
              </a:spcBef>
              <a:spcAft>
                <a:spcPts val="0"/>
              </a:spcAft>
              <a:buSzPts val="1100"/>
              <a:buChar char="●"/>
            </a:pPr>
            <a:r>
              <a:rPr lang="en" sz="1100"/>
              <a:t>Modeling Morphology </a:t>
            </a:r>
            <a:endParaRPr sz="1100"/>
          </a:p>
          <a:p>
            <a:pPr indent="0" lvl="0" marL="0" rtl="0" algn="l">
              <a:lnSpc>
                <a:spcPct val="150000"/>
              </a:lnSpc>
              <a:spcBef>
                <a:spcPts val="1200"/>
              </a:spcBef>
              <a:spcAft>
                <a:spcPts val="1200"/>
              </a:spcAft>
              <a:buNone/>
            </a:pPr>
            <a:r>
              <a:t/>
            </a:r>
            <a:endParaRPr/>
          </a:p>
        </p:txBody>
      </p:sp>
      <p:sp>
        <p:nvSpPr>
          <p:cNvPr id="317" name="Google Shape;317;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9"/>
          <p:cNvSpPr txBox="1"/>
          <p:nvPr>
            <p:ph type="title"/>
          </p:nvPr>
        </p:nvSpPr>
        <p:spPr>
          <a:xfrm>
            <a:off x="1303800" y="598575"/>
            <a:ext cx="7030500" cy="6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Compounding Language</a:t>
            </a:r>
            <a:endParaRPr/>
          </a:p>
        </p:txBody>
      </p:sp>
      <p:sp>
        <p:nvSpPr>
          <p:cNvPr id="323" name="Google Shape;323;p19"/>
          <p:cNvSpPr txBox="1"/>
          <p:nvPr>
            <p:ph idx="1" type="body"/>
          </p:nvPr>
        </p:nvSpPr>
        <p:spPr>
          <a:xfrm>
            <a:off x="1303800" y="1435800"/>
            <a:ext cx="7030500" cy="3287100"/>
          </a:xfrm>
          <a:prstGeom prst="rect">
            <a:avLst/>
          </a:prstGeom>
        </p:spPr>
        <p:txBody>
          <a:bodyPr anchorCtr="0" anchor="t" bIns="91425" lIns="91425" spcFirstLastPara="1" rIns="91425" wrap="square" tIns="91425">
            <a:normAutofit/>
          </a:bodyPr>
          <a:lstStyle/>
          <a:p>
            <a:pPr indent="-301625" lvl="0" marL="457200" rtl="0" algn="l">
              <a:lnSpc>
                <a:spcPct val="150000"/>
              </a:lnSpc>
              <a:spcBef>
                <a:spcPts val="0"/>
              </a:spcBef>
              <a:spcAft>
                <a:spcPts val="0"/>
              </a:spcAft>
              <a:buClr>
                <a:srgbClr val="000000"/>
              </a:buClr>
              <a:buSzPts val="1150"/>
              <a:buFont typeface="Arial"/>
              <a:buChar char="●"/>
            </a:pPr>
            <a:r>
              <a:rPr lang="en" sz="1150">
                <a:solidFill>
                  <a:srgbClr val="000000"/>
                </a:solidFill>
                <a:highlight>
                  <a:schemeClr val="lt1"/>
                </a:highlight>
                <a:latin typeface="Arial"/>
                <a:ea typeface="Arial"/>
                <a:cs typeface="Arial"/>
                <a:sym typeface="Arial"/>
              </a:rPr>
              <a:t>An operation to put two lexical free forms to create a new word</a:t>
            </a:r>
            <a:endParaRPr sz="1150">
              <a:solidFill>
                <a:srgbClr val="000000"/>
              </a:solidFill>
              <a:highlight>
                <a:schemeClr val="lt1"/>
              </a:highlight>
              <a:latin typeface="Arial"/>
              <a:ea typeface="Arial"/>
              <a:cs typeface="Arial"/>
              <a:sym typeface="Arial"/>
            </a:endParaRPr>
          </a:p>
          <a:p>
            <a:pPr indent="-295275" lvl="1" marL="914400" rtl="0" algn="l">
              <a:lnSpc>
                <a:spcPct val="150000"/>
              </a:lnSpc>
              <a:spcBef>
                <a:spcPts val="0"/>
              </a:spcBef>
              <a:spcAft>
                <a:spcPts val="0"/>
              </a:spcAft>
              <a:buClr>
                <a:srgbClr val="000000"/>
              </a:buClr>
              <a:buSzPts val="1050"/>
              <a:buFont typeface="Arial"/>
              <a:buChar char="○"/>
            </a:pPr>
            <a:r>
              <a:rPr lang="en" sz="1050">
                <a:solidFill>
                  <a:srgbClr val="000000"/>
                </a:solidFill>
                <a:highlight>
                  <a:schemeClr val="lt1"/>
                </a:highlight>
                <a:latin typeface="Arial"/>
                <a:ea typeface="Arial"/>
                <a:cs typeface="Arial"/>
                <a:sym typeface="Arial"/>
              </a:rPr>
              <a:t>They are "words," but they also exhibit a form of "internal syntax," which makes them an outlier among grammatical constructions.</a:t>
            </a:r>
            <a:endParaRPr sz="1050">
              <a:solidFill>
                <a:srgbClr val="000000"/>
              </a:solidFill>
              <a:highlight>
                <a:schemeClr val="lt1"/>
              </a:highlight>
              <a:latin typeface="Arial"/>
              <a:ea typeface="Arial"/>
              <a:cs typeface="Arial"/>
              <a:sym typeface="Arial"/>
            </a:endParaRPr>
          </a:p>
          <a:p>
            <a:pPr indent="-301625" lvl="0" marL="457200" rtl="0" algn="l">
              <a:lnSpc>
                <a:spcPct val="150000"/>
              </a:lnSpc>
              <a:spcBef>
                <a:spcPts val="0"/>
              </a:spcBef>
              <a:spcAft>
                <a:spcPts val="0"/>
              </a:spcAft>
              <a:buClr>
                <a:srgbClr val="000000"/>
              </a:buClr>
              <a:buSzPts val="1150"/>
              <a:buFont typeface="Arial"/>
              <a:buChar char="●"/>
            </a:pPr>
            <a:r>
              <a:rPr lang="en" sz="1150">
                <a:solidFill>
                  <a:srgbClr val="000000"/>
                </a:solidFill>
                <a:highlight>
                  <a:schemeClr val="lt1"/>
                </a:highlight>
                <a:latin typeface="Arial"/>
                <a:ea typeface="Arial"/>
                <a:cs typeface="Arial"/>
                <a:sym typeface="Arial"/>
              </a:rPr>
              <a:t>There will be no languages without compounding </a:t>
            </a:r>
            <a:endParaRPr sz="1150">
              <a:solidFill>
                <a:srgbClr val="000000"/>
              </a:solidFill>
              <a:highlight>
                <a:schemeClr val="lt1"/>
              </a:highlight>
              <a:latin typeface="Arial"/>
              <a:ea typeface="Arial"/>
              <a:cs typeface="Arial"/>
              <a:sym typeface="Arial"/>
            </a:endParaRPr>
          </a:p>
          <a:p>
            <a:pPr indent="-301625" lvl="1" marL="914400" rtl="0" algn="l">
              <a:lnSpc>
                <a:spcPct val="150000"/>
              </a:lnSpc>
              <a:spcBef>
                <a:spcPts val="0"/>
              </a:spcBef>
              <a:spcAft>
                <a:spcPts val="0"/>
              </a:spcAft>
              <a:buClr>
                <a:srgbClr val="000000"/>
              </a:buClr>
              <a:buSzPts val="1150"/>
              <a:buFont typeface="Arial"/>
              <a:buChar char="○"/>
            </a:pPr>
            <a:r>
              <a:rPr lang="en" sz="1150">
                <a:solidFill>
                  <a:srgbClr val="000000"/>
                </a:solidFill>
                <a:highlight>
                  <a:schemeClr val="lt1"/>
                </a:highlight>
                <a:latin typeface="Arial"/>
                <a:ea typeface="Arial"/>
                <a:cs typeface="Arial"/>
                <a:sym typeface="Arial"/>
              </a:rPr>
              <a:t>Compounding is significant since it is likely that no language exists without it, and in some languages (e.g., Chinese), it is the primary source of new word development.</a:t>
            </a:r>
            <a:endParaRPr sz="1150">
              <a:solidFill>
                <a:srgbClr val="000000"/>
              </a:solidFill>
              <a:highlight>
                <a:schemeClr val="lt1"/>
              </a:highlight>
              <a:latin typeface="Arial"/>
              <a:ea typeface="Arial"/>
              <a:cs typeface="Arial"/>
              <a:sym typeface="Arial"/>
            </a:endParaRPr>
          </a:p>
          <a:p>
            <a:pPr indent="-301625" lvl="0" marL="457200" rtl="0" algn="l">
              <a:lnSpc>
                <a:spcPct val="150000"/>
              </a:lnSpc>
              <a:spcBef>
                <a:spcPts val="0"/>
              </a:spcBef>
              <a:spcAft>
                <a:spcPts val="0"/>
              </a:spcAft>
              <a:buClr>
                <a:srgbClr val="000000"/>
              </a:buClr>
              <a:buSzPts val="1150"/>
              <a:buFont typeface="Arial"/>
              <a:buChar char="●"/>
            </a:pPr>
            <a:r>
              <a:rPr lang="en" sz="1150">
                <a:solidFill>
                  <a:srgbClr val="000000"/>
                </a:solidFill>
                <a:highlight>
                  <a:schemeClr val="lt1"/>
                </a:highlight>
                <a:latin typeface="Arial"/>
                <a:ea typeface="Arial"/>
                <a:cs typeface="Arial"/>
                <a:sym typeface="Arial"/>
              </a:rPr>
              <a:t>We cannot model compounds as junction of two words</a:t>
            </a:r>
            <a:endParaRPr sz="1150">
              <a:solidFill>
                <a:srgbClr val="000000"/>
              </a:solidFill>
              <a:highlight>
                <a:schemeClr val="lt1"/>
              </a:highlight>
              <a:latin typeface="Arial"/>
              <a:ea typeface="Arial"/>
              <a:cs typeface="Arial"/>
              <a:sym typeface="Arial"/>
            </a:endParaRPr>
          </a:p>
          <a:p>
            <a:pPr indent="0" lvl="0" marL="457200" rtl="0" algn="l">
              <a:lnSpc>
                <a:spcPct val="150000"/>
              </a:lnSpc>
              <a:spcBef>
                <a:spcPts val="1200"/>
              </a:spcBef>
              <a:spcAft>
                <a:spcPts val="0"/>
              </a:spcAft>
              <a:buNone/>
            </a:pPr>
            <a:r>
              <a:rPr lang="en" sz="1150">
                <a:solidFill>
                  <a:srgbClr val="000000"/>
                </a:solidFill>
                <a:highlight>
                  <a:schemeClr val="lt1"/>
                </a:highlight>
                <a:latin typeface="Arial"/>
                <a:ea typeface="Arial"/>
                <a:cs typeface="Arial"/>
                <a:sym typeface="Arial"/>
              </a:rPr>
              <a:t>For </a:t>
            </a:r>
            <a:r>
              <a:rPr lang="en" sz="1150">
                <a:solidFill>
                  <a:srgbClr val="000000"/>
                </a:solidFill>
                <a:highlight>
                  <a:schemeClr val="lt1"/>
                </a:highlight>
                <a:latin typeface="Arial"/>
                <a:ea typeface="Arial"/>
                <a:cs typeface="Arial"/>
                <a:sym typeface="Arial"/>
              </a:rPr>
              <a:t>example</a:t>
            </a:r>
            <a:r>
              <a:rPr lang="en" sz="1150">
                <a:solidFill>
                  <a:srgbClr val="000000"/>
                </a:solidFill>
                <a:highlight>
                  <a:schemeClr val="lt1"/>
                </a:highlight>
                <a:latin typeface="Arial"/>
                <a:ea typeface="Arial"/>
                <a:cs typeface="Arial"/>
                <a:sym typeface="Arial"/>
              </a:rPr>
              <a:t>: “Scwan” shows up but not “Schwanen” and “schule” instead of “Schul”.</a:t>
            </a:r>
            <a:endParaRPr sz="1150">
              <a:solidFill>
                <a:srgbClr val="000000"/>
              </a:solidFill>
              <a:highlight>
                <a:schemeClr val="lt1"/>
              </a:highlight>
              <a:latin typeface="Arial"/>
              <a:ea typeface="Arial"/>
              <a:cs typeface="Arial"/>
              <a:sym typeface="Arial"/>
            </a:endParaRPr>
          </a:p>
          <a:p>
            <a:pPr indent="-301625" lvl="0" marL="457200" rtl="0" algn="l">
              <a:lnSpc>
                <a:spcPct val="150000"/>
              </a:lnSpc>
              <a:spcBef>
                <a:spcPts val="1200"/>
              </a:spcBef>
              <a:spcAft>
                <a:spcPts val="0"/>
              </a:spcAft>
              <a:buClr>
                <a:srgbClr val="000000"/>
              </a:buClr>
              <a:buSzPts val="1150"/>
              <a:buFont typeface="Arial"/>
              <a:buChar char="●"/>
            </a:pPr>
            <a:r>
              <a:rPr lang="en" sz="1150">
                <a:solidFill>
                  <a:srgbClr val="000000"/>
                </a:solidFill>
                <a:highlight>
                  <a:schemeClr val="lt1"/>
                </a:highlight>
                <a:latin typeface="Arial"/>
                <a:ea typeface="Arial"/>
                <a:cs typeface="Arial"/>
                <a:sym typeface="Arial"/>
              </a:rPr>
              <a:t>By Contraction we can short a group of words by neglecting internal letters.</a:t>
            </a:r>
            <a:endParaRPr sz="1150">
              <a:solidFill>
                <a:srgbClr val="000000"/>
              </a:solidFill>
              <a:highlight>
                <a:schemeClr val="lt1"/>
              </a:highlight>
              <a:latin typeface="Arial"/>
              <a:ea typeface="Arial"/>
              <a:cs typeface="Arial"/>
              <a:sym typeface="Arial"/>
            </a:endParaRPr>
          </a:p>
          <a:p>
            <a:pPr indent="0" lvl="0" marL="457200" rtl="0" algn="l">
              <a:lnSpc>
                <a:spcPct val="150000"/>
              </a:lnSpc>
              <a:spcBef>
                <a:spcPts val="1200"/>
              </a:spcBef>
              <a:spcAft>
                <a:spcPts val="1200"/>
              </a:spcAft>
              <a:buNone/>
            </a:pPr>
            <a:r>
              <a:rPr lang="en" sz="1150">
                <a:solidFill>
                  <a:srgbClr val="000000"/>
                </a:solidFill>
                <a:highlight>
                  <a:schemeClr val="lt1"/>
                </a:highlight>
                <a:latin typeface="Arial"/>
                <a:ea typeface="Arial"/>
                <a:cs typeface="Arial"/>
                <a:sym typeface="Arial"/>
              </a:rPr>
              <a:t>For example: “j’anime” ,”je I’ anime”, “je n’ anime pas”.</a:t>
            </a:r>
            <a:endParaRPr sz="1150">
              <a:solidFill>
                <a:srgbClr val="000000"/>
              </a:solidFill>
              <a:highlight>
                <a:schemeClr val="lt1"/>
              </a:highlight>
              <a:latin typeface="Arial"/>
              <a:ea typeface="Arial"/>
              <a:cs typeface="Arial"/>
              <a:sym typeface="Arial"/>
            </a:endParaRPr>
          </a:p>
        </p:txBody>
      </p:sp>
      <p:sp>
        <p:nvSpPr>
          <p:cNvPr id="324" name="Google Shape;324;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0"/>
          <p:cNvSpPr txBox="1"/>
          <p:nvPr>
            <p:ph type="title"/>
          </p:nvPr>
        </p:nvSpPr>
        <p:spPr>
          <a:xfrm>
            <a:off x="1303800" y="598575"/>
            <a:ext cx="7091400" cy="65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Compounding and Keyboard Input</a:t>
            </a:r>
            <a:endParaRPr/>
          </a:p>
        </p:txBody>
      </p:sp>
      <p:sp>
        <p:nvSpPr>
          <p:cNvPr id="330" name="Google Shape;330;p20"/>
          <p:cNvSpPr txBox="1"/>
          <p:nvPr>
            <p:ph idx="1" type="body"/>
          </p:nvPr>
        </p:nvSpPr>
        <p:spPr>
          <a:xfrm>
            <a:off x="1303800" y="1398850"/>
            <a:ext cx="7091400" cy="35307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Compounding and the decoder</a:t>
            </a:r>
            <a:endParaRPr sz="1200"/>
          </a:p>
          <a:p>
            <a:pPr indent="-292100" lvl="1" marL="914400" rtl="0" algn="l">
              <a:spcBef>
                <a:spcPts val="0"/>
              </a:spcBef>
              <a:spcAft>
                <a:spcPts val="0"/>
              </a:spcAft>
              <a:buSzPts val="1000"/>
              <a:buChar char="○"/>
            </a:pPr>
            <a:r>
              <a:rPr lang="en" sz="1000"/>
              <a:t>Without consistent support for </a:t>
            </a:r>
            <a:r>
              <a:rPr lang="en" sz="1000"/>
              <a:t>compounding, many cards can become out-of-vocabulary(OOV) from the Language Model (LM).</a:t>
            </a:r>
            <a:endParaRPr sz="1000"/>
          </a:p>
          <a:p>
            <a:pPr indent="-292100" lvl="1" marL="914400" rtl="0" algn="l">
              <a:spcBef>
                <a:spcPts val="0"/>
              </a:spcBef>
              <a:spcAft>
                <a:spcPts val="0"/>
              </a:spcAft>
              <a:buSzPts val="1000"/>
              <a:buChar char="○"/>
            </a:pPr>
            <a:r>
              <a:rPr lang="en" sz="1000"/>
              <a:t>For unknown words,in some cases the word will simply be underlined with red to indicate incorrectness</a:t>
            </a:r>
            <a:endParaRPr sz="1000"/>
          </a:p>
          <a:p>
            <a:pPr indent="-292100" lvl="1" marL="914400" rtl="0" algn="l">
              <a:spcBef>
                <a:spcPts val="0"/>
              </a:spcBef>
              <a:spcAft>
                <a:spcPts val="0"/>
              </a:spcAft>
              <a:buSzPts val="1000"/>
              <a:buChar char="○"/>
            </a:pPr>
            <a:r>
              <a:rPr lang="en" sz="1000"/>
              <a:t>In some other cases, the decoder might split the compound into its components if the components are known to the model.</a:t>
            </a:r>
            <a:endParaRPr sz="1000"/>
          </a:p>
          <a:p>
            <a:pPr indent="-292100" lvl="1" marL="914400" rtl="0" algn="l">
              <a:spcBef>
                <a:spcPts val="0"/>
              </a:spcBef>
              <a:spcAft>
                <a:spcPts val="0"/>
              </a:spcAft>
              <a:buSzPts val="1000"/>
              <a:buChar char="○"/>
            </a:pPr>
            <a:r>
              <a:rPr lang="en" sz="1000"/>
              <a:t>In the worst case, word might get autocorrected to another word if a portion of the constituent is in-vocabulary.</a:t>
            </a:r>
            <a:endParaRPr sz="1000"/>
          </a:p>
          <a:p>
            <a:pPr indent="-304800" lvl="0" marL="457200" rtl="0" algn="l">
              <a:spcBef>
                <a:spcPts val="0"/>
              </a:spcBef>
              <a:spcAft>
                <a:spcPts val="0"/>
              </a:spcAft>
              <a:buSzPts val="1200"/>
              <a:buChar char="●"/>
            </a:pPr>
            <a:r>
              <a:rPr lang="en" sz="1200"/>
              <a:t>Heuristic to Handle Simple Compounds</a:t>
            </a:r>
            <a:endParaRPr sz="1200"/>
          </a:p>
          <a:p>
            <a:pPr indent="-292100" lvl="1" marL="914400" rtl="0" algn="l">
              <a:spcBef>
                <a:spcPts val="0"/>
              </a:spcBef>
              <a:spcAft>
                <a:spcPts val="0"/>
              </a:spcAft>
              <a:buSzPts val="1000"/>
              <a:buChar char="○"/>
            </a:pPr>
            <a:r>
              <a:rPr lang="en" sz="1000"/>
              <a:t>Run through all the possible constituents of a compound for the current word in order of descending spatial model score.</a:t>
            </a:r>
            <a:endParaRPr sz="1000"/>
          </a:p>
          <a:p>
            <a:pPr indent="-292100" lvl="1" marL="914400" rtl="0" algn="l">
              <a:spcBef>
                <a:spcPts val="0"/>
              </a:spcBef>
              <a:spcAft>
                <a:spcPts val="0"/>
              </a:spcAft>
              <a:buSzPts val="1000"/>
              <a:buChar char="○"/>
            </a:pPr>
            <a:r>
              <a:rPr lang="en" sz="1000"/>
              <a:t>Upon finding a possible two-word constituent, return the concatenated form of that as a suggestion with a better spatial score.</a:t>
            </a:r>
            <a:endParaRPr sz="1000"/>
          </a:p>
          <a:p>
            <a:pPr indent="-292100" lvl="0" marL="457200" rtl="0" algn="l">
              <a:spcBef>
                <a:spcPts val="0"/>
              </a:spcBef>
              <a:spcAft>
                <a:spcPts val="0"/>
              </a:spcAft>
              <a:buSzPts val="1000"/>
              <a:buChar char="●"/>
            </a:pPr>
            <a:r>
              <a:rPr lang="en" sz="1000"/>
              <a:t>N-gram Model</a:t>
            </a:r>
            <a:endParaRPr sz="1000"/>
          </a:p>
          <a:p>
            <a:pPr indent="-292100" lvl="1" marL="914400" rtl="0" algn="l">
              <a:spcBef>
                <a:spcPts val="0"/>
              </a:spcBef>
              <a:spcAft>
                <a:spcPts val="0"/>
              </a:spcAft>
              <a:buSzPts val="1000"/>
              <a:buChar char="○"/>
            </a:pPr>
            <a:r>
              <a:rPr lang="en" sz="1000"/>
              <a:t>Types-Unigram,Bi-gram, Tri-gram,N-gram</a:t>
            </a:r>
            <a:endParaRPr sz="1000"/>
          </a:p>
          <a:p>
            <a:pPr indent="-292100" lvl="1" marL="914400" rtl="0" algn="l">
              <a:spcBef>
                <a:spcPts val="0"/>
              </a:spcBef>
              <a:spcAft>
                <a:spcPts val="0"/>
              </a:spcAft>
              <a:buSzPts val="1000"/>
              <a:buChar char="○"/>
            </a:pPr>
            <a:r>
              <a:rPr lang="en" sz="1000"/>
              <a:t>Uses-Substitution,Deletion,Addition,Transposition</a:t>
            </a:r>
            <a:endParaRPr sz="1000"/>
          </a:p>
        </p:txBody>
      </p:sp>
      <p:sp>
        <p:nvSpPr>
          <p:cNvPr id="331" name="Google Shape;331;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