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5201563" cy="35999738"/>
  <p:notesSz cx="6715125" cy="9239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LsaMYt8QzjOMcnjBBdmtDEzgq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FE6F20-D9E3-4609-A984-607CF2B99EB6}">
  <a:tblStyle styleId="{5BFE6F20-D9E3-4609-A984-607CF2B99EB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248" y="-3499"/>
      </p:cViewPr>
      <p:guideLst>
        <p:guide orient="horz" pos="5289"/>
        <p:guide orient="horz" pos="22086"/>
        <p:guide orient="horz" pos="2349"/>
        <p:guide pos="79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09888" cy="4619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03650" y="0"/>
            <a:ext cx="2909888" cy="4619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144713" y="692150"/>
            <a:ext cx="2427287" cy="34655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1513" y="4389438"/>
            <a:ext cx="5372100" cy="41576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5700"/>
            <a:ext cx="2909888" cy="4619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69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69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69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69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9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9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9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9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03650" y="8775700"/>
            <a:ext cx="2909888" cy="4619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sldNum" idx="12"/>
          </p:nvPr>
        </p:nvSpPr>
        <p:spPr>
          <a:xfrm>
            <a:off x="3803650" y="8775700"/>
            <a:ext cx="2909888" cy="4619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51" name="Google Shape;51;p1:notes"/>
          <p:cNvSpPr>
            <a:spLocks noGrp="1" noRot="1" noChangeAspect="1"/>
          </p:cNvSpPr>
          <p:nvPr>
            <p:ph type="sldImg" idx="2"/>
          </p:nvPr>
        </p:nvSpPr>
        <p:spPr>
          <a:xfrm>
            <a:off x="2144713" y="692150"/>
            <a:ext cx="2427287" cy="3465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 name="Google Shape;52;p1:notes"/>
          <p:cNvSpPr txBox="1">
            <a:spLocks noGrp="1"/>
          </p:cNvSpPr>
          <p:nvPr>
            <p:ph type="body" idx="1"/>
          </p:nvPr>
        </p:nvSpPr>
        <p:spPr>
          <a:xfrm>
            <a:off x="671513" y="4389438"/>
            <a:ext cx="5372100" cy="4157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890713" y="11183938"/>
            <a:ext cx="21420137" cy="7715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5" name="Google Shape;15;p3"/>
          <p:cNvSpPr txBox="1">
            <a:spLocks noGrp="1"/>
          </p:cNvSpPr>
          <p:nvPr>
            <p:ph type="subTitle" idx="1"/>
          </p:nvPr>
        </p:nvSpPr>
        <p:spPr>
          <a:xfrm>
            <a:off x="3779838" y="20399375"/>
            <a:ext cx="17641887" cy="9201150"/>
          </a:xfrm>
          <a:prstGeom prst="rect">
            <a:avLst/>
          </a:prstGeom>
          <a:noFill/>
          <a:ln>
            <a:noFill/>
          </a:ln>
        </p:spPr>
        <p:txBody>
          <a:bodyPr spcFirstLastPara="1" wrap="square" lIns="91425" tIns="45700" rIns="91425" bIns="45700" anchor="t" anchorCtr="0">
            <a:noAutofit/>
          </a:bodyPr>
          <a:lstStyle>
            <a:lvl1pPr marR="0" lvl="0" algn="ctr" rtl="0">
              <a:spcBef>
                <a:spcPts val="2460"/>
              </a:spcBef>
              <a:spcAft>
                <a:spcPts val="0"/>
              </a:spcAft>
              <a:buClr>
                <a:schemeClr val="dk1"/>
              </a:buClr>
              <a:buSzPts val="12300"/>
              <a:buFont typeface="Arial"/>
              <a:buNone/>
              <a:defRPr sz="12300" b="0" i="0" u="none" strike="noStrike" cap="none">
                <a:solidFill>
                  <a:schemeClr val="dk1"/>
                </a:solidFill>
                <a:latin typeface="Arial"/>
                <a:ea typeface="Arial"/>
                <a:cs typeface="Arial"/>
                <a:sym typeface="Arial"/>
              </a:defRPr>
            </a:lvl1pPr>
            <a:lvl2pPr marR="0" lvl="1" algn="ctr" rtl="0">
              <a:spcBef>
                <a:spcPts val="2140"/>
              </a:spcBef>
              <a:spcAft>
                <a:spcPts val="0"/>
              </a:spcAft>
              <a:buClr>
                <a:schemeClr val="dk1"/>
              </a:buClr>
              <a:buSzPts val="10700"/>
              <a:buFont typeface="Arial"/>
              <a:buNone/>
              <a:defRPr sz="10700" b="0" i="0" u="none" strike="noStrike" cap="none">
                <a:solidFill>
                  <a:schemeClr val="dk1"/>
                </a:solidFill>
                <a:latin typeface="Arial"/>
                <a:ea typeface="Arial"/>
                <a:cs typeface="Arial"/>
                <a:sym typeface="Arial"/>
              </a:defRPr>
            </a:lvl2pPr>
            <a:lvl3pPr marR="0" lvl="2" algn="ctr" rtl="0">
              <a:spcBef>
                <a:spcPts val="1840"/>
              </a:spcBef>
              <a:spcAft>
                <a:spcPts val="0"/>
              </a:spcAft>
              <a:buClr>
                <a:schemeClr val="dk1"/>
              </a:buClr>
              <a:buSzPts val="9200"/>
              <a:buFont typeface="Arial"/>
              <a:buNone/>
              <a:defRPr sz="9200" b="0" i="0" u="none" strike="noStrike" cap="none">
                <a:solidFill>
                  <a:schemeClr val="dk1"/>
                </a:solidFill>
                <a:latin typeface="Arial"/>
                <a:ea typeface="Arial"/>
                <a:cs typeface="Arial"/>
                <a:sym typeface="Arial"/>
              </a:defRPr>
            </a:lvl3pPr>
            <a:lvl4pPr marR="0" lvl="3"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4pPr>
            <a:lvl5pPr marR="0" lvl="4"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5pPr>
            <a:lvl6pPr marR="0" lvl="5"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6pPr>
            <a:lvl7pPr marR="0" lvl="6"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7pPr>
            <a:lvl8pPr marR="0" lvl="7"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8pPr>
            <a:lvl9pPr marR="0" lvl="8" algn="ctr" rtl="0">
              <a:spcBef>
                <a:spcPts val="1520"/>
              </a:spcBef>
              <a:spcAft>
                <a:spcPts val="0"/>
              </a:spcAft>
              <a:buClr>
                <a:schemeClr val="dk1"/>
              </a:buClr>
              <a:buSzPts val="7600"/>
              <a:buFont typeface="Arial"/>
              <a:buNone/>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5" name="Google Shape;45;p12"/>
          <p:cNvSpPr txBox="1">
            <a:spLocks noGrp="1"/>
          </p:cNvSpPr>
          <p:nvPr>
            <p:ph type="body" idx="1"/>
          </p:nvPr>
        </p:nvSpPr>
        <p:spPr>
          <a:xfrm rot="5400000">
            <a:off x="721519" y="8938419"/>
            <a:ext cx="23758525" cy="22680613"/>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rot="5400000">
            <a:off x="5748338" y="13965238"/>
            <a:ext cx="30716538" cy="56689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8" name="Google Shape;48;p13"/>
          <p:cNvSpPr txBox="1">
            <a:spLocks noGrp="1"/>
          </p:cNvSpPr>
          <p:nvPr>
            <p:ph type="body" idx="1"/>
          </p:nvPr>
        </p:nvSpPr>
        <p:spPr>
          <a:xfrm rot="5400000">
            <a:off x="-5668169" y="8370094"/>
            <a:ext cx="30716538" cy="16859250"/>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18" name="Google Shape;18;p4"/>
          <p:cNvSpPr txBox="1">
            <a:spLocks noGrp="1"/>
          </p:cNvSpPr>
          <p:nvPr>
            <p:ph type="body" idx="1"/>
          </p:nvPr>
        </p:nvSpPr>
        <p:spPr>
          <a:xfrm>
            <a:off x="1260475" y="8399463"/>
            <a:ext cx="22680613" cy="23758525"/>
          </a:xfrm>
          <a:prstGeom prst="rect">
            <a:avLst/>
          </a:prstGeom>
          <a:noFill/>
          <a:ln>
            <a:noFill/>
          </a:ln>
        </p:spPr>
        <p:txBody>
          <a:bodyPr spcFirstLastPara="1" wrap="square" lIns="91425" tIns="45700" rIns="91425" bIns="45700" anchor="t" anchorCtr="0">
            <a:noAutofit/>
          </a:bodyPr>
          <a:lstStyle>
            <a:lvl1pPr marL="457200" marR="0" lvl="0" indent="-1009650" algn="l" rtl="0">
              <a:spcBef>
                <a:spcPts val="2460"/>
              </a:spcBef>
              <a:spcAft>
                <a:spcPts val="0"/>
              </a:spcAft>
              <a:buClr>
                <a:schemeClr val="dk1"/>
              </a:buClr>
              <a:buSzPts val="12300"/>
              <a:buFont typeface="Arial"/>
              <a:buChar char="•"/>
              <a:defRPr sz="12300" b="0" i="0" u="none" strike="noStrike" cap="none">
                <a:solidFill>
                  <a:schemeClr val="dk1"/>
                </a:solidFill>
                <a:latin typeface="Arial"/>
                <a:ea typeface="Arial"/>
                <a:cs typeface="Arial"/>
                <a:sym typeface="Arial"/>
              </a:defRPr>
            </a:lvl1pPr>
            <a:lvl2pPr marL="914400" marR="0" lvl="1" indent="-908050" algn="l" rtl="0">
              <a:spcBef>
                <a:spcPts val="2140"/>
              </a:spcBef>
              <a:spcAft>
                <a:spcPts val="0"/>
              </a:spcAft>
              <a:buClr>
                <a:schemeClr val="dk1"/>
              </a:buClr>
              <a:buSzPts val="10700"/>
              <a:buFont typeface="Arial"/>
              <a:buChar char="–"/>
              <a:defRPr sz="10700" b="0" i="0" u="none" strike="noStrike" cap="none">
                <a:solidFill>
                  <a:schemeClr val="dk1"/>
                </a:solidFill>
                <a:latin typeface="Arial"/>
                <a:ea typeface="Arial"/>
                <a:cs typeface="Arial"/>
                <a:sym typeface="Arial"/>
              </a:defRPr>
            </a:lvl2pPr>
            <a:lvl3pPr marL="1371600" marR="0" lvl="2" indent="-812800" algn="l" rtl="0">
              <a:spcBef>
                <a:spcPts val="1840"/>
              </a:spcBef>
              <a:spcAft>
                <a:spcPts val="0"/>
              </a:spcAft>
              <a:buClr>
                <a:schemeClr val="dk1"/>
              </a:buClr>
              <a:buSzPts val="9200"/>
              <a:buFont typeface="Arial"/>
              <a:buChar char="•"/>
              <a:defRPr sz="9200" b="0" i="0" u="none" strike="noStrike" cap="none">
                <a:solidFill>
                  <a:schemeClr val="dk1"/>
                </a:solidFill>
                <a:latin typeface="Arial"/>
                <a:ea typeface="Arial"/>
                <a:cs typeface="Arial"/>
                <a:sym typeface="Arial"/>
              </a:defRPr>
            </a:lvl3pPr>
            <a:lvl4pPr marL="1828800" marR="0" lvl="3"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4pPr>
            <a:lvl5pPr marL="2286000" marR="0" lvl="4"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5pPr>
            <a:lvl6pPr marL="2743200" marR="0" lvl="5"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6pPr>
            <a:lvl7pPr marL="3200400" marR="0" lvl="6"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7pPr>
            <a:lvl8pPr marL="3657600" marR="0" lvl="7"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8pPr>
            <a:lvl9pPr marL="4114800" marR="0" lvl="8" indent="-711200" algn="l" rtl="0">
              <a:spcBef>
                <a:spcPts val="1520"/>
              </a:spcBef>
              <a:spcAft>
                <a:spcPts val="0"/>
              </a:spcAft>
              <a:buClr>
                <a:schemeClr val="dk1"/>
              </a:buClr>
              <a:buSzPts val="7600"/>
              <a:buFont typeface="Arial"/>
              <a:buChar char="»"/>
              <a:defRPr sz="7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990725" y="23133050"/>
            <a:ext cx="21421725" cy="7150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1" name="Google Shape;21;p5"/>
          <p:cNvSpPr txBox="1">
            <a:spLocks noGrp="1"/>
          </p:cNvSpPr>
          <p:nvPr>
            <p:ph type="body" idx="1"/>
          </p:nvPr>
        </p:nvSpPr>
        <p:spPr>
          <a:xfrm>
            <a:off x="1990725" y="15257463"/>
            <a:ext cx="21421725" cy="78755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4" name="Google Shape;24;p6"/>
          <p:cNvSpPr txBox="1">
            <a:spLocks noGrp="1"/>
          </p:cNvSpPr>
          <p:nvPr>
            <p:ph type="body" idx="1"/>
          </p:nvPr>
        </p:nvSpPr>
        <p:spPr>
          <a:xfrm>
            <a:off x="1260475" y="8399463"/>
            <a:ext cx="11263313" cy="237585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6"/>
          <p:cNvSpPr txBox="1">
            <a:spLocks noGrp="1"/>
          </p:cNvSpPr>
          <p:nvPr>
            <p:ph type="body" idx="2"/>
          </p:nvPr>
        </p:nvSpPr>
        <p:spPr>
          <a:xfrm>
            <a:off x="12676188" y="8399463"/>
            <a:ext cx="11264900" cy="2375852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28" name="Google Shape;28;p7"/>
          <p:cNvSpPr txBox="1">
            <a:spLocks noGrp="1"/>
          </p:cNvSpPr>
          <p:nvPr>
            <p:ph type="body" idx="1"/>
          </p:nvPr>
        </p:nvSpPr>
        <p:spPr>
          <a:xfrm>
            <a:off x="1260475" y="8058150"/>
            <a:ext cx="11134725" cy="33591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7"/>
          <p:cNvSpPr txBox="1">
            <a:spLocks noGrp="1"/>
          </p:cNvSpPr>
          <p:nvPr>
            <p:ph type="body" idx="2"/>
          </p:nvPr>
        </p:nvSpPr>
        <p:spPr>
          <a:xfrm>
            <a:off x="1260475" y="11417300"/>
            <a:ext cx="11134725" cy="207406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 name="Google Shape;30;p7"/>
          <p:cNvSpPr txBox="1">
            <a:spLocks noGrp="1"/>
          </p:cNvSpPr>
          <p:nvPr>
            <p:ph type="body" idx="3"/>
          </p:nvPr>
        </p:nvSpPr>
        <p:spPr>
          <a:xfrm>
            <a:off x="12801600" y="8058150"/>
            <a:ext cx="11139488" cy="33591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1" name="Google Shape;31;p7"/>
          <p:cNvSpPr txBox="1">
            <a:spLocks noGrp="1"/>
          </p:cNvSpPr>
          <p:nvPr>
            <p:ph type="body" idx="4"/>
          </p:nvPr>
        </p:nvSpPr>
        <p:spPr>
          <a:xfrm>
            <a:off x="12801600" y="11417300"/>
            <a:ext cx="11139488" cy="207406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260475" y="1441450"/>
            <a:ext cx="22680613" cy="60007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68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260475" y="1433513"/>
            <a:ext cx="8291513" cy="6099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37" name="Google Shape;37;p10"/>
          <p:cNvSpPr txBox="1">
            <a:spLocks noGrp="1"/>
          </p:cNvSpPr>
          <p:nvPr>
            <p:ph type="body" idx="1"/>
          </p:nvPr>
        </p:nvSpPr>
        <p:spPr>
          <a:xfrm>
            <a:off x="9853613" y="1433513"/>
            <a:ext cx="14087475" cy="307244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Google Shape;38;p10"/>
          <p:cNvSpPr txBox="1">
            <a:spLocks noGrp="1"/>
          </p:cNvSpPr>
          <p:nvPr>
            <p:ph type="body" idx="2"/>
          </p:nvPr>
        </p:nvSpPr>
        <p:spPr>
          <a:xfrm>
            <a:off x="1260475" y="7532688"/>
            <a:ext cx="8291513" cy="24625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940300" y="25199975"/>
            <a:ext cx="15120938" cy="29749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168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168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168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168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168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168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168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16800" b="0" i="0" u="none" strike="noStrike" cap="none">
                <a:solidFill>
                  <a:schemeClr val="dk2"/>
                </a:solidFill>
                <a:latin typeface="Arial"/>
                <a:ea typeface="Arial"/>
                <a:cs typeface="Arial"/>
                <a:sym typeface="Arial"/>
              </a:defRPr>
            </a:lvl9pPr>
          </a:lstStyle>
          <a:p>
            <a:endParaRPr/>
          </a:p>
        </p:txBody>
      </p:sp>
      <p:sp>
        <p:nvSpPr>
          <p:cNvPr id="41" name="Google Shape;41;p11"/>
          <p:cNvSpPr>
            <a:spLocks noGrp="1"/>
          </p:cNvSpPr>
          <p:nvPr>
            <p:ph type="pic" idx="2"/>
          </p:nvPr>
        </p:nvSpPr>
        <p:spPr>
          <a:xfrm>
            <a:off x="4940300" y="3216275"/>
            <a:ext cx="15120938" cy="21599525"/>
          </a:xfrm>
          <a:prstGeom prst="rect">
            <a:avLst/>
          </a:prstGeom>
          <a:noFill/>
          <a:ln>
            <a:noFill/>
          </a:ln>
        </p:spPr>
      </p:sp>
      <p:sp>
        <p:nvSpPr>
          <p:cNvPr id="42" name="Google Shape;42;p11"/>
          <p:cNvSpPr txBox="1">
            <a:spLocks noGrp="1"/>
          </p:cNvSpPr>
          <p:nvPr>
            <p:ph type="body" idx="1"/>
          </p:nvPr>
        </p:nvSpPr>
        <p:spPr>
          <a:xfrm>
            <a:off x="4940300" y="28174950"/>
            <a:ext cx="15120938" cy="4224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pic>
        <p:nvPicPr>
          <p:cNvPr id="10" name="Google Shape;10;p2">
            <a:hlinkClick r:id="rId13"/>
          </p:cNvPr>
          <p:cNvPicPr preferRelativeResize="0"/>
          <p:nvPr/>
        </p:nvPicPr>
        <p:blipFill rotWithShape="1">
          <a:blip r:embed="rId14">
            <a:alphaModFix/>
          </a:blip>
          <a:srcRect r="38726"/>
          <a:stretch/>
        </p:blipFill>
        <p:spPr>
          <a:xfrm>
            <a:off x="19379372" y="35425506"/>
            <a:ext cx="3255359" cy="167197"/>
          </a:xfrm>
          <a:prstGeom prst="rect">
            <a:avLst/>
          </a:prstGeom>
          <a:noFill/>
          <a:ln>
            <a:noFill/>
          </a:ln>
        </p:spPr>
      </p:pic>
      <p:sp>
        <p:nvSpPr>
          <p:cNvPr id="11" name="Google Shape;11;p2"/>
          <p:cNvSpPr txBox="1"/>
          <p:nvPr/>
        </p:nvSpPr>
        <p:spPr>
          <a:xfrm>
            <a:off x="22611872" y="35348670"/>
            <a:ext cx="1975669"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0" i="0" u="none" strike="noStrike" cap="none">
                <a:solidFill>
                  <a:schemeClr val="lt1"/>
                </a:solidFill>
                <a:latin typeface="Arial"/>
                <a:ea typeface="Arial"/>
                <a:cs typeface="Arial"/>
                <a:sym typeface="Arial"/>
              </a:rPr>
              <a:t>www.postersession.com</a:t>
            </a:r>
            <a:endParaRPr/>
          </a:p>
        </p:txBody>
      </p:sp>
      <p:sp>
        <p:nvSpPr>
          <p:cNvPr id="12" name="Google Shape;12;p2"/>
          <p:cNvSpPr txBox="1"/>
          <p:nvPr/>
        </p:nvSpPr>
        <p:spPr>
          <a:xfrm>
            <a:off x="0" y="35876627"/>
            <a:ext cx="461986" cy="1231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 b="0" i="0" u="none" strike="noStrike" cap="none">
                <a:solidFill>
                  <a:srgbClr val="003064"/>
                </a:solidFill>
                <a:latin typeface="Arial"/>
                <a:ea typeface="Arial"/>
                <a:cs typeface="Arial"/>
                <a:sym typeface="Arial"/>
              </a:rPr>
              <a:t>www.postersession.com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lt1"/>
            </a:gs>
            <a:gs pos="100000">
              <a:srgbClr val="003064"/>
            </a:gs>
          </a:gsLst>
          <a:lin ang="5400000" scaled="0"/>
        </a:gradFill>
        <a:effectLst/>
      </p:bgPr>
    </p:bg>
    <p:spTree>
      <p:nvGrpSpPr>
        <p:cNvPr id="1" name="Shape 53"/>
        <p:cNvGrpSpPr/>
        <p:nvPr/>
      </p:nvGrpSpPr>
      <p:grpSpPr>
        <a:xfrm>
          <a:off x="0" y="0"/>
          <a:ext cx="0" cy="0"/>
          <a:chOff x="0" y="0"/>
          <a:chExt cx="0" cy="0"/>
        </a:xfrm>
      </p:grpSpPr>
      <p:sp>
        <p:nvSpPr>
          <p:cNvPr id="54" name="Google Shape;54;p1"/>
          <p:cNvSpPr/>
          <p:nvPr/>
        </p:nvSpPr>
        <p:spPr>
          <a:xfrm>
            <a:off x="12873050" y="6665925"/>
            <a:ext cx="11856900" cy="144915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b="0" i="0" u="none" strike="noStrike" cap="none">
              <a:solidFill>
                <a:schemeClr val="dk1"/>
              </a:solidFill>
              <a:latin typeface="Arial"/>
              <a:ea typeface="Arial"/>
              <a:cs typeface="Arial"/>
              <a:sym typeface="Arial"/>
            </a:endParaRPr>
          </a:p>
        </p:txBody>
      </p:sp>
      <p:sp>
        <p:nvSpPr>
          <p:cNvPr id="55" name="Google Shape;55;p1"/>
          <p:cNvSpPr/>
          <p:nvPr/>
        </p:nvSpPr>
        <p:spPr>
          <a:xfrm>
            <a:off x="364350" y="13129713"/>
            <a:ext cx="12061500" cy="105654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b="0" i="0" u="none" strike="noStrike" cap="none">
              <a:solidFill>
                <a:schemeClr val="dk1"/>
              </a:solidFill>
              <a:latin typeface="Arial"/>
              <a:ea typeface="Arial"/>
              <a:cs typeface="Arial"/>
              <a:sym typeface="Arial"/>
            </a:endParaRPr>
          </a:p>
        </p:txBody>
      </p:sp>
      <p:sp>
        <p:nvSpPr>
          <p:cNvPr id="56" name="Google Shape;56;p1"/>
          <p:cNvSpPr txBox="1"/>
          <p:nvPr/>
        </p:nvSpPr>
        <p:spPr>
          <a:xfrm>
            <a:off x="677700" y="14359757"/>
            <a:ext cx="11434800" cy="9537691"/>
          </a:xfrm>
          <a:prstGeom prst="rect">
            <a:avLst/>
          </a:prstGeom>
          <a:noFill/>
          <a:ln>
            <a:noFill/>
          </a:ln>
        </p:spPr>
        <p:txBody>
          <a:bodyPr spcFirstLastPara="1" wrap="square" lIns="72850" tIns="36425" rIns="72850" bIns="36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500" dirty="0">
                <a:solidFill>
                  <a:schemeClr val="dk1"/>
                </a:solidFill>
                <a:latin typeface="Times New Roman"/>
                <a:ea typeface="Times New Roman"/>
                <a:cs typeface="Times New Roman"/>
                <a:sym typeface="Times New Roman"/>
              </a:rPr>
              <a:t>The advent of Brain-Computer Interface (BCI) technology has opened new avenues for interaction between humans and digital environments, particularly benefiting individuals with physical disabilities or injuries. Traditional gaming interfaces, such as controllers and keyboards, are not always accessible to these users, limiting their engagement with interactive digital content. Additionally, current rehabilitation methods for injured individuals often lack the motivational and interactive elements necessary for sustained engagement and effective recovery.</a:t>
            </a:r>
            <a:endParaRPr sz="25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SzPts val="1100"/>
              <a:buNone/>
            </a:pPr>
            <a:r>
              <a:rPr lang="en-US" sz="2500" dirty="0">
                <a:solidFill>
                  <a:schemeClr val="dk1"/>
                </a:solidFill>
                <a:latin typeface="Times New Roman"/>
                <a:ea typeface="Times New Roman"/>
                <a:cs typeface="Times New Roman"/>
                <a:sym typeface="Times New Roman"/>
              </a:rPr>
              <a:t>This project introduces "Skelly," a brain-controlled game designed to navigate various maze levels using EEG signals. "Skelly" aims to provide an inclusive entertainment platform for individuals unable to use standard gaming controllers and serve as a novel rehabilitation tool. By enabling users to control the game character with their thoughts, "Skelly" offers a unique and stimulating way to interact with digital environments, enhancing both the quality of life and therapeutic outcomes for disabled and injured individuals.</a:t>
            </a:r>
            <a:endParaRPr sz="25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SzPts val="1100"/>
              <a:buNone/>
            </a:pPr>
            <a:r>
              <a:rPr lang="en-US" sz="2500" dirty="0">
                <a:solidFill>
                  <a:schemeClr val="dk1"/>
                </a:solidFill>
                <a:latin typeface="Times New Roman"/>
                <a:ea typeface="Times New Roman"/>
                <a:cs typeface="Times New Roman"/>
                <a:sym typeface="Times New Roman"/>
              </a:rPr>
              <a:t>The motivation behind this project is rooted in the global prevalence of disabilities. Approximately 1.3 billion people, or 16% of the world's population, live with disabilities, including brain diseases such as Amyotrophic Lateral Sclerosis (ALS). ALS, affecting both middle-aged and younger individuals, results in severe motor function impairment, underscoring the need for accessible and engaging rehabilitation tools.</a:t>
            </a:r>
            <a:endParaRPr sz="2500" dirty="0">
              <a:solidFill>
                <a:schemeClr val="dk1"/>
              </a:solidFill>
              <a:latin typeface="Times New Roman"/>
              <a:ea typeface="Times New Roman"/>
              <a:cs typeface="Times New Roman"/>
              <a:sym typeface="Times New Roman"/>
            </a:endParaRPr>
          </a:p>
        </p:txBody>
      </p:sp>
      <p:sp>
        <p:nvSpPr>
          <p:cNvPr id="57" name="Google Shape;57;p1"/>
          <p:cNvSpPr/>
          <p:nvPr/>
        </p:nvSpPr>
        <p:spPr>
          <a:xfrm>
            <a:off x="393700" y="830262"/>
            <a:ext cx="24414163" cy="5749925"/>
          </a:xfrm>
          <a:prstGeom prst="roundRect">
            <a:avLst>
              <a:gd name="adj" fmla="val 10870"/>
            </a:avLst>
          </a:prstGeom>
          <a:gradFill>
            <a:gsLst>
              <a:gs pos="0">
                <a:srgbClr val="A7C4FF"/>
              </a:gs>
              <a:gs pos="100000">
                <a:schemeClr val="lt1"/>
              </a:gs>
            </a:gsLst>
            <a:lin ang="5400000" scaled="0"/>
          </a:gradFill>
          <a:ln w="9525" cap="flat" cmpd="sng">
            <a:solidFill>
              <a:schemeClr val="dk1"/>
            </a:solidFill>
            <a:prstDash val="solid"/>
            <a:round/>
            <a:headEnd type="none" w="sm" len="sm"/>
            <a:tailEnd type="none" w="sm" len="sm"/>
          </a:ln>
        </p:spPr>
        <p:txBody>
          <a:bodyPr spcFirstLastPara="1" wrap="square" lIns="72850" tIns="36425" rIns="72850" bIns="36425" anchor="ctr" anchorCtr="0">
            <a:noAutofit/>
          </a:bodyPr>
          <a:lstStyle/>
          <a:p>
            <a:pPr marL="0" marR="0" lvl="0" indent="0" algn="ctr" rtl="0">
              <a:spcBef>
                <a:spcPts val="0"/>
              </a:spcBef>
              <a:spcAft>
                <a:spcPts val="0"/>
              </a:spcAft>
              <a:buNone/>
            </a:pPr>
            <a:endParaRPr sz="6900" b="0" i="0" u="none" strike="noStrike" cap="none">
              <a:solidFill>
                <a:schemeClr val="lt1"/>
              </a:solidFill>
              <a:latin typeface="Arial"/>
              <a:ea typeface="Arial"/>
              <a:cs typeface="Arial"/>
              <a:sym typeface="Arial"/>
            </a:endParaRPr>
          </a:p>
        </p:txBody>
      </p:sp>
      <p:sp>
        <p:nvSpPr>
          <p:cNvPr id="58" name="Google Shape;58;p1"/>
          <p:cNvSpPr txBox="1"/>
          <p:nvPr/>
        </p:nvSpPr>
        <p:spPr>
          <a:xfrm>
            <a:off x="853225" y="652450"/>
            <a:ext cx="23495100" cy="54147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9700" b="1" dirty="0">
                <a:solidFill>
                  <a:schemeClr val="dk1"/>
                </a:solidFill>
              </a:rPr>
              <a:t>Skelly: A Mind Booster Game</a:t>
            </a:r>
            <a:endParaRPr sz="1100" dirty="0"/>
          </a:p>
          <a:p>
            <a:pPr marL="0" marR="0" lvl="0" indent="0" algn="ctr" rtl="0">
              <a:spcBef>
                <a:spcPts val="0"/>
              </a:spcBef>
              <a:spcAft>
                <a:spcPts val="0"/>
              </a:spcAft>
              <a:buNone/>
            </a:pPr>
            <a:r>
              <a:rPr lang="en-US" sz="5200" b="1" i="0" u="none" strike="noStrike" cap="none" dirty="0">
                <a:solidFill>
                  <a:schemeClr val="dk1"/>
                </a:solidFill>
                <a:latin typeface="Arial"/>
                <a:ea typeface="Arial"/>
                <a:cs typeface="Arial"/>
                <a:sym typeface="Arial"/>
              </a:rPr>
              <a:t>By: </a:t>
            </a:r>
            <a:r>
              <a:rPr lang="en-US" sz="5200" b="1" dirty="0" err="1">
                <a:solidFill>
                  <a:schemeClr val="dk1"/>
                </a:solidFill>
              </a:rPr>
              <a:t>Ezz</a:t>
            </a:r>
            <a:r>
              <a:rPr lang="en-US" sz="5200" b="1" dirty="0">
                <a:solidFill>
                  <a:schemeClr val="dk1"/>
                </a:solidFill>
              </a:rPr>
              <a:t> </a:t>
            </a:r>
            <a:r>
              <a:rPr lang="en-US" sz="5200" b="1" dirty="0" err="1">
                <a:solidFill>
                  <a:schemeClr val="dk1"/>
                </a:solidFill>
              </a:rPr>
              <a:t>khalil</a:t>
            </a:r>
            <a:r>
              <a:rPr lang="en-US" sz="5200" b="1" dirty="0">
                <a:solidFill>
                  <a:schemeClr val="dk1"/>
                </a:solidFill>
              </a:rPr>
              <a:t>, Ahmed </a:t>
            </a:r>
            <a:r>
              <a:rPr lang="en-US" sz="5200" b="1" dirty="0" err="1">
                <a:solidFill>
                  <a:schemeClr val="dk1"/>
                </a:solidFill>
              </a:rPr>
              <a:t>Awad</a:t>
            </a:r>
            <a:r>
              <a:rPr lang="en-US" sz="5200" b="1" dirty="0">
                <a:solidFill>
                  <a:schemeClr val="dk1"/>
                </a:solidFill>
              </a:rPr>
              <a:t>, Mohammed Khalifa,</a:t>
            </a:r>
            <a:endParaRPr sz="5200" b="1" dirty="0">
              <a:solidFill>
                <a:schemeClr val="dk1"/>
              </a:solidFill>
            </a:endParaRPr>
          </a:p>
          <a:p>
            <a:pPr marL="0" marR="0" lvl="0" indent="0" algn="ctr" rtl="0">
              <a:spcBef>
                <a:spcPts val="0"/>
              </a:spcBef>
              <a:spcAft>
                <a:spcPts val="0"/>
              </a:spcAft>
              <a:buNone/>
            </a:pPr>
            <a:r>
              <a:rPr lang="en-US" sz="5200" b="1" dirty="0">
                <a:solidFill>
                  <a:schemeClr val="dk1"/>
                </a:solidFill>
              </a:rPr>
              <a:t>Mohammed Abd El-</a:t>
            </a:r>
            <a:r>
              <a:rPr lang="en-US" sz="5200" b="1" dirty="0" err="1">
                <a:solidFill>
                  <a:schemeClr val="dk1"/>
                </a:solidFill>
              </a:rPr>
              <a:t>raouf</a:t>
            </a:r>
            <a:r>
              <a:rPr lang="en-US" sz="5200" b="1" dirty="0">
                <a:solidFill>
                  <a:schemeClr val="dk1"/>
                </a:solidFill>
              </a:rPr>
              <a:t>, Abdelrahman Emam,</a:t>
            </a:r>
            <a:endParaRPr sz="5200" b="1" dirty="0">
              <a:solidFill>
                <a:schemeClr val="dk1"/>
              </a:solidFill>
            </a:endParaRPr>
          </a:p>
          <a:p>
            <a:pPr marL="0" marR="0" lvl="0" indent="0" algn="ctr" rtl="0">
              <a:spcBef>
                <a:spcPts val="0"/>
              </a:spcBef>
              <a:spcAft>
                <a:spcPts val="0"/>
              </a:spcAft>
              <a:buNone/>
            </a:pPr>
            <a:r>
              <a:rPr lang="en-US" sz="5200" b="1" dirty="0">
                <a:solidFill>
                  <a:schemeClr val="dk1"/>
                </a:solidFill>
              </a:rPr>
              <a:t>Caroline Atta</a:t>
            </a:r>
            <a:endParaRPr sz="5200" b="1" dirty="0">
              <a:solidFill>
                <a:schemeClr val="dk1"/>
              </a:solidFill>
            </a:endParaRPr>
          </a:p>
          <a:p>
            <a:pPr marL="0" marR="0" lvl="0" indent="0" algn="ctr" rtl="0">
              <a:spcBef>
                <a:spcPts val="0"/>
              </a:spcBef>
              <a:spcAft>
                <a:spcPts val="0"/>
              </a:spcAft>
              <a:buNone/>
            </a:pPr>
            <a:r>
              <a:rPr lang="en-US" sz="5400" b="1" i="0" u="none" strike="noStrike" cap="none" dirty="0">
                <a:solidFill>
                  <a:schemeClr val="dk1"/>
                </a:solidFill>
                <a:latin typeface="Arial"/>
                <a:ea typeface="Arial"/>
                <a:cs typeface="Arial"/>
                <a:sym typeface="Arial"/>
              </a:rPr>
              <a:t>Supervised by: </a:t>
            </a:r>
            <a:r>
              <a:rPr lang="en-US" sz="5400" b="1" i="0" u="none" strike="noStrike" cap="none" dirty="0" err="1">
                <a:solidFill>
                  <a:schemeClr val="dk1"/>
                </a:solidFill>
                <a:latin typeface="Arial"/>
                <a:ea typeface="Arial"/>
                <a:cs typeface="Arial"/>
                <a:sym typeface="Arial"/>
              </a:rPr>
              <a:t>Dr.</a:t>
            </a:r>
            <a:r>
              <a:rPr lang="en-US" sz="5400" b="1" dirty="0" err="1">
                <a:solidFill>
                  <a:schemeClr val="dk1"/>
                </a:solidFill>
              </a:rPr>
              <a:t>Manal</a:t>
            </a:r>
            <a:r>
              <a:rPr lang="en-US" sz="5400" b="1" dirty="0">
                <a:solidFill>
                  <a:schemeClr val="dk1"/>
                </a:solidFill>
              </a:rPr>
              <a:t> </a:t>
            </a:r>
            <a:r>
              <a:rPr lang="en-US" sz="5400" b="1" dirty="0" err="1">
                <a:solidFill>
                  <a:schemeClr val="dk1"/>
                </a:solidFill>
              </a:rPr>
              <a:t>Tantawy</a:t>
            </a:r>
            <a:r>
              <a:rPr lang="en-US" sz="5400" b="1" i="0" u="none" strike="noStrike" cap="none" dirty="0">
                <a:solidFill>
                  <a:schemeClr val="dk1"/>
                </a:solidFill>
                <a:latin typeface="Arial"/>
                <a:ea typeface="Arial"/>
                <a:cs typeface="Arial"/>
                <a:sym typeface="Arial"/>
              </a:rPr>
              <a:t> ,</a:t>
            </a:r>
            <a:r>
              <a:rPr lang="en-US" sz="5400" b="1" dirty="0">
                <a:solidFill>
                  <a:schemeClr val="dk1"/>
                </a:solidFill>
              </a:rPr>
              <a:t> </a:t>
            </a:r>
            <a:r>
              <a:rPr lang="en-US" sz="5400" b="1" i="0" u="none" strike="noStrike" cap="none" dirty="0">
                <a:solidFill>
                  <a:schemeClr val="dk1"/>
                </a:solidFill>
                <a:latin typeface="Arial"/>
                <a:ea typeface="Arial"/>
                <a:cs typeface="Arial"/>
                <a:sym typeface="Arial"/>
              </a:rPr>
              <a:t>TA. </a:t>
            </a:r>
            <a:r>
              <a:rPr lang="en-US" sz="5400" b="1" dirty="0">
                <a:solidFill>
                  <a:schemeClr val="dk1"/>
                </a:solidFill>
              </a:rPr>
              <a:t>Aya Nasser</a:t>
            </a:r>
            <a:endParaRPr sz="800" dirty="0"/>
          </a:p>
          <a:p>
            <a:pPr marL="0" marR="0" lvl="0" indent="0" algn="ctr" rtl="0">
              <a:spcBef>
                <a:spcPts val="0"/>
              </a:spcBef>
              <a:spcAft>
                <a:spcPts val="0"/>
              </a:spcAft>
              <a:buNone/>
            </a:pPr>
            <a:r>
              <a:rPr lang="en-US" sz="4000" b="1" i="1" u="none" strike="noStrike" cap="none" dirty="0">
                <a:solidFill>
                  <a:schemeClr val="dk1"/>
                </a:solidFill>
                <a:latin typeface="Arial"/>
                <a:ea typeface="Arial"/>
                <a:cs typeface="Arial"/>
                <a:sym typeface="Arial"/>
              </a:rPr>
              <a:t>Faculty of Computer and Information Sciences - Ain Shams University</a:t>
            </a:r>
            <a:endParaRPr sz="7200" b="0" i="0" u="none" strike="noStrike" cap="none" dirty="0">
              <a:solidFill>
                <a:schemeClr val="dk1"/>
              </a:solidFill>
              <a:latin typeface="Arial"/>
              <a:ea typeface="Arial"/>
              <a:cs typeface="Arial"/>
              <a:sym typeface="Arial"/>
            </a:endParaRPr>
          </a:p>
        </p:txBody>
      </p:sp>
      <p:sp>
        <p:nvSpPr>
          <p:cNvPr id="59" name="Google Shape;59;p1"/>
          <p:cNvSpPr txBox="1"/>
          <p:nvPr/>
        </p:nvSpPr>
        <p:spPr>
          <a:xfrm>
            <a:off x="3332925" y="13294725"/>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Introduction</a:t>
            </a:r>
            <a:endParaRPr/>
          </a:p>
        </p:txBody>
      </p:sp>
      <p:sp>
        <p:nvSpPr>
          <p:cNvPr id="60" name="Google Shape;60;p1"/>
          <p:cNvSpPr txBox="1"/>
          <p:nvPr/>
        </p:nvSpPr>
        <p:spPr>
          <a:xfrm>
            <a:off x="15718313" y="6897013"/>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Results</a:t>
            </a:r>
            <a:endParaRPr/>
          </a:p>
        </p:txBody>
      </p:sp>
      <p:pic>
        <p:nvPicPr>
          <p:cNvPr id="61" name="Google Shape;61;p1" descr="A logo of a university of computer and information sciences&#10;&#10;Description automatically generated"/>
          <p:cNvPicPr preferRelativeResize="0"/>
          <p:nvPr/>
        </p:nvPicPr>
        <p:blipFill rotWithShape="1">
          <a:blip r:embed="rId3">
            <a:alphaModFix/>
          </a:blip>
          <a:srcRect/>
          <a:stretch/>
        </p:blipFill>
        <p:spPr>
          <a:xfrm>
            <a:off x="853237" y="1775525"/>
            <a:ext cx="3227947" cy="3168537"/>
          </a:xfrm>
          <a:prstGeom prst="rect">
            <a:avLst/>
          </a:prstGeom>
          <a:noFill/>
          <a:ln>
            <a:noFill/>
          </a:ln>
        </p:spPr>
      </p:pic>
      <p:pic>
        <p:nvPicPr>
          <p:cNvPr id="62" name="Google Shape;62;p1" descr="A logo of an university&#10;&#10;Description automatically generated"/>
          <p:cNvPicPr preferRelativeResize="0"/>
          <p:nvPr/>
        </p:nvPicPr>
        <p:blipFill rotWithShape="1">
          <a:blip r:embed="rId4">
            <a:alphaModFix/>
          </a:blip>
          <a:srcRect/>
          <a:stretch/>
        </p:blipFill>
        <p:spPr>
          <a:xfrm>
            <a:off x="21191998" y="1982638"/>
            <a:ext cx="3334878" cy="2754312"/>
          </a:xfrm>
          <a:prstGeom prst="rect">
            <a:avLst/>
          </a:prstGeom>
          <a:noFill/>
          <a:ln>
            <a:noFill/>
          </a:ln>
        </p:spPr>
      </p:pic>
      <p:graphicFrame>
        <p:nvGraphicFramePr>
          <p:cNvPr id="63" name="Google Shape;63;p1"/>
          <p:cNvGraphicFramePr/>
          <p:nvPr/>
        </p:nvGraphicFramePr>
        <p:xfrm>
          <a:off x="13393692" y="14539255"/>
          <a:ext cx="4866750" cy="4079350"/>
        </p:xfrm>
        <a:graphic>
          <a:graphicData uri="http://schemas.openxmlformats.org/drawingml/2006/table">
            <a:tbl>
              <a:tblPr firstRow="1" bandRow="1">
                <a:noFill/>
                <a:tableStyleId>{5BFE6F20-D9E3-4609-A984-607CF2B99EB6}</a:tableStyleId>
              </a:tblPr>
              <a:tblGrid>
                <a:gridCol w="2433375">
                  <a:extLst>
                    <a:ext uri="{9D8B030D-6E8A-4147-A177-3AD203B41FA5}">
                      <a16:colId xmlns:a16="http://schemas.microsoft.com/office/drawing/2014/main" val="20000"/>
                    </a:ext>
                  </a:extLst>
                </a:gridCol>
                <a:gridCol w="24333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solidFill>
                            <a:schemeClr val="dk1"/>
                          </a:solidFill>
                        </a:rPr>
                        <a:t>Subject</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US" sz="1800">
                          <a:solidFill>
                            <a:schemeClr val="dk1"/>
                          </a:solidFill>
                        </a:rPr>
                        <a:t>Accuracy</a:t>
                      </a:r>
                      <a:endParaRPr sz="180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Subject 1</a:t>
                      </a:r>
                      <a:endParaRPr sz="1800"/>
                    </a:p>
                  </a:txBody>
                  <a:tcPr marL="91450" marR="91450" marT="45725" marB="45725"/>
                </a:tc>
                <a:tc>
                  <a:txBody>
                    <a:bodyPr/>
                    <a:lstStyle/>
                    <a:p>
                      <a:pPr marL="0" marR="0" lvl="0" indent="0" algn="l" rtl="0">
                        <a:spcBef>
                          <a:spcPts val="0"/>
                        </a:spcBef>
                        <a:spcAft>
                          <a:spcPts val="0"/>
                        </a:spcAft>
                        <a:buNone/>
                      </a:pPr>
                      <a:r>
                        <a:rPr lang="en-US" sz="1800"/>
                        <a:t>84.48%</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Subject 2</a:t>
                      </a:r>
                      <a:endParaRPr sz="1800"/>
                    </a:p>
                  </a:txBody>
                  <a:tcPr marL="91450" marR="91450" marT="45725" marB="45725"/>
                </a:tc>
                <a:tc>
                  <a:txBody>
                    <a:bodyPr/>
                    <a:lstStyle/>
                    <a:p>
                      <a:pPr marL="0" marR="0" lvl="0" indent="0" algn="l" rtl="0">
                        <a:spcBef>
                          <a:spcPts val="0"/>
                        </a:spcBef>
                        <a:spcAft>
                          <a:spcPts val="0"/>
                        </a:spcAft>
                        <a:buNone/>
                      </a:pPr>
                      <a:r>
                        <a:rPr lang="en-US" sz="1800"/>
                        <a:t>77.59%</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Subject 3</a:t>
                      </a:r>
                      <a:endParaRPr sz="1800"/>
                    </a:p>
                  </a:txBody>
                  <a:tcPr marL="91450" marR="91450" marT="45725" marB="45725"/>
                </a:tc>
                <a:tc>
                  <a:txBody>
                    <a:bodyPr/>
                    <a:lstStyle/>
                    <a:p>
                      <a:pPr marL="0" marR="0" lvl="0" indent="0" algn="l" rtl="0">
                        <a:spcBef>
                          <a:spcPts val="0"/>
                        </a:spcBef>
                        <a:spcAft>
                          <a:spcPts val="0"/>
                        </a:spcAft>
                        <a:buNone/>
                      </a:pPr>
                      <a:r>
                        <a:rPr lang="en-US" sz="1800"/>
                        <a:t>89.66%</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Subject 4</a:t>
                      </a:r>
                      <a:endParaRPr sz="1800"/>
                    </a:p>
                  </a:txBody>
                  <a:tcPr marL="91450" marR="91450" marT="45725" marB="45725"/>
                </a:tc>
                <a:tc>
                  <a:txBody>
                    <a:bodyPr/>
                    <a:lstStyle/>
                    <a:p>
                      <a:pPr marL="0" marR="0" lvl="0" indent="0" algn="l" rtl="0">
                        <a:spcBef>
                          <a:spcPts val="0"/>
                        </a:spcBef>
                        <a:spcAft>
                          <a:spcPts val="0"/>
                        </a:spcAft>
                        <a:buNone/>
                      </a:pPr>
                      <a:r>
                        <a:rPr lang="en-US" sz="1800"/>
                        <a:t>81.03%</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Subject 5</a:t>
                      </a:r>
                      <a:endParaRPr sz="1800"/>
                    </a:p>
                  </a:txBody>
                  <a:tcPr marL="91450" marR="91450" marT="45725" marB="45725"/>
                </a:tc>
                <a:tc>
                  <a:txBody>
                    <a:bodyPr/>
                    <a:lstStyle/>
                    <a:p>
                      <a:pPr marL="0" marR="0" lvl="0" indent="0" algn="l" rtl="0">
                        <a:spcBef>
                          <a:spcPts val="0"/>
                        </a:spcBef>
                        <a:spcAft>
                          <a:spcPts val="0"/>
                        </a:spcAft>
                        <a:buNone/>
                      </a:pPr>
                      <a:r>
                        <a:rPr lang="en-US" sz="1800"/>
                        <a:t>87.93%</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Subject 6</a:t>
                      </a:r>
                      <a:endParaRPr sz="1800"/>
                    </a:p>
                  </a:txBody>
                  <a:tcPr marL="91450" marR="91450" marT="45725" marB="45725"/>
                </a:tc>
                <a:tc>
                  <a:txBody>
                    <a:bodyPr/>
                    <a:lstStyle/>
                    <a:p>
                      <a:pPr marL="0" marR="0" lvl="0" indent="0" algn="l" rtl="0">
                        <a:spcBef>
                          <a:spcPts val="0"/>
                        </a:spcBef>
                        <a:spcAft>
                          <a:spcPts val="0"/>
                        </a:spcAft>
                        <a:buNone/>
                      </a:pPr>
                      <a:r>
                        <a:rPr lang="en-US" sz="1800"/>
                        <a:t>77.59%</a:t>
                      </a: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Subject 7</a:t>
                      </a:r>
                      <a:endParaRPr sz="1800"/>
                    </a:p>
                  </a:txBody>
                  <a:tcPr marL="91450" marR="91450" marT="45725" marB="45725"/>
                </a:tc>
                <a:tc>
                  <a:txBody>
                    <a:bodyPr/>
                    <a:lstStyle/>
                    <a:p>
                      <a:pPr marL="0" marR="0" lvl="0" indent="0" algn="l" rtl="0">
                        <a:spcBef>
                          <a:spcPts val="0"/>
                        </a:spcBef>
                        <a:spcAft>
                          <a:spcPts val="0"/>
                        </a:spcAft>
                        <a:buNone/>
                      </a:pPr>
                      <a:r>
                        <a:rPr lang="en-US" sz="1800"/>
                        <a:t>96.55%</a:t>
                      </a:r>
                      <a:endParaRPr sz="1800"/>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Subject 8</a:t>
                      </a:r>
                      <a:endParaRPr sz="1800"/>
                    </a:p>
                  </a:txBody>
                  <a:tcPr marL="91450" marR="91450" marT="45725" marB="45725"/>
                </a:tc>
                <a:tc>
                  <a:txBody>
                    <a:bodyPr/>
                    <a:lstStyle/>
                    <a:p>
                      <a:pPr marL="0" marR="0" lvl="0" indent="0" algn="l" rtl="0">
                        <a:spcBef>
                          <a:spcPts val="0"/>
                        </a:spcBef>
                        <a:spcAft>
                          <a:spcPts val="0"/>
                        </a:spcAft>
                        <a:buNone/>
                      </a:pPr>
                      <a:r>
                        <a:rPr lang="en-US" sz="1800"/>
                        <a:t>94.83%</a:t>
                      </a:r>
                      <a:endParaRPr sz="1800"/>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Subject 9</a:t>
                      </a:r>
                      <a:endParaRPr sz="1800"/>
                    </a:p>
                  </a:txBody>
                  <a:tcPr marL="91450" marR="91450" marT="45725" marB="45725"/>
                </a:tc>
                <a:tc>
                  <a:txBody>
                    <a:bodyPr/>
                    <a:lstStyle/>
                    <a:p>
                      <a:pPr marL="0" marR="0" lvl="0" indent="0" algn="l" rtl="0">
                        <a:spcBef>
                          <a:spcPts val="0"/>
                        </a:spcBef>
                        <a:spcAft>
                          <a:spcPts val="0"/>
                        </a:spcAft>
                        <a:buNone/>
                      </a:pPr>
                      <a:r>
                        <a:rPr lang="en-US" sz="1800"/>
                        <a:t>94.83%</a:t>
                      </a:r>
                      <a:endParaRPr sz="1800"/>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800"/>
                        <a:t>Average Acc.</a:t>
                      </a:r>
                      <a:endParaRPr sz="1800"/>
                    </a:p>
                  </a:txBody>
                  <a:tcPr marL="91450" marR="91450" marT="45725" marB="45725"/>
                </a:tc>
                <a:tc>
                  <a:txBody>
                    <a:bodyPr/>
                    <a:lstStyle/>
                    <a:p>
                      <a:pPr marL="0" marR="0" lvl="0" indent="0" algn="l" rtl="0">
                        <a:spcBef>
                          <a:spcPts val="0"/>
                        </a:spcBef>
                        <a:spcAft>
                          <a:spcPts val="0"/>
                        </a:spcAft>
                        <a:buNone/>
                      </a:pPr>
                      <a:r>
                        <a:rPr lang="en-US" sz="1800"/>
                        <a:t>87.16%</a:t>
                      </a:r>
                      <a:endParaRPr sz="1800"/>
                    </a:p>
                  </a:txBody>
                  <a:tcPr marL="91450" marR="91450" marT="45725" marB="45725"/>
                </a:tc>
                <a:extLst>
                  <a:ext uri="{0D108BD9-81ED-4DB2-BD59-A6C34878D82A}">
                    <a16:rowId xmlns:a16="http://schemas.microsoft.com/office/drawing/2014/main" val="10010"/>
                  </a:ext>
                </a:extLst>
              </a:tr>
            </a:tbl>
          </a:graphicData>
        </a:graphic>
      </p:graphicFrame>
      <p:sp>
        <p:nvSpPr>
          <p:cNvPr id="64" name="Google Shape;64;p1"/>
          <p:cNvSpPr txBox="1"/>
          <p:nvPr/>
        </p:nvSpPr>
        <p:spPr>
          <a:xfrm>
            <a:off x="13015629" y="13693116"/>
            <a:ext cx="11050500" cy="4371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2800" b="0" i="0" u="none" strike="noStrike" cap="none">
                <a:solidFill>
                  <a:schemeClr val="dk1"/>
                </a:solidFill>
                <a:latin typeface="Arial"/>
                <a:ea typeface="Arial"/>
                <a:cs typeface="Arial"/>
                <a:sym typeface="Arial"/>
              </a:rPr>
              <a:t>Table I: </a:t>
            </a:r>
            <a:r>
              <a:rPr lang="en-US" sz="2800">
                <a:solidFill>
                  <a:schemeClr val="dk1"/>
                </a:solidFill>
              </a:rPr>
              <a:t>Subjects Accuracy</a:t>
            </a:r>
            <a:r>
              <a:rPr lang="en-US" sz="2800" b="0" i="0" u="none" strike="noStrike" cap="none">
                <a:solidFill>
                  <a:schemeClr val="dk1"/>
                </a:solidFill>
                <a:latin typeface="Arial"/>
                <a:ea typeface="Arial"/>
                <a:cs typeface="Arial"/>
                <a:sym typeface="Arial"/>
              </a:rPr>
              <a:t>.</a:t>
            </a:r>
            <a:endParaRPr/>
          </a:p>
        </p:txBody>
      </p:sp>
      <p:sp>
        <p:nvSpPr>
          <p:cNvPr id="65" name="Google Shape;65;p1"/>
          <p:cNvSpPr/>
          <p:nvPr/>
        </p:nvSpPr>
        <p:spPr>
          <a:xfrm>
            <a:off x="438000" y="6721375"/>
            <a:ext cx="11914200" cy="61821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a:solidFill>
                <a:schemeClr val="dk1"/>
              </a:solidFill>
            </a:endParaRPr>
          </a:p>
        </p:txBody>
      </p:sp>
      <p:sp>
        <p:nvSpPr>
          <p:cNvPr id="66" name="Google Shape;66;p1"/>
          <p:cNvSpPr/>
          <p:nvPr/>
        </p:nvSpPr>
        <p:spPr>
          <a:xfrm>
            <a:off x="523125" y="23921350"/>
            <a:ext cx="11914200" cy="111402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95000"/>
              </a:lnSpc>
              <a:spcBef>
                <a:spcPts val="0"/>
              </a:spcBef>
              <a:spcAft>
                <a:spcPts val="0"/>
              </a:spcAft>
              <a:buNone/>
            </a:pP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6900">
              <a:solidFill>
                <a:schemeClr val="dk1"/>
              </a:solidFill>
            </a:endParaRPr>
          </a:p>
        </p:txBody>
      </p:sp>
      <p:sp>
        <p:nvSpPr>
          <p:cNvPr id="67" name="Google Shape;67;p1"/>
          <p:cNvSpPr txBox="1"/>
          <p:nvPr/>
        </p:nvSpPr>
        <p:spPr>
          <a:xfrm>
            <a:off x="677700" y="8208475"/>
            <a:ext cx="11264700" cy="43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500" dirty="0">
                <a:latin typeface="Times New Roman"/>
                <a:ea typeface="Times New Roman"/>
                <a:cs typeface="Times New Roman"/>
                <a:sym typeface="Times New Roman"/>
              </a:rPr>
              <a:t>This project presents "Skelly," an innovative brain-controlled game designed to help individuals with disabilities engage in entertaining and rehabilitative activities. By using Brain-Computer Interface (BCI) technology, players can navigate through various maze levels using their brain signals (EEG), providing a unique gaming experience and therapeutic benefits. The BCI Competition IV dataset 2a, comprising motor imagery tasks from nine subjects, was utilized to train our deep learning model, </a:t>
            </a:r>
            <a:r>
              <a:rPr lang="en-US" sz="2500" dirty="0" err="1">
                <a:latin typeface="Times New Roman"/>
                <a:ea typeface="Times New Roman"/>
                <a:cs typeface="Times New Roman"/>
                <a:sym typeface="Times New Roman"/>
              </a:rPr>
              <a:t>ATCNet</a:t>
            </a:r>
            <a:r>
              <a:rPr lang="en-US" sz="2500" dirty="0">
                <a:latin typeface="Times New Roman"/>
                <a:ea typeface="Times New Roman"/>
                <a:cs typeface="Times New Roman"/>
                <a:sym typeface="Times New Roman"/>
              </a:rPr>
              <a:t>, which demonstrated a high average accuracy of 87.16% in decoding EEG signals into control commands. "Skelly" illustrates the potential of integrating BCI technology into gaming, offering an inclusive platform for users to interact with digital environments through their thoughts, enhancing both their gaming experience and rehabilitation process.</a:t>
            </a:r>
            <a:endParaRPr sz="2500" dirty="0">
              <a:latin typeface="Times New Roman"/>
              <a:ea typeface="Times New Roman"/>
              <a:cs typeface="Times New Roman"/>
              <a:sym typeface="Times New Roman"/>
            </a:endParaRPr>
          </a:p>
          <a:p>
            <a:pPr marL="0" lvl="0" indent="0" algn="just" rtl="0">
              <a:spcBef>
                <a:spcPts val="0"/>
              </a:spcBef>
              <a:spcAft>
                <a:spcPts val="0"/>
              </a:spcAft>
              <a:buNone/>
            </a:pPr>
            <a:endParaRPr sz="2400" dirty="0">
              <a:latin typeface="Times New Roman"/>
              <a:ea typeface="Times New Roman"/>
              <a:cs typeface="Times New Roman"/>
              <a:sym typeface="Times New Roman"/>
            </a:endParaRPr>
          </a:p>
        </p:txBody>
      </p:sp>
      <p:sp>
        <p:nvSpPr>
          <p:cNvPr id="68" name="Google Shape;68;p1"/>
          <p:cNvSpPr txBox="1"/>
          <p:nvPr/>
        </p:nvSpPr>
        <p:spPr>
          <a:xfrm>
            <a:off x="3946350" y="6957775"/>
            <a:ext cx="4090200" cy="101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000" b="1"/>
              <a:t>Abstract</a:t>
            </a:r>
            <a:endParaRPr sz="6900" b="1"/>
          </a:p>
        </p:txBody>
      </p:sp>
      <p:sp>
        <p:nvSpPr>
          <p:cNvPr id="69" name="Google Shape;69;p1"/>
          <p:cNvSpPr txBox="1"/>
          <p:nvPr/>
        </p:nvSpPr>
        <p:spPr>
          <a:xfrm>
            <a:off x="606525" y="25382525"/>
            <a:ext cx="11747400" cy="46101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Font typeface="Arial"/>
              <a:buNone/>
            </a:pPr>
            <a:r>
              <a:rPr lang="en-US" sz="2500" dirty="0">
                <a:solidFill>
                  <a:schemeClr val="dk1"/>
                </a:solidFill>
                <a:latin typeface="Times New Roman"/>
                <a:ea typeface="Times New Roman"/>
                <a:cs typeface="Times New Roman"/>
                <a:sym typeface="Times New Roman"/>
              </a:rPr>
              <a:t>we propose an attention-based temporal convolutional network, </a:t>
            </a:r>
            <a:r>
              <a:rPr lang="en-US" sz="2500" dirty="0" err="1">
                <a:solidFill>
                  <a:schemeClr val="dk1"/>
                </a:solidFill>
                <a:latin typeface="Times New Roman"/>
                <a:ea typeface="Times New Roman"/>
                <a:cs typeface="Times New Roman"/>
                <a:sym typeface="Times New Roman"/>
              </a:rPr>
              <a:t>ATCNet</a:t>
            </a:r>
            <a:r>
              <a:rPr lang="en-US" sz="2500" dirty="0">
                <a:solidFill>
                  <a:schemeClr val="dk1"/>
                </a:solidFill>
                <a:latin typeface="Times New Roman"/>
                <a:ea typeface="Times New Roman"/>
                <a:cs typeface="Times New Roman"/>
                <a:sym typeface="Times New Roman"/>
              </a:rPr>
              <a:t>, to decode MI-EEG brain signals. This research utilizes </a:t>
            </a:r>
            <a:r>
              <a:rPr lang="en-US" sz="2500" dirty="0" err="1">
                <a:solidFill>
                  <a:schemeClr val="dk1"/>
                </a:solidFill>
                <a:latin typeface="Times New Roman"/>
                <a:ea typeface="Times New Roman"/>
                <a:cs typeface="Times New Roman"/>
                <a:sym typeface="Times New Roman"/>
              </a:rPr>
              <a:t>SciML</a:t>
            </a:r>
            <a:r>
              <a:rPr lang="en-US" sz="2500" dirty="0">
                <a:solidFill>
                  <a:schemeClr val="dk1"/>
                </a:solidFill>
                <a:latin typeface="Times New Roman"/>
                <a:ea typeface="Times New Roman"/>
                <a:cs typeface="Times New Roman"/>
                <a:sym typeface="Times New Roman"/>
              </a:rPr>
              <a:t> to address domain-specific MI-EEG data challenges, which results in a robust, interpretable, and explainable DL model specifically designed for decoding MI-EEG brain </a:t>
            </a:r>
            <a:r>
              <a:rPr lang="en-US" sz="2500" dirty="0" err="1">
                <a:solidFill>
                  <a:schemeClr val="dk1"/>
                </a:solidFill>
                <a:latin typeface="Times New Roman"/>
                <a:ea typeface="Times New Roman"/>
                <a:cs typeface="Times New Roman"/>
                <a:sym typeface="Times New Roman"/>
              </a:rPr>
              <a:t>signals.The</a:t>
            </a:r>
            <a:r>
              <a:rPr lang="en-US" sz="2500" dirty="0">
                <a:solidFill>
                  <a:schemeClr val="dk1"/>
                </a:solidFill>
                <a:latin typeface="Times New Roman"/>
                <a:ea typeface="Times New Roman"/>
                <a:cs typeface="Times New Roman"/>
                <a:sym typeface="Times New Roman"/>
              </a:rPr>
              <a:t> proposed DL model processes the MI-EEG data in three steps: first, encode the MI EEG signal into a sequence of high-level temporal representations using conventional layers, then, highlight the most valuable information in the temporal sequence using an attention layer, and finally, extract high-level temporal features from the highlighted information using a temporal convolutional layer. The proposed model utilizes a multi-head self-attention and convolutional-based sliding window to boost the performance of MI classification..</a:t>
            </a:r>
            <a:endParaRPr sz="2500" dirty="0">
              <a:solidFill>
                <a:schemeClr val="dk1"/>
              </a:solidFill>
              <a:latin typeface="Times New Roman"/>
              <a:ea typeface="Times New Roman"/>
              <a:cs typeface="Times New Roman"/>
              <a:sym typeface="Times New Roman"/>
            </a:endParaRPr>
          </a:p>
          <a:p>
            <a:pPr marL="0" lvl="0" indent="0" algn="just" rtl="0">
              <a:lnSpc>
                <a:spcPct val="95000"/>
              </a:lnSpc>
              <a:spcBef>
                <a:spcPts val="0"/>
              </a:spcBef>
              <a:spcAft>
                <a:spcPts val="0"/>
              </a:spcAft>
              <a:buClr>
                <a:schemeClr val="dk1"/>
              </a:buClr>
              <a:buFont typeface="Arial"/>
              <a:buNone/>
            </a:pPr>
            <a:r>
              <a:rPr lang="en-US" sz="2500" dirty="0">
                <a:solidFill>
                  <a:schemeClr val="dk1"/>
                </a:solidFill>
                <a:latin typeface="Times New Roman"/>
                <a:ea typeface="Times New Roman"/>
                <a:cs typeface="Times New Roman"/>
                <a:sym typeface="Times New Roman"/>
              </a:rPr>
              <a:t>The proposed </a:t>
            </a:r>
            <a:r>
              <a:rPr lang="en-US" sz="2500" dirty="0" err="1">
                <a:solidFill>
                  <a:schemeClr val="dk1"/>
                </a:solidFill>
                <a:latin typeface="Times New Roman"/>
                <a:ea typeface="Times New Roman"/>
                <a:cs typeface="Times New Roman"/>
                <a:sym typeface="Times New Roman"/>
              </a:rPr>
              <a:t>ATCNet</a:t>
            </a:r>
            <a:r>
              <a:rPr lang="en-US" sz="2500" dirty="0">
                <a:solidFill>
                  <a:schemeClr val="dk1"/>
                </a:solidFill>
                <a:latin typeface="Times New Roman"/>
                <a:ea typeface="Times New Roman"/>
                <a:cs typeface="Times New Roman"/>
                <a:sym typeface="Times New Roman"/>
              </a:rPr>
              <a:t> model consists of three main blocks: convolutional (CV) block, attention (AT) block, and temporal convolutional (TC) block.</a:t>
            </a:r>
            <a:endParaRPr dirty="0">
              <a:latin typeface="Times New Roman"/>
              <a:ea typeface="Times New Roman"/>
              <a:cs typeface="Times New Roman"/>
              <a:sym typeface="Times New Roman"/>
            </a:endParaRPr>
          </a:p>
        </p:txBody>
      </p:sp>
      <p:sp>
        <p:nvSpPr>
          <p:cNvPr id="70" name="Google Shape;70;p1"/>
          <p:cNvSpPr txBox="1"/>
          <p:nvPr/>
        </p:nvSpPr>
        <p:spPr>
          <a:xfrm>
            <a:off x="3657675" y="24184325"/>
            <a:ext cx="5645100" cy="11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900" b="1">
                <a:latin typeface="Times New Roman"/>
                <a:ea typeface="Times New Roman"/>
                <a:cs typeface="Times New Roman"/>
                <a:sym typeface="Times New Roman"/>
              </a:rPr>
              <a:t>Methodology</a:t>
            </a:r>
            <a:endParaRPr sz="6900" b="1">
              <a:latin typeface="Times New Roman"/>
              <a:ea typeface="Times New Roman"/>
              <a:cs typeface="Times New Roman"/>
              <a:sym typeface="Times New Roman"/>
            </a:endParaRPr>
          </a:p>
        </p:txBody>
      </p:sp>
      <p:pic>
        <p:nvPicPr>
          <p:cNvPr id="71" name="Google Shape;71;p1"/>
          <p:cNvPicPr preferRelativeResize="0"/>
          <p:nvPr/>
        </p:nvPicPr>
        <p:blipFill>
          <a:blip r:embed="rId5">
            <a:alphaModFix/>
          </a:blip>
          <a:stretch>
            <a:fillRect/>
          </a:stretch>
        </p:blipFill>
        <p:spPr>
          <a:xfrm>
            <a:off x="8036550" y="30055013"/>
            <a:ext cx="3495675" cy="4610100"/>
          </a:xfrm>
          <a:prstGeom prst="rect">
            <a:avLst/>
          </a:prstGeom>
          <a:noFill/>
          <a:ln>
            <a:noFill/>
          </a:ln>
        </p:spPr>
      </p:pic>
      <p:pic>
        <p:nvPicPr>
          <p:cNvPr id="72" name="Google Shape;72;p1"/>
          <p:cNvPicPr preferRelativeResize="0"/>
          <p:nvPr/>
        </p:nvPicPr>
        <p:blipFill>
          <a:blip r:embed="rId6">
            <a:alphaModFix/>
          </a:blip>
          <a:stretch>
            <a:fillRect/>
          </a:stretch>
        </p:blipFill>
        <p:spPr>
          <a:xfrm>
            <a:off x="606525" y="29992625"/>
            <a:ext cx="5019175" cy="2412775"/>
          </a:xfrm>
          <a:prstGeom prst="rect">
            <a:avLst/>
          </a:prstGeom>
          <a:noFill/>
          <a:ln>
            <a:noFill/>
          </a:ln>
        </p:spPr>
      </p:pic>
      <p:pic>
        <p:nvPicPr>
          <p:cNvPr id="73" name="Google Shape;73;p1"/>
          <p:cNvPicPr preferRelativeResize="0"/>
          <p:nvPr/>
        </p:nvPicPr>
        <p:blipFill>
          <a:blip r:embed="rId7">
            <a:alphaModFix/>
          </a:blip>
          <a:stretch>
            <a:fillRect/>
          </a:stretch>
        </p:blipFill>
        <p:spPr>
          <a:xfrm>
            <a:off x="1065250" y="32575500"/>
            <a:ext cx="4560449" cy="2265075"/>
          </a:xfrm>
          <a:prstGeom prst="rect">
            <a:avLst/>
          </a:prstGeom>
          <a:noFill/>
          <a:ln>
            <a:noFill/>
          </a:ln>
        </p:spPr>
      </p:pic>
      <p:sp>
        <p:nvSpPr>
          <p:cNvPr id="74" name="Google Shape;74;p1"/>
          <p:cNvSpPr txBox="1"/>
          <p:nvPr/>
        </p:nvSpPr>
        <p:spPr>
          <a:xfrm>
            <a:off x="13368650" y="8155625"/>
            <a:ext cx="10865700" cy="541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500" dirty="0">
                <a:latin typeface="Times New Roman"/>
                <a:ea typeface="Times New Roman"/>
                <a:cs typeface="Times New Roman"/>
                <a:sym typeface="Times New Roman"/>
              </a:rPr>
              <a:t>The implementation of "Skelly" was evaluated using the BCI Competition IV dataset 2a, which includes data from nine subjects performing motor imagery tasks. The dataset was crucial in training our deep learning model, </a:t>
            </a:r>
            <a:r>
              <a:rPr lang="en-US" sz="2500" dirty="0" err="1">
                <a:latin typeface="Times New Roman"/>
                <a:ea typeface="Times New Roman"/>
                <a:cs typeface="Times New Roman"/>
                <a:sym typeface="Times New Roman"/>
              </a:rPr>
              <a:t>ATCNet</a:t>
            </a:r>
            <a:r>
              <a:rPr lang="en-US" sz="2500" dirty="0">
                <a:latin typeface="Times New Roman"/>
                <a:ea typeface="Times New Roman"/>
                <a:cs typeface="Times New Roman"/>
                <a:sym typeface="Times New Roman"/>
              </a:rPr>
              <a:t>, which was designed to decode EEG signals into actionable control commands for navigating the game.</a:t>
            </a:r>
            <a:endParaRPr sz="2500" dirty="0">
              <a:latin typeface="Times New Roman"/>
              <a:ea typeface="Times New Roman"/>
              <a:cs typeface="Times New Roman"/>
              <a:sym typeface="Times New Roman"/>
            </a:endParaRPr>
          </a:p>
          <a:p>
            <a:pPr marL="0" lvl="0" indent="0" algn="just" rtl="0">
              <a:spcBef>
                <a:spcPts val="0"/>
              </a:spcBef>
              <a:spcAft>
                <a:spcPts val="0"/>
              </a:spcAft>
              <a:buNone/>
            </a:pPr>
            <a:r>
              <a:rPr lang="en-US" sz="2500" dirty="0">
                <a:latin typeface="Times New Roman"/>
                <a:ea typeface="Times New Roman"/>
                <a:cs typeface="Times New Roman"/>
                <a:sym typeface="Times New Roman"/>
              </a:rPr>
              <a:t>The model's performance was assessed based on its accuracy in interpreting the motor imagery tasks for each subject. The table below summarizes the classification accuracies achieved for the nine subjects. These results demonstrate the model's reliability and robustness in translating EEG signals into game controls, highlighting the potential for using BCI technology in real-world applications.</a:t>
            </a:r>
            <a:endParaRPr sz="2500" dirty="0">
              <a:latin typeface="Times New Roman"/>
              <a:ea typeface="Times New Roman"/>
              <a:cs typeface="Times New Roman"/>
              <a:sym typeface="Times New Roman"/>
            </a:endParaRPr>
          </a:p>
          <a:p>
            <a:pPr marL="0" lvl="0" indent="0" algn="just" rtl="0">
              <a:spcBef>
                <a:spcPts val="0"/>
              </a:spcBef>
              <a:spcAft>
                <a:spcPts val="0"/>
              </a:spcAft>
              <a:buNone/>
            </a:pPr>
            <a:r>
              <a:rPr lang="en-US" sz="2500" dirty="0">
                <a:latin typeface="Times New Roman"/>
                <a:ea typeface="Times New Roman"/>
                <a:cs typeface="Times New Roman"/>
                <a:sym typeface="Times New Roman"/>
              </a:rPr>
              <a:t>The average classification accuracy achieved by the </a:t>
            </a:r>
            <a:r>
              <a:rPr lang="en-US" sz="2500" dirty="0" err="1">
                <a:latin typeface="Times New Roman"/>
                <a:ea typeface="Times New Roman"/>
                <a:cs typeface="Times New Roman"/>
                <a:sym typeface="Times New Roman"/>
              </a:rPr>
              <a:t>ATCNet</a:t>
            </a:r>
            <a:r>
              <a:rPr lang="en-US" sz="2500" dirty="0">
                <a:latin typeface="Times New Roman"/>
                <a:ea typeface="Times New Roman"/>
                <a:cs typeface="Times New Roman"/>
                <a:sym typeface="Times New Roman"/>
              </a:rPr>
              <a:t> model was 87.16%, which indicates a high level of precision in decoding the brain's signals. This level of accuracy ensures that users can effectively control the game character using their thoughts, providing an engaging and accessible gaming experience.</a:t>
            </a:r>
            <a:endParaRPr sz="2500" dirty="0">
              <a:latin typeface="Times New Roman"/>
              <a:ea typeface="Times New Roman"/>
              <a:cs typeface="Times New Roman"/>
              <a:sym typeface="Times New Roman"/>
            </a:endParaRPr>
          </a:p>
        </p:txBody>
      </p:sp>
      <p:pic>
        <p:nvPicPr>
          <p:cNvPr id="75" name="Google Shape;75;p1"/>
          <p:cNvPicPr preferRelativeResize="0"/>
          <p:nvPr/>
        </p:nvPicPr>
        <p:blipFill>
          <a:blip r:embed="rId8">
            <a:alphaModFix/>
          </a:blip>
          <a:stretch>
            <a:fillRect/>
          </a:stretch>
        </p:blipFill>
        <p:spPr>
          <a:xfrm>
            <a:off x="18407850" y="14636800"/>
            <a:ext cx="6119025" cy="4079350"/>
          </a:xfrm>
          <a:prstGeom prst="rect">
            <a:avLst/>
          </a:prstGeom>
          <a:noFill/>
          <a:ln>
            <a:noFill/>
          </a:ln>
        </p:spPr>
      </p:pic>
      <p:sp>
        <p:nvSpPr>
          <p:cNvPr id="76" name="Google Shape;76;p1"/>
          <p:cNvSpPr/>
          <p:nvPr/>
        </p:nvSpPr>
        <p:spPr>
          <a:xfrm>
            <a:off x="12844400" y="21756198"/>
            <a:ext cx="11914200" cy="50913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a:solidFill>
                <a:schemeClr val="dk1"/>
              </a:solidFill>
            </a:endParaRPr>
          </a:p>
        </p:txBody>
      </p:sp>
      <p:sp>
        <p:nvSpPr>
          <p:cNvPr id="77" name="Google Shape;77;p1"/>
          <p:cNvSpPr txBox="1"/>
          <p:nvPr/>
        </p:nvSpPr>
        <p:spPr>
          <a:xfrm>
            <a:off x="15819863" y="22224488"/>
            <a:ext cx="5645100" cy="11358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6900" b="1" i="0" u="none" strike="noStrike" cap="none">
                <a:solidFill>
                  <a:schemeClr val="dk1"/>
                </a:solidFill>
                <a:latin typeface="Arial"/>
                <a:ea typeface="Arial"/>
                <a:cs typeface="Arial"/>
                <a:sym typeface="Arial"/>
              </a:rPr>
              <a:t>Conclusions</a:t>
            </a:r>
            <a:endParaRPr/>
          </a:p>
        </p:txBody>
      </p:sp>
      <p:sp>
        <p:nvSpPr>
          <p:cNvPr id="78" name="Google Shape;78;p1"/>
          <p:cNvSpPr txBox="1"/>
          <p:nvPr/>
        </p:nvSpPr>
        <p:spPr>
          <a:xfrm>
            <a:off x="13241300" y="23482050"/>
            <a:ext cx="11120400" cy="3324600"/>
          </a:xfrm>
          <a:prstGeom prst="rect">
            <a:avLst/>
          </a:prstGeom>
          <a:noFill/>
          <a:ln>
            <a:noFill/>
          </a:ln>
        </p:spPr>
        <p:txBody>
          <a:bodyPr spcFirstLastPara="1" wrap="square" lIns="48725" tIns="24350" rIns="48725" bIns="24350" anchor="t" anchorCtr="0">
            <a:spAutoFit/>
          </a:bodyPr>
          <a:lstStyle/>
          <a:p>
            <a:pPr marL="0" marR="0" lvl="0" indent="0" algn="just" rtl="0">
              <a:lnSpc>
                <a:spcPct val="95000"/>
              </a:lnSpc>
              <a:spcBef>
                <a:spcPts val="0"/>
              </a:spcBef>
              <a:spcAft>
                <a:spcPts val="0"/>
              </a:spcAft>
              <a:buNone/>
            </a:pPr>
            <a:r>
              <a:rPr lang="en-US" sz="2500" dirty="0">
                <a:solidFill>
                  <a:schemeClr val="dk1"/>
                </a:solidFill>
                <a:latin typeface="Times New Roman"/>
                <a:ea typeface="Times New Roman"/>
                <a:cs typeface="Times New Roman"/>
                <a:sym typeface="Times New Roman"/>
              </a:rPr>
              <a:t>The "Skelly" project successfully demonstrates the integration of Brain-Computer Interface (BCI) technology into a gaming environment, providing a novel and inclusive method for individuals with physical disabilities or brain injuries to engage in digital activities. By utilizing the BCI Competition IV dataset 2a and training the </a:t>
            </a:r>
            <a:r>
              <a:rPr lang="en-US" sz="2500" dirty="0" err="1">
                <a:solidFill>
                  <a:schemeClr val="dk1"/>
                </a:solidFill>
                <a:latin typeface="Times New Roman"/>
                <a:ea typeface="Times New Roman"/>
                <a:cs typeface="Times New Roman"/>
                <a:sym typeface="Times New Roman"/>
              </a:rPr>
              <a:t>ATCNet</a:t>
            </a:r>
            <a:r>
              <a:rPr lang="en-US" sz="2500" dirty="0">
                <a:solidFill>
                  <a:schemeClr val="dk1"/>
                </a:solidFill>
                <a:latin typeface="Times New Roman"/>
                <a:ea typeface="Times New Roman"/>
                <a:cs typeface="Times New Roman"/>
                <a:sym typeface="Times New Roman"/>
              </a:rPr>
              <a:t> deep learning model, "Skelly" enables players to navigate maze levels using their brain signals, specifically motor imagery (MI) tasks. This approach not only offers an entertaining platform for those unable to use traditional controllers but also presents a potential tool for rehabilitation and therapeutic engagement.</a:t>
            </a:r>
            <a:endParaRPr sz="1500" dirty="0"/>
          </a:p>
          <a:p>
            <a:pPr marL="0" marR="0" lvl="0" indent="0" algn="l" rtl="0">
              <a:lnSpc>
                <a:spcPct val="95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sp>
        <p:nvSpPr>
          <p:cNvPr id="79" name="Google Shape;79;p1"/>
          <p:cNvSpPr/>
          <p:nvPr/>
        </p:nvSpPr>
        <p:spPr>
          <a:xfrm>
            <a:off x="12844400" y="27285800"/>
            <a:ext cx="11914200" cy="7379400"/>
          </a:xfrm>
          <a:prstGeom prst="roundRect">
            <a:avLst>
              <a:gd name="adj" fmla="val 70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900">
              <a:solidFill>
                <a:schemeClr val="dk1"/>
              </a:solidFill>
            </a:endParaRPr>
          </a:p>
        </p:txBody>
      </p:sp>
      <p:sp>
        <p:nvSpPr>
          <p:cNvPr id="80" name="Google Shape;80;p1"/>
          <p:cNvSpPr txBox="1"/>
          <p:nvPr/>
        </p:nvSpPr>
        <p:spPr>
          <a:xfrm>
            <a:off x="16258025" y="27582625"/>
            <a:ext cx="4768800" cy="873900"/>
          </a:xfrm>
          <a:prstGeom prst="rect">
            <a:avLst/>
          </a:prstGeom>
          <a:noFill/>
          <a:ln>
            <a:noFill/>
          </a:ln>
        </p:spPr>
        <p:txBody>
          <a:bodyPr spcFirstLastPara="1" wrap="square" lIns="72850" tIns="36425" rIns="72850" bIns="36425" anchor="t" anchorCtr="0">
            <a:spAutoFit/>
          </a:bodyPr>
          <a:lstStyle/>
          <a:p>
            <a:pPr marL="0" marR="0" lvl="0" indent="0" algn="ctr" rtl="0">
              <a:spcBef>
                <a:spcPts val="0"/>
              </a:spcBef>
              <a:spcAft>
                <a:spcPts val="0"/>
              </a:spcAft>
              <a:buNone/>
            </a:pPr>
            <a:r>
              <a:rPr lang="en-US" sz="5200" b="0" i="0" u="none" strike="noStrike" cap="none">
                <a:solidFill>
                  <a:schemeClr val="dk1"/>
                </a:solidFill>
                <a:latin typeface="Arial"/>
                <a:ea typeface="Arial"/>
                <a:cs typeface="Arial"/>
                <a:sym typeface="Arial"/>
              </a:rPr>
              <a:t>Bibliography</a:t>
            </a:r>
            <a:endParaRPr/>
          </a:p>
        </p:txBody>
      </p:sp>
      <p:sp>
        <p:nvSpPr>
          <p:cNvPr id="81" name="Google Shape;81;p1"/>
          <p:cNvSpPr txBox="1"/>
          <p:nvPr/>
        </p:nvSpPr>
        <p:spPr>
          <a:xfrm>
            <a:off x="13057250" y="28600750"/>
            <a:ext cx="11672700" cy="5869200"/>
          </a:xfrm>
          <a:prstGeom prst="rect">
            <a:avLst/>
          </a:prstGeom>
          <a:noFill/>
          <a:ln>
            <a:noFill/>
          </a:ln>
        </p:spPr>
        <p:txBody>
          <a:bodyPr spcFirstLastPara="1" wrap="square" lIns="48725" tIns="24350" rIns="48725" bIns="24350" anchor="t" anchorCtr="0">
            <a:spAutoFit/>
          </a:bodyPr>
          <a:lstStyle/>
          <a:p>
            <a:pPr marL="273050" marR="0" lvl="0" indent="-273050" algn="l" rtl="0">
              <a:lnSpc>
                <a:spcPct val="95000"/>
              </a:lnSpc>
              <a:spcBef>
                <a:spcPts val="0"/>
              </a:spcBef>
              <a:spcAft>
                <a:spcPts val="0"/>
              </a:spcAft>
              <a:buNone/>
            </a:pPr>
            <a:endParaRPr sz="2400" b="1" i="0" u="sng" strike="noStrike" cap="none">
              <a:solidFill>
                <a:schemeClr val="dk1"/>
              </a:solidFill>
              <a:latin typeface="Times New Roman"/>
              <a:ea typeface="Times New Roman"/>
              <a:cs typeface="Times New Roman"/>
              <a:sym typeface="Times New Roman"/>
            </a:endParaRPr>
          </a:p>
          <a:p>
            <a:pPr marL="273050" marR="0" lvl="0" indent="-273050" algn="l" rtl="0">
              <a:lnSpc>
                <a:spcPct val="95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 Physics-informed attention temporal convolutional network for EEG-based motor imagery classification | IEEE Journals &amp; Magazine | IEEE Xplore. Available at: https://ieeexplore.ieee.org/document/9852687/.</a:t>
            </a:r>
            <a:endParaRPr b="1"/>
          </a:p>
          <a:p>
            <a:pPr marL="273050" marR="0" lvl="0" indent="-273050" algn="l" rtl="0">
              <a:lnSpc>
                <a:spcPct val="95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eegnet: A compact convolutional network for EEG-based brain-computer interfaces. Available at: https://www.researchgate.net/publication/310953136_EEGNet_A_Compact_Convolutional_Network_for_EEG-based_Brain-Computer_Interfaces.</a:t>
            </a:r>
            <a:endParaRPr b="1"/>
          </a:p>
          <a:p>
            <a:pPr marL="273050" marR="0" lvl="0" indent="-273050" algn="l" rtl="0">
              <a:lnSpc>
                <a:spcPct val="95000"/>
              </a:lnSpc>
              <a:spcBef>
                <a:spcPts val="0"/>
              </a:spcBef>
              <a:spcAft>
                <a:spcPts val="0"/>
              </a:spcAft>
              <a:buClr>
                <a:schemeClr val="dk1"/>
              </a:buClr>
              <a:buSzPts val="2400"/>
              <a:buFont typeface="Noto Sans Symbols"/>
              <a:buAutoNum type="arabicPeriod"/>
            </a:pPr>
            <a:r>
              <a:rPr lang="en-US" sz="2400" b="1">
                <a:solidFill>
                  <a:schemeClr val="dk1"/>
                </a:solidFill>
                <a:latin typeface="Times New Roman"/>
                <a:ea typeface="Times New Roman"/>
                <a:cs typeface="Times New Roman"/>
                <a:sym typeface="Times New Roman"/>
              </a:rPr>
              <a:t>X. Lun, Z. Yu, T. Chen, F. Wang, and Y. Hou, “A simplified CNN classification method for MI-EEG via the electrode pairs signals,” Front. Hum. Neurosci., vol. 14, 2020.  </a:t>
            </a:r>
            <a:endParaRPr sz="2400" b="1">
              <a:solidFill>
                <a:schemeClr val="dk1"/>
              </a:solidFill>
              <a:latin typeface="Times New Roman"/>
              <a:ea typeface="Times New Roman"/>
              <a:cs typeface="Times New Roman"/>
              <a:sym typeface="Times New Roman"/>
            </a:endParaRPr>
          </a:p>
          <a:p>
            <a:pPr marL="273050" marR="0" lvl="0" indent="-273050" algn="l" rtl="0">
              <a:lnSpc>
                <a:spcPct val="95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T. Liu and D. Yang, “A Densely Connected Multi-Branch 3D Convolutional Neural Network for Motor Imagery EEG Decoding,” Brain Sci., vol. 11, no. 2, p. 197, 2021. </a:t>
            </a:r>
            <a:endParaRPr sz="2400" b="1">
              <a:solidFill>
                <a:schemeClr val="dk1"/>
              </a:solidFill>
              <a:latin typeface="Times New Roman"/>
              <a:ea typeface="Times New Roman"/>
              <a:cs typeface="Times New Roman"/>
              <a:sym typeface="Times New Roman"/>
            </a:endParaRPr>
          </a:p>
          <a:p>
            <a:pPr marL="273050" marR="0" lvl="0" indent="-273050" algn="l" rtl="0">
              <a:lnSpc>
                <a:spcPct val="95000"/>
              </a:lnSpc>
              <a:spcBef>
                <a:spcPts val="0"/>
              </a:spcBef>
              <a:spcAft>
                <a:spcPts val="0"/>
              </a:spcAft>
              <a:buClr>
                <a:schemeClr val="dk1"/>
              </a:buClr>
              <a:buSzPts val="2400"/>
              <a:buFont typeface="Times New Roman"/>
              <a:buAutoNum type="arabicPeriod"/>
            </a:pPr>
            <a:r>
              <a:rPr lang="en-US" sz="2400" b="1">
                <a:solidFill>
                  <a:schemeClr val="dk1"/>
                </a:solidFill>
                <a:latin typeface="Times New Roman"/>
                <a:ea typeface="Times New Roman"/>
                <a:cs typeface="Times New Roman"/>
                <a:sym typeface="Times New Roman"/>
              </a:rPr>
              <a:t>Y. Li, H. Yang, J. Li, D. Chen, and M. Du, “EEG-based intention recognition with deep recurrent-convolution neural network: Performance and channel selection by Grad-CAM,” Neurocomputing, vol. 415, pp. 225–233, 2020.</a:t>
            </a:r>
            <a:endParaRPr sz="2400" b="1">
              <a:solidFill>
                <a:schemeClr val="dk1"/>
              </a:solidFill>
              <a:latin typeface="Times New Roman"/>
              <a:ea typeface="Times New Roman"/>
              <a:cs typeface="Times New Roman"/>
              <a:sym typeface="Times New Roman"/>
            </a:endParaRPr>
          </a:p>
          <a:p>
            <a:pPr marL="457200" marR="0" lvl="0" indent="0" algn="l" rtl="0">
              <a:lnSpc>
                <a:spcPct val="95000"/>
              </a:lnSpc>
              <a:spcBef>
                <a:spcPts val="0"/>
              </a:spcBef>
              <a:spcAft>
                <a:spcPts val="0"/>
              </a:spcAft>
              <a:buNone/>
            </a:pPr>
            <a:endParaRPr/>
          </a:p>
          <a:p>
            <a:pPr marL="273050" marR="0" lvl="0" indent="-120650" algn="l" rtl="0">
              <a:lnSpc>
                <a:spcPct val="95000"/>
              </a:lnSpc>
              <a:spcBef>
                <a:spcPts val="0"/>
              </a:spcBef>
              <a:spcAft>
                <a:spcPts val="0"/>
              </a:spcAft>
              <a:buClr>
                <a:schemeClr val="dk1"/>
              </a:buClr>
              <a:buSzPts val="2400"/>
              <a:buFont typeface="Noto Sans Symbols"/>
              <a:buNone/>
            </a:pPr>
            <a:endParaRPr sz="2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1119</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Ethan Shulda;www.postersession.com</dc:creator>
  <cp:lastModifiedBy>احمد عوض سيد حسن</cp:lastModifiedBy>
  <cp:revision>1</cp:revision>
  <dcterms:created xsi:type="dcterms:W3CDTF">2008-12-04T00:20:37Z</dcterms:created>
  <dcterms:modified xsi:type="dcterms:W3CDTF">2024-06-28T21:59:12Z</dcterms:modified>
</cp:coreProperties>
</file>