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7" r:id="rId6"/>
    <p:sldId id="262" r:id="rId7"/>
    <p:sldId id="264" r:id="rId8"/>
    <p:sldId id="265"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191B4B-2D1B-43DE-9306-6E51F546346D}">
          <p14:sldIdLst>
            <p14:sldId id="256"/>
          </p14:sldIdLst>
        </p14:section>
        <p14:section name="Untitled Section" id="{22886AE0-A71B-44A7-AEA9-2ADA5DD412AE}">
          <p14:sldIdLst>
            <p14:sldId id="259"/>
            <p14:sldId id="260"/>
            <p14:sldId id="261"/>
            <p14:sldId id="267"/>
            <p14:sldId id="262"/>
            <p14:sldId id="264"/>
            <p14:sldId id="265"/>
            <p14:sldId id="263"/>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9" d="100"/>
          <a:sy n="69"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Accuracy Visualization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Test VAL</c:v>
                </c:pt>
              </c:strCache>
            </c:strRef>
          </c:tx>
          <c:spPr>
            <a:ln w="28575" cap="rnd">
              <a:solidFill>
                <a:schemeClr val="accent1"/>
              </a:solidFill>
              <a:round/>
            </a:ln>
            <a:effectLst/>
          </c:spPr>
          <c:marker>
            <c:symbol val="none"/>
          </c:marker>
          <c:cat>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numCache>
            </c:numRef>
          </c:cat>
          <c:val>
            <c:numRef>
              <c:f>Sheet1!$B$2:$B$29</c:f>
              <c:numCache>
                <c:formatCode>General</c:formatCode>
                <c:ptCount val="28"/>
                <c:pt idx="0">
                  <c:v>0.76887926887926805</c:v>
                </c:pt>
                <c:pt idx="1">
                  <c:v>0.82581770081770001</c:v>
                </c:pt>
                <c:pt idx="2">
                  <c:v>0.76184463684463599</c:v>
                </c:pt>
                <c:pt idx="3">
                  <c:v>0.72354497354497305</c:v>
                </c:pt>
                <c:pt idx="4">
                  <c:v>0.68891293891293803</c:v>
                </c:pt>
                <c:pt idx="5">
                  <c:v>0.74993987493987402</c:v>
                </c:pt>
                <c:pt idx="6">
                  <c:v>0.76911976911976898</c:v>
                </c:pt>
                <c:pt idx="7">
                  <c:v>0.68338143338143298</c:v>
                </c:pt>
                <c:pt idx="8">
                  <c:v>0.77693602693602704</c:v>
                </c:pt>
                <c:pt idx="9">
                  <c:v>0.73124098124098103</c:v>
                </c:pt>
                <c:pt idx="10">
                  <c:v>0.73935786435786399</c:v>
                </c:pt>
                <c:pt idx="11">
                  <c:v>0.69769119769119703</c:v>
                </c:pt>
                <c:pt idx="12">
                  <c:v>0.72991822991822997</c:v>
                </c:pt>
                <c:pt idx="13">
                  <c:v>0.77194564694564705</c:v>
                </c:pt>
                <c:pt idx="14">
                  <c:v>0.69961519961519902</c:v>
                </c:pt>
                <c:pt idx="15">
                  <c:v>0.69540644540644503</c:v>
                </c:pt>
                <c:pt idx="16">
                  <c:v>0.65115440115440104</c:v>
                </c:pt>
                <c:pt idx="17">
                  <c:v>0.694745069745069</c:v>
                </c:pt>
                <c:pt idx="18">
                  <c:v>0.62818662818662796</c:v>
                </c:pt>
                <c:pt idx="19">
                  <c:v>0.634139009139009</c:v>
                </c:pt>
                <c:pt idx="20">
                  <c:v>0.71242183742183696</c:v>
                </c:pt>
                <c:pt idx="21">
                  <c:v>0.61032948532948506</c:v>
                </c:pt>
                <c:pt idx="22">
                  <c:v>0.65686628186628104</c:v>
                </c:pt>
                <c:pt idx="23">
                  <c:v>0.70376382876382804</c:v>
                </c:pt>
                <c:pt idx="24">
                  <c:v>0.65614478114478103</c:v>
                </c:pt>
                <c:pt idx="25">
                  <c:v>0.66035353535353503</c:v>
                </c:pt>
                <c:pt idx="26">
                  <c:v>0.61544011544011501</c:v>
                </c:pt>
                <c:pt idx="27">
                  <c:v>0.61231361231361203</c:v>
                </c:pt>
              </c:numCache>
            </c:numRef>
          </c:val>
          <c:smooth val="0"/>
          <c:extLst>
            <c:ext xmlns:c16="http://schemas.microsoft.com/office/drawing/2014/chart" uri="{C3380CC4-5D6E-409C-BE32-E72D297353CC}">
              <c16:uniqueId val="{00000000-D659-4DA2-B0AB-C3EA595B99D8}"/>
            </c:ext>
          </c:extLst>
        </c:ser>
        <c:ser>
          <c:idx val="1"/>
          <c:order val="1"/>
          <c:tx>
            <c:strRef>
              <c:f>Sheet1!$C$1</c:f>
              <c:strCache>
                <c:ptCount val="1"/>
                <c:pt idx="0">
                  <c:v>Test FAR</c:v>
                </c:pt>
              </c:strCache>
            </c:strRef>
          </c:tx>
          <c:spPr>
            <a:ln w="28575" cap="rnd">
              <a:solidFill>
                <a:schemeClr val="accent2"/>
              </a:solidFill>
              <a:round/>
            </a:ln>
            <a:effectLst/>
          </c:spPr>
          <c:marker>
            <c:symbol val="none"/>
          </c:marker>
          <c:cat>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numCache>
            </c:numRef>
          </c:cat>
          <c:val>
            <c:numRef>
              <c:f>Sheet1!$C$2:$C$29</c:f>
              <c:numCache>
                <c:formatCode>General</c:formatCode>
                <c:ptCount val="28"/>
                <c:pt idx="0">
                  <c:v>0.311928811928811</c:v>
                </c:pt>
                <c:pt idx="1">
                  <c:v>0.33140933140933099</c:v>
                </c:pt>
                <c:pt idx="2">
                  <c:v>0.25318662818662802</c:v>
                </c:pt>
                <c:pt idx="3">
                  <c:v>0.24416786916786901</c:v>
                </c:pt>
                <c:pt idx="4">
                  <c:v>0.18843193843193801</c:v>
                </c:pt>
                <c:pt idx="5">
                  <c:v>0.23550986050986</c:v>
                </c:pt>
                <c:pt idx="6">
                  <c:v>0.23508898508898499</c:v>
                </c:pt>
                <c:pt idx="7">
                  <c:v>0.16570466570466499</c:v>
                </c:pt>
                <c:pt idx="8">
                  <c:v>0.22252284752284701</c:v>
                </c:pt>
                <c:pt idx="9">
                  <c:v>0.16570466570466499</c:v>
                </c:pt>
                <c:pt idx="10">
                  <c:v>0.17382154882154799</c:v>
                </c:pt>
                <c:pt idx="11">
                  <c:v>0.16420153920153899</c:v>
                </c:pt>
                <c:pt idx="12">
                  <c:v>0.18127705627705601</c:v>
                </c:pt>
                <c:pt idx="13">
                  <c:v>0.210738335738335</c:v>
                </c:pt>
                <c:pt idx="14">
                  <c:v>0.16354016354016301</c:v>
                </c:pt>
                <c:pt idx="15">
                  <c:v>0.182359307359307</c:v>
                </c:pt>
                <c:pt idx="16">
                  <c:v>0.141474266474266</c:v>
                </c:pt>
                <c:pt idx="17">
                  <c:v>0.158249158249158</c:v>
                </c:pt>
                <c:pt idx="18">
                  <c:v>0.129870129870129</c:v>
                </c:pt>
                <c:pt idx="19">
                  <c:v>0.12012987012987</c:v>
                </c:pt>
                <c:pt idx="20">
                  <c:v>0.16366041366041301</c:v>
                </c:pt>
                <c:pt idx="21">
                  <c:v>0.121753246753246</c:v>
                </c:pt>
                <c:pt idx="22">
                  <c:v>0.14526214526214501</c:v>
                </c:pt>
                <c:pt idx="23">
                  <c:v>0.16486291486291399</c:v>
                </c:pt>
                <c:pt idx="24">
                  <c:v>0.13041125541125501</c:v>
                </c:pt>
                <c:pt idx="25">
                  <c:v>0.128246753246753</c:v>
                </c:pt>
                <c:pt idx="26">
                  <c:v>9.9025974025974003E-2</c:v>
                </c:pt>
                <c:pt idx="27">
                  <c:v>0.103475228475228</c:v>
                </c:pt>
              </c:numCache>
            </c:numRef>
          </c:val>
          <c:smooth val="0"/>
          <c:extLst>
            <c:ext xmlns:c16="http://schemas.microsoft.com/office/drawing/2014/chart" uri="{C3380CC4-5D6E-409C-BE32-E72D297353CC}">
              <c16:uniqueId val="{00000001-D659-4DA2-B0AB-C3EA595B99D8}"/>
            </c:ext>
          </c:extLst>
        </c:ser>
        <c:ser>
          <c:idx val="2"/>
          <c:order val="2"/>
          <c:tx>
            <c:strRef>
              <c:f>Sheet1!$D$1</c:f>
              <c:strCache>
                <c:ptCount val="1"/>
                <c:pt idx="0">
                  <c:v>Train FAR</c:v>
                </c:pt>
              </c:strCache>
            </c:strRef>
          </c:tx>
          <c:spPr>
            <a:ln w="28575" cap="rnd">
              <a:solidFill>
                <a:schemeClr val="accent3"/>
              </a:solidFill>
              <a:round/>
            </a:ln>
            <a:effectLst/>
          </c:spPr>
          <c:marker>
            <c:symbol val="none"/>
          </c:marker>
          <c:cat>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numCache>
            </c:numRef>
          </c:cat>
          <c:val>
            <c:numRef>
              <c:f>Sheet1!$D$2:$D$29</c:f>
              <c:numCache>
                <c:formatCode>General</c:formatCode>
                <c:ptCount val="28"/>
                <c:pt idx="0">
                  <c:v>0.32910164787131702</c:v>
                </c:pt>
                <c:pt idx="1">
                  <c:v>0.29252720954628803</c:v>
                </c:pt>
                <c:pt idx="2">
                  <c:v>0.26419212780837398</c:v>
                </c:pt>
                <c:pt idx="3">
                  <c:v>0.23803981991432799</c:v>
                </c:pt>
                <c:pt idx="4">
                  <c:v>0.22181790366290699</c:v>
                </c:pt>
                <c:pt idx="5">
                  <c:v>0.22994798496371999</c:v>
                </c:pt>
                <c:pt idx="6">
                  <c:v>0.21506469096948999</c:v>
                </c:pt>
                <c:pt idx="7">
                  <c:v>0.200124027449951</c:v>
                </c:pt>
                <c:pt idx="8">
                  <c:v>0.19719271789491999</c:v>
                </c:pt>
                <c:pt idx="9">
                  <c:v>0.18632802255441899</c:v>
                </c:pt>
                <c:pt idx="10">
                  <c:v>0.183096205962059</c:v>
                </c:pt>
                <c:pt idx="11">
                  <c:v>0.179883512544802</c:v>
                </c:pt>
                <c:pt idx="12">
                  <c:v>0.163268205262697</c:v>
                </c:pt>
                <c:pt idx="13">
                  <c:v>0.16137501092752801</c:v>
                </c:pt>
                <c:pt idx="14">
                  <c:v>0.16208803217064399</c:v>
                </c:pt>
                <c:pt idx="15">
                  <c:v>0.154012588512981</c:v>
                </c:pt>
                <c:pt idx="16">
                  <c:v>0.157544912142669</c:v>
                </c:pt>
                <c:pt idx="17">
                  <c:v>0.15059500393391001</c:v>
                </c:pt>
                <c:pt idx="18">
                  <c:v>0.14563936970014801</c:v>
                </c:pt>
                <c:pt idx="19">
                  <c:v>0.136340042835912</c:v>
                </c:pt>
                <c:pt idx="20">
                  <c:v>0.13156198094238999</c:v>
                </c:pt>
                <c:pt idx="21">
                  <c:v>0.13661049916950699</c:v>
                </c:pt>
                <c:pt idx="22">
                  <c:v>0.13256458169420399</c:v>
                </c:pt>
                <c:pt idx="23">
                  <c:v>0.12720996257581599</c:v>
                </c:pt>
                <c:pt idx="24">
                  <c:v>0.132017034456058</c:v>
                </c:pt>
                <c:pt idx="25">
                  <c:v>0.12572590011614401</c:v>
                </c:pt>
                <c:pt idx="26">
                  <c:v>0.122499677377726</c:v>
                </c:pt>
                <c:pt idx="27">
                  <c:v>0.117982965543941</c:v>
                </c:pt>
              </c:numCache>
            </c:numRef>
          </c:val>
          <c:smooth val="0"/>
          <c:extLst>
            <c:ext xmlns:c16="http://schemas.microsoft.com/office/drawing/2014/chart" uri="{C3380CC4-5D6E-409C-BE32-E72D297353CC}">
              <c16:uniqueId val="{00000002-D659-4DA2-B0AB-C3EA595B99D8}"/>
            </c:ext>
          </c:extLst>
        </c:ser>
        <c:ser>
          <c:idx val="3"/>
          <c:order val="3"/>
          <c:tx>
            <c:strRef>
              <c:f>Sheet1!$E$1</c:f>
              <c:strCache>
                <c:ptCount val="1"/>
                <c:pt idx="0">
                  <c:v>Train VAL</c:v>
                </c:pt>
              </c:strCache>
            </c:strRef>
          </c:tx>
          <c:spPr>
            <a:ln w="28575" cap="rnd">
              <a:solidFill>
                <a:schemeClr val="accent4"/>
              </a:solidFill>
              <a:round/>
            </a:ln>
            <a:effectLst/>
          </c:spPr>
          <c:marker>
            <c:symbol val="none"/>
          </c:marker>
          <c:cat>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numCache>
            </c:numRef>
          </c:cat>
          <c:val>
            <c:numRef>
              <c:f>Sheet1!$E$2:$E$29</c:f>
              <c:numCache>
                <c:formatCode>General</c:formatCode>
                <c:ptCount val="28"/>
                <c:pt idx="0">
                  <c:v>0.76065707229652901</c:v>
                </c:pt>
                <c:pt idx="1">
                  <c:v>0.765265757496284</c:v>
                </c:pt>
                <c:pt idx="2">
                  <c:v>0.77045633359559396</c:v>
                </c:pt>
                <c:pt idx="3">
                  <c:v>0.77221566570504396</c:v>
                </c:pt>
                <c:pt idx="4">
                  <c:v>0.77579443133141002</c:v>
                </c:pt>
                <c:pt idx="5">
                  <c:v>0.80567302648832895</c:v>
                </c:pt>
                <c:pt idx="6">
                  <c:v>0.81534935309030498</c:v>
                </c:pt>
                <c:pt idx="7">
                  <c:v>0.81936795174403299</c:v>
                </c:pt>
                <c:pt idx="8">
                  <c:v>0.82164360958125704</c:v>
                </c:pt>
                <c:pt idx="9">
                  <c:v>0.82125021855057201</c:v>
                </c:pt>
                <c:pt idx="10">
                  <c:v>0.83307926829268297</c:v>
                </c:pt>
                <c:pt idx="11">
                  <c:v>0.83987072733630497</c:v>
                </c:pt>
                <c:pt idx="12">
                  <c:v>0.83595594020456299</c:v>
                </c:pt>
                <c:pt idx="13">
                  <c:v>0.83604882419791904</c:v>
                </c:pt>
                <c:pt idx="14">
                  <c:v>0.83052222659323305</c:v>
                </c:pt>
                <c:pt idx="15">
                  <c:v>0.83318307981466899</c:v>
                </c:pt>
                <c:pt idx="16">
                  <c:v>0.84844064166448097</c:v>
                </c:pt>
                <c:pt idx="17">
                  <c:v>0.84747628726287205</c:v>
                </c:pt>
                <c:pt idx="18">
                  <c:v>0.85254392866509299</c:v>
                </c:pt>
                <c:pt idx="19">
                  <c:v>0.85613088993793096</c:v>
                </c:pt>
                <c:pt idx="20">
                  <c:v>0.86033525657837195</c:v>
                </c:pt>
                <c:pt idx="21">
                  <c:v>0.86340862400559404</c:v>
                </c:pt>
                <c:pt idx="22">
                  <c:v>0.84243596468222703</c:v>
                </c:pt>
                <c:pt idx="23">
                  <c:v>0.86795070331655699</c:v>
                </c:pt>
                <c:pt idx="24">
                  <c:v>0.88775971093044204</c:v>
                </c:pt>
                <c:pt idx="25">
                  <c:v>0.89989030842689299</c:v>
                </c:pt>
                <c:pt idx="26">
                  <c:v>0.90043876629242403</c:v>
                </c:pt>
                <c:pt idx="27">
                  <c:v>0.91560201316298795</c:v>
                </c:pt>
              </c:numCache>
            </c:numRef>
          </c:val>
          <c:smooth val="0"/>
          <c:extLst>
            <c:ext xmlns:c16="http://schemas.microsoft.com/office/drawing/2014/chart" uri="{C3380CC4-5D6E-409C-BE32-E72D297353CC}">
              <c16:uniqueId val="{00000003-D659-4DA2-B0AB-C3EA595B99D8}"/>
            </c:ext>
          </c:extLst>
        </c:ser>
        <c:dLbls>
          <c:showLegendKey val="0"/>
          <c:showVal val="0"/>
          <c:showCatName val="0"/>
          <c:showSerName val="0"/>
          <c:showPercent val="0"/>
          <c:showBubbleSize val="0"/>
        </c:dLbls>
        <c:smooth val="0"/>
        <c:axId val="924370816"/>
        <c:axId val="924374144"/>
      </c:lineChart>
      <c:catAx>
        <c:axId val="9243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4374144"/>
        <c:crosses val="autoZero"/>
        <c:auto val="1"/>
        <c:lblAlgn val="ctr"/>
        <c:lblOffset val="100"/>
        <c:noMultiLvlLbl val="0"/>
      </c:catAx>
      <c:valAx>
        <c:axId val="924374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43708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Accuracy Visualization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Test VAL</c:v>
                </c:pt>
              </c:strCache>
            </c:strRef>
          </c:tx>
          <c:spPr>
            <a:ln w="28575" cap="rnd">
              <a:solidFill>
                <a:schemeClr val="accent1"/>
              </a:solidFill>
              <a:round/>
            </a:ln>
            <a:effectLst/>
          </c:spPr>
          <c:marker>
            <c:symbol val="none"/>
          </c:marker>
          <c:cat>
            <c:numRef>
              <c:f>Sheet1!$A$2:$A$36</c:f>
              <c:numCache>
                <c:formatCode>General</c:formatCode>
                <c:ptCount val="35"/>
                <c:pt idx="0">
                  <c:v>27</c:v>
                </c:pt>
                <c:pt idx="1">
                  <c:v>28</c:v>
                </c:pt>
                <c:pt idx="2">
                  <c:v>29</c:v>
                </c:pt>
                <c:pt idx="3">
                  <c:v>30</c:v>
                </c:pt>
                <c:pt idx="4">
                  <c:v>31</c:v>
                </c:pt>
                <c:pt idx="5">
                  <c:v>32</c:v>
                </c:pt>
                <c:pt idx="6">
                  <c:v>33</c:v>
                </c:pt>
                <c:pt idx="7">
                  <c:v>34</c:v>
                </c:pt>
                <c:pt idx="8">
                  <c:v>35</c:v>
                </c:pt>
                <c:pt idx="9">
                  <c:v>36</c:v>
                </c:pt>
                <c:pt idx="10">
                  <c:v>37</c:v>
                </c:pt>
                <c:pt idx="11">
                  <c:v>38</c:v>
                </c:pt>
                <c:pt idx="12">
                  <c:v>39</c:v>
                </c:pt>
                <c:pt idx="13">
                  <c:v>40</c:v>
                </c:pt>
                <c:pt idx="14">
                  <c:v>41</c:v>
                </c:pt>
                <c:pt idx="15">
                  <c:v>42</c:v>
                </c:pt>
                <c:pt idx="16">
                  <c:v>43</c:v>
                </c:pt>
                <c:pt idx="17">
                  <c:v>44</c:v>
                </c:pt>
                <c:pt idx="18">
                  <c:v>45</c:v>
                </c:pt>
                <c:pt idx="19">
                  <c:v>46</c:v>
                </c:pt>
                <c:pt idx="20">
                  <c:v>47</c:v>
                </c:pt>
                <c:pt idx="21">
                  <c:v>48</c:v>
                </c:pt>
                <c:pt idx="22">
                  <c:v>49</c:v>
                </c:pt>
                <c:pt idx="23">
                  <c:v>50</c:v>
                </c:pt>
                <c:pt idx="24">
                  <c:v>51</c:v>
                </c:pt>
                <c:pt idx="25">
                  <c:v>52</c:v>
                </c:pt>
                <c:pt idx="26">
                  <c:v>53</c:v>
                </c:pt>
                <c:pt idx="27">
                  <c:v>54</c:v>
                </c:pt>
                <c:pt idx="28">
                  <c:v>55</c:v>
                </c:pt>
                <c:pt idx="29">
                  <c:v>56</c:v>
                </c:pt>
                <c:pt idx="30">
                  <c:v>57</c:v>
                </c:pt>
                <c:pt idx="31">
                  <c:v>58</c:v>
                </c:pt>
                <c:pt idx="32">
                  <c:v>59</c:v>
                </c:pt>
                <c:pt idx="33">
                  <c:v>60</c:v>
                </c:pt>
                <c:pt idx="34">
                  <c:v>61</c:v>
                </c:pt>
              </c:numCache>
            </c:numRef>
          </c:cat>
          <c:val>
            <c:numRef>
              <c:f>Sheet1!$B$2:$B$36</c:f>
              <c:numCache>
                <c:formatCode>General</c:formatCode>
                <c:ptCount val="35"/>
                <c:pt idx="0">
                  <c:v>0.61231361231361203</c:v>
                </c:pt>
                <c:pt idx="1">
                  <c:v>0.73569023569023495</c:v>
                </c:pt>
                <c:pt idx="2">
                  <c:v>0.73569023569023495</c:v>
                </c:pt>
                <c:pt idx="3">
                  <c:v>0.73569023569023495</c:v>
                </c:pt>
                <c:pt idx="4">
                  <c:v>0.92857142857142805</c:v>
                </c:pt>
                <c:pt idx="5">
                  <c:v>0.94047619047619002</c:v>
                </c:pt>
                <c:pt idx="6">
                  <c:v>0.94264069264069195</c:v>
                </c:pt>
                <c:pt idx="7">
                  <c:v>0.94793169793169796</c:v>
                </c:pt>
                <c:pt idx="8">
                  <c:v>0.95063732563732495</c:v>
                </c:pt>
                <c:pt idx="9">
                  <c:v>0.96145983645983601</c:v>
                </c:pt>
                <c:pt idx="10">
                  <c:v>0.96145983645983601</c:v>
                </c:pt>
                <c:pt idx="11">
                  <c:v>0.96145983645983601</c:v>
                </c:pt>
                <c:pt idx="12">
                  <c:v>0.96145983645983601</c:v>
                </c:pt>
                <c:pt idx="13">
                  <c:v>0.96145983645983601</c:v>
                </c:pt>
                <c:pt idx="14">
                  <c:v>0.96145983645983601</c:v>
                </c:pt>
                <c:pt idx="15">
                  <c:v>0.94630832130832099</c:v>
                </c:pt>
                <c:pt idx="16">
                  <c:v>0.94630832130832099</c:v>
                </c:pt>
                <c:pt idx="17">
                  <c:v>0.94630832130832099</c:v>
                </c:pt>
                <c:pt idx="18">
                  <c:v>0.94630832130832099</c:v>
                </c:pt>
                <c:pt idx="19">
                  <c:v>0.94630832130832099</c:v>
                </c:pt>
                <c:pt idx="20">
                  <c:v>0.94630832130832099</c:v>
                </c:pt>
                <c:pt idx="21">
                  <c:v>0.94630832130832099</c:v>
                </c:pt>
                <c:pt idx="22">
                  <c:v>0.94630832130832099</c:v>
                </c:pt>
                <c:pt idx="23">
                  <c:v>0.91059403559403496</c:v>
                </c:pt>
                <c:pt idx="24">
                  <c:v>0.92899230399230404</c:v>
                </c:pt>
                <c:pt idx="25">
                  <c:v>0.90572390572390504</c:v>
                </c:pt>
                <c:pt idx="26">
                  <c:v>0.906265031265031</c:v>
                </c:pt>
                <c:pt idx="27">
                  <c:v>0.90572390572390504</c:v>
                </c:pt>
                <c:pt idx="28">
                  <c:v>0.90842953342953303</c:v>
                </c:pt>
                <c:pt idx="29">
                  <c:v>0.89652477152477095</c:v>
                </c:pt>
                <c:pt idx="30">
                  <c:v>0.89490139490139498</c:v>
                </c:pt>
                <c:pt idx="31">
                  <c:v>0.89652477152477095</c:v>
                </c:pt>
                <c:pt idx="32">
                  <c:v>0.88353775853775796</c:v>
                </c:pt>
                <c:pt idx="33">
                  <c:v>0.88732563732563696</c:v>
                </c:pt>
                <c:pt idx="34">
                  <c:v>0.882996632996633</c:v>
                </c:pt>
              </c:numCache>
            </c:numRef>
          </c:val>
          <c:smooth val="0"/>
          <c:extLst>
            <c:ext xmlns:c16="http://schemas.microsoft.com/office/drawing/2014/chart" uri="{C3380CC4-5D6E-409C-BE32-E72D297353CC}">
              <c16:uniqueId val="{00000000-7D8E-463E-9C33-34DBFC5A03D8}"/>
            </c:ext>
          </c:extLst>
        </c:ser>
        <c:ser>
          <c:idx val="1"/>
          <c:order val="1"/>
          <c:tx>
            <c:strRef>
              <c:f>Sheet1!$C$1</c:f>
              <c:strCache>
                <c:ptCount val="1"/>
                <c:pt idx="0">
                  <c:v>Test FAR</c:v>
                </c:pt>
              </c:strCache>
            </c:strRef>
          </c:tx>
          <c:spPr>
            <a:ln w="28575" cap="rnd">
              <a:solidFill>
                <a:schemeClr val="accent2"/>
              </a:solidFill>
              <a:round/>
            </a:ln>
            <a:effectLst/>
          </c:spPr>
          <c:marker>
            <c:symbol val="none"/>
          </c:marker>
          <c:cat>
            <c:numRef>
              <c:f>Sheet1!$A$2:$A$36</c:f>
              <c:numCache>
                <c:formatCode>General</c:formatCode>
                <c:ptCount val="35"/>
                <c:pt idx="0">
                  <c:v>27</c:v>
                </c:pt>
                <c:pt idx="1">
                  <c:v>28</c:v>
                </c:pt>
                <c:pt idx="2">
                  <c:v>29</c:v>
                </c:pt>
                <c:pt idx="3">
                  <c:v>30</c:v>
                </c:pt>
                <c:pt idx="4">
                  <c:v>31</c:v>
                </c:pt>
                <c:pt idx="5">
                  <c:v>32</c:v>
                </c:pt>
                <c:pt idx="6">
                  <c:v>33</c:v>
                </c:pt>
                <c:pt idx="7">
                  <c:v>34</c:v>
                </c:pt>
                <c:pt idx="8">
                  <c:v>35</c:v>
                </c:pt>
                <c:pt idx="9">
                  <c:v>36</c:v>
                </c:pt>
                <c:pt idx="10">
                  <c:v>37</c:v>
                </c:pt>
                <c:pt idx="11">
                  <c:v>38</c:v>
                </c:pt>
                <c:pt idx="12">
                  <c:v>39</c:v>
                </c:pt>
                <c:pt idx="13">
                  <c:v>40</c:v>
                </c:pt>
                <c:pt idx="14">
                  <c:v>41</c:v>
                </c:pt>
                <c:pt idx="15">
                  <c:v>42</c:v>
                </c:pt>
                <c:pt idx="16">
                  <c:v>43</c:v>
                </c:pt>
                <c:pt idx="17">
                  <c:v>44</c:v>
                </c:pt>
                <c:pt idx="18">
                  <c:v>45</c:v>
                </c:pt>
                <c:pt idx="19">
                  <c:v>46</c:v>
                </c:pt>
                <c:pt idx="20">
                  <c:v>47</c:v>
                </c:pt>
                <c:pt idx="21">
                  <c:v>48</c:v>
                </c:pt>
                <c:pt idx="22">
                  <c:v>49</c:v>
                </c:pt>
                <c:pt idx="23">
                  <c:v>50</c:v>
                </c:pt>
                <c:pt idx="24">
                  <c:v>51</c:v>
                </c:pt>
                <c:pt idx="25">
                  <c:v>52</c:v>
                </c:pt>
                <c:pt idx="26">
                  <c:v>53</c:v>
                </c:pt>
                <c:pt idx="27">
                  <c:v>54</c:v>
                </c:pt>
                <c:pt idx="28">
                  <c:v>55</c:v>
                </c:pt>
                <c:pt idx="29">
                  <c:v>56</c:v>
                </c:pt>
                <c:pt idx="30">
                  <c:v>57</c:v>
                </c:pt>
                <c:pt idx="31">
                  <c:v>58</c:v>
                </c:pt>
                <c:pt idx="32">
                  <c:v>59</c:v>
                </c:pt>
                <c:pt idx="33">
                  <c:v>60</c:v>
                </c:pt>
                <c:pt idx="34">
                  <c:v>61</c:v>
                </c:pt>
              </c:numCache>
            </c:numRef>
          </c:cat>
          <c:val>
            <c:numRef>
              <c:f>Sheet1!$C$2:$C$36</c:f>
              <c:numCache>
                <c:formatCode>General</c:formatCode>
                <c:ptCount val="35"/>
                <c:pt idx="0">
                  <c:v>0.103475228475228</c:v>
                </c:pt>
                <c:pt idx="1">
                  <c:v>0.172739297739297</c:v>
                </c:pt>
                <c:pt idx="2">
                  <c:v>0.165584415584415</c:v>
                </c:pt>
                <c:pt idx="3">
                  <c:v>0.17652717652717601</c:v>
                </c:pt>
                <c:pt idx="4">
                  <c:v>0.35660173160173098</c:v>
                </c:pt>
                <c:pt idx="5">
                  <c:v>0.33627946127946101</c:v>
                </c:pt>
                <c:pt idx="6">
                  <c:v>0.31679894179894103</c:v>
                </c:pt>
                <c:pt idx="7">
                  <c:v>0.33477633477633401</c:v>
                </c:pt>
                <c:pt idx="8">
                  <c:v>0.32371332371332301</c:v>
                </c:pt>
                <c:pt idx="9">
                  <c:v>0.32359307359307299</c:v>
                </c:pt>
                <c:pt idx="10">
                  <c:v>0.34060846560846503</c:v>
                </c:pt>
                <c:pt idx="11">
                  <c:v>0.33014670514670502</c:v>
                </c:pt>
                <c:pt idx="12">
                  <c:v>0.325276575276575</c:v>
                </c:pt>
                <c:pt idx="13">
                  <c:v>0.339947089947089</c:v>
                </c:pt>
                <c:pt idx="14">
                  <c:v>0.33164983164983097</c:v>
                </c:pt>
                <c:pt idx="15">
                  <c:v>0.29244829244829201</c:v>
                </c:pt>
                <c:pt idx="16">
                  <c:v>0.28625541125541099</c:v>
                </c:pt>
                <c:pt idx="17">
                  <c:v>0.27296777296777203</c:v>
                </c:pt>
                <c:pt idx="18">
                  <c:v>0.28120490620490601</c:v>
                </c:pt>
                <c:pt idx="19">
                  <c:v>0.274591149591149</c:v>
                </c:pt>
                <c:pt idx="20">
                  <c:v>0.28108465608465599</c:v>
                </c:pt>
                <c:pt idx="21">
                  <c:v>0.29449254449254397</c:v>
                </c:pt>
                <c:pt idx="22">
                  <c:v>0.27489177489177402</c:v>
                </c:pt>
                <c:pt idx="23">
                  <c:v>0.203703703703703</c:v>
                </c:pt>
                <c:pt idx="24">
                  <c:v>0.21278258778258699</c:v>
                </c:pt>
                <c:pt idx="25">
                  <c:v>0.194745069745069</c:v>
                </c:pt>
                <c:pt idx="26">
                  <c:v>0.18259980759980701</c:v>
                </c:pt>
                <c:pt idx="27">
                  <c:v>0.17502405002405</c:v>
                </c:pt>
                <c:pt idx="28">
                  <c:v>0.18975468975468901</c:v>
                </c:pt>
                <c:pt idx="29">
                  <c:v>0.16408128908128899</c:v>
                </c:pt>
                <c:pt idx="30">
                  <c:v>0.161495911495911</c:v>
                </c:pt>
                <c:pt idx="31">
                  <c:v>0.14321789321789299</c:v>
                </c:pt>
                <c:pt idx="32">
                  <c:v>0.14989177489177399</c:v>
                </c:pt>
                <c:pt idx="33">
                  <c:v>0.17718855218855201</c:v>
                </c:pt>
                <c:pt idx="34">
                  <c:v>0.16287878787878701</c:v>
                </c:pt>
              </c:numCache>
            </c:numRef>
          </c:val>
          <c:smooth val="0"/>
          <c:extLst>
            <c:ext xmlns:c16="http://schemas.microsoft.com/office/drawing/2014/chart" uri="{C3380CC4-5D6E-409C-BE32-E72D297353CC}">
              <c16:uniqueId val="{00000001-7D8E-463E-9C33-34DBFC5A03D8}"/>
            </c:ext>
          </c:extLst>
        </c:ser>
        <c:ser>
          <c:idx val="2"/>
          <c:order val="2"/>
          <c:tx>
            <c:strRef>
              <c:f>Sheet1!$D$1</c:f>
              <c:strCache>
                <c:ptCount val="1"/>
                <c:pt idx="0">
                  <c:v>Train FAR</c:v>
                </c:pt>
              </c:strCache>
            </c:strRef>
          </c:tx>
          <c:spPr>
            <a:ln w="28575" cap="rnd">
              <a:solidFill>
                <a:schemeClr val="accent3"/>
              </a:solidFill>
              <a:round/>
            </a:ln>
            <a:effectLst/>
          </c:spPr>
          <c:marker>
            <c:symbol val="none"/>
          </c:marker>
          <c:cat>
            <c:numRef>
              <c:f>Sheet1!$A$2:$A$36</c:f>
              <c:numCache>
                <c:formatCode>General</c:formatCode>
                <c:ptCount val="35"/>
                <c:pt idx="0">
                  <c:v>27</c:v>
                </c:pt>
                <c:pt idx="1">
                  <c:v>28</c:v>
                </c:pt>
                <c:pt idx="2">
                  <c:v>29</c:v>
                </c:pt>
                <c:pt idx="3">
                  <c:v>30</c:v>
                </c:pt>
                <c:pt idx="4">
                  <c:v>31</c:v>
                </c:pt>
                <c:pt idx="5">
                  <c:v>32</c:v>
                </c:pt>
                <c:pt idx="6">
                  <c:v>33</c:v>
                </c:pt>
                <c:pt idx="7">
                  <c:v>34</c:v>
                </c:pt>
                <c:pt idx="8">
                  <c:v>35</c:v>
                </c:pt>
                <c:pt idx="9">
                  <c:v>36</c:v>
                </c:pt>
                <c:pt idx="10">
                  <c:v>37</c:v>
                </c:pt>
                <c:pt idx="11">
                  <c:v>38</c:v>
                </c:pt>
                <c:pt idx="12">
                  <c:v>39</c:v>
                </c:pt>
                <c:pt idx="13">
                  <c:v>40</c:v>
                </c:pt>
                <c:pt idx="14">
                  <c:v>41</c:v>
                </c:pt>
                <c:pt idx="15">
                  <c:v>42</c:v>
                </c:pt>
                <c:pt idx="16">
                  <c:v>43</c:v>
                </c:pt>
                <c:pt idx="17">
                  <c:v>44</c:v>
                </c:pt>
                <c:pt idx="18">
                  <c:v>45</c:v>
                </c:pt>
                <c:pt idx="19">
                  <c:v>46</c:v>
                </c:pt>
                <c:pt idx="20">
                  <c:v>47</c:v>
                </c:pt>
                <c:pt idx="21">
                  <c:v>48</c:v>
                </c:pt>
                <c:pt idx="22">
                  <c:v>49</c:v>
                </c:pt>
                <c:pt idx="23">
                  <c:v>50</c:v>
                </c:pt>
                <c:pt idx="24">
                  <c:v>51</c:v>
                </c:pt>
                <c:pt idx="25">
                  <c:v>52</c:v>
                </c:pt>
                <c:pt idx="26">
                  <c:v>53</c:v>
                </c:pt>
                <c:pt idx="27">
                  <c:v>54</c:v>
                </c:pt>
                <c:pt idx="28">
                  <c:v>55</c:v>
                </c:pt>
                <c:pt idx="29">
                  <c:v>56</c:v>
                </c:pt>
                <c:pt idx="30">
                  <c:v>57</c:v>
                </c:pt>
                <c:pt idx="31">
                  <c:v>58</c:v>
                </c:pt>
                <c:pt idx="32">
                  <c:v>59</c:v>
                </c:pt>
                <c:pt idx="33">
                  <c:v>60</c:v>
                </c:pt>
                <c:pt idx="34">
                  <c:v>61</c:v>
                </c:pt>
              </c:numCache>
            </c:numRef>
          </c:cat>
          <c:val>
            <c:numRef>
              <c:f>Sheet1!$D$2:$D$36</c:f>
              <c:numCache>
                <c:formatCode>General</c:formatCode>
                <c:ptCount val="35"/>
                <c:pt idx="0">
                  <c:v>0.117982965543941</c:v>
                </c:pt>
                <c:pt idx="1">
                  <c:v>0.12685507807459001</c:v>
                </c:pt>
                <c:pt idx="2">
                  <c:v>0.124112788746935</c:v>
                </c:pt>
                <c:pt idx="3">
                  <c:v>0.127597109304426</c:v>
                </c:pt>
                <c:pt idx="4">
                  <c:v>0.34165698799845101</c:v>
                </c:pt>
                <c:pt idx="5">
                  <c:v>0.34827074461220803</c:v>
                </c:pt>
                <c:pt idx="6">
                  <c:v>0.34704477997160899</c:v>
                </c:pt>
                <c:pt idx="7">
                  <c:v>0.33933410762679</c:v>
                </c:pt>
                <c:pt idx="8">
                  <c:v>0.32923603045554201</c:v>
                </c:pt>
                <c:pt idx="9">
                  <c:v>0.32623564330881399</c:v>
                </c:pt>
                <c:pt idx="10">
                  <c:v>0.31597625500064502</c:v>
                </c:pt>
                <c:pt idx="11">
                  <c:v>0.32702069504099901</c:v>
                </c:pt>
                <c:pt idx="12">
                  <c:v>0.31891839125341598</c:v>
                </c:pt>
                <c:pt idx="13">
                  <c:v>0.32135884420148297</c:v>
                </c:pt>
                <c:pt idx="14">
                  <c:v>0.33788884550305798</c:v>
                </c:pt>
                <c:pt idx="15">
                  <c:v>0.319211245607184</c:v>
                </c:pt>
                <c:pt idx="16">
                  <c:v>0.23577235772357699</c:v>
                </c:pt>
                <c:pt idx="17">
                  <c:v>0.22838430765260001</c:v>
                </c:pt>
                <c:pt idx="18">
                  <c:v>0.23135243257194399</c:v>
                </c:pt>
                <c:pt idx="19">
                  <c:v>0.235191637630662</c:v>
                </c:pt>
                <c:pt idx="20">
                  <c:v>0.23122338366240799</c:v>
                </c:pt>
                <c:pt idx="21">
                  <c:v>0.23393341076267901</c:v>
                </c:pt>
                <c:pt idx="22">
                  <c:v>0.23006194347657699</c:v>
                </c:pt>
                <c:pt idx="23">
                  <c:v>0.23064266356949201</c:v>
                </c:pt>
                <c:pt idx="24">
                  <c:v>0.184185056136275</c:v>
                </c:pt>
                <c:pt idx="25">
                  <c:v>0.168505613627564</c:v>
                </c:pt>
                <c:pt idx="26">
                  <c:v>0.16031100787198299</c:v>
                </c:pt>
                <c:pt idx="27">
                  <c:v>0.16711833785004501</c:v>
                </c:pt>
                <c:pt idx="28">
                  <c:v>0.16131113692089299</c:v>
                </c:pt>
                <c:pt idx="29">
                  <c:v>0.14756742805523199</c:v>
                </c:pt>
                <c:pt idx="30">
                  <c:v>0.14414763195251001</c:v>
                </c:pt>
                <c:pt idx="31">
                  <c:v>0.14705123241708601</c:v>
                </c:pt>
                <c:pt idx="32">
                  <c:v>0.135243257194476</c:v>
                </c:pt>
                <c:pt idx="33">
                  <c:v>0.13046844754161799</c:v>
                </c:pt>
                <c:pt idx="34">
                  <c:v>0.128274616079494</c:v>
                </c:pt>
              </c:numCache>
            </c:numRef>
          </c:val>
          <c:smooth val="0"/>
          <c:extLst>
            <c:ext xmlns:c16="http://schemas.microsoft.com/office/drawing/2014/chart" uri="{C3380CC4-5D6E-409C-BE32-E72D297353CC}">
              <c16:uniqueId val="{00000003-7D8E-463E-9C33-34DBFC5A03D8}"/>
            </c:ext>
          </c:extLst>
        </c:ser>
        <c:ser>
          <c:idx val="3"/>
          <c:order val="3"/>
          <c:tx>
            <c:strRef>
              <c:f>Sheet1!$E$1</c:f>
              <c:strCache>
                <c:ptCount val="1"/>
                <c:pt idx="0">
                  <c:v>Train VAL</c:v>
                </c:pt>
              </c:strCache>
            </c:strRef>
          </c:tx>
          <c:spPr>
            <a:ln w="28575" cap="rnd">
              <a:solidFill>
                <a:schemeClr val="accent4"/>
              </a:solidFill>
              <a:round/>
            </a:ln>
            <a:effectLst/>
          </c:spPr>
          <c:marker>
            <c:symbol val="none"/>
          </c:marker>
          <c:cat>
            <c:numRef>
              <c:f>Sheet1!$A$2:$A$36</c:f>
              <c:numCache>
                <c:formatCode>General</c:formatCode>
                <c:ptCount val="35"/>
                <c:pt idx="0">
                  <c:v>27</c:v>
                </c:pt>
                <c:pt idx="1">
                  <c:v>28</c:v>
                </c:pt>
                <c:pt idx="2">
                  <c:v>29</c:v>
                </c:pt>
                <c:pt idx="3">
                  <c:v>30</c:v>
                </c:pt>
                <c:pt idx="4">
                  <c:v>31</c:v>
                </c:pt>
                <c:pt idx="5">
                  <c:v>32</c:v>
                </c:pt>
                <c:pt idx="6">
                  <c:v>33</c:v>
                </c:pt>
                <c:pt idx="7">
                  <c:v>34</c:v>
                </c:pt>
                <c:pt idx="8">
                  <c:v>35</c:v>
                </c:pt>
                <c:pt idx="9">
                  <c:v>36</c:v>
                </c:pt>
                <c:pt idx="10">
                  <c:v>37</c:v>
                </c:pt>
                <c:pt idx="11">
                  <c:v>38</c:v>
                </c:pt>
                <c:pt idx="12">
                  <c:v>39</c:v>
                </c:pt>
                <c:pt idx="13">
                  <c:v>40</c:v>
                </c:pt>
                <c:pt idx="14">
                  <c:v>41</c:v>
                </c:pt>
                <c:pt idx="15">
                  <c:v>42</c:v>
                </c:pt>
                <c:pt idx="16">
                  <c:v>43</c:v>
                </c:pt>
                <c:pt idx="17">
                  <c:v>44</c:v>
                </c:pt>
                <c:pt idx="18">
                  <c:v>45</c:v>
                </c:pt>
                <c:pt idx="19">
                  <c:v>46</c:v>
                </c:pt>
                <c:pt idx="20">
                  <c:v>47</c:v>
                </c:pt>
                <c:pt idx="21">
                  <c:v>48</c:v>
                </c:pt>
                <c:pt idx="22">
                  <c:v>49</c:v>
                </c:pt>
                <c:pt idx="23">
                  <c:v>50</c:v>
                </c:pt>
                <c:pt idx="24">
                  <c:v>51</c:v>
                </c:pt>
                <c:pt idx="25">
                  <c:v>52</c:v>
                </c:pt>
                <c:pt idx="26">
                  <c:v>53</c:v>
                </c:pt>
                <c:pt idx="27">
                  <c:v>54</c:v>
                </c:pt>
                <c:pt idx="28">
                  <c:v>55</c:v>
                </c:pt>
                <c:pt idx="29">
                  <c:v>56</c:v>
                </c:pt>
                <c:pt idx="30">
                  <c:v>57</c:v>
                </c:pt>
                <c:pt idx="31">
                  <c:v>58</c:v>
                </c:pt>
                <c:pt idx="32">
                  <c:v>59</c:v>
                </c:pt>
                <c:pt idx="33">
                  <c:v>60</c:v>
                </c:pt>
                <c:pt idx="34">
                  <c:v>61</c:v>
                </c:pt>
              </c:numCache>
            </c:numRef>
          </c:cat>
          <c:val>
            <c:numRef>
              <c:f>Sheet1!$E$2:$E$36</c:f>
              <c:numCache>
                <c:formatCode>General</c:formatCode>
                <c:ptCount val="35"/>
                <c:pt idx="0">
                  <c:v>0.91560201316298795</c:v>
                </c:pt>
                <c:pt idx="1">
                  <c:v>0.76374370886566001</c:v>
                </c:pt>
                <c:pt idx="2">
                  <c:v>0.76687314492192504</c:v>
                </c:pt>
                <c:pt idx="3">
                  <c:v>0.76674409601238802</c:v>
                </c:pt>
                <c:pt idx="4">
                  <c:v>0.93773390114853505</c:v>
                </c:pt>
                <c:pt idx="5">
                  <c:v>0.96767324816105305</c:v>
                </c:pt>
                <c:pt idx="6">
                  <c:v>0.97606142728093903</c:v>
                </c:pt>
                <c:pt idx="7">
                  <c:v>0.98090076138856597</c:v>
                </c:pt>
                <c:pt idx="8">
                  <c:v>0.98319137953284297</c:v>
                </c:pt>
                <c:pt idx="9">
                  <c:v>0.982739708349464</c:v>
                </c:pt>
                <c:pt idx="10">
                  <c:v>0.98664343786294995</c:v>
                </c:pt>
                <c:pt idx="11">
                  <c:v>0.98639854223610601</c:v>
                </c:pt>
                <c:pt idx="12">
                  <c:v>0.98704932968892301</c:v>
                </c:pt>
                <c:pt idx="13">
                  <c:v>0.983339841207861</c:v>
                </c:pt>
                <c:pt idx="14">
                  <c:v>0.98451125862293398</c:v>
                </c:pt>
                <c:pt idx="15">
                  <c:v>0.983339841207861</c:v>
                </c:pt>
                <c:pt idx="16">
                  <c:v>0.96531810556200803</c:v>
                </c:pt>
                <c:pt idx="17">
                  <c:v>0.96567299006323404</c:v>
                </c:pt>
                <c:pt idx="18">
                  <c:v>0.96518905665247101</c:v>
                </c:pt>
                <c:pt idx="19">
                  <c:v>0.96364046973802997</c:v>
                </c:pt>
                <c:pt idx="20">
                  <c:v>0.96522131887985496</c:v>
                </c:pt>
                <c:pt idx="21">
                  <c:v>0.963479158601109</c:v>
                </c:pt>
                <c:pt idx="22">
                  <c:v>0.96738288811459505</c:v>
                </c:pt>
                <c:pt idx="23">
                  <c:v>0.964769647696477</c:v>
                </c:pt>
                <c:pt idx="24">
                  <c:v>0.97857788101690502</c:v>
                </c:pt>
                <c:pt idx="25">
                  <c:v>0.98193315266486003</c:v>
                </c:pt>
                <c:pt idx="26">
                  <c:v>0.98399793521744705</c:v>
                </c:pt>
                <c:pt idx="27">
                  <c:v>0.98393341076267904</c:v>
                </c:pt>
                <c:pt idx="28">
                  <c:v>0.98580461995096103</c:v>
                </c:pt>
                <c:pt idx="29">
                  <c:v>0.98832107368692701</c:v>
                </c:pt>
                <c:pt idx="30">
                  <c:v>0.98909536714414703</c:v>
                </c:pt>
                <c:pt idx="31">
                  <c:v>0.98986966060136805</c:v>
                </c:pt>
                <c:pt idx="32">
                  <c:v>0.99070847851335597</c:v>
                </c:pt>
                <c:pt idx="33">
                  <c:v>0.99309588333978505</c:v>
                </c:pt>
                <c:pt idx="34">
                  <c:v>0.992837785520712</c:v>
                </c:pt>
              </c:numCache>
            </c:numRef>
          </c:val>
          <c:smooth val="0"/>
          <c:extLst>
            <c:ext xmlns:c16="http://schemas.microsoft.com/office/drawing/2014/chart" uri="{C3380CC4-5D6E-409C-BE32-E72D297353CC}">
              <c16:uniqueId val="{00000004-7D8E-463E-9C33-34DBFC5A03D8}"/>
            </c:ext>
          </c:extLst>
        </c:ser>
        <c:dLbls>
          <c:showLegendKey val="0"/>
          <c:showVal val="0"/>
          <c:showCatName val="0"/>
          <c:showSerName val="0"/>
          <c:showPercent val="0"/>
          <c:showBubbleSize val="0"/>
        </c:dLbls>
        <c:smooth val="0"/>
        <c:axId val="853605568"/>
        <c:axId val="853607648"/>
      </c:lineChart>
      <c:catAx>
        <c:axId val="853605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3607648"/>
        <c:crosses val="autoZero"/>
        <c:auto val="1"/>
        <c:lblAlgn val="ctr"/>
        <c:lblOffset val="100"/>
        <c:noMultiLvlLbl val="0"/>
      </c:catAx>
      <c:valAx>
        <c:axId val="853607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3605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EE947-4799-3AD5-57F9-772A13BB48EA}"/>
              </a:ext>
            </a:extLst>
          </p:cNvPr>
          <p:cNvSpPr>
            <a:spLocks noGrp="1"/>
          </p:cNvSpPr>
          <p:nvPr>
            <p:ph type="ctrTitle"/>
          </p:nvPr>
        </p:nvSpPr>
        <p:spPr/>
        <p:txBody>
          <a:bodyPr/>
          <a:lstStyle/>
          <a:p>
            <a:pPr algn="ctr"/>
            <a:r>
              <a:rPr lang="en-US" dirty="0">
                <a:solidFill>
                  <a:srgbClr val="0000FF"/>
                </a:solidFill>
              </a:rPr>
              <a:t>FACE RECOGNITION</a:t>
            </a:r>
            <a:endParaRPr lang="en-GB" dirty="0">
              <a:solidFill>
                <a:srgbClr val="0000FF"/>
              </a:solidFill>
            </a:endParaRPr>
          </a:p>
        </p:txBody>
      </p:sp>
      <p:sp>
        <p:nvSpPr>
          <p:cNvPr id="3" name="Subtitle 2">
            <a:extLst>
              <a:ext uri="{FF2B5EF4-FFF2-40B4-BE49-F238E27FC236}">
                <a16:creationId xmlns:a16="http://schemas.microsoft.com/office/drawing/2014/main" id="{991A3E50-2F3C-CA81-1C55-FD0A1990FEEA}"/>
              </a:ext>
            </a:extLst>
          </p:cNvPr>
          <p:cNvSpPr>
            <a:spLocks noGrp="1"/>
          </p:cNvSpPr>
          <p:nvPr>
            <p:ph type="subTitle" idx="1"/>
          </p:nvPr>
        </p:nvSpPr>
        <p:spPr/>
        <p:txBody>
          <a:bodyPr/>
          <a:lstStyle/>
          <a:p>
            <a:pPr algn="ctr"/>
            <a:r>
              <a:rPr lang="en-US" dirty="0"/>
              <a:t>Triplet Loss</a:t>
            </a:r>
            <a:endParaRPr lang="en-GB" dirty="0"/>
          </a:p>
        </p:txBody>
      </p:sp>
    </p:spTree>
    <p:extLst>
      <p:ext uri="{BB962C8B-B14F-4D97-AF65-F5344CB8AC3E}">
        <p14:creationId xmlns:p14="http://schemas.microsoft.com/office/powerpoint/2010/main" val="210991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B216D-7022-AF7A-7C1C-9971F608EBDF}"/>
              </a:ext>
            </a:extLst>
          </p:cNvPr>
          <p:cNvSpPr>
            <a:spLocks noGrp="1"/>
          </p:cNvSpPr>
          <p:nvPr>
            <p:ph type="title"/>
          </p:nvPr>
        </p:nvSpPr>
        <p:spPr/>
        <p:txBody>
          <a:bodyPr/>
          <a:lstStyle/>
          <a:p>
            <a:r>
              <a:rPr lang="en-US" dirty="0"/>
              <a:t>Note</a:t>
            </a:r>
            <a:endParaRPr lang="en-GB" dirty="0"/>
          </a:p>
        </p:txBody>
      </p:sp>
      <p:sp>
        <p:nvSpPr>
          <p:cNvPr id="7" name="Content Placeholder 6">
            <a:extLst>
              <a:ext uri="{FF2B5EF4-FFF2-40B4-BE49-F238E27FC236}">
                <a16:creationId xmlns:a16="http://schemas.microsoft.com/office/drawing/2014/main" id="{28081535-A2AB-C23E-3489-0C174833D400}"/>
              </a:ext>
            </a:extLst>
          </p:cNvPr>
          <p:cNvSpPr>
            <a:spLocks noGrp="1"/>
          </p:cNvSpPr>
          <p:nvPr>
            <p:ph idx="1"/>
          </p:nvPr>
        </p:nvSpPr>
        <p:spPr/>
        <p:txBody>
          <a:bodyPr/>
          <a:lstStyle/>
          <a:p>
            <a:r>
              <a:rPr lang="en-US" dirty="0"/>
              <a:t>This model can capture only about 1000 person to know that is because the l2_normalization nothing else and in my case I don’t want more than 10</a:t>
            </a:r>
          </a:p>
        </p:txBody>
      </p:sp>
    </p:spTree>
    <p:extLst>
      <p:ext uri="{BB962C8B-B14F-4D97-AF65-F5344CB8AC3E}">
        <p14:creationId xmlns:p14="http://schemas.microsoft.com/office/powerpoint/2010/main" val="766677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0265-D334-4D90-21F7-DFDC1289BF88}"/>
              </a:ext>
            </a:extLst>
          </p:cNvPr>
          <p:cNvSpPr>
            <a:spLocks noGrp="1"/>
          </p:cNvSpPr>
          <p:nvPr>
            <p:ph type="title"/>
          </p:nvPr>
        </p:nvSpPr>
        <p:spPr/>
        <p:txBody>
          <a:bodyPr/>
          <a:lstStyle/>
          <a:p>
            <a:r>
              <a:rPr lang="en-US" dirty="0" err="1"/>
              <a:t>DataSet</a:t>
            </a:r>
            <a:endParaRPr lang="en-GB" dirty="0"/>
          </a:p>
        </p:txBody>
      </p:sp>
      <p:sp>
        <p:nvSpPr>
          <p:cNvPr id="3" name="Content Placeholder 2">
            <a:extLst>
              <a:ext uri="{FF2B5EF4-FFF2-40B4-BE49-F238E27FC236}">
                <a16:creationId xmlns:a16="http://schemas.microsoft.com/office/drawing/2014/main" id="{56408F43-9F05-2B57-5064-9773CD6C7742}"/>
              </a:ext>
            </a:extLst>
          </p:cNvPr>
          <p:cNvSpPr>
            <a:spLocks noGrp="1"/>
          </p:cNvSpPr>
          <p:nvPr>
            <p:ph idx="1"/>
          </p:nvPr>
        </p:nvSpPr>
        <p:spPr/>
        <p:txBody>
          <a:bodyPr/>
          <a:lstStyle/>
          <a:p>
            <a:r>
              <a:rPr lang="en-US" dirty="0"/>
              <a:t>We have a Kaggle which is a great community for datasets and discussion competitions and else so we have got one from it and here is a command for downloading</a:t>
            </a:r>
          </a:p>
          <a:p>
            <a:pPr marL="0" indent="0" algn="ctr">
              <a:buNone/>
            </a:pPr>
            <a:r>
              <a:rPr lang="en-GB" dirty="0"/>
              <a:t>!</a:t>
            </a:r>
            <a:r>
              <a:rPr lang="en-GB" dirty="0" err="1"/>
              <a:t>kaggle</a:t>
            </a:r>
            <a:r>
              <a:rPr lang="en-GB" dirty="0"/>
              <a:t> datasets download -d </a:t>
            </a:r>
            <a:r>
              <a:rPr lang="en-GB" dirty="0" err="1"/>
              <a:t>stoicstatic</a:t>
            </a:r>
            <a:r>
              <a:rPr lang="en-GB" dirty="0"/>
              <a:t>/face-recognition-dataset</a:t>
            </a:r>
          </a:p>
          <a:p>
            <a:r>
              <a:rPr lang="en-GB" dirty="0"/>
              <a:t>In this dataset we have about 1324  folder in each one we have from 2 to 45 image for one person but most one is in range 2 to 4 images </a:t>
            </a:r>
          </a:p>
          <a:p>
            <a:endParaRPr lang="en-GB" dirty="0"/>
          </a:p>
          <a:p>
            <a:r>
              <a:rPr lang="en-GB" dirty="0"/>
              <a:t>We have about 5524 image for 1216 person for training but our pipeline and data augmentation it make number of training images is not defined</a:t>
            </a:r>
          </a:p>
          <a:p>
            <a:endParaRPr lang="en-GB" dirty="0"/>
          </a:p>
          <a:p>
            <a:r>
              <a:rPr lang="en-GB" dirty="0"/>
              <a:t>We have 583 images for 108 person for test</a:t>
            </a:r>
          </a:p>
        </p:txBody>
      </p:sp>
    </p:spTree>
    <p:extLst>
      <p:ext uri="{BB962C8B-B14F-4D97-AF65-F5344CB8AC3E}">
        <p14:creationId xmlns:p14="http://schemas.microsoft.com/office/powerpoint/2010/main" val="2806793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0DA2-C4AA-79A0-0AEB-BDCFFF7BDB79}"/>
              </a:ext>
            </a:extLst>
          </p:cNvPr>
          <p:cNvSpPr>
            <a:spLocks noGrp="1"/>
          </p:cNvSpPr>
          <p:nvPr>
            <p:ph type="title"/>
          </p:nvPr>
        </p:nvSpPr>
        <p:spPr/>
        <p:txBody>
          <a:bodyPr/>
          <a:lstStyle/>
          <a:p>
            <a:r>
              <a:rPr lang="en-US" dirty="0"/>
              <a:t>Algorithm used</a:t>
            </a:r>
            <a:endParaRPr lang="en-GB" dirty="0"/>
          </a:p>
        </p:txBody>
      </p:sp>
      <p:sp>
        <p:nvSpPr>
          <p:cNvPr id="3" name="Content Placeholder 2">
            <a:extLst>
              <a:ext uri="{FF2B5EF4-FFF2-40B4-BE49-F238E27FC236}">
                <a16:creationId xmlns:a16="http://schemas.microsoft.com/office/drawing/2014/main" id="{C6E3821E-C875-76F4-D3A3-EFD6F369D9A2}"/>
              </a:ext>
            </a:extLst>
          </p:cNvPr>
          <p:cNvSpPr>
            <a:spLocks noGrp="1"/>
          </p:cNvSpPr>
          <p:nvPr>
            <p:ph idx="1"/>
          </p:nvPr>
        </p:nvSpPr>
        <p:spPr>
          <a:xfrm>
            <a:off x="677334" y="2160589"/>
            <a:ext cx="8596668" cy="4572720"/>
          </a:xfrm>
        </p:spPr>
        <p:txBody>
          <a:bodyPr>
            <a:normAutofit/>
          </a:bodyPr>
          <a:lstStyle/>
          <a:p>
            <a:r>
              <a:rPr lang="en-US" dirty="0"/>
              <a:t>We have used DCNN(deep convolutional </a:t>
            </a:r>
            <a:r>
              <a:rPr lang="en-US" dirty="0" err="1"/>
              <a:t>nural</a:t>
            </a:r>
            <a:r>
              <a:rPr lang="en-US" dirty="0"/>
              <a:t> network) contains about 4.5M parameter (20mb)</a:t>
            </a:r>
          </a:p>
          <a:p>
            <a:r>
              <a:rPr lang="en-US" dirty="0"/>
              <a:t>We have used MobilNetV3 as our Backbone as it have a small size but high performance as it depends on deeps convolution so computation is very small and can be used on edge devices like mobiles and small computers like Raspberry pi as after using tensor flow lite size will be smaller</a:t>
            </a:r>
          </a:p>
          <a:p>
            <a:r>
              <a:rPr lang="en-US" dirty="0"/>
              <a:t>And according to </a:t>
            </a:r>
            <a:r>
              <a:rPr lang="en-US" dirty="0" err="1"/>
              <a:t>FaceNet</a:t>
            </a:r>
            <a:r>
              <a:rPr lang="en-US" dirty="0"/>
              <a:t>: A unified Embedding for face Recognition and Clustering  we have add another layer according figure 1</a:t>
            </a:r>
          </a:p>
          <a:p>
            <a:r>
              <a:rPr lang="en-US" dirty="0"/>
              <a:t>For training we have three inputs for our mode which is</a:t>
            </a:r>
          </a:p>
          <a:p>
            <a:pPr lvl="1"/>
            <a:r>
              <a:rPr lang="en-US" dirty="0"/>
              <a:t>Anchor : is an image for person say 1</a:t>
            </a:r>
          </a:p>
          <a:p>
            <a:pPr lvl="1"/>
            <a:r>
              <a:rPr lang="en-US" dirty="0"/>
              <a:t>Positive : is an image for person 1</a:t>
            </a:r>
          </a:p>
          <a:p>
            <a:pPr lvl="1"/>
            <a:r>
              <a:rPr lang="en-US" dirty="0"/>
              <a:t>Negative : is an image for another person say 2</a:t>
            </a:r>
            <a:endParaRPr lang="en-GB" dirty="0"/>
          </a:p>
          <a:p>
            <a:r>
              <a:rPr lang="en-GB" dirty="0"/>
              <a:t>Note all pipeline is clear in notebook</a:t>
            </a:r>
          </a:p>
          <a:p>
            <a:endParaRPr lang="en-US" dirty="0"/>
          </a:p>
        </p:txBody>
      </p:sp>
    </p:spTree>
    <p:extLst>
      <p:ext uri="{BB962C8B-B14F-4D97-AF65-F5344CB8AC3E}">
        <p14:creationId xmlns:p14="http://schemas.microsoft.com/office/powerpoint/2010/main" val="245700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7DAAB8-CD95-00F7-5E4B-0F8F01047930}"/>
              </a:ext>
            </a:extLst>
          </p:cNvPr>
          <p:cNvPicPr>
            <a:picLocks noChangeAspect="1"/>
          </p:cNvPicPr>
          <p:nvPr/>
        </p:nvPicPr>
        <p:blipFill>
          <a:blip r:embed="rId2"/>
          <a:stretch>
            <a:fillRect/>
          </a:stretch>
        </p:blipFill>
        <p:spPr>
          <a:xfrm>
            <a:off x="592096" y="1122774"/>
            <a:ext cx="9288173" cy="4292374"/>
          </a:xfrm>
          <a:prstGeom prst="rect">
            <a:avLst/>
          </a:prstGeom>
        </p:spPr>
      </p:pic>
      <p:sp>
        <p:nvSpPr>
          <p:cNvPr id="8" name="Rectangle 7">
            <a:extLst>
              <a:ext uri="{FF2B5EF4-FFF2-40B4-BE49-F238E27FC236}">
                <a16:creationId xmlns:a16="http://schemas.microsoft.com/office/drawing/2014/main" id="{577F8AEB-0837-59F7-BF64-D7A982366875}"/>
              </a:ext>
            </a:extLst>
          </p:cNvPr>
          <p:cNvSpPr/>
          <p:nvPr/>
        </p:nvSpPr>
        <p:spPr>
          <a:xfrm>
            <a:off x="296881" y="323524"/>
            <a:ext cx="3241964" cy="74814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Input for Anchor</a:t>
            </a:r>
            <a:endParaRPr lang="en-GB" dirty="0">
              <a:solidFill>
                <a:schemeClr val="tx1"/>
              </a:solidFill>
            </a:endParaRPr>
          </a:p>
        </p:txBody>
      </p:sp>
      <p:sp>
        <p:nvSpPr>
          <p:cNvPr id="9" name="Rectangle 8">
            <a:extLst>
              <a:ext uri="{FF2B5EF4-FFF2-40B4-BE49-F238E27FC236}">
                <a16:creationId xmlns:a16="http://schemas.microsoft.com/office/drawing/2014/main" id="{E59827FB-A959-5F92-5420-405F4CABE57E}"/>
              </a:ext>
            </a:extLst>
          </p:cNvPr>
          <p:cNvSpPr/>
          <p:nvPr/>
        </p:nvSpPr>
        <p:spPr>
          <a:xfrm>
            <a:off x="7032173" y="272420"/>
            <a:ext cx="3241964" cy="74814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Input for Negative</a:t>
            </a:r>
            <a:endParaRPr lang="en-GB" dirty="0">
              <a:solidFill>
                <a:schemeClr val="tx1"/>
              </a:solidFill>
            </a:endParaRPr>
          </a:p>
        </p:txBody>
      </p:sp>
      <p:sp>
        <p:nvSpPr>
          <p:cNvPr id="11" name="Rectangle 10">
            <a:extLst>
              <a:ext uri="{FF2B5EF4-FFF2-40B4-BE49-F238E27FC236}">
                <a16:creationId xmlns:a16="http://schemas.microsoft.com/office/drawing/2014/main" id="{73517D61-A4B5-FCB1-E5E5-6103FF7C7CD5}"/>
              </a:ext>
            </a:extLst>
          </p:cNvPr>
          <p:cNvSpPr/>
          <p:nvPr/>
        </p:nvSpPr>
        <p:spPr>
          <a:xfrm>
            <a:off x="3790209" y="323524"/>
            <a:ext cx="3241964" cy="74814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Input for Positive</a:t>
            </a:r>
            <a:endParaRPr lang="en-GB" dirty="0">
              <a:solidFill>
                <a:schemeClr val="tx1"/>
              </a:solidFill>
            </a:endParaRPr>
          </a:p>
        </p:txBody>
      </p:sp>
      <p:sp>
        <p:nvSpPr>
          <p:cNvPr id="12" name="Rectangle 11">
            <a:extLst>
              <a:ext uri="{FF2B5EF4-FFF2-40B4-BE49-F238E27FC236}">
                <a16:creationId xmlns:a16="http://schemas.microsoft.com/office/drawing/2014/main" id="{D11A9D15-F770-3327-7F71-7D0FBE5E244D}"/>
              </a:ext>
            </a:extLst>
          </p:cNvPr>
          <p:cNvSpPr/>
          <p:nvPr/>
        </p:nvSpPr>
        <p:spPr>
          <a:xfrm>
            <a:off x="690749" y="2791613"/>
            <a:ext cx="3241964" cy="74814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Embedding Maker</a:t>
            </a:r>
            <a:endParaRPr lang="en-GB" dirty="0">
              <a:solidFill>
                <a:schemeClr val="tx1"/>
              </a:solidFill>
            </a:endParaRPr>
          </a:p>
        </p:txBody>
      </p:sp>
      <p:sp>
        <p:nvSpPr>
          <p:cNvPr id="13" name="Rectangle 12">
            <a:extLst>
              <a:ext uri="{FF2B5EF4-FFF2-40B4-BE49-F238E27FC236}">
                <a16:creationId xmlns:a16="http://schemas.microsoft.com/office/drawing/2014/main" id="{2A6F245E-4F51-B9C3-8D38-4C079B77590A}"/>
              </a:ext>
            </a:extLst>
          </p:cNvPr>
          <p:cNvSpPr/>
          <p:nvPr/>
        </p:nvSpPr>
        <p:spPr>
          <a:xfrm>
            <a:off x="690749" y="4460452"/>
            <a:ext cx="3241964" cy="74814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Distance</a:t>
            </a:r>
            <a:endParaRPr lang="en-GB" dirty="0">
              <a:solidFill>
                <a:schemeClr val="tx1"/>
              </a:solidFill>
            </a:endParaRPr>
          </a:p>
        </p:txBody>
      </p:sp>
    </p:spTree>
    <p:extLst>
      <p:ext uri="{BB962C8B-B14F-4D97-AF65-F5344CB8AC3E}">
        <p14:creationId xmlns:p14="http://schemas.microsoft.com/office/powerpoint/2010/main" val="54193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A163A-7EA3-1C10-9A32-0B5B8E692F50}"/>
              </a:ext>
            </a:extLst>
          </p:cNvPr>
          <p:cNvSpPr>
            <a:spLocks noGrp="1"/>
          </p:cNvSpPr>
          <p:nvPr>
            <p:ph type="title"/>
          </p:nvPr>
        </p:nvSpPr>
        <p:spPr/>
        <p:txBody>
          <a:bodyPr/>
          <a:lstStyle/>
          <a:p>
            <a:r>
              <a:rPr lang="en-US" dirty="0"/>
              <a:t>Encoder</a:t>
            </a:r>
            <a:endParaRPr lang="en-GB" dirty="0"/>
          </a:p>
        </p:txBody>
      </p:sp>
      <p:sp>
        <p:nvSpPr>
          <p:cNvPr id="3" name="Content Placeholder 2">
            <a:extLst>
              <a:ext uri="{FF2B5EF4-FFF2-40B4-BE49-F238E27FC236}">
                <a16:creationId xmlns:a16="http://schemas.microsoft.com/office/drawing/2014/main" id="{AD3A7629-D6A7-BF66-829F-42C4D296EB7A}"/>
              </a:ext>
            </a:extLst>
          </p:cNvPr>
          <p:cNvSpPr>
            <a:spLocks noGrp="1"/>
          </p:cNvSpPr>
          <p:nvPr>
            <p:ph idx="1"/>
          </p:nvPr>
        </p:nvSpPr>
        <p:spPr>
          <a:xfrm>
            <a:off x="460833" y="1488613"/>
            <a:ext cx="9029669" cy="3880773"/>
          </a:xfrm>
        </p:spPr>
        <p:txBody>
          <a:bodyPr/>
          <a:lstStyle/>
          <a:p>
            <a:r>
              <a:rPr lang="en-US" dirty="0"/>
              <a:t>All what encoder do is making embedding for every face which we want </a:t>
            </a:r>
            <a:r>
              <a:rPr lang="en-GB" dirty="0"/>
              <a:t>distance between embedding of the faces of the same person is about 0 and the distance between two different persons is </a:t>
            </a:r>
            <a:r>
              <a:rPr lang="el-GR" dirty="0"/>
              <a:t>α</a:t>
            </a:r>
            <a:r>
              <a:rPr lang="en-US" dirty="0"/>
              <a:t> which we set equal 1 in our code</a:t>
            </a:r>
          </a:p>
          <a:p>
            <a:pPr marL="0" indent="0">
              <a:buNone/>
            </a:pPr>
            <a:endParaRPr lang="en-GB" dirty="0"/>
          </a:p>
        </p:txBody>
      </p:sp>
      <p:sp>
        <p:nvSpPr>
          <p:cNvPr id="4" name="Oval 3">
            <a:extLst>
              <a:ext uri="{FF2B5EF4-FFF2-40B4-BE49-F238E27FC236}">
                <a16:creationId xmlns:a16="http://schemas.microsoft.com/office/drawing/2014/main" id="{61F54BB4-A6EB-967A-72E9-F5091AF2FB73}"/>
              </a:ext>
            </a:extLst>
          </p:cNvPr>
          <p:cNvSpPr/>
          <p:nvPr/>
        </p:nvSpPr>
        <p:spPr>
          <a:xfrm>
            <a:off x="1200150" y="3600450"/>
            <a:ext cx="200025"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6DBFE3E9-506F-62FB-7587-CF5D7C666827}"/>
              </a:ext>
            </a:extLst>
          </p:cNvPr>
          <p:cNvSpPr/>
          <p:nvPr/>
        </p:nvSpPr>
        <p:spPr>
          <a:xfrm>
            <a:off x="1628775" y="4200525"/>
            <a:ext cx="214313" cy="24288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1C75A16A-061D-663F-8540-C631AF3A472B}"/>
              </a:ext>
            </a:extLst>
          </p:cNvPr>
          <p:cNvSpPr/>
          <p:nvPr/>
        </p:nvSpPr>
        <p:spPr>
          <a:xfrm>
            <a:off x="2917998" y="3876858"/>
            <a:ext cx="214313" cy="242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76D19247-B038-3C36-3AA1-CF0D544D9EF2}"/>
              </a:ext>
            </a:extLst>
          </p:cNvPr>
          <p:cNvCxnSpPr>
            <a:stCxn id="4" idx="5"/>
            <a:endCxn id="5" idx="1"/>
          </p:cNvCxnSpPr>
          <p:nvPr/>
        </p:nvCxnSpPr>
        <p:spPr>
          <a:xfrm>
            <a:off x="1370882" y="3783378"/>
            <a:ext cx="289278" cy="452717"/>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89DE48EC-F61B-E351-E6C3-9D7BF7D2E3BF}"/>
              </a:ext>
            </a:extLst>
          </p:cNvPr>
          <p:cNvCxnSpPr>
            <a:cxnSpLocks/>
          </p:cNvCxnSpPr>
          <p:nvPr/>
        </p:nvCxnSpPr>
        <p:spPr>
          <a:xfrm>
            <a:off x="1400175" y="3759747"/>
            <a:ext cx="1554995" cy="208042"/>
          </a:xfrm>
          <a:prstGeom prst="line">
            <a:avLst/>
          </a:prstGeom>
        </p:spPr>
        <p:style>
          <a:lnRef idx="3">
            <a:schemeClr val="accent5"/>
          </a:lnRef>
          <a:fillRef idx="0">
            <a:schemeClr val="accent5"/>
          </a:fillRef>
          <a:effectRef idx="2">
            <a:schemeClr val="accent5"/>
          </a:effectRef>
          <a:fontRef idx="minor">
            <a:schemeClr val="tx1"/>
          </a:fontRef>
        </p:style>
      </p:cxnSp>
      <p:sp>
        <p:nvSpPr>
          <p:cNvPr id="14" name="Rectangle 13">
            <a:extLst>
              <a:ext uri="{FF2B5EF4-FFF2-40B4-BE49-F238E27FC236}">
                <a16:creationId xmlns:a16="http://schemas.microsoft.com/office/drawing/2014/main" id="{1228FFCB-8E85-0C81-7618-2461440594B1}"/>
              </a:ext>
            </a:extLst>
          </p:cNvPr>
          <p:cNvSpPr/>
          <p:nvPr/>
        </p:nvSpPr>
        <p:spPr>
          <a:xfrm>
            <a:off x="244333" y="3321843"/>
            <a:ext cx="1041183" cy="5572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Anchor</a:t>
            </a:r>
            <a:endParaRPr lang="en-GB" dirty="0"/>
          </a:p>
        </p:txBody>
      </p:sp>
      <p:sp>
        <p:nvSpPr>
          <p:cNvPr id="16" name="Rectangle 15">
            <a:extLst>
              <a:ext uri="{FF2B5EF4-FFF2-40B4-BE49-F238E27FC236}">
                <a16:creationId xmlns:a16="http://schemas.microsoft.com/office/drawing/2014/main" id="{63562A9F-2CE6-1FD9-A4B4-9181547456F9}"/>
              </a:ext>
            </a:extLst>
          </p:cNvPr>
          <p:cNvSpPr/>
          <p:nvPr/>
        </p:nvSpPr>
        <p:spPr>
          <a:xfrm>
            <a:off x="2955170" y="3469662"/>
            <a:ext cx="1041183" cy="5572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Positive</a:t>
            </a:r>
            <a:endParaRPr lang="en-GB" dirty="0"/>
          </a:p>
        </p:txBody>
      </p:sp>
      <p:sp>
        <p:nvSpPr>
          <p:cNvPr id="17" name="Rectangle 16">
            <a:extLst>
              <a:ext uri="{FF2B5EF4-FFF2-40B4-BE49-F238E27FC236}">
                <a16:creationId xmlns:a16="http://schemas.microsoft.com/office/drawing/2014/main" id="{B50F55BE-EE36-C62C-6A63-019A97CD95CB}"/>
              </a:ext>
            </a:extLst>
          </p:cNvPr>
          <p:cNvSpPr/>
          <p:nvPr/>
        </p:nvSpPr>
        <p:spPr>
          <a:xfrm>
            <a:off x="620072" y="4596439"/>
            <a:ext cx="1223016" cy="5572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Negative</a:t>
            </a:r>
            <a:endParaRPr lang="en-GB" dirty="0"/>
          </a:p>
        </p:txBody>
      </p:sp>
      <p:sp>
        <p:nvSpPr>
          <p:cNvPr id="22" name="Block Arc 21">
            <a:extLst>
              <a:ext uri="{FF2B5EF4-FFF2-40B4-BE49-F238E27FC236}">
                <a16:creationId xmlns:a16="http://schemas.microsoft.com/office/drawing/2014/main" id="{9AA3611B-3BB7-EA42-601D-D5D89E77AE44}"/>
              </a:ext>
            </a:extLst>
          </p:cNvPr>
          <p:cNvSpPr/>
          <p:nvPr/>
        </p:nvSpPr>
        <p:spPr>
          <a:xfrm>
            <a:off x="4001147" y="3241857"/>
            <a:ext cx="2252662" cy="931497"/>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Arrow: Down 22">
            <a:extLst>
              <a:ext uri="{FF2B5EF4-FFF2-40B4-BE49-F238E27FC236}">
                <a16:creationId xmlns:a16="http://schemas.microsoft.com/office/drawing/2014/main" id="{119DEB8D-7ECE-70E3-5D25-5A3C8A9A2EA9}"/>
              </a:ext>
            </a:extLst>
          </p:cNvPr>
          <p:cNvSpPr/>
          <p:nvPr/>
        </p:nvSpPr>
        <p:spPr>
          <a:xfrm>
            <a:off x="5889110" y="3745458"/>
            <a:ext cx="522507" cy="1844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D13FED55-7F4F-3C78-AD90-8EC2C44DBCA0}"/>
              </a:ext>
            </a:extLst>
          </p:cNvPr>
          <p:cNvSpPr/>
          <p:nvPr/>
        </p:nvSpPr>
        <p:spPr>
          <a:xfrm>
            <a:off x="4049177" y="3678882"/>
            <a:ext cx="2252662" cy="5572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t>LEARNING</a:t>
            </a:r>
            <a:endParaRPr lang="en-GB" sz="2400" dirty="0"/>
          </a:p>
        </p:txBody>
      </p:sp>
      <p:sp>
        <p:nvSpPr>
          <p:cNvPr id="25" name="Oval 24">
            <a:extLst>
              <a:ext uri="{FF2B5EF4-FFF2-40B4-BE49-F238E27FC236}">
                <a16:creationId xmlns:a16="http://schemas.microsoft.com/office/drawing/2014/main" id="{6FA30465-3BB7-3B8C-3727-1C205FF76B55}"/>
              </a:ext>
            </a:extLst>
          </p:cNvPr>
          <p:cNvSpPr/>
          <p:nvPr/>
        </p:nvSpPr>
        <p:spPr>
          <a:xfrm>
            <a:off x="7802813" y="4024065"/>
            <a:ext cx="200025"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D74C6809-276A-CC3A-A13A-6E2B1ED3F5B8}"/>
              </a:ext>
            </a:extLst>
          </p:cNvPr>
          <p:cNvSpPr/>
          <p:nvPr/>
        </p:nvSpPr>
        <p:spPr>
          <a:xfrm>
            <a:off x="9490502" y="5486497"/>
            <a:ext cx="214313" cy="24288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AFE4BA0A-337E-D898-6480-50B07B3EE90F}"/>
              </a:ext>
            </a:extLst>
          </p:cNvPr>
          <p:cNvSpPr/>
          <p:nvPr/>
        </p:nvSpPr>
        <p:spPr>
          <a:xfrm>
            <a:off x="8648665" y="3957637"/>
            <a:ext cx="214313" cy="242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Connector 27">
            <a:extLst>
              <a:ext uri="{FF2B5EF4-FFF2-40B4-BE49-F238E27FC236}">
                <a16:creationId xmlns:a16="http://schemas.microsoft.com/office/drawing/2014/main" id="{4D93D734-D460-794B-D923-9F34872C2469}"/>
              </a:ext>
            </a:extLst>
          </p:cNvPr>
          <p:cNvCxnSpPr>
            <a:stCxn id="25" idx="5"/>
            <a:endCxn id="26" idx="1"/>
          </p:cNvCxnSpPr>
          <p:nvPr/>
        </p:nvCxnSpPr>
        <p:spPr>
          <a:xfrm>
            <a:off x="7973545" y="4206993"/>
            <a:ext cx="1548342" cy="1315074"/>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DDDBE1A0-853C-5533-EA21-54E62B4F3860}"/>
              </a:ext>
            </a:extLst>
          </p:cNvPr>
          <p:cNvCxnSpPr>
            <a:cxnSpLocks/>
            <a:endCxn id="27" idx="2"/>
          </p:cNvCxnSpPr>
          <p:nvPr/>
        </p:nvCxnSpPr>
        <p:spPr>
          <a:xfrm flipV="1">
            <a:off x="8002838" y="4079081"/>
            <a:ext cx="645827" cy="104281"/>
          </a:xfrm>
          <a:prstGeom prst="line">
            <a:avLst/>
          </a:prstGeom>
        </p:spPr>
        <p:style>
          <a:lnRef idx="3">
            <a:schemeClr val="accent5"/>
          </a:lnRef>
          <a:fillRef idx="0">
            <a:schemeClr val="accent5"/>
          </a:fillRef>
          <a:effectRef idx="2">
            <a:schemeClr val="accent5"/>
          </a:effectRef>
          <a:fontRef idx="minor">
            <a:schemeClr val="tx1"/>
          </a:fontRef>
        </p:style>
      </p:cxnSp>
      <p:sp>
        <p:nvSpPr>
          <p:cNvPr id="30" name="Rectangle 29">
            <a:extLst>
              <a:ext uri="{FF2B5EF4-FFF2-40B4-BE49-F238E27FC236}">
                <a16:creationId xmlns:a16="http://schemas.microsoft.com/office/drawing/2014/main" id="{F7109137-D80D-6680-048F-5480199F8225}"/>
              </a:ext>
            </a:extLst>
          </p:cNvPr>
          <p:cNvSpPr/>
          <p:nvPr/>
        </p:nvSpPr>
        <p:spPr>
          <a:xfrm>
            <a:off x="6846996" y="3745458"/>
            <a:ext cx="1041183" cy="5572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Anchor</a:t>
            </a:r>
            <a:endParaRPr lang="en-GB" dirty="0"/>
          </a:p>
        </p:txBody>
      </p:sp>
      <p:sp>
        <p:nvSpPr>
          <p:cNvPr id="31" name="Rectangle 30">
            <a:extLst>
              <a:ext uri="{FF2B5EF4-FFF2-40B4-BE49-F238E27FC236}">
                <a16:creationId xmlns:a16="http://schemas.microsoft.com/office/drawing/2014/main" id="{49DEB263-ABD5-A16E-4A9E-853B98D49581}"/>
              </a:ext>
            </a:extLst>
          </p:cNvPr>
          <p:cNvSpPr/>
          <p:nvPr/>
        </p:nvSpPr>
        <p:spPr>
          <a:xfrm>
            <a:off x="8219338" y="3481075"/>
            <a:ext cx="1041183" cy="5572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Positive</a:t>
            </a:r>
            <a:endParaRPr lang="en-GB" dirty="0"/>
          </a:p>
        </p:txBody>
      </p:sp>
      <p:sp>
        <p:nvSpPr>
          <p:cNvPr id="32" name="Rectangle 31">
            <a:extLst>
              <a:ext uri="{FF2B5EF4-FFF2-40B4-BE49-F238E27FC236}">
                <a16:creationId xmlns:a16="http://schemas.microsoft.com/office/drawing/2014/main" id="{E067CBF2-E1E1-3AC9-300C-6D8C256C1B38}"/>
              </a:ext>
            </a:extLst>
          </p:cNvPr>
          <p:cNvSpPr/>
          <p:nvPr/>
        </p:nvSpPr>
        <p:spPr>
          <a:xfrm>
            <a:off x="8747716" y="5704995"/>
            <a:ext cx="1223016" cy="5572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Negative</a:t>
            </a:r>
            <a:endParaRPr lang="en-GB" dirty="0"/>
          </a:p>
        </p:txBody>
      </p:sp>
    </p:spTree>
    <p:extLst>
      <p:ext uri="{BB962C8B-B14F-4D97-AF65-F5344CB8AC3E}">
        <p14:creationId xmlns:p14="http://schemas.microsoft.com/office/powerpoint/2010/main" val="3917973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8B60-C25F-464B-673B-F546396547C9}"/>
              </a:ext>
            </a:extLst>
          </p:cNvPr>
          <p:cNvSpPr>
            <a:spLocks noGrp="1"/>
          </p:cNvSpPr>
          <p:nvPr>
            <p:ph type="title"/>
          </p:nvPr>
        </p:nvSpPr>
        <p:spPr/>
        <p:txBody>
          <a:bodyPr/>
          <a:lstStyle/>
          <a:p>
            <a:r>
              <a:rPr lang="en-US" dirty="0"/>
              <a:t>Triplet loss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C0469E-D162-552A-3958-894EDB4BA30D}"/>
                  </a:ext>
                </a:extLst>
              </p:cNvPr>
              <p:cNvSpPr>
                <a:spLocks noGrp="1"/>
              </p:cNvSpPr>
              <p:nvPr>
                <p:ph idx="4294967295"/>
              </p:nvPr>
            </p:nvSpPr>
            <p:spPr>
              <a:xfrm>
                <a:off x="429490" y="1930400"/>
                <a:ext cx="8596313" cy="3881437"/>
              </a:xfrm>
            </p:spPr>
            <p:txBody>
              <a:bodyPr/>
              <a:lstStyle/>
              <a:p>
                <a:r>
                  <a:rPr lang="en-US" dirty="0"/>
                  <a:t>In our model our loss is we have three losses</a:t>
                </a:r>
              </a:p>
              <a:p>
                <a:pPr lvl="1"/>
                <a14:m>
                  <m:oMath xmlns:m="http://schemas.openxmlformats.org/officeDocument/2006/math">
                    <m:d>
                      <m:dPr>
                        <m:begChr m:val="|"/>
                        <m:endChr m:val="|"/>
                        <m:ctrlPr>
                          <a:rPr lang="en-US" sz="1600" b="0" i="1" smtClean="0">
                            <a:latin typeface="Cambria Math" panose="02040503050406030204" pitchFamily="18" charset="0"/>
                          </a:rPr>
                        </m:ctrlPr>
                      </m:dPr>
                      <m:e>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en-US" sz="1600" b="0" i="1" smtClean="0">
                                        <a:latin typeface="Cambria Math" panose="02040503050406030204" pitchFamily="18" charset="0"/>
                                      </a:rPr>
                                      <m:t>𝐴</m:t>
                                    </m:r>
                                  </m:sup>
                                </m:sSup>
                              </m:e>
                            </m:d>
                            <m:r>
                              <a:rPr lang="en-US" sz="1600" b="0" i="1" smtClean="0">
                                <a:latin typeface="Cambria Math" panose="02040503050406030204" pitchFamily="18" charset="0"/>
                              </a:rPr>
                              <m:t>−</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en-US" sz="1600" b="0" i="1" smtClean="0">
                                        <a:latin typeface="Cambria Math" panose="02040503050406030204" pitchFamily="18" charset="0"/>
                                      </a:rPr>
                                      <m:t>𝑃</m:t>
                                    </m:r>
                                  </m:sup>
                                </m:sSup>
                              </m:e>
                            </m:d>
                          </m:e>
                        </m:d>
                      </m:e>
                    </m:d>
                  </m:oMath>
                </a14:m>
                <a:r>
                  <a:rPr lang="en-US" dirty="0"/>
                  <a:t> :which is the distance between Anchor and Positive </a:t>
                </a:r>
              </a:p>
              <a:p>
                <a:pPr lvl="1"/>
                <a14:m>
                  <m:oMath xmlns:m="http://schemas.openxmlformats.org/officeDocument/2006/math">
                    <m:d>
                      <m:dPr>
                        <m:begChr m:val="|"/>
                        <m:endChr m:val="|"/>
                        <m:ctrlPr>
                          <a:rPr lang="en-US" sz="1600" b="0" i="1" smtClean="0">
                            <a:latin typeface="Cambria Math" panose="02040503050406030204" pitchFamily="18" charset="0"/>
                          </a:rPr>
                        </m:ctrlPr>
                      </m:dPr>
                      <m:e>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en-US" sz="1600" b="0" i="1" smtClean="0">
                                        <a:latin typeface="Cambria Math" panose="02040503050406030204" pitchFamily="18" charset="0"/>
                                      </a:rPr>
                                      <m:t>𝐴</m:t>
                                    </m:r>
                                  </m:sup>
                                </m:sSup>
                              </m:e>
                            </m:d>
                            <m:r>
                              <a:rPr lang="en-US" sz="1600" b="0" i="1" smtClean="0">
                                <a:latin typeface="Cambria Math" panose="02040503050406030204" pitchFamily="18" charset="0"/>
                              </a:rPr>
                              <m:t>−</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en-US" sz="1600" b="0" i="1" smtClean="0">
                                        <a:latin typeface="Cambria Math" panose="02040503050406030204" pitchFamily="18" charset="0"/>
                                      </a:rPr>
                                      <m:t>𝑁</m:t>
                                    </m:r>
                                  </m:sup>
                                </m:sSup>
                              </m:e>
                            </m:d>
                          </m:e>
                        </m:d>
                      </m:e>
                    </m:d>
                  </m:oMath>
                </a14:m>
                <a:r>
                  <a:rPr lang="en-US" dirty="0"/>
                  <a:t> : which is the distance between Anchor and Negative</a:t>
                </a:r>
              </a:p>
              <a:p>
                <a:pPr lvl="1"/>
                <a14:m>
                  <m:oMath xmlns:m="http://schemas.openxmlformats.org/officeDocument/2006/math">
                    <m:r>
                      <m:rPr>
                        <m:sty m:val="p"/>
                      </m:rPr>
                      <a:rPr lang="el-GR" sz="1600" b="0" i="1" smtClean="0">
                        <a:latin typeface="Cambria Math" panose="02040503050406030204" pitchFamily="18" charset="0"/>
                      </a:rPr>
                      <m:t>α</m:t>
                    </m:r>
                  </m:oMath>
                </a14:m>
                <a:r>
                  <a:rPr lang="en-US" dirty="0"/>
                  <a:t> :which is the distance I want to be between Anchor and Negative after training end</a:t>
                </a:r>
              </a:p>
              <a:p>
                <a:endParaRPr lang="en-US" dirty="0"/>
              </a:p>
              <a:p>
                <a:pPr marL="0" indent="0">
                  <a:buNone/>
                </a:pPr>
                <a14:m>
                  <m:oMathPara xmlns:m="http://schemas.openxmlformats.org/officeDocument/2006/math">
                    <m:oMathParaPr>
                      <m:jc m:val="center"/>
                    </m:oMathParaPr>
                    <m:oMath xmlns:m="http://schemas.openxmlformats.org/officeDocument/2006/math">
                      <m:nary>
                        <m:naryPr>
                          <m:chr m:val="∑"/>
                          <m:limLoc m:val="subSup"/>
                          <m:ctrlPr>
                            <a:rPr lang="en-GB" sz="2400" i="1" smtClean="0">
                              <a:latin typeface="Cambria Math" panose="02040503050406030204" pitchFamily="18" charset="0"/>
                            </a:rPr>
                          </m:ctrlPr>
                        </m:naryPr>
                        <m:sub>
                          <m:r>
                            <m:rPr>
                              <m:brk m:alnAt="25"/>
                            </m:rPr>
                            <a:rPr lang="en-US" sz="2400" b="0" i="1" smtClean="0">
                              <a:latin typeface="Cambria Math" panose="02040503050406030204" pitchFamily="18" charset="0"/>
                            </a:rPr>
                            <m:t>𝑖</m:t>
                          </m:r>
                        </m:sub>
                        <m:sup>
                          <m:r>
                            <a:rPr lang="en-US" sz="2400" b="0" i="1" smtClean="0">
                              <a:latin typeface="Cambria Math" panose="02040503050406030204" pitchFamily="18" charset="0"/>
                            </a:rPr>
                            <m:t>𝑁</m:t>
                          </m:r>
                        </m:sup>
                        <m:e>
                          <m:r>
                            <a:rPr lang="en-US" sz="2400" b="0" i="1" smtClean="0">
                              <a:latin typeface="Cambria Math" panose="02040503050406030204" pitchFamily="18" charset="0"/>
                            </a:rPr>
                            <m:t>𝑀𝐴𝑋</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p>
                                            <m:sSupPr>
                                              <m:ctrlPr>
                                                <a:rPr lang="pt-BR" sz="2400" i="1">
                                                  <a:latin typeface="Cambria Math" panose="02040503050406030204" pitchFamily="18" charset="0"/>
                                                </a:rPr>
                                              </m:ctrlPr>
                                            </m:sSupPr>
                                            <m:e>
                                              <m:r>
                                                <a:rPr lang="pt-BR" sz="2400" i="1">
                                                  <a:latin typeface="Cambria Math" panose="02040503050406030204" pitchFamily="18" charset="0"/>
                                                </a:rPr>
                                                <m:t>𝑥</m:t>
                                              </m:r>
                                            </m:e>
                                            <m:sup>
                                              <m:r>
                                                <a:rPr lang="en-US" sz="2400" b="0" i="1" smtClean="0">
                                                  <a:latin typeface="Cambria Math" panose="02040503050406030204" pitchFamily="18" charset="0"/>
                                                </a:rPr>
                                                <m:t>𝐴</m:t>
                                              </m:r>
                                            </m:sup>
                                          </m:sSup>
                                        </m:e>
                                      </m:d>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p>
                                            <m:sSupPr>
                                              <m:ctrlPr>
                                                <a:rPr lang="pt-BR" sz="2400" i="1">
                                                  <a:latin typeface="Cambria Math" panose="02040503050406030204" pitchFamily="18" charset="0"/>
                                                </a:rPr>
                                              </m:ctrlPr>
                                            </m:sSupPr>
                                            <m:e>
                                              <m:r>
                                                <a:rPr lang="pt-BR" sz="2400" i="1">
                                                  <a:latin typeface="Cambria Math" panose="02040503050406030204" pitchFamily="18" charset="0"/>
                                                </a:rPr>
                                                <m:t>𝑥</m:t>
                                              </m:r>
                                            </m:e>
                                            <m:sup>
                                              <m:r>
                                                <a:rPr lang="en-US" sz="2400" b="0" i="1" smtClean="0">
                                                  <a:latin typeface="Cambria Math" panose="02040503050406030204" pitchFamily="18" charset="0"/>
                                                </a:rPr>
                                                <m:t>𝑃</m:t>
                                              </m:r>
                                            </m:sup>
                                          </m:sSup>
                                        </m:e>
                                      </m:d>
                                    </m:e>
                                  </m:d>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p>
                                            <m:sSupPr>
                                              <m:ctrlPr>
                                                <a:rPr lang="pt-BR" sz="2400" i="1">
                                                  <a:latin typeface="Cambria Math" panose="02040503050406030204" pitchFamily="18" charset="0"/>
                                                </a:rPr>
                                              </m:ctrlPr>
                                            </m:sSupPr>
                                            <m:e>
                                              <m:r>
                                                <a:rPr lang="pt-BR" sz="2400" i="1">
                                                  <a:latin typeface="Cambria Math" panose="02040503050406030204" pitchFamily="18" charset="0"/>
                                                </a:rPr>
                                                <m:t>𝑥</m:t>
                                              </m:r>
                                            </m:e>
                                            <m:sup>
                                              <m:r>
                                                <a:rPr lang="en-US" sz="2400" b="0" i="1" smtClean="0">
                                                  <a:latin typeface="Cambria Math" panose="02040503050406030204" pitchFamily="18" charset="0"/>
                                                </a:rPr>
                                                <m:t>𝐴</m:t>
                                              </m:r>
                                            </m:sup>
                                          </m:sSup>
                                        </m:e>
                                      </m:d>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p>
                                            <m:sSupPr>
                                              <m:ctrlPr>
                                                <a:rPr lang="pt-BR" sz="2400" i="1">
                                                  <a:latin typeface="Cambria Math" panose="02040503050406030204" pitchFamily="18" charset="0"/>
                                                </a:rPr>
                                              </m:ctrlPr>
                                            </m:sSupPr>
                                            <m:e>
                                              <m:r>
                                                <a:rPr lang="pt-BR" sz="2400" i="1">
                                                  <a:latin typeface="Cambria Math" panose="02040503050406030204" pitchFamily="18" charset="0"/>
                                                </a:rPr>
                                                <m:t>𝑥</m:t>
                                              </m:r>
                                            </m:e>
                                            <m:sup>
                                              <m:r>
                                                <a:rPr lang="en-US" sz="2400" b="0" i="1" smtClean="0">
                                                  <a:latin typeface="Cambria Math" panose="02040503050406030204" pitchFamily="18" charset="0"/>
                                                </a:rPr>
                                                <m:t>𝑁</m:t>
                                              </m:r>
                                            </m:sup>
                                          </m:sSup>
                                        </m:e>
                                      </m:d>
                                    </m:e>
                                  </m:d>
                                </m:e>
                              </m:d>
                              <m:r>
                                <a:rPr lang="en-US" sz="2400" b="0" i="1" smtClean="0">
                                  <a:latin typeface="Cambria Math" panose="02040503050406030204" pitchFamily="18" charset="0"/>
                                </a:rPr>
                                <m:t>+</m:t>
                              </m:r>
                              <m:r>
                                <m:rPr>
                                  <m:sty m:val="p"/>
                                </m:rPr>
                                <a:rPr lang="el-GR" sz="2400" b="0" i="1" smtClean="0">
                                  <a:latin typeface="Cambria Math" panose="02040503050406030204" pitchFamily="18" charset="0"/>
                                </a:rPr>
                                <m:t>α</m:t>
                              </m:r>
                            </m:e>
                          </m:d>
                          <m:r>
                            <a:rPr lang="en-US" sz="2400" b="0" i="1" smtClean="0">
                              <a:latin typeface="Cambria Math" panose="02040503050406030204" pitchFamily="18" charset="0"/>
                            </a:rPr>
                            <m:t>,0]</m:t>
                          </m:r>
                        </m:e>
                      </m:nary>
                    </m:oMath>
                  </m:oMathPara>
                </a14:m>
                <a:endParaRPr lang="en-GB" sz="2800" dirty="0"/>
              </a:p>
              <a:p>
                <a:pPr marL="0" indent="0">
                  <a:buNone/>
                </a:pPr>
                <a:endParaRPr lang="en-GB" sz="3600" dirty="0"/>
              </a:p>
            </p:txBody>
          </p:sp>
        </mc:Choice>
        <mc:Fallback xmlns="">
          <p:sp>
            <p:nvSpPr>
              <p:cNvPr id="3" name="Content Placeholder 2">
                <a:extLst>
                  <a:ext uri="{FF2B5EF4-FFF2-40B4-BE49-F238E27FC236}">
                    <a16:creationId xmlns:a16="http://schemas.microsoft.com/office/drawing/2014/main" id="{C0C0469E-D162-552A-3958-894EDB4BA30D}"/>
                  </a:ext>
                </a:extLst>
              </p:cNvPr>
              <p:cNvSpPr>
                <a:spLocks noGrp="1" noRot="1" noChangeAspect="1" noMove="1" noResize="1" noEditPoints="1" noAdjustHandles="1" noChangeArrowheads="1" noChangeShapeType="1" noTextEdit="1"/>
              </p:cNvSpPr>
              <p:nvPr>
                <p:ph idx="4294967295"/>
              </p:nvPr>
            </p:nvSpPr>
            <p:spPr>
              <a:xfrm>
                <a:off x="429490" y="1930400"/>
                <a:ext cx="8596313" cy="3881437"/>
              </a:xfrm>
              <a:blipFill>
                <a:blip r:embed="rId2"/>
                <a:stretch>
                  <a:fillRect l="-142" t="-1101"/>
                </a:stretch>
              </a:blipFill>
            </p:spPr>
            <p:txBody>
              <a:bodyPr/>
              <a:lstStyle/>
              <a:p>
                <a:r>
                  <a:rPr lang="en-GB">
                    <a:noFill/>
                  </a:rPr>
                  <a:t> </a:t>
                </a:r>
              </a:p>
            </p:txBody>
          </p:sp>
        </mc:Fallback>
      </mc:AlternateContent>
    </p:spTree>
    <p:extLst>
      <p:ext uri="{BB962C8B-B14F-4D97-AF65-F5344CB8AC3E}">
        <p14:creationId xmlns:p14="http://schemas.microsoft.com/office/powerpoint/2010/main" val="121928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9CB4D3-E0F2-2C8C-CEC8-88DCD806F3B7}"/>
              </a:ext>
            </a:extLst>
          </p:cNvPr>
          <p:cNvSpPr>
            <a:spLocks noGrp="1"/>
          </p:cNvSpPr>
          <p:nvPr>
            <p:ph type="title"/>
          </p:nvPr>
        </p:nvSpPr>
        <p:spPr/>
        <p:txBody>
          <a:bodyPr/>
          <a:lstStyle/>
          <a:p>
            <a:r>
              <a:rPr lang="en-US" dirty="0"/>
              <a:t>Results after training on that model is</a:t>
            </a:r>
            <a:endParaRPr lang="en-GB" dirty="0"/>
          </a:p>
        </p:txBody>
      </p:sp>
      <p:graphicFrame>
        <p:nvGraphicFramePr>
          <p:cNvPr id="27" name="Content Placeholder 26">
            <a:extLst>
              <a:ext uri="{FF2B5EF4-FFF2-40B4-BE49-F238E27FC236}">
                <a16:creationId xmlns:a16="http://schemas.microsoft.com/office/drawing/2014/main" id="{6DC0E872-EA80-5E9B-B577-CD8EEC8F7699}"/>
              </a:ext>
            </a:extLst>
          </p:cNvPr>
          <p:cNvGraphicFramePr>
            <a:graphicFrameLocks noGrp="1"/>
          </p:cNvGraphicFramePr>
          <p:nvPr>
            <p:ph idx="1"/>
            <p:extLst>
              <p:ext uri="{D42A27DB-BD31-4B8C-83A1-F6EECF244321}">
                <p14:modId xmlns:p14="http://schemas.microsoft.com/office/powerpoint/2010/main" val="1597663674"/>
              </p:ext>
            </p:extLst>
          </p:nvPr>
        </p:nvGraphicFramePr>
        <p:xfrm>
          <a:off x="812800" y="1488282"/>
          <a:ext cx="859631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28" name="Title 2">
            <a:extLst>
              <a:ext uri="{FF2B5EF4-FFF2-40B4-BE49-F238E27FC236}">
                <a16:creationId xmlns:a16="http://schemas.microsoft.com/office/drawing/2014/main" id="{E4CE28DA-18F1-E325-BCC7-F221E5FB77B9}"/>
              </a:ext>
            </a:extLst>
          </p:cNvPr>
          <p:cNvSpPr txBox="1">
            <a:spLocks/>
          </p:cNvSpPr>
          <p:nvPr/>
        </p:nvSpPr>
        <p:spPr>
          <a:xfrm>
            <a:off x="812800" y="5649912"/>
            <a:ext cx="8596668" cy="7366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solidFill>
                  <a:schemeClr val="tx1"/>
                </a:solidFill>
              </a:rPr>
              <a:t>We can see over fitting is starting very early so we have to stop</a:t>
            </a:r>
            <a:endParaRPr lang="en-GB" sz="1400" b="1" dirty="0">
              <a:solidFill>
                <a:schemeClr val="tx1"/>
              </a:solidFill>
            </a:endParaRPr>
          </a:p>
        </p:txBody>
      </p:sp>
    </p:spTree>
    <p:extLst>
      <p:ext uri="{BB962C8B-B14F-4D97-AF65-F5344CB8AC3E}">
        <p14:creationId xmlns:p14="http://schemas.microsoft.com/office/powerpoint/2010/main" val="174965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F7FA2-5DDA-D439-6423-DC4AEEDE5627}"/>
              </a:ext>
            </a:extLst>
          </p:cNvPr>
          <p:cNvSpPr>
            <a:spLocks noGrp="1"/>
          </p:cNvSpPr>
          <p:nvPr>
            <p:ph type="title"/>
          </p:nvPr>
        </p:nvSpPr>
        <p:spPr/>
        <p:txBody>
          <a:bodyPr/>
          <a:lstStyle/>
          <a:p>
            <a:r>
              <a:rPr lang="en-US" dirty="0"/>
              <a:t>Enhanced Triplet loss</a:t>
            </a:r>
            <a:endParaRPr lang="en-GB"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CFECE60-874C-A577-8E47-10200AADE9FA}"/>
                  </a:ext>
                </a:extLst>
              </p:cNvPr>
              <p:cNvSpPr>
                <a:spLocks noGrp="1"/>
              </p:cNvSpPr>
              <p:nvPr>
                <p:ph idx="1"/>
              </p:nvPr>
            </p:nvSpPr>
            <p:spPr/>
            <p:txBody>
              <a:bodyPr/>
              <a:lstStyle/>
              <a:p>
                <a:r>
                  <a:rPr lang="en-US" dirty="0"/>
                  <a:t>We have found that we can change some in our loss function and we have got great accuracy</a:t>
                </a:r>
              </a:p>
              <a:p>
                <a:pPr marL="0" indent="0">
                  <a:buNone/>
                </a:pPr>
                <a:endParaRPr lang="en-GB" sz="18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subSup"/>
                          <m:ctrlPr>
                            <a:rPr lang="en-GB" sz="1800" i="1" smtClean="0">
                              <a:latin typeface="Cambria Math" panose="02040503050406030204" pitchFamily="18" charset="0"/>
                            </a:rPr>
                          </m:ctrlPr>
                        </m:naryPr>
                        <m:sub>
                          <m:r>
                            <m:rPr>
                              <m:brk m:alnAt="25"/>
                            </m:rPr>
                            <a:rPr lang="en-US" sz="1800" b="0" i="1" smtClean="0">
                              <a:latin typeface="Cambria Math" panose="02040503050406030204" pitchFamily="18" charset="0"/>
                            </a:rPr>
                            <m:t>𝑖</m:t>
                          </m:r>
                        </m:sub>
                        <m:sup>
                          <m:r>
                            <a:rPr lang="en-US" sz="1800" b="0" i="1" smtClean="0">
                              <a:latin typeface="Cambria Math" panose="02040503050406030204" pitchFamily="18" charset="0"/>
                            </a:rPr>
                            <m:t>𝑁</m:t>
                          </m:r>
                        </m:sup>
                        <m:e>
                          <m:r>
                            <a:rPr lang="en-US" sz="1800" b="0" i="1" smtClean="0">
                              <a:latin typeface="Cambria Math" panose="02040503050406030204" pitchFamily="18" charset="0"/>
                            </a:rPr>
                            <m:t>[</m:t>
                          </m:r>
                          <m:r>
                            <a:rPr lang="en-US" sz="1800" b="0" i="1" smtClean="0">
                              <a:latin typeface="Cambria Math" panose="02040503050406030204" pitchFamily="18" charset="0"/>
                            </a:rPr>
                            <m:t>𝑀𝐴𝑋</m:t>
                          </m:r>
                          <m:d>
                            <m:dPr>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sSup>
                                            <m:sSupPr>
                                              <m:ctrlPr>
                                                <a:rPr lang="pt-BR" sz="1800" i="1">
                                                  <a:latin typeface="Cambria Math" panose="02040503050406030204" pitchFamily="18" charset="0"/>
                                                </a:rPr>
                                              </m:ctrlPr>
                                            </m:sSupPr>
                                            <m:e>
                                              <m:r>
                                                <a:rPr lang="pt-BR" sz="1800" i="1">
                                                  <a:latin typeface="Cambria Math" panose="02040503050406030204" pitchFamily="18" charset="0"/>
                                                </a:rPr>
                                                <m:t>𝑥</m:t>
                                              </m:r>
                                            </m:e>
                                            <m:sup>
                                              <m:r>
                                                <a:rPr lang="en-US" sz="1800" b="0" i="1" smtClean="0">
                                                  <a:latin typeface="Cambria Math" panose="02040503050406030204" pitchFamily="18" charset="0"/>
                                                </a:rPr>
                                                <m:t>𝐴</m:t>
                                              </m:r>
                                            </m:sup>
                                          </m:sSup>
                                        </m:e>
                                      </m:d>
                                      <m:r>
                                        <a:rPr lang="en-US" sz="1800" b="0" i="1" smtClean="0">
                                          <a:latin typeface="Cambria Math" panose="02040503050406030204" pitchFamily="18" charset="0"/>
                                        </a:rPr>
                                        <m:t>−</m:t>
                                      </m:r>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sSup>
                                            <m:sSupPr>
                                              <m:ctrlPr>
                                                <a:rPr lang="pt-BR" sz="1800" i="1">
                                                  <a:latin typeface="Cambria Math" panose="02040503050406030204" pitchFamily="18" charset="0"/>
                                                </a:rPr>
                                              </m:ctrlPr>
                                            </m:sSupPr>
                                            <m:e>
                                              <m:r>
                                                <a:rPr lang="pt-BR" sz="1800" i="1">
                                                  <a:latin typeface="Cambria Math" panose="02040503050406030204" pitchFamily="18" charset="0"/>
                                                </a:rPr>
                                                <m:t>𝑥</m:t>
                                              </m:r>
                                            </m:e>
                                            <m:sup>
                                              <m:r>
                                                <a:rPr lang="en-US" sz="1800" b="0" i="1" smtClean="0">
                                                  <a:latin typeface="Cambria Math" panose="02040503050406030204" pitchFamily="18" charset="0"/>
                                                </a:rPr>
                                                <m:t>𝑃</m:t>
                                              </m:r>
                                            </m:sup>
                                          </m:sSup>
                                        </m:e>
                                      </m:d>
                                    </m:e>
                                  </m:d>
                                </m:e>
                              </m:d>
                              <m:r>
                                <a:rPr lang="en-US" sz="1800" b="0" i="1" smtClean="0">
                                  <a:latin typeface="Cambria Math" panose="02040503050406030204" pitchFamily="18" charset="0"/>
                                </a:rPr>
                                <m:t>−</m:t>
                              </m:r>
                              <m:r>
                                <a:rPr lang="en-US" sz="1800" b="0" i="1" smtClean="0">
                                  <a:latin typeface="Cambria Math" panose="02040503050406030204" pitchFamily="18" charset="0"/>
                                </a:rPr>
                                <m:t>0</m:t>
                              </m:r>
                              <m:r>
                                <a:rPr lang="en-US" sz="1800" b="0" i="1" smtClean="0">
                                  <a:latin typeface="Cambria Math" panose="02040503050406030204" pitchFamily="18" charset="0"/>
                                </a:rPr>
                                <m:t>.</m:t>
                              </m:r>
                              <m:r>
                                <a:rPr lang="en-US" sz="1800" b="0" i="1" smtClean="0">
                                  <a:latin typeface="Cambria Math" panose="02040503050406030204" pitchFamily="18" charset="0"/>
                                </a:rPr>
                                <m:t>2</m:t>
                              </m:r>
                              <m:r>
                                <a:rPr lang="en-US" sz="1800" b="0" i="1" smtClean="0">
                                  <a:latin typeface="Cambria Math" panose="02040503050406030204" pitchFamily="18" charset="0"/>
                                </a:rPr>
                                <m:t>∗</m:t>
                              </m:r>
                              <m:r>
                                <m:rPr>
                                  <m:sty m:val="p"/>
                                </m:rPr>
                                <a:rPr lang="el-GR" i="1">
                                  <a:latin typeface="Cambria Math" panose="02040503050406030204" pitchFamily="18" charset="0"/>
                                </a:rPr>
                                <m:t>α</m:t>
                              </m:r>
                              <m:r>
                                <a:rPr lang="en-US" b="0" i="1" smtClean="0">
                                  <a:latin typeface="Cambria Math" panose="02040503050406030204" pitchFamily="18" charset="0"/>
                                </a:rPr>
                                <m:t>)+</m:t>
                              </m:r>
                              <m:r>
                                <a:rPr lang="en-US" b="0" i="1" smtClean="0">
                                  <a:latin typeface="Cambria Math" panose="02040503050406030204" pitchFamily="18" charset="0"/>
                                </a:rPr>
                                <m:t>𝑀𝐴𝑋</m:t>
                              </m:r>
                              <m:r>
                                <a:rPr lang="en-US"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sSup>
                                            <m:sSupPr>
                                              <m:ctrlPr>
                                                <a:rPr lang="pt-BR" sz="1800" i="1">
                                                  <a:latin typeface="Cambria Math" panose="02040503050406030204" pitchFamily="18" charset="0"/>
                                                </a:rPr>
                                              </m:ctrlPr>
                                            </m:sSupPr>
                                            <m:e>
                                              <m:r>
                                                <a:rPr lang="pt-BR" sz="1800" i="1">
                                                  <a:latin typeface="Cambria Math" panose="02040503050406030204" pitchFamily="18" charset="0"/>
                                                </a:rPr>
                                                <m:t>𝑥</m:t>
                                              </m:r>
                                            </m:e>
                                            <m:sup>
                                              <m:r>
                                                <a:rPr lang="en-US" sz="1800" b="0" i="1" smtClean="0">
                                                  <a:latin typeface="Cambria Math" panose="02040503050406030204" pitchFamily="18" charset="0"/>
                                                </a:rPr>
                                                <m:t>𝐴</m:t>
                                              </m:r>
                                            </m:sup>
                                          </m:sSup>
                                        </m:e>
                                      </m:d>
                                      <m:r>
                                        <a:rPr lang="en-US" sz="1800" b="0" i="1" smtClean="0">
                                          <a:latin typeface="Cambria Math" panose="02040503050406030204" pitchFamily="18" charset="0"/>
                                        </a:rPr>
                                        <m:t>−</m:t>
                                      </m:r>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sSup>
                                            <m:sSupPr>
                                              <m:ctrlPr>
                                                <a:rPr lang="pt-BR" sz="1800" i="1">
                                                  <a:latin typeface="Cambria Math" panose="02040503050406030204" pitchFamily="18" charset="0"/>
                                                </a:rPr>
                                              </m:ctrlPr>
                                            </m:sSupPr>
                                            <m:e>
                                              <m:r>
                                                <a:rPr lang="pt-BR" sz="1800" i="1">
                                                  <a:latin typeface="Cambria Math" panose="02040503050406030204" pitchFamily="18" charset="0"/>
                                                </a:rPr>
                                                <m:t>𝑥</m:t>
                                              </m:r>
                                            </m:e>
                                            <m:sup>
                                              <m:r>
                                                <a:rPr lang="en-US" sz="1800" b="0" i="1" smtClean="0">
                                                  <a:latin typeface="Cambria Math" panose="02040503050406030204" pitchFamily="18" charset="0"/>
                                                </a:rPr>
                                                <m:t>𝑁</m:t>
                                              </m:r>
                                            </m:sup>
                                          </m:sSup>
                                        </m:e>
                                      </m:d>
                                    </m:e>
                                  </m:d>
                                </m:e>
                              </m:d>
                              <m:r>
                                <a:rPr lang="en-US" sz="1800" b="0" i="1" smtClean="0">
                                  <a:latin typeface="Cambria Math" panose="02040503050406030204" pitchFamily="18" charset="0"/>
                                </a:rPr>
                                <m:t>+</m:t>
                              </m:r>
                              <m:r>
                                <m:rPr>
                                  <m:sty m:val="p"/>
                                </m:rPr>
                                <a:rPr lang="el-GR" sz="1800" b="0" i="1" smtClean="0">
                                  <a:latin typeface="Cambria Math" panose="02040503050406030204" pitchFamily="18" charset="0"/>
                                </a:rPr>
                                <m:t>α</m:t>
                              </m:r>
                            </m:e>
                          </m:d>
                          <m:r>
                            <a:rPr lang="en-US" sz="1800" b="0" i="1" smtClean="0">
                              <a:latin typeface="Cambria Math" panose="02040503050406030204" pitchFamily="18" charset="0"/>
                            </a:rPr>
                            <m:t>,</m:t>
                          </m:r>
                          <m:r>
                            <a:rPr lang="en-US" sz="1800" b="0" i="1" smtClean="0">
                              <a:latin typeface="Cambria Math" panose="02040503050406030204" pitchFamily="18" charset="0"/>
                            </a:rPr>
                            <m:t>0</m:t>
                          </m:r>
                          <m:r>
                            <a:rPr lang="en-US" sz="1800" b="0" i="1" smtClean="0">
                              <a:latin typeface="Cambria Math" panose="02040503050406030204" pitchFamily="18" charset="0"/>
                            </a:rPr>
                            <m:t>]</m:t>
                          </m:r>
                        </m:e>
                      </m:nary>
                    </m:oMath>
                  </m:oMathPara>
                </a14:m>
                <a:endParaRPr lang="en-GB" sz="2000" dirty="0"/>
              </a:p>
              <a:p>
                <a:pPr marL="0" indent="0">
                  <a:buNone/>
                </a:pPr>
                <a:r>
                  <a:rPr lang="en-GB" dirty="0"/>
                  <a:t>And we use </a:t>
                </a:r>
                <a14:m>
                  <m:oMath xmlns:m="http://schemas.openxmlformats.org/officeDocument/2006/math">
                    <m:r>
                      <m:rPr>
                        <m:sty m:val="p"/>
                      </m:rPr>
                      <a:rPr lang="el-GR" sz="2000" b="0" i="1" smtClean="0">
                        <a:latin typeface="Cambria Math" panose="02040503050406030204" pitchFamily="18" charset="0"/>
                      </a:rPr>
                      <m:t>α</m:t>
                    </m:r>
                    <m:r>
                      <a:rPr lang="en-US" sz="2000" b="0" i="0" smtClean="0">
                        <a:latin typeface="Cambria Math" panose="02040503050406030204" pitchFamily="18" charset="0"/>
                      </a:rPr>
                      <m:t>=</m:t>
                    </m:r>
                    <m:r>
                      <a:rPr lang="en-US" sz="2000" b="0" i="0" smtClean="0">
                        <a:latin typeface="Cambria Math" panose="02040503050406030204" pitchFamily="18" charset="0"/>
                      </a:rPr>
                      <m:t>1</m:t>
                    </m:r>
                  </m:oMath>
                </a14:m>
                <a:endParaRPr lang="en-GB" sz="2000" dirty="0"/>
              </a:p>
            </p:txBody>
          </p:sp>
        </mc:Choice>
        <mc:Fallback xmlns="">
          <p:sp>
            <p:nvSpPr>
              <p:cNvPr id="4" name="Content Placeholder 3">
                <a:extLst>
                  <a:ext uri="{FF2B5EF4-FFF2-40B4-BE49-F238E27FC236}">
                    <a16:creationId xmlns:a16="http://schemas.microsoft.com/office/drawing/2014/main" id="{3CFECE60-874C-A577-8E47-10200AADE9FA}"/>
                  </a:ext>
                </a:extLst>
              </p:cNvPr>
              <p:cNvSpPr>
                <a:spLocks noGrp="1" noRot="1" noChangeAspect="1" noMove="1" noResize="1" noEditPoints="1" noAdjustHandles="1" noChangeArrowheads="1" noChangeShapeType="1" noTextEdit="1"/>
              </p:cNvSpPr>
              <p:nvPr>
                <p:ph idx="1"/>
              </p:nvPr>
            </p:nvSpPr>
            <p:spPr>
              <a:blipFill>
                <a:blip r:embed="rId2"/>
                <a:stretch>
                  <a:fillRect l="-567" t="-942" r="-213"/>
                </a:stretch>
              </a:blipFill>
            </p:spPr>
            <p:txBody>
              <a:bodyPr/>
              <a:lstStyle/>
              <a:p>
                <a:r>
                  <a:rPr lang="en-GB">
                    <a:noFill/>
                  </a:rPr>
                  <a:t> </a:t>
                </a:r>
              </a:p>
            </p:txBody>
          </p:sp>
        </mc:Fallback>
      </mc:AlternateContent>
    </p:spTree>
    <p:extLst>
      <p:ext uri="{BB962C8B-B14F-4D97-AF65-F5344CB8AC3E}">
        <p14:creationId xmlns:p14="http://schemas.microsoft.com/office/powerpoint/2010/main" val="2240960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D44278-14B9-DA07-68E7-EFEC070A3ECA}"/>
              </a:ext>
            </a:extLst>
          </p:cNvPr>
          <p:cNvSpPr>
            <a:spLocks noGrp="1"/>
          </p:cNvSpPr>
          <p:nvPr>
            <p:ph type="title"/>
          </p:nvPr>
        </p:nvSpPr>
        <p:spPr>
          <a:xfrm>
            <a:off x="677334" y="609600"/>
            <a:ext cx="8596668" cy="561975"/>
          </a:xfrm>
        </p:spPr>
        <p:txBody>
          <a:bodyPr>
            <a:normAutofit fontScale="90000"/>
          </a:bodyPr>
          <a:lstStyle/>
          <a:p>
            <a:r>
              <a:rPr lang="en-US" dirty="0"/>
              <a:t>Results after training on that model</a:t>
            </a:r>
            <a:endParaRPr lang="en-GB" dirty="0"/>
          </a:p>
        </p:txBody>
      </p:sp>
      <p:graphicFrame>
        <p:nvGraphicFramePr>
          <p:cNvPr id="7" name="Content Placeholder 6">
            <a:extLst>
              <a:ext uri="{FF2B5EF4-FFF2-40B4-BE49-F238E27FC236}">
                <a16:creationId xmlns:a16="http://schemas.microsoft.com/office/drawing/2014/main" id="{B648BDC8-C0DD-A99F-3196-BDCC527C2F5D}"/>
              </a:ext>
            </a:extLst>
          </p:cNvPr>
          <p:cNvGraphicFramePr>
            <a:graphicFrameLocks noGrp="1"/>
          </p:cNvGraphicFramePr>
          <p:nvPr>
            <p:ph idx="1"/>
            <p:extLst>
              <p:ext uri="{D42A27DB-BD31-4B8C-83A1-F6EECF244321}">
                <p14:modId xmlns:p14="http://schemas.microsoft.com/office/powerpoint/2010/main" val="3534061984"/>
              </p:ext>
            </p:extLst>
          </p:nvPr>
        </p:nvGraphicFramePr>
        <p:xfrm>
          <a:off x="677334" y="1443037"/>
          <a:ext cx="8596312" cy="4619625"/>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2">
            <a:extLst>
              <a:ext uri="{FF2B5EF4-FFF2-40B4-BE49-F238E27FC236}">
                <a16:creationId xmlns:a16="http://schemas.microsoft.com/office/drawing/2014/main" id="{6AE5B1B5-F1EC-CB91-DEE0-ED1397A30873}"/>
              </a:ext>
            </a:extLst>
          </p:cNvPr>
          <p:cNvSpPr txBox="1">
            <a:spLocks/>
          </p:cNvSpPr>
          <p:nvPr/>
        </p:nvSpPr>
        <p:spPr>
          <a:xfrm>
            <a:off x="1158347" y="6062662"/>
            <a:ext cx="8596668" cy="79533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dirty="0">
                <a:solidFill>
                  <a:schemeClr val="tx1"/>
                </a:solidFill>
              </a:rPr>
              <a:t>After continuing using Enhanced Triplet loss we can see over fitting still but very small so the only solution will be more data</a:t>
            </a:r>
            <a:endParaRPr lang="en-GB" sz="1600" b="1" dirty="0">
              <a:solidFill>
                <a:schemeClr val="tx1"/>
              </a:solidFill>
            </a:endParaRPr>
          </a:p>
        </p:txBody>
      </p:sp>
    </p:spTree>
    <p:extLst>
      <p:ext uri="{BB962C8B-B14F-4D97-AF65-F5344CB8AC3E}">
        <p14:creationId xmlns:p14="http://schemas.microsoft.com/office/powerpoint/2010/main" val="7419650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147</TotalTime>
  <Words>471</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 Math</vt:lpstr>
      <vt:lpstr>Trebuchet MS</vt:lpstr>
      <vt:lpstr>Wingdings 3</vt:lpstr>
      <vt:lpstr>Facet</vt:lpstr>
      <vt:lpstr>FACE RECOGNITION</vt:lpstr>
      <vt:lpstr>DataSet</vt:lpstr>
      <vt:lpstr>Algorithm used</vt:lpstr>
      <vt:lpstr>PowerPoint Presentation</vt:lpstr>
      <vt:lpstr>Encoder</vt:lpstr>
      <vt:lpstr>Triplet loss</vt:lpstr>
      <vt:lpstr>Results after training on that model is</vt:lpstr>
      <vt:lpstr>Enhanced Triplet loss</vt:lpstr>
      <vt:lpstr>Results after training on that model</vt:lpstr>
      <vt:lpstr>Note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dc:title>
  <dc:creator>mf</dc:creator>
  <cp:lastModifiedBy>mf</cp:lastModifiedBy>
  <cp:revision>2</cp:revision>
  <dcterms:created xsi:type="dcterms:W3CDTF">2023-12-19T19:05:59Z</dcterms:created>
  <dcterms:modified xsi:type="dcterms:W3CDTF">2024-04-10T10:25:47Z</dcterms:modified>
</cp:coreProperties>
</file>