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5" r:id="rId18"/>
    <p:sldId id="272" r:id="rId19"/>
    <p:sldId id="273" r:id="rId20"/>
    <p:sldId id="276" r:id="rId21"/>
    <p:sldId id="274" r:id="rId22"/>
    <p:sldId id="277" r:id="rId23"/>
    <p:sldId id="279" r:id="rId24"/>
    <p:sldId id="278"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Supermarket sales </a:t>
            </a:r>
            <a:br>
              <a:rPr lang="en-US"/>
            </a:br>
            <a:r>
              <a:rPr lang="en-US"/>
              <a:t>Analysis</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newplot (1)"/>
          <p:cNvPicPr>
            <a:picLocks noChangeAspect="1"/>
          </p:cNvPicPr>
          <p:nvPr>
            <p:ph idx="1"/>
          </p:nvPr>
        </p:nvPicPr>
        <p:blipFill>
          <a:blip r:embed="rId1"/>
          <a:stretch>
            <a:fillRect/>
          </a:stretch>
        </p:blipFill>
        <p:spPr>
          <a:xfrm>
            <a:off x="168910" y="2696845"/>
            <a:ext cx="11316335" cy="4161155"/>
          </a:xfrm>
          <a:prstGeom prst="rect">
            <a:avLst/>
          </a:prstGeom>
        </p:spPr>
      </p:pic>
      <p:sp>
        <p:nvSpPr>
          <p:cNvPr id="5" name="Text Box 4"/>
          <p:cNvSpPr txBox="1"/>
          <p:nvPr/>
        </p:nvSpPr>
        <p:spPr>
          <a:xfrm>
            <a:off x="2779395" y="4161790"/>
            <a:ext cx="7303770" cy="2001520"/>
          </a:xfrm>
          <a:prstGeom prst="rect">
            <a:avLst/>
          </a:prstGeom>
          <a:noFill/>
        </p:spPr>
        <p:txBody>
          <a:bodyPr wrap="square" rtlCol="0">
            <a:noAutofit/>
          </a:bodyPr>
          <a:p>
            <a:endParaRPr lang="en-US"/>
          </a:p>
        </p:txBody>
      </p:sp>
      <p:sp>
        <p:nvSpPr>
          <p:cNvPr id="6" name="Text Box 5"/>
          <p:cNvSpPr txBox="1"/>
          <p:nvPr/>
        </p:nvSpPr>
        <p:spPr>
          <a:xfrm>
            <a:off x="635" y="0"/>
            <a:ext cx="12190730" cy="3105150"/>
          </a:xfrm>
          <a:prstGeom prst="rect">
            <a:avLst/>
          </a:prstGeom>
          <a:noFill/>
        </p:spPr>
        <p:txBody>
          <a:bodyPr wrap="square" rtlCol="0">
            <a:noAutofit/>
          </a:bodyPr>
          <a:p>
            <a:r>
              <a:rPr lang="en-US" sz="2400"/>
              <a:t>The pie chart is divided into three segments each representing a city.</a:t>
            </a:r>
            <a:endParaRPr lang="en-US" sz="2400"/>
          </a:p>
          <a:p>
            <a:r>
              <a:rPr lang="en-US" sz="2400"/>
              <a:t>The percentages within each segment show the proportion of the total that each city represents.</a:t>
            </a:r>
            <a:endParaRPr lang="en-US" sz="2400"/>
          </a:p>
          <a:p>
            <a:r>
              <a:rPr lang="en-US" sz="2400"/>
              <a:t>Yangon: 34%</a:t>
            </a:r>
            <a:endParaRPr lang="en-US" sz="2400"/>
          </a:p>
          <a:p>
            <a:r>
              <a:rPr lang="en-US" sz="2400"/>
              <a:t>Mandalay: 33.2%</a:t>
            </a:r>
            <a:endParaRPr lang="en-US" sz="2400"/>
          </a:p>
          <a:p>
            <a:r>
              <a:rPr lang="en-US" sz="2400"/>
              <a:t>Naypyitaw: 32.8%</a:t>
            </a:r>
            <a:endParaRPr lang="en-US" sz="2400"/>
          </a:p>
          <a:p>
            <a:endParaRPr lang="en-US" sz="2400"/>
          </a:p>
          <a:p>
            <a:r>
              <a:rPr lang="en-US" sz="2400"/>
              <a:t>Yangon has a slight lead at 34%</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6710" y="120015"/>
            <a:ext cx="11007090" cy="2261870"/>
          </a:xfrm>
        </p:spPr>
        <p:txBody>
          <a:bodyPr>
            <a:normAutofit/>
          </a:bodyPr>
          <a:p>
            <a:r>
              <a:rPr lang="en-US"/>
              <a:t>Which gender is the highest in purchasing or requesting orders?</a:t>
            </a:r>
            <a:endParaRPr lang="en-US"/>
          </a:p>
        </p:txBody>
      </p:sp>
      <p:sp>
        <p:nvSpPr>
          <p:cNvPr id="5" name="Text Box 4"/>
          <p:cNvSpPr txBox="1"/>
          <p:nvPr/>
        </p:nvSpPr>
        <p:spPr>
          <a:xfrm>
            <a:off x="521970" y="1970405"/>
            <a:ext cx="11147425" cy="1348740"/>
          </a:xfrm>
          <a:prstGeom prst="rect">
            <a:avLst/>
          </a:prstGeom>
          <a:noFill/>
        </p:spPr>
        <p:txBody>
          <a:bodyPr wrap="square" rtlCol="0">
            <a:noAutofit/>
          </a:bodyPr>
          <a:p>
            <a:r>
              <a:rPr lang="en-US" sz="3200"/>
              <a:t>It was found that females are the highest in demand for orders, with a percentage of 501</a:t>
            </a:r>
            <a:endParaRPr lang="en-US" sz="3200"/>
          </a:p>
        </p:txBody>
      </p:sp>
      <p:pic>
        <p:nvPicPr>
          <p:cNvPr id="7" name="Content Placeholder 6" descr="newplot (3)"/>
          <p:cNvPicPr>
            <a:picLocks noChangeAspect="1"/>
          </p:cNvPicPr>
          <p:nvPr>
            <p:ph idx="1"/>
          </p:nvPr>
        </p:nvPicPr>
        <p:blipFill>
          <a:blip r:embed="rId1"/>
          <a:stretch>
            <a:fillRect/>
          </a:stretch>
        </p:blipFill>
        <p:spPr>
          <a:xfrm>
            <a:off x="246380" y="2921635"/>
            <a:ext cx="11423015" cy="39357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2731770"/>
          </a:xfrm>
        </p:spPr>
        <p:txBody>
          <a:bodyPr/>
          <a:p>
            <a:r>
              <a:rPr lang="en-US"/>
              <a:t>We have 6 types of production lines in our data with the highest production being</a:t>
            </a:r>
            <a:br>
              <a:rPr lang="en-US"/>
            </a:br>
            <a:r>
              <a:rPr lang="en-US"/>
              <a:t> (Fashion accessories 178).</a:t>
            </a:r>
            <a:br>
              <a:rPr lang="en-US"/>
            </a:br>
            <a:r>
              <a:rPr lang="en-US"/>
              <a:t>The least productive was (Home and lifestyle 160).</a:t>
            </a:r>
            <a:endParaRPr lang="en-US"/>
          </a:p>
        </p:txBody>
      </p:sp>
      <p:pic>
        <p:nvPicPr>
          <p:cNvPr id="4" name="Content Placeholder 3" descr="newplot (4)"/>
          <p:cNvPicPr>
            <a:picLocks noChangeAspect="1"/>
          </p:cNvPicPr>
          <p:nvPr>
            <p:ph idx="1"/>
          </p:nvPr>
        </p:nvPicPr>
        <p:blipFill>
          <a:blip r:embed="rId1"/>
          <a:stretch>
            <a:fillRect/>
          </a:stretch>
        </p:blipFill>
        <p:spPr>
          <a:xfrm>
            <a:off x="0" y="2731770"/>
            <a:ext cx="12192000" cy="41262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635" cy="1951355"/>
          </a:xfrm>
        </p:spPr>
        <p:txBody>
          <a:bodyPr>
            <a:normAutofit/>
          </a:bodyPr>
          <a:p>
            <a:r>
              <a:rPr lang="en-US"/>
              <a:t>The best period for selling products was in the afternoon</a:t>
            </a:r>
            <a:endParaRPr lang="en-US"/>
          </a:p>
        </p:txBody>
      </p:sp>
      <p:pic>
        <p:nvPicPr>
          <p:cNvPr id="4" name="Content Placeholder 3" descr="newplot (5)"/>
          <p:cNvPicPr>
            <a:picLocks noChangeAspect="1"/>
          </p:cNvPicPr>
          <p:nvPr>
            <p:ph idx="1"/>
          </p:nvPr>
        </p:nvPicPr>
        <p:blipFill>
          <a:blip r:embed="rId1"/>
          <a:stretch>
            <a:fillRect/>
          </a:stretch>
        </p:blipFill>
        <p:spPr>
          <a:xfrm>
            <a:off x="-635" y="1951355"/>
            <a:ext cx="12192635" cy="49072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MulitVariate Plots</a:t>
            </a:r>
            <a:endParaRPr lang="en-US"/>
          </a:p>
        </p:txBody>
      </p:sp>
      <p:pic>
        <p:nvPicPr>
          <p:cNvPr id="4" name="Content Placeholder 3" descr="newplot (7)"/>
          <p:cNvPicPr>
            <a:picLocks noChangeAspect="1"/>
          </p:cNvPicPr>
          <p:nvPr>
            <p:ph idx="1"/>
          </p:nvPr>
        </p:nvPicPr>
        <p:blipFill>
          <a:blip r:embed="rId1"/>
          <a:stretch>
            <a:fillRect/>
          </a:stretch>
        </p:blipFill>
        <p:spPr>
          <a:xfrm>
            <a:off x="0" y="2999105"/>
            <a:ext cx="12021820" cy="3858260"/>
          </a:xfrm>
          <a:prstGeom prst="rect">
            <a:avLst/>
          </a:prstGeom>
        </p:spPr>
      </p:pic>
      <p:sp>
        <p:nvSpPr>
          <p:cNvPr id="5" name="Text Box 4"/>
          <p:cNvSpPr txBox="1"/>
          <p:nvPr/>
        </p:nvSpPr>
        <p:spPr>
          <a:xfrm>
            <a:off x="154305" y="1264285"/>
            <a:ext cx="11555095" cy="1964690"/>
          </a:xfrm>
          <a:prstGeom prst="rect">
            <a:avLst/>
          </a:prstGeom>
          <a:noFill/>
        </p:spPr>
        <p:txBody>
          <a:bodyPr wrap="square" rtlCol="0">
            <a:noAutofit/>
          </a:bodyPr>
          <a:p>
            <a:r>
              <a:rPr lang="en-US" sz="2400"/>
              <a:t>Total profit for each branch</a:t>
            </a:r>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 In which month most of the sales occur?¶</a:t>
            </a:r>
            <a:endParaRPr lang="en-US"/>
          </a:p>
        </p:txBody>
      </p:sp>
      <p:pic>
        <p:nvPicPr>
          <p:cNvPr id="4" name="Content Placeholder 3" descr="newplot (8)"/>
          <p:cNvPicPr>
            <a:picLocks noChangeAspect="1"/>
          </p:cNvPicPr>
          <p:nvPr>
            <p:ph idx="1"/>
          </p:nvPr>
        </p:nvPicPr>
        <p:blipFill>
          <a:blip r:embed="rId1"/>
          <a:stretch>
            <a:fillRect/>
          </a:stretch>
        </p:blipFill>
        <p:spPr>
          <a:xfrm>
            <a:off x="0" y="3811905"/>
            <a:ext cx="12192000" cy="3046095"/>
          </a:xfrm>
          <a:prstGeom prst="rect">
            <a:avLst/>
          </a:prstGeom>
        </p:spPr>
      </p:pic>
      <p:sp>
        <p:nvSpPr>
          <p:cNvPr id="5" name="Text Box 4"/>
          <p:cNvSpPr txBox="1"/>
          <p:nvPr/>
        </p:nvSpPr>
        <p:spPr>
          <a:xfrm>
            <a:off x="0" y="1491615"/>
            <a:ext cx="11480165" cy="1937385"/>
          </a:xfrm>
          <a:prstGeom prst="rect">
            <a:avLst/>
          </a:prstGeom>
          <a:noFill/>
        </p:spPr>
        <p:txBody>
          <a:bodyPr wrap="square" rtlCol="0">
            <a:noAutofit/>
          </a:bodyPr>
          <a:p>
            <a:r>
              <a:rPr lang="en-US" sz="2800"/>
              <a:t>From January, supermarket sales have slightly decreased.</a:t>
            </a:r>
            <a:endParaRPr lang="en-US" sz="2800"/>
          </a:p>
          <a:p>
            <a:r>
              <a:rPr lang="en-US" sz="2800"/>
              <a:t>February receives least sales. </a:t>
            </a:r>
            <a:endParaRPr lang="en-US" sz="2800"/>
          </a:p>
          <a:p>
            <a:r>
              <a:rPr lang="en-US" sz="2800"/>
              <a:t>This can be because February is the shortest month.</a:t>
            </a:r>
            <a:endParaRPr lang="en-US" sz="2800"/>
          </a:p>
          <a:p>
            <a:r>
              <a:rPr lang="en-US" sz="2800"/>
              <a:t>Month-wise change in sales not very significant.</a:t>
            </a:r>
            <a:endParaRPr 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city that recorded values ​​unexpected from the real values</a:t>
            </a:r>
            <a:endParaRPr lang="en-US"/>
          </a:p>
        </p:txBody>
      </p:sp>
      <p:pic>
        <p:nvPicPr>
          <p:cNvPr id="4" name="Content Placeholder 3" descr="newplot (16)"/>
          <p:cNvPicPr>
            <a:picLocks noChangeAspect="1"/>
          </p:cNvPicPr>
          <p:nvPr>
            <p:ph idx="1"/>
          </p:nvPr>
        </p:nvPicPr>
        <p:blipFill>
          <a:blip r:embed="rId1"/>
          <a:stretch>
            <a:fillRect/>
          </a:stretch>
        </p:blipFill>
        <p:spPr>
          <a:xfrm>
            <a:off x="429895" y="2286635"/>
            <a:ext cx="11577320" cy="41046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branches that pay the highest tax:</a:t>
            </a:r>
            <a:endParaRPr lang="en-US"/>
          </a:p>
        </p:txBody>
      </p:sp>
      <p:pic>
        <p:nvPicPr>
          <p:cNvPr id="4" name="Content Placeholder 3" descr="newplot (10)"/>
          <p:cNvPicPr>
            <a:picLocks noChangeAspect="1"/>
          </p:cNvPicPr>
          <p:nvPr>
            <p:ph idx="1"/>
          </p:nvPr>
        </p:nvPicPr>
        <p:blipFill>
          <a:blip r:embed="rId1"/>
          <a:stretch>
            <a:fillRect/>
          </a:stretch>
        </p:blipFill>
        <p:spPr>
          <a:xfrm>
            <a:off x="0" y="2470785"/>
            <a:ext cx="12192000" cy="43878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The highest profitable period today in all our branches was in the afternoon</a:t>
            </a:r>
            <a:endParaRPr lang="en-US"/>
          </a:p>
        </p:txBody>
      </p:sp>
      <p:pic>
        <p:nvPicPr>
          <p:cNvPr id="4" name="Content Placeholder 3" descr="newplot (12)"/>
          <p:cNvPicPr>
            <a:picLocks noChangeAspect="1"/>
          </p:cNvPicPr>
          <p:nvPr>
            <p:ph idx="1"/>
          </p:nvPr>
        </p:nvPicPr>
        <p:blipFill>
          <a:blip r:embed="rId1"/>
          <a:stretch>
            <a:fillRect/>
          </a:stretch>
        </p:blipFill>
        <p:spPr>
          <a:xfrm>
            <a:off x="568960" y="2056130"/>
            <a:ext cx="10041255" cy="45656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Days that recorded values ​​unexpected from the real values</a:t>
            </a:r>
            <a:endParaRPr lang="en-US"/>
          </a:p>
        </p:txBody>
      </p:sp>
      <p:pic>
        <p:nvPicPr>
          <p:cNvPr id="4" name="Content Placeholder 3" descr="newplot (15)"/>
          <p:cNvPicPr>
            <a:picLocks noChangeAspect="1"/>
          </p:cNvPicPr>
          <p:nvPr>
            <p:ph idx="1"/>
          </p:nvPr>
        </p:nvPicPr>
        <p:blipFill>
          <a:blip r:embed="rId1"/>
          <a:stretch>
            <a:fillRect/>
          </a:stretch>
        </p:blipFill>
        <p:spPr>
          <a:xfrm>
            <a:off x="838200" y="1825625"/>
            <a:ext cx="10768330" cy="45053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 :</a:t>
            </a:r>
            <a:endParaRPr lang="en-US"/>
          </a:p>
        </p:txBody>
      </p:sp>
      <p:sp>
        <p:nvSpPr>
          <p:cNvPr id="3" name="Content Placeholder 2"/>
          <p:cNvSpPr>
            <a:spLocks noGrp="1"/>
          </p:cNvSpPr>
          <p:nvPr>
            <p:ph idx="1"/>
          </p:nvPr>
        </p:nvSpPr>
        <p:spPr>
          <a:xfrm>
            <a:off x="838200" y="1554480"/>
            <a:ext cx="10515600" cy="4622800"/>
          </a:xfrm>
        </p:spPr>
        <p:txBody>
          <a:bodyPr/>
          <a:p>
            <a:r>
              <a:rPr lang="en-US"/>
              <a:t>Welcome to our presentation on Supermarket Sales Analysis  In this session we will delve into the intricate details of sales data to uncover patterns trends and insights that can drive business decisions and strategies. </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Days that recorded values ​​unexpected from the real values</a:t>
            </a:r>
            <a:endParaRPr lang="en-US"/>
          </a:p>
        </p:txBody>
      </p:sp>
      <p:pic>
        <p:nvPicPr>
          <p:cNvPr id="7" name="Content Placeholder 6" descr="newplot (14)"/>
          <p:cNvPicPr>
            <a:picLocks noChangeAspect="1"/>
          </p:cNvPicPr>
          <p:nvPr>
            <p:ph idx="1"/>
          </p:nvPr>
        </p:nvPicPr>
        <p:blipFill>
          <a:blip r:embed="rId1"/>
          <a:stretch>
            <a:fillRect/>
          </a:stretch>
        </p:blipFill>
        <p:spPr>
          <a:xfrm>
            <a:off x="721995" y="1995170"/>
            <a:ext cx="10632440" cy="43643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Find out the total profit of both genders by payment</a:t>
            </a:r>
            <a:endParaRPr lang="en-US"/>
          </a:p>
        </p:txBody>
      </p:sp>
      <p:pic>
        <p:nvPicPr>
          <p:cNvPr id="4" name="Content Placeholder 3" descr="newplot (18)"/>
          <p:cNvPicPr>
            <a:picLocks noChangeAspect="1"/>
          </p:cNvPicPr>
          <p:nvPr>
            <p:ph idx="1"/>
          </p:nvPr>
        </p:nvPicPr>
        <p:blipFill>
          <a:blip r:embed="rId1"/>
          <a:stretch>
            <a:fillRect/>
          </a:stretch>
        </p:blipFill>
        <p:spPr>
          <a:xfrm>
            <a:off x="0" y="2286635"/>
            <a:ext cx="12192000" cy="43961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the best way to pay for both genders?</a:t>
            </a:r>
            <a:endParaRPr lang="en-US"/>
          </a:p>
        </p:txBody>
      </p:sp>
      <p:pic>
        <p:nvPicPr>
          <p:cNvPr id="4" name="Content Placeholder 3" descr="newplot (20)"/>
          <p:cNvPicPr>
            <a:picLocks noChangeAspect="1"/>
          </p:cNvPicPr>
          <p:nvPr>
            <p:ph idx="1"/>
          </p:nvPr>
        </p:nvPicPr>
        <p:blipFill>
          <a:blip r:embed="rId1"/>
          <a:stretch>
            <a:fillRect/>
          </a:stretch>
        </p:blipFill>
        <p:spPr>
          <a:xfrm>
            <a:off x="630555" y="2286635"/>
            <a:ext cx="10408285" cy="41967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Knowing the ratings for customer type :- </a:t>
            </a:r>
            <a:endParaRPr lang="en-US"/>
          </a:p>
        </p:txBody>
      </p:sp>
      <p:pic>
        <p:nvPicPr>
          <p:cNvPr id="4" name="Content Placeholder 3" descr="newplot (19)"/>
          <p:cNvPicPr>
            <a:picLocks noChangeAspect="1"/>
          </p:cNvPicPr>
          <p:nvPr>
            <p:ph idx="1"/>
          </p:nvPr>
        </p:nvPicPr>
        <p:blipFill>
          <a:blip r:embed="rId1"/>
          <a:stretch>
            <a:fillRect/>
          </a:stretch>
        </p:blipFill>
        <p:spPr>
          <a:xfrm>
            <a:off x="635" y="2286635"/>
            <a:ext cx="11729085" cy="41351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Relationship between the 5% tax and the total</a:t>
            </a:r>
            <a:endParaRPr lang="en-US"/>
          </a:p>
        </p:txBody>
      </p:sp>
      <p:pic>
        <p:nvPicPr>
          <p:cNvPr id="4" name="Content Placeholder 3" descr="newplot (21)"/>
          <p:cNvPicPr>
            <a:picLocks noChangeAspect="1"/>
          </p:cNvPicPr>
          <p:nvPr>
            <p:ph idx="1"/>
          </p:nvPr>
        </p:nvPicPr>
        <p:blipFill>
          <a:blip r:embed="rId1"/>
          <a:stretch>
            <a:fillRect/>
          </a:stretch>
        </p:blipFill>
        <p:spPr>
          <a:xfrm>
            <a:off x="491490" y="2286635"/>
            <a:ext cx="10486390" cy="3429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order's rating range in terms of total</a:t>
            </a:r>
            <a:endParaRPr lang="en-US"/>
          </a:p>
        </p:txBody>
      </p:sp>
      <p:pic>
        <p:nvPicPr>
          <p:cNvPr id="4" name="Content Placeholder 3" descr="newplot (22)"/>
          <p:cNvPicPr>
            <a:picLocks noChangeAspect="1"/>
          </p:cNvPicPr>
          <p:nvPr>
            <p:ph idx="1"/>
          </p:nvPr>
        </p:nvPicPr>
        <p:blipFill>
          <a:blip r:embed="rId1"/>
          <a:stretch>
            <a:fillRect/>
          </a:stretch>
        </p:blipFill>
        <p:spPr>
          <a:xfrm>
            <a:off x="582930" y="2286635"/>
            <a:ext cx="11179175" cy="424243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In which month did we reach the maximum level in profits and in which month did it fall?</a:t>
            </a:r>
            <a:endParaRPr lang="en-US"/>
          </a:p>
        </p:txBody>
      </p:sp>
      <p:pic>
        <p:nvPicPr>
          <p:cNvPr id="4" name="Content Placeholder 3" descr="newplot (23)"/>
          <p:cNvPicPr>
            <a:picLocks noChangeAspect="1"/>
          </p:cNvPicPr>
          <p:nvPr>
            <p:ph idx="1"/>
          </p:nvPr>
        </p:nvPicPr>
        <p:blipFill>
          <a:blip r:embed="rId1"/>
          <a:stretch>
            <a:fillRect/>
          </a:stretch>
        </p:blipFill>
        <p:spPr>
          <a:xfrm>
            <a:off x="475615" y="1949450"/>
            <a:ext cx="10671175" cy="39966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Key Objectives of the Analysis : </a:t>
            </a:r>
            <a:endParaRPr lang="en-US"/>
          </a:p>
        </p:txBody>
      </p:sp>
      <p:sp>
        <p:nvSpPr>
          <p:cNvPr id="3" name="Content Placeholder 2"/>
          <p:cNvSpPr>
            <a:spLocks noGrp="1"/>
          </p:cNvSpPr>
          <p:nvPr>
            <p:ph idx="1"/>
          </p:nvPr>
        </p:nvSpPr>
        <p:spPr/>
        <p:txBody>
          <a:bodyPr>
            <a:normAutofit lnSpcReduction="20000"/>
          </a:bodyPr>
          <a:p>
            <a:r>
              <a:rPr lang="en-US"/>
              <a:t>Identify Trends: Understand the patterns in sales over time to forecast future performance.</a:t>
            </a:r>
            <a:endParaRPr lang="en-US"/>
          </a:p>
          <a:p>
            <a:r>
              <a:rPr lang="en-US"/>
              <a:t>Enhance Customer Satisfaction: Analyze customer behavior to improve service and product offerings.</a:t>
            </a:r>
            <a:endParaRPr lang="en-US"/>
          </a:p>
          <a:p>
            <a:r>
              <a:rPr lang="en-US"/>
              <a:t>Optimize Inventory: Ensure the right products are available at the right time to minimize stockouts and overstock situations.</a:t>
            </a:r>
            <a:endParaRPr lang="en-US"/>
          </a:p>
          <a:p>
            <a:r>
              <a:rPr lang="en-US"/>
              <a:t>Increase Revenue: Identify opportunities to boost sales through targeted promotions and marketing strategies.</a:t>
            </a:r>
            <a:endParaRPr lang="en-US"/>
          </a:p>
          <a:p>
            <a:r>
              <a:rPr lang="en-US"/>
              <a:t>Improve Operational Efficiency: Streamline processes to reduce costs and improve profitability.</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An overview of the supermarket and its importance in our daily lives:-</a:t>
            </a:r>
            <a:endParaRPr lang="en-US"/>
          </a:p>
        </p:txBody>
      </p:sp>
      <p:sp>
        <p:nvSpPr>
          <p:cNvPr id="3" name="Content Placeholder 2"/>
          <p:cNvSpPr>
            <a:spLocks noGrp="1"/>
          </p:cNvSpPr>
          <p:nvPr>
            <p:ph idx="1"/>
          </p:nvPr>
        </p:nvSpPr>
        <p:spPr/>
        <p:txBody>
          <a:bodyPr/>
          <a:p>
            <a:pPr marL="0" indent="0">
              <a:buNone/>
            </a:pPr>
            <a:r>
              <a:rPr lang="en-US"/>
              <a:t>1. Convenience</a:t>
            </a:r>
            <a:endParaRPr lang="en-US"/>
          </a:p>
          <a:p>
            <a:pPr marL="0" indent="0">
              <a:buNone/>
            </a:pPr>
            <a:r>
              <a:rPr lang="en-US"/>
              <a:t>One-Stop Shopping : Supermarkets offer a diverse range of products,             including groceries, household items, personal care products, and more,       all under one roof.</a:t>
            </a:r>
            <a:endParaRPr lang="en-US"/>
          </a:p>
          <a:p>
            <a:pPr marL="0" indent="0">
              <a:buNone/>
            </a:pPr>
            <a:endParaRPr lang="en-US"/>
          </a:p>
          <a:p>
            <a:pPr marL="0" indent="0">
              <a:buNone/>
            </a:pPr>
            <a:r>
              <a:rPr lang="en-US"/>
              <a:t>2. Quality and Safety : </a:t>
            </a:r>
            <a:endParaRPr lang="en-US"/>
          </a:p>
          <a:p>
            <a:pPr marL="0" indent="0">
              <a:buNone/>
            </a:pPr>
            <a:r>
              <a:rPr lang="en-US"/>
              <a:t>Food Safety Standards: Supermarkets adhere to strict food safety and hygiene standards to ensure the products they sell are safe for consumption.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An overview of the supermarket and its importance in our daily lives:-</a:t>
            </a:r>
            <a:endParaRPr lang="en-US"/>
          </a:p>
        </p:txBody>
      </p:sp>
      <p:sp>
        <p:nvSpPr>
          <p:cNvPr id="3" name="Content Placeholder 2"/>
          <p:cNvSpPr>
            <a:spLocks noGrp="1"/>
          </p:cNvSpPr>
          <p:nvPr>
            <p:ph idx="1"/>
          </p:nvPr>
        </p:nvSpPr>
        <p:spPr>
          <a:xfrm>
            <a:off x="838200" y="1825625"/>
            <a:ext cx="10515600" cy="3748405"/>
          </a:xfrm>
        </p:spPr>
        <p:txBody>
          <a:bodyPr/>
          <a:p>
            <a:r>
              <a:rPr lang="en-US"/>
              <a:t>Supermarkets are a vital component of modern life, contributing significantly to convenience affordability and community well-being. Their role extends beyond mere retail impacting local economies fostering community spirit and embracing technological advancements to better serve their customers  Understanding the importance of supermarkets helps us appreciate their contribution to our daily lives and the broader economic landscape.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An Overview Of Our Data :  </a:t>
            </a:r>
            <a:endParaRPr lang="en-US"/>
          </a:p>
        </p:txBody>
      </p:sp>
      <p:sp>
        <p:nvSpPr>
          <p:cNvPr id="3" name="Content Placeholder 2"/>
          <p:cNvSpPr>
            <a:spLocks noGrp="1"/>
          </p:cNvSpPr>
          <p:nvPr>
            <p:ph idx="1"/>
          </p:nvPr>
        </p:nvSpPr>
        <p:spPr/>
        <p:txBody>
          <a:bodyPr/>
          <a:p>
            <a:pPr marL="0" indent="0">
              <a:buNone/>
            </a:pPr>
            <a:r>
              <a:rPr lang="en-US"/>
              <a:t>1. Basic Information</a:t>
            </a:r>
            <a:endParaRPr lang="en-US"/>
          </a:p>
          <a:p>
            <a:r>
              <a:rPr lang="en-US"/>
              <a:t>Invoice ID: Unique identifier for each transaction.</a:t>
            </a:r>
            <a:endParaRPr lang="en-US"/>
          </a:p>
          <a:p>
            <a:r>
              <a:rPr lang="en-US"/>
              <a:t>Branch: Store branch where the transaction took place (A, B, C).</a:t>
            </a:r>
            <a:endParaRPr lang="en-US"/>
          </a:p>
          <a:p>
            <a:r>
              <a:rPr lang="en-US"/>
              <a:t>City: Location of the store (Yangon, Naypyitaw, Mandalay).</a:t>
            </a:r>
            <a:endParaRPr lang="en-US"/>
          </a:p>
          <a:p>
            <a:r>
              <a:rPr lang="en-US"/>
              <a:t>Customer Type: Type of customer (Member, Normal).</a:t>
            </a:r>
            <a:endParaRPr lang="en-US"/>
          </a:p>
          <a:p>
            <a:r>
              <a:rPr lang="en-US"/>
              <a:t>Gender: Gender of the customer (Male, Female).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An Overview Of Our Data :  </a:t>
            </a:r>
            <a:endParaRPr lang="en-US"/>
          </a:p>
        </p:txBody>
      </p:sp>
      <p:sp>
        <p:nvSpPr>
          <p:cNvPr id="3" name="Content Placeholder 2"/>
          <p:cNvSpPr>
            <a:spLocks noGrp="1"/>
          </p:cNvSpPr>
          <p:nvPr>
            <p:ph idx="1"/>
          </p:nvPr>
        </p:nvSpPr>
        <p:spPr/>
        <p:txBody>
          <a:bodyPr>
            <a:normAutofit fontScale="90000" lnSpcReduction="20000"/>
          </a:bodyPr>
          <a:p>
            <a:pPr marL="0" indent="0">
              <a:buNone/>
            </a:pPr>
            <a:r>
              <a:rPr lang="en-US"/>
              <a:t>2. Product Information</a:t>
            </a:r>
            <a:endParaRPr lang="en-US"/>
          </a:p>
          <a:p>
            <a:r>
              <a:rPr lang="en-US"/>
              <a:t>Product Line: Category of products purchased (e.g., Health and beauty, Electronic accessories).</a:t>
            </a:r>
            <a:endParaRPr lang="en-US"/>
          </a:p>
          <a:p>
            <a:r>
              <a:rPr lang="en-US"/>
              <a:t>Unit Price: Price per unit of the product.</a:t>
            </a:r>
            <a:endParaRPr lang="en-US"/>
          </a:p>
          <a:p>
            <a:r>
              <a:rPr lang="en-US"/>
              <a:t>Quantity: Number of units purchased.</a:t>
            </a:r>
            <a:endParaRPr lang="en-US"/>
          </a:p>
          <a:p>
            <a:endParaRPr lang="en-US"/>
          </a:p>
          <a:p>
            <a:pPr marL="0" indent="0">
              <a:buNone/>
            </a:pPr>
            <a:r>
              <a:rPr lang="en-US"/>
              <a:t>3. Financial Details</a:t>
            </a:r>
            <a:endParaRPr lang="en-US"/>
          </a:p>
          <a:p>
            <a:r>
              <a:rPr lang="en-US"/>
              <a:t>Tax 5%: Tax amount for the transaction.</a:t>
            </a:r>
            <a:endParaRPr lang="en-US"/>
          </a:p>
          <a:p>
            <a:r>
              <a:rPr lang="en-US"/>
              <a:t>Total: Total amount paid including tax.</a:t>
            </a:r>
            <a:endParaRPr lang="en-US"/>
          </a:p>
          <a:p>
            <a:r>
              <a:rPr lang="en-US"/>
              <a:t>Gross Margin Percentage: Percentage of gross margin.</a:t>
            </a:r>
            <a:endParaRPr lang="en-US"/>
          </a:p>
          <a:p>
            <a:r>
              <a:rPr lang="en-US"/>
              <a:t>Gross Income: Income before tax.</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An Overview Of Our Data :  </a:t>
            </a:r>
            <a:endParaRPr lang="en-US"/>
          </a:p>
        </p:txBody>
      </p:sp>
      <p:sp>
        <p:nvSpPr>
          <p:cNvPr id="3" name="Content Placeholder 2"/>
          <p:cNvSpPr>
            <a:spLocks noGrp="1"/>
          </p:cNvSpPr>
          <p:nvPr>
            <p:ph idx="1"/>
          </p:nvPr>
        </p:nvSpPr>
        <p:spPr>
          <a:xfrm>
            <a:off x="838200" y="1537970"/>
            <a:ext cx="10515600" cy="4639310"/>
          </a:xfrm>
        </p:spPr>
        <p:txBody>
          <a:bodyPr>
            <a:normAutofit fontScale="80000"/>
          </a:bodyPr>
          <a:p>
            <a:pPr marL="0" indent="0">
              <a:buNone/>
            </a:pPr>
            <a:r>
              <a:rPr lang="en-US"/>
              <a:t>  4. Customer Feedback</a:t>
            </a:r>
            <a:endParaRPr lang="en-US"/>
          </a:p>
          <a:p>
            <a:r>
              <a:rPr lang="en-US"/>
              <a:t>Rating: Customer rating of the transaction.</a:t>
            </a:r>
            <a:endParaRPr lang="en-US"/>
          </a:p>
          <a:p>
            <a:pPr marL="0" indent="0">
              <a:buNone/>
            </a:pPr>
            <a:r>
              <a:rPr lang="en-US"/>
              <a:t>  5. Date and Time Information</a:t>
            </a:r>
            <a:endParaRPr lang="en-US"/>
          </a:p>
          <a:p>
            <a:r>
              <a:rPr lang="en-US"/>
              <a:t>Day: Day of the month when the transaction occurred.</a:t>
            </a:r>
            <a:endParaRPr lang="en-US"/>
          </a:p>
          <a:p>
            <a:r>
              <a:rPr lang="en-US"/>
              <a:t>Month: Month of the year when the transaction occurred.</a:t>
            </a:r>
            <a:endParaRPr lang="en-US"/>
          </a:p>
          <a:p>
            <a:r>
              <a:rPr lang="en-US"/>
              <a:t>Day Name: Day of the week.</a:t>
            </a:r>
            <a:endParaRPr lang="en-US"/>
          </a:p>
          <a:p>
            <a:r>
              <a:rPr lang="en-US"/>
              <a:t>Month Name: Name of the month.</a:t>
            </a:r>
            <a:endParaRPr lang="en-US"/>
          </a:p>
          <a:p>
            <a:r>
              <a:rPr lang="en-US"/>
              <a:t>Year: Year of the transaction.</a:t>
            </a:r>
            <a:endParaRPr lang="en-US"/>
          </a:p>
          <a:p>
            <a:r>
              <a:rPr lang="en-US"/>
              <a:t>Hour: Hour of the day when the transaction occurred.</a:t>
            </a:r>
            <a:endParaRPr lang="en-US"/>
          </a:p>
          <a:p>
            <a:r>
              <a:rPr lang="en-US"/>
              <a:t>Day Period: Part of the day (Morning, Afternoon, Evening).</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View Analytics :-</a:t>
            </a:r>
            <a:endParaRPr lang="en-US"/>
          </a:p>
        </p:txBody>
      </p:sp>
      <p:pic>
        <p:nvPicPr>
          <p:cNvPr id="4" name="Content Placeholder 3" descr="newplot"/>
          <p:cNvPicPr>
            <a:picLocks noChangeAspect="1"/>
          </p:cNvPicPr>
          <p:nvPr>
            <p:ph idx="1"/>
          </p:nvPr>
        </p:nvPicPr>
        <p:blipFill>
          <a:blip r:embed="rId1"/>
          <a:stretch>
            <a:fillRect/>
          </a:stretch>
        </p:blipFill>
        <p:spPr>
          <a:xfrm>
            <a:off x="690245" y="2623820"/>
            <a:ext cx="9119235" cy="3628390"/>
          </a:xfrm>
          <a:prstGeom prst="rect">
            <a:avLst/>
          </a:prstGeom>
        </p:spPr>
      </p:pic>
      <p:sp>
        <p:nvSpPr>
          <p:cNvPr id="5" name="Text Box 4"/>
          <p:cNvSpPr txBox="1"/>
          <p:nvPr/>
        </p:nvSpPr>
        <p:spPr>
          <a:xfrm>
            <a:off x="690245" y="1364615"/>
            <a:ext cx="10328275" cy="1259205"/>
          </a:xfrm>
          <a:prstGeom prst="rect">
            <a:avLst/>
          </a:prstGeom>
          <a:noFill/>
        </p:spPr>
        <p:txBody>
          <a:bodyPr wrap="square" rtlCol="0">
            <a:noAutofit/>
          </a:bodyPr>
          <a:p>
            <a:r>
              <a:rPr lang="en-US" sz="2000"/>
              <a:t>Each bar's height corresponds to the number of best-selling products in the respective branch : </a:t>
            </a:r>
            <a:endParaRPr lang="en-US" sz="2000"/>
          </a:p>
          <a:p>
            <a:r>
              <a:rPr lang="en-US" sz="2000"/>
              <a:t>Branch A has the highest count with 340 best-selling products.</a:t>
            </a:r>
            <a:endParaRPr lang="en-US" sz="2000"/>
          </a:p>
          <a:p>
            <a:r>
              <a:rPr lang="en-US" sz="2000"/>
              <a:t>Branch C has 328 best-selling products.</a:t>
            </a:r>
            <a:endParaRPr lang="en-US" sz="2000"/>
          </a:p>
          <a:p>
            <a:r>
              <a:rPr lang="en-US" sz="2000"/>
              <a:t>Branch B has 332 best-selling products</a:t>
            </a:r>
            <a:endParaRPr 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4627</Words>
  <Application>WPS Presentation</Application>
  <PresentationFormat>Widescreen</PresentationFormat>
  <Paragraphs>117</Paragraphs>
  <Slides>26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Arial</vt:lpstr>
      <vt:lpstr>SimSun</vt:lpstr>
      <vt:lpstr>Wingdings</vt:lpstr>
      <vt:lpstr>Arial Unicode MS</vt:lpstr>
      <vt:lpstr>Calibri Light</vt:lpstr>
      <vt:lpstr>Calibri</vt:lpstr>
      <vt:lpstr>Microsoft YaHei</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Supermarket sales  Analysis</dc:title>
  <dc:creator/>
  <cp:lastModifiedBy>moabo</cp:lastModifiedBy>
  <cp:revision>2</cp:revision>
  <dcterms:created xsi:type="dcterms:W3CDTF">2024-07-11T21:16:25Z</dcterms:created>
  <dcterms:modified xsi:type="dcterms:W3CDTF">2024-07-11T21:16:46Z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D081812DC392436F8AEAFB325E84B693_13</vt:lpwstr>
  </property>
  <property fmtid="{D5CDD505-2E9C-101B-9397-08002B2CF9AE}" pid="3" name="KSOProductBuildVer">
    <vt:lpwstr>1033-12.2.0.13472</vt:lpwstr>
  </property>
</Properties>
</file>