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en-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3"/>
  </p:normalViewPr>
  <p:slideViewPr>
    <p:cSldViewPr snapToGrid="0">
      <p:cViewPr varScale="1">
        <p:scale>
          <a:sx n="101" d="100"/>
          <a:sy n="101" d="100"/>
        </p:scale>
        <p:origin x="10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EFF835-B414-0444-A2A7-CEA189A39A07}" type="doc">
      <dgm:prSet loTypeId="urn:microsoft.com/office/officeart/2005/8/layout/process3" loCatId="" qsTypeId="urn:microsoft.com/office/officeart/2005/8/quickstyle/simple1" qsCatId="simple" csTypeId="urn:microsoft.com/office/officeart/2005/8/colors/accent1_2" csCatId="accent1" phldr="1"/>
      <dgm:spPr/>
      <dgm:t>
        <a:bodyPr/>
        <a:lstStyle/>
        <a:p>
          <a:endParaRPr lang="en-US"/>
        </a:p>
      </dgm:t>
    </dgm:pt>
    <dgm:pt modelId="{E8A6D45B-E89E-3F43-BE45-303490F92605}">
      <dgm:prSet phldrT="[Text]"/>
      <dgm:spPr/>
      <dgm:t>
        <a:bodyPr/>
        <a:lstStyle/>
        <a:p>
          <a:r>
            <a:rPr lang="en-US" b="1" u="none" strike="noStrike" dirty="0">
              <a:effectLst/>
              <a:latin typeface="Arial" panose="020B0604020202020204" pitchFamily="34" charset="0"/>
              <a:ea typeface="Arial" panose="020B0604020202020204" pitchFamily="34" charset="0"/>
            </a:rPr>
            <a:t>Upload Image</a:t>
          </a:r>
          <a:endParaRPr lang="en-US" dirty="0"/>
        </a:p>
      </dgm:t>
    </dgm:pt>
    <dgm:pt modelId="{D67AD68C-D8B6-BF4F-9DDC-CEBF0953F18D}" type="parTrans" cxnId="{43BD6138-4DAC-4D49-BF2F-67A46E469FE1}">
      <dgm:prSet/>
      <dgm:spPr/>
      <dgm:t>
        <a:bodyPr/>
        <a:lstStyle/>
        <a:p>
          <a:endParaRPr lang="en-US"/>
        </a:p>
      </dgm:t>
    </dgm:pt>
    <dgm:pt modelId="{60C3FF64-5123-5E45-9DF3-B0D6569C6D34}" type="sibTrans" cxnId="{43BD6138-4DAC-4D49-BF2F-67A46E469FE1}">
      <dgm:prSet/>
      <dgm:spPr/>
      <dgm:t>
        <a:bodyPr/>
        <a:lstStyle/>
        <a:p>
          <a:endParaRPr lang="en-US"/>
        </a:p>
      </dgm:t>
    </dgm:pt>
    <dgm:pt modelId="{AEDD2C59-7825-3243-8CC6-68D29E3B2B86}">
      <dgm:prSet phldrT="[Text]" phldr="1"/>
      <dgm:spPr/>
      <dgm:t>
        <a:bodyPr/>
        <a:lstStyle/>
        <a:p>
          <a:endParaRPr lang="en-US"/>
        </a:p>
      </dgm:t>
    </dgm:pt>
    <dgm:pt modelId="{54EC5F85-CB93-7C47-9462-7CE34DA1C4B1}" type="parTrans" cxnId="{8FD57316-3C2A-744D-82B6-4A4D8DD24858}">
      <dgm:prSet/>
      <dgm:spPr/>
      <dgm:t>
        <a:bodyPr/>
        <a:lstStyle/>
        <a:p>
          <a:endParaRPr lang="en-US"/>
        </a:p>
      </dgm:t>
    </dgm:pt>
    <dgm:pt modelId="{BB558567-B355-9A4C-BF5C-C6FB42F33D48}" type="sibTrans" cxnId="{8FD57316-3C2A-744D-82B6-4A4D8DD24858}">
      <dgm:prSet/>
      <dgm:spPr/>
      <dgm:t>
        <a:bodyPr/>
        <a:lstStyle/>
        <a:p>
          <a:endParaRPr lang="en-US"/>
        </a:p>
      </dgm:t>
    </dgm:pt>
    <dgm:pt modelId="{4F9255F0-35DE-7B46-BE05-77C481B3CC36}">
      <dgm:prSet phldrT="[Text]"/>
      <dgm:spPr/>
      <dgm:t>
        <a:bodyPr/>
        <a:lstStyle/>
        <a:p>
          <a:r>
            <a:rPr lang="en-US" b="1" u="none" strike="noStrike" dirty="0">
              <a:effectLst/>
              <a:latin typeface="Arial" panose="020B0604020202020204" pitchFamily="34" charset="0"/>
              <a:ea typeface="Arial" panose="020B0604020202020204" pitchFamily="34" charset="0"/>
            </a:rPr>
            <a:t>Generate Caption</a:t>
          </a:r>
          <a:endParaRPr lang="en-US" dirty="0"/>
        </a:p>
      </dgm:t>
    </dgm:pt>
    <dgm:pt modelId="{44F65421-3761-6F4B-9419-4637DA18E206}" type="parTrans" cxnId="{CA36FE62-241B-1D49-87DA-D61A7A45E2A1}">
      <dgm:prSet/>
      <dgm:spPr/>
      <dgm:t>
        <a:bodyPr/>
        <a:lstStyle/>
        <a:p>
          <a:endParaRPr lang="en-US"/>
        </a:p>
      </dgm:t>
    </dgm:pt>
    <dgm:pt modelId="{1B98F956-8864-BD4D-85D7-6BBEBC8B6E9A}" type="sibTrans" cxnId="{CA36FE62-241B-1D49-87DA-D61A7A45E2A1}">
      <dgm:prSet/>
      <dgm:spPr/>
      <dgm:t>
        <a:bodyPr/>
        <a:lstStyle/>
        <a:p>
          <a:pPr rtl="1"/>
          <a:endParaRPr lang="en-US"/>
        </a:p>
      </dgm:t>
    </dgm:pt>
    <dgm:pt modelId="{7CACD90E-9E42-A742-B191-D97DD2D17B65}">
      <dgm:prSet phldrT="[Text]"/>
      <dgm:spPr/>
      <dgm:t>
        <a:bodyPr/>
        <a:lstStyle/>
        <a:p>
          <a:pPr algn="l" rtl="1"/>
          <a:r>
            <a:rPr lang="en-US" dirty="0"/>
            <a:t>a man taking a picture of a sunset</a:t>
          </a:r>
        </a:p>
      </dgm:t>
    </dgm:pt>
    <dgm:pt modelId="{36F7CCE2-771C-8349-93D6-563B65EFFCF3}" type="parTrans" cxnId="{5ECBFDAB-B21B-464F-9CA4-D780832B35FA}">
      <dgm:prSet/>
      <dgm:spPr/>
      <dgm:t>
        <a:bodyPr/>
        <a:lstStyle/>
        <a:p>
          <a:endParaRPr lang="en-US"/>
        </a:p>
      </dgm:t>
    </dgm:pt>
    <dgm:pt modelId="{842E5987-8EB3-424E-8F0A-3F5664B6DCDD}" type="sibTrans" cxnId="{5ECBFDAB-B21B-464F-9CA4-D780832B35FA}">
      <dgm:prSet/>
      <dgm:spPr/>
      <dgm:t>
        <a:bodyPr/>
        <a:lstStyle/>
        <a:p>
          <a:endParaRPr lang="en-US"/>
        </a:p>
      </dgm:t>
    </dgm:pt>
    <dgm:pt modelId="{C85A09DB-914C-D54C-9839-2CB1667AE61F}">
      <dgm:prSet phldrT="[Text]"/>
      <dgm:spPr/>
      <dgm:t>
        <a:bodyPr/>
        <a:lstStyle/>
        <a:p>
          <a:r>
            <a:rPr lang="en-US" b="1" u="none" strike="noStrike" dirty="0">
              <a:effectLst/>
              <a:latin typeface="Arial" panose="020B0604020202020204" pitchFamily="34" charset="0"/>
              <a:ea typeface="Arial" panose="020B0604020202020204" pitchFamily="34" charset="0"/>
            </a:rPr>
            <a:t>Translate Caption </a:t>
          </a:r>
          <a:endParaRPr lang="en-US" dirty="0"/>
        </a:p>
      </dgm:t>
    </dgm:pt>
    <dgm:pt modelId="{9B834AFC-CD90-CB4F-A024-E47799EB7335}" type="parTrans" cxnId="{9EAB1E01-59B5-0E40-B124-D70009E289C8}">
      <dgm:prSet/>
      <dgm:spPr/>
      <dgm:t>
        <a:bodyPr/>
        <a:lstStyle/>
        <a:p>
          <a:endParaRPr lang="en-US"/>
        </a:p>
      </dgm:t>
    </dgm:pt>
    <dgm:pt modelId="{1BEE2D34-A831-1B4C-B5AE-378164C5E3EA}" type="sibTrans" cxnId="{9EAB1E01-59B5-0E40-B124-D70009E289C8}">
      <dgm:prSet/>
      <dgm:spPr/>
      <dgm:t>
        <a:bodyPr/>
        <a:lstStyle/>
        <a:p>
          <a:endParaRPr lang="en-US"/>
        </a:p>
      </dgm:t>
    </dgm:pt>
    <dgm:pt modelId="{7858A09A-6D70-C041-9B43-6F589CC9D258}">
      <dgm:prSet phldrT="[Text]"/>
      <dgm:spPr/>
      <dgm:t>
        <a:bodyPr/>
        <a:lstStyle/>
        <a:p>
          <a:pPr rtl="1"/>
          <a:r>
            <a:rPr lang="ar-EG" dirty="0"/>
            <a:t>رجل يلتقط صورة لغروب</a:t>
          </a:r>
          <a:endParaRPr lang="en-US" dirty="0"/>
        </a:p>
      </dgm:t>
    </dgm:pt>
    <dgm:pt modelId="{6E25BC41-B558-544B-8E14-19AC20AB73B3}" type="parTrans" cxnId="{74B0073F-CF0F-5548-9DAA-4C0262A53CAF}">
      <dgm:prSet/>
      <dgm:spPr/>
      <dgm:t>
        <a:bodyPr/>
        <a:lstStyle/>
        <a:p>
          <a:endParaRPr lang="en-US"/>
        </a:p>
      </dgm:t>
    </dgm:pt>
    <dgm:pt modelId="{307DBA24-5C13-F347-959C-2284A7C193BD}" type="sibTrans" cxnId="{74B0073F-CF0F-5548-9DAA-4C0262A53CAF}">
      <dgm:prSet/>
      <dgm:spPr/>
      <dgm:t>
        <a:bodyPr/>
        <a:lstStyle/>
        <a:p>
          <a:endParaRPr lang="en-US"/>
        </a:p>
      </dgm:t>
    </dgm:pt>
    <dgm:pt modelId="{0E5CF763-9AB1-EB4F-ACE6-785EAD8747CD}" type="pres">
      <dgm:prSet presAssocID="{72EFF835-B414-0444-A2A7-CEA189A39A07}" presName="linearFlow" presStyleCnt="0">
        <dgm:presLayoutVars>
          <dgm:dir/>
          <dgm:animLvl val="lvl"/>
          <dgm:resizeHandles val="exact"/>
        </dgm:presLayoutVars>
      </dgm:prSet>
      <dgm:spPr/>
    </dgm:pt>
    <dgm:pt modelId="{06F9EA60-BAF4-254B-8664-0C30A3784E33}" type="pres">
      <dgm:prSet presAssocID="{E8A6D45B-E89E-3F43-BE45-303490F92605}" presName="composite" presStyleCnt="0"/>
      <dgm:spPr/>
    </dgm:pt>
    <dgm:pt modelId="{44FB9079-5BA7-4B41-A430-581BD1B198A6}" type="pres">
      <dgm:prSet presAssocID="{E8A6D45B-E89E-3F43-BE45-303490F92605}" presName="parTx" presStyleLbl="node1" presStyleIdx="0" presStyleCnt="3">
        <dgm:presLayoutVars>
          <dgm:chMax val="0"/>
          <dgm:chPref val="0"/>
          <dgm:bulletEnabled val="1"/>
        </dgm:presLayoutVars>
      </dgm:prSet>
      <dgm:spPr/>
    </dgm:pt>
    <dgm:pt modelId="{54FDA4CE-360B-F340-9A3C-D31D4106C109}" type="pres">
      <dgm:prSet presAssocID="{E8A6D45B-E89E-3F43-BE45-303490F92605}" presName="parSh" presStyleLbl="node1" presStyleIdx="0" presStyleCnt="3" custScaleX="122375" custLinFactNeighborX="3109" custLinFactNeighborY="-25537"/>
      <dgm:spPr/>
    </dgm:pt>
    <dgm:pt modelId="{615CBFA3-9260-DA4B-80EF-131DF978BF1B}" type="pres">
      <dgm:prSet presAssocID="{E8A6D45B-E89E-3F43-BE45-303490F92605}" presName="desTx" presStyleLbl="fgAcc1" presStyleIdx="0" presStyleCnt="3">
        <dgm:presLayoutVars>
          <dgm:bulletEnabled val="1"/>
        </dgm:presLayoutVars>
      </dgm:prSet>
      <dgm:spPr/>
    </dgm:pt>
    <dgm:pt modelId="{4C973241-8DBC-6347-9E8B-AA52FE23B5CD}" type="pres">
      <dgm:prSet presAssocID="{60C3FF64-5123-5E45-9DF3-B0D6569C6D34}" presName="sibTrans" presStyleLbl="sibTrans2D1" presStyleIdx="0" presStyleCnt="2"/>
      <dgm:spPr/>
    </dgm:pt>
    <dgm:pt modelId="{42928240-2143-3243-82B2-8BC76C59C815}" type="pres">
      <dgm:prSet presAssocID="{60C3FF64-5123-5E45-9DF3-B0D6569C6D34}" presName="connTx" presStyleLbl="sibTrans2D1" presStyleIdx="0" presStyleCnt="2"/>
      <dgm:spPr/>
    </dgm:pt>
    <dgm:pt modelId="{7B79037F-F9BD-E443-AB56-D949E3AFD5FC}" type="pres">
      <dgm:prSet presAssocID="{4F9255F0-35DE-7B46-BE05-77C481B3CC36}" presName="composite" presStyleCnt="0"/>
      <dgm:spPr/>
    </dgm:pt>
    <dgm:pt modelId="{9E9EFCFF-887B-8B46-AA43-8F3569EDD30E}" type="pres">
      <dgm:prSet presAssocID="{4F9255F0-35DE-7B46-BE05-77C481B3CC36}" presName="parTx" presStyleLbl="node1" presStyleIdx="0" presStyleCnt="3">
        <dgm:presLayoutVars>
          <dgm:chMax val="0"/>
          <dgm:chPref val="0"/>
          <dgm:bulletEnabled val="1"/>
        </dgm:presLayoutVars>
      </dgm:prSet>
      <dgm:spPr/>
    </dgm:pt>
    <dgm:pt modelId="{AC0F9281-16D9-A448-9B0C-98C773E8C337}" type="pres">
      <dgm:prSet presAssocID="{4F9255F0-35DE-7B46-BE05-77C481B3CC36}" presName="parSh" presStyleLbl="node1" presStyleIdx="1" presStyleCnt="3" custScaleX="138663" custLinFactNeighborX="-3033" custLinFactNeighborY="-19356"/>
      <dgm:spPr/>
    </dgm:pt>
    <dgm:pt modelId="{B629A31B-0076-A949-BA62-F3B589E6E193}" type="pres">
      <dgm:prSet presAssocID="{4F9255F0-35DE-7B46-BE05-77C481B3CC36}" presName="desTx" presStyleLbl="fgAcc1" presStyleIdx="1" presStyleCnt="3" custScaleY="136997">
        <dgm:presLayoutVars>
          <dgm:bulletEnabled val="1"/>
        </dgm:presLayoutVars>
      </dgm:prSet>
      <dgm:spPr/>
    </dgm:pt>
    <dgm:pt modelId="{A5E39E8D-F94F-4A40-8967-BEB16A3436AA}" type="pres">
      <dgm:prSet presAssocID="{1B98F956-8864-BD4D-85D7-6BBEBC8B6E9A}" presName="sibTrans" presStyleLbl="sibTrans2D1" presStyleIdx="1" presStyleCnt="2" custLinFactX="427521" custLinFactNeighborX="500000" custLinFactNeighborY="26621"/>
      <dgm:spPr/>
    </dgm:pt>
    <dgm:pt modelId="{89C23D4E-D925-A54C-8253-83E629E3916D}" type="pres">
      <dgm:prSet presAssocID="{1B98F956-8864-BD4D-85D7-6BBEBC8B6E9A}" presName="connTx" presStyleLbl="sibTrans2D1" presStyleIdx="1" presStyleCnt="2"/>
      <dgm:spPr/>
    </dgm:pt>
    <dgm:pt modelId="{F34B898B-8C06-724D-A7CF-092E7350BA3D}" type="pres">
      <dgm:prSet presAssocID="{C85A09DB-914C-D54C-9839-2CB1667AE61F}" presName="composite" presStyleCnt="0"/>
      <dgm:spPr/>
    </dgm:pt>
    <dgm:pt modelId="{59D0D568-0D2A-4043-8BBC-1D18D1C9F4FF}" type="pres">
      <dgm:prSet presAssocID="{C85A09DB-914C-D54C-9839-2CB1667AE61F}" presName="parTx" presStyleLbl="node1" presStyleIdx="1" presStyleCnt="3">
        <dgm:presLayoutVars>
          <dgm:chMax val="0"/>
          <dgm:chPref val="0"/>
          <dgm:bulletEnabled val="1"/>
        </dgm:presLayoutVars>
      </dgm:prSet>
      <dgm:spPr/>
    </dgm:pt>
    <dgm:pt modelId="{CABBF74C-E6F3-1945-A09A-0B5B3F8B562C}" type="pres">
      <dgm:prSet presAssocID="{C85A09DB-914C-D54C-9839-2CB1667AE61F}" presName="parSh" presStyleLbl="node1" presStyleIdx="2" presStyleCnt="3" custScaleX="128843" custLinFactNeighborX="-9223" custLinFactNeighborY="-18982"/>
      <dgm:spPr/>
    </dgm:pt>
    <dgm:pt modelId="{3C36D764-3BA5-D645-8CD8-886A1C5134BE}" type="pres">
      <dgm:prSet presAssocID="{C85A09DB-914C-D54C-9839-2CB1667AE61F}" presName="desTx" presStyleLbl="fgAcc1" presStyleIdx="2" presStyleCnt="3">
        <dgm:presLayoutVars>
          <dgm:bulletEnabled val="1"/>
        </dgm:presLayoutVars>
      </dgm:prSet>
      <dgm:spPr/>
    </dgm:pt>
  </dgm:ptLst>
  <dgm:cxnLst>
    <dgm:cxn modelId="{9EAB1E01-59B5-0E40-B124-D70009E289C8}" srcId="{72EFF835-B414-0444-A2A7-CEA189A39A07}" destId="{C85A09DB-914C-D54C-9839-2CB1667AE61F}" srcOrd="2" destOrd="0" parTransId="{9B834AFC-CD90-CB4F-A024-E47799EB7335}" sibTransId="{1BEE2D34-A831-1B4C-B5AE-378164C5E3EA}"/>
    <dgm:cxn modelId="{7E88B704-50A9-F94A-9993-5722EFD5BA23}" type="presOf" srcId="{AEDD2C59-7825-3243-8CC6-68D29E3B2B86}" destId="{615CBFA3-9260-DA4B-80EF-131DF978BF1B}" srcOrd="0" destOrd="0" presId="urn:microsoft.com/office/officeart/2005/8/layout/process3"/>
    <dgm:cxn modelId="{8FD57316-3C2A-744D-82B6-4A4D8DD24858}" srcId="{E8A6D45B-E89E-3F43-BE45-303490F92605}" destId="{AEDD2C59-7825-3243-8CC6-68D29E3B2B86}" srcOrd="0" destOrd="0" parTransId="{54EC5F85-CB93-7C47-9462-7CE34DA1C4B1}" sibTransId="{BB558567-B355-9A4C-BF5C-C6FB42F33D48}"/>
    <dgm:cxn modelId="{31852019-7CAD-1C4F-8049-AEB32D52E919}" type="presOf" srcId="{60C3FF64-5123-5E45-9DF3-B0D6569C6D34}" destId="{42928240-2143-3243-82B2-8BC76C59C815}" srcOrd="1" destOrd="0" presId="urn:microsoft.com/office/officeart/2005/8/layout/process3"/>
    <dgm:cxn modelId="{7A697619-D166-5D4C-96A4-D74CAB0046D4}" type="presOf" srcId="{72EFF835-B414-0444-A2A7-CEA189A39A07}" destId="{0E5CF763-9AB1-EB4F-ACE6-785EAD8747CD}" srcOrd="0" destOrd="0" presId="urn:microsoft.com/office/officeart/2005/8/layout/process3"/>
    <dgm:cxn modelId="{A1709221-CE0C-F240-BFA5-7931160B927B}" type="presOf" srcId="{1B98F956-8864-BD4D-85D7-6BBEBC8B6E9A}" destId="{A5E39E8D-F94F-4A40-8967-BEB16A3436AA}" srcOrd="0" destOrd="0" presId="urn:microsoft.com/office/officeart/2005/8/layout/process3"/>
    <dgm:cxn modelId="{43BD6138-4DAC-4D49-BF2F-67A46E469FE1}" srcId="{72EFF835-B414-0444-A2A7-CEA189A39A07}" destId="{E8A6D45B-E89E-3F43-BE45-303490F92605}" srcOrd="0" destOrd="0" parTransId="{D67AD68C-D8B6-BF4F-9DDC-CEBF0953F18D}" sibTransId="{60C3FF64-5123-5E45-9DF3-B0D6569C6D34}"/>
    <dgm:cxn modelId="{74B0073F-CF0F-5548-9DAA-4C0262A53CAF}" srcId="{C85A09DB-914C-D54C-9839-2CB1667AE61F}" destId="{7858A09A-6D70-C041-9B43-6F589CC9D258}" srcOrd="0" destOrd="0" parTransId="{6E25BC41-B558-544B-8E14-19AC20AB73B3}" sibTransId="{307DBA24-5C13-F347-959C-2284A7C193BD}"/>
    <dgm:cxn modelId="{542CB652-C70D-9446-819B-8F191677AA91}" type="presOf" srcId="{4F9255F0-35DE-7B46-BE05-77C481B3CC36}" destId="{9E9EFCFF-887B-8B46-AA43-8F3569EDD30E}" srcOrd="0" destOrd="0" presId="urn:microsoft.com/office/officeart/2005/8/layout/process3"/>
    <dgm:cxn modelId="{A1B6F653-0378-1B47-A1F0-486474C5BB2E}" type="presOf" srcId="{C85A09DB-914C-D54C-9839-2CB1667AE61F}" destId="{59D0D568-0D2A-4043-8BBC-1D18D1C9F4FF}" srcOrd="0" destOrd="0" presId="urn:microsoft.com/office/officeart/2005/8/layout/process3"/>
    <dgm:cxn modelId="{79B9175E-DEAD-5844-9532-6B2A7A1CD9E5}" type="presOf" srcId="{7CACD90E-9E42-A742-B191-D97DD2D17B65}" destId="{B629A31B-0076-A949-BA62-F3B589E6E193}" srcOrd="0" destOrd="0" presId="urn:microsoft.com/office/officeart/2005/8/layout/process3"/>
    <dgm:cxn modelId="{CA36FE62-241B-1D49-87DA-D61A7A45E2A1}" srcId="{72EFF835-B414-0444-A2A7-CEA189A39A07}" destId="{4F9255F0-35DE-7B46-BE05-77C481B3CC36}" srcOrd="1" destOrd="0" parTransId="{44F65421-3761-6F4B-9419-4637DA18E206}" sibTransId="{1B98F956-8864-BD4D-85D7-6BBEBC8B6E9A}"/>
    <dgm:cxn modelId="{81BE8C6E-E451-9148-A3DB-6F3D72C854C1}" type="presOf" srcId="{4F9255F0-35DE-7B46-BE05-77C481B3CC36}" destId="{AC0F9281-16D9-A448-9B0C-98C773E8C337}" srcOrd="1" destOrd="0" presId="urn:microsoft.com/office/officeart/2005/8/layout/process3"/>
    <dgm:cxn modelId="{7E1F7F7D-696B-6746-8627-CE0299727E51}" type="presOf" srcId="{60C3FF64-5123-5E45-9DF3-B0D6569C6D34}" destId="{4C973241-8DBC-6347-9E8B-AA52FE23B5CD}" srcOrd="0" destOrd="0" presId="urn:microsoft.com/office/officeart/2005/8/layout/process3"/>
    <dgm:cxn modelId="{40E6B58A-F274-4B4B-9BC1-814908997DE9}" type="presOf" srcId="{E8A6D45B-E89E-3F43-BE45-303490F92605}" destId="{44FB9079-5BA7-4B41-A430-581BD1B198A6}" srcOrd="0" destOrd="0" presId="urn:microsoft.com/office/officeart/2005/8/layout/process3"/>
    <dgm:cxn modelId="{DEDC778C-4129-894E-B547-0B0E1BB4E4D7}" type="presOf" srcId="{E8A6D45B-E89E-3F43-BE45-303490F92605}" destId="{54FDA4CE-360B-F340-9A3C-D31D4106C109}" srcOrd="1" destOrd="0" presId="urn:microsoft.com/office/officeart/2005/8/layout/process3"/>
    <dgm:cxn modelId="{7C0CAB90-7E0B-934E-B901-CDC11078BFA5}" type="presOf" srcId="{C85A09DB-914C-D54C-9839-2CB1667AE61F}" destId="{CABBF74C-E6F3-1945-A09A-0B5B3F8B562C}" srcOrd="1" destOrd="0" presId="urn:microsoft.com/office/officeart/2005/8/layout/process3"/>
    <dgm:cxn modelId="{5ECBFDAB-B21B-464F-9CA4-D780832B35FA}" srcId="{4F9255F0-35DE-7B46-BE05-77C481B3CC36}" destId="{7CACD90E-9E42-A742-B191-D97DD2D17B65}" srcOrd="0" destOrd="0" parTransId="{36F7CCE2-771C-8349-93D6-563B65EFFCF3}" sibTransId="{842E5987-8EB3-424E-8F0A-3F5664B6DCDD}"/>
    <dgm:cxn modelId="{F965A8F4-5F5C-0743-B8CF-977BDCD35CC1}" type="presOf" srcId="{7858A09A-6D70-C041-9B43-6F589CC9D258}" destId="{3C36D764-3BA5-D645-8CD8-886A1C5134BE}" srcOrd="0" destOrd="0" presId="urn:microsoft.com/office/officeart/2005/8/layout/process3"/>
    <dgm:cxn modelId="{459246FB-6C5C-854C-B205-B88EAB02F3B1}" type="presOf" srcId="{1B98F956-8864-BD4D-85D7-6BBEBC8B6E9A}" destId="{89C23D4E-D925-A54C-8253-83E629E3916D}" srcOrd="1" destOrd="0" presId="urn:microsoft.com/office/officeart/2005/8/layout/process3"/>
    <dgm:cxn modelId="{EFD08215-E904-F840-AAFD-AA4B909520D2}" type="presParOf" srcId="{0E5CF763-9AB1-EB4F-ACE6-785EAD8747CD}" destId="{06F9EA60-BAF4-254B-8664-0C30A3784E33}" srcOrd="0" destOrd="0" presId="urn:microsoft.com/office/officeart/2005/8/layout/process3"/>
    <dgm:cxn modelId="{CDADDC1B-45D0-124F-B6B9-7471D52EAE28}" type="presParOf" srcId="{06F9EA60-BAF4-254B-8664-0C30A3784E33}" destId="{44FB9079-5BA7-4B41-A430-581BD1B198A6}" srcOrd="0" destOrd="0" presId="urn:microsoft.com/office/officeart/2005/8/layout/process3"/>
    <dgm:cxn modelId="{F3A639BE-D408-724F-BD7A-151F394031EF}" type="presParOf" srcId="{06F9EA60-BAF4-254B-8664-0C30A3784E33}" destId="{54FDA4CE-360B-F340-9A3C-D31D4106C109}" srcOrd="1" destOrd="0" presId="urn:microsoft.com/office/officeart/2005/8/layout/process3"/>
    <dgm:cxn modelId="{6AC221D9-33FE-1442-B675-3B64472A0FEF}" type="presParOf" srcId="{06F9EA60-BAF4-254B-8664-0C30A3784E33}" destId="{615CBFA3-9260-DA4B-80EF-131DF978BF1B}" srcOrd="2" destOrd="0" presId="urn:microsoft.com/office/officeart/2005/8/layout/process3"/>
    <dgm:cxn modelId="{72ECB95D-4FB7-264F-8698-AC43B6CA33E5}" type="presParOf" srcId="{0E5CF763-9AB1-EB4F-ACE6-785EAD8747CD}" destId="{4C973241-8DBC-6347-9E8B-AA52FE23B5CD}" srcOrd="1" destOrd="0" presId="urn:microsoft.com/office/officeart/2005/8/layout/process3"/>
    <dgm:cxn modelId="{A7AE4F4A-3B7E-FF43-8D2C-D61BAB5AAFF4}" type="presParOf" srcId="{4C973241-8DBC-6347-9E8B-AA52FE23B5CD}" destId="{42928240-2143-3243-82B2-8BC76C59C815}" srcOrd="0" destOrd="0" presId="urn:microsoft.com/office/officeart/2005/8/layout/process3"/>
    <dgm:cxn modelId="{7EB2F054-B336-8E41-A73C-1C0D8ECACB99}" type="presParOf" srcId="{0E5CF763-9AB1-EB4F-ACE6-785EAD8747CD}" destId="{7B79037F-F9BD-E443-AB56-D949E3AFD5FC}" srcOrd="2" destOrd="0" presId="urn:microsoft.com/office/officeart/2005/8/layout/process3"/>
    <dgm:cxn modelId="{763EB0EE-8224-7F4E-9784-9C592D6336E6}" type="presParOf" srcId="{7B79037F-F9BD-E443-AB56-D949E3AFD5FC}" destId="{9E9EFCFF-887B-8B46-AA43-8F3569EDD30E}" srcOrd="0" destOrd="0" presId="urn:microsoft.com/office/officeart/2005/8/layout/process3"/>
    <dgm:cxn modelId="{FF68DEAF-D4D1-1547-917C-A17C18D972FE}" type="presParOf" srcId="{7B79037F-F9BD-E443-AB56-D949E3AFD5FC}" destId="{AC0F9281-16D9-A448-9B0C-98C773E8C337}" srcOrd="1" destOrd="0" presId="urn:microsoft.com/office/officeart/2005/8/layout/process3"/>
    <dgm:cxn modelId="{20B7DC01-E756-384D-B67A-F2F4FD5FE535}" type="presParOf" srcId="{7B79037F-F9BD-E443-AB56-D949E3AFD5FC}" destId="{B629A31B-0076-A949-BA62-F3B589E6E193}" srcOrd="2" destOrd="0" presId="urn:microsoft.com/office/officeart/2005/8/layout/process3"/>
    <dgm:cxn modelId="{249820B3-3815-9C44-AC32-B7B8B14E8A06}" type="presParOf" srcId="{0E5CF763-9AB1-EB4F-ACE6-785EAD8747CD}" destId="{A5E39E8D-F94F-4A40-8967-BEB16A3436AA}" srcOrd="3" destOrd="0" presId="urn:microsoft.com/office/officeart/2005/8/layout/process3"/>
    <dgm:cxn modelId="{CD750A0F-2103-FD47-A5E2-F6A93E0A266F}" type="presParOf" srcId="{A5E39E8D-F94F-4A40-8967-BEB16A3436AA}" destId="{89C23D4E-D925-A54C-8253-83E629E3916D}" srcOrd="0" destOrd="0" presId="urn:microsoft.com/office/officeart/2005/8/layout/process3"/>
    <dgm:cxn modelId="{DA3645E5-C649-3F49-8520-8A93D1628F20}" type="presParOf" srcId="{0E5CF763-9AB1-EB4F-ACE6-785EAD8747CD}" destId="{F34B898B-8C06-724D-A7CF-092E7350BA3D}" srcOrd="4" destOrd="0" presId="urn:microsoft.com/office/officeart/2005/8/layout/process3"/>
    <dgm:cxn modelId="{CD21C122-00DA-524E-91A1-515A7419C25F}" type="presParOf" srcId="{F34B898B-8C06-724D-A7CF-092E7350BA3D}" destId="{59D0D568-0D2A-4043-8BBC-1D18D1C9F4FF}" srcOrd="0" destOrd="0" presId="urn:microsoft.com/office/officeart/2005/8/layout/process3"/>
    <dgm:cxn modelId="{38644003-182A-304F-A010-DD3FDA518C47}" type="presParOf" srcId="{F34B898B-8C06-724D-A7CF-092E7350BA3D}" destId="{CABBF74C-E6F3-1945-A09A-0B5B3F8B562C}" srcOrd="1" destOrd="0" presId="urn:microsoft.com/office/officeart/2005/8/layout/process3"/>
    <dgm:cxn modelId="{E10C1E7F-1C55-B04D-8D3B-BF2850E8BE20}" type="presParOf" srcId="{F34B898B-8C06-724D-A7CF-092E7350BA3D}" destId="{3C36D764-3BA5-D645-8CD8-886A1C5134BE}" srcOrd="2" destOrd="0" presId="urn:microsoft.com/office/officeart/2005/8/layout/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DA4CE-360B-F340-9A3C-D31D4106C109}">
      <dsp:nvSpPr>
        <dsp:cNvPr id="0" name=""/>
        <dsp:cNvSpPr/>
      </dsp:nvSpPr>
      <dsp:spPr>
        <a:xfrm>
          <a:off x="55785" y="852954"/>
          <a:ext cx="2044149" cy="968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1" u="none" strike="noStrike" kern="1200" dirty="0">
              <a:effectLst/>
              <a:latin typeface="Arial" panose="020B0604020202020204" pitchFamily="34" charset="0"/>
              <a:ea typeface="Arial" panose="020B0604020202020204" pitchFamily="34" charset="0"/>
            </a:rPr>
            <a:t>Upload Image</a:t>
          </a:r>
          <a:endParaRPr lang="en-US" sz="1700" kern="1200" dirty="0"/>
        </a:p>
      </dsp:txBody>
      <dsp:txXfrm>
        <a:off x="55785" y="852954"/>
        <a:ext cx="2044149" cy="645839"/>
      </dsp:txXfrm>
    </dsp:sp>
    <dsp:sp modelId="{615CBFA3-9260-DA4B-80EF-131DF978BF1B}">
      <dsp:nvSpPr>
        <dsp:cNvPr id="0" name=""/>
        <dsp:cNvSpPr/>
      </dsp:nvSpPr>
      <dsp:spPr>
        <a:xfrm>
          <a:off x="532858" y="1746186"/>
          <a:ext cx="1670397" cy="12851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endParaRPr lang="en-US" sz="1700" kern="1200"/>
        </a:p>
      </dsp:txBody>
      <dsp:txXfrm>
        <a:off x="570500" y="1783828"/>
        <a:ext cx="1595113" cy="1209915"/>
      </dsp:txXfrm>
    </dsp:sp>
    <dsp:sp modelId="{4C973241-8DBC-6347-9E8B-AA52FE23B5CD}">
      <dsp:nvSpPr>
        <dsp:cNvPr id="0" name=""/>
        <dsp:cNvSpPr/>
      </dsp:nvSpPr>
      <dsp:spPr>
        <a:xfrm rot="21530165">
          <a:off x="2280754" y="939599"/>
          <a:ext cx="383498" cy="4158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280766" y="1023943"/>
        <a:ext cx="268449" cy="249528"/>
      </dsp:txXfrm>
    </dsp:sp>
    <dsp:sp modelId="{AC0F9281-16D9-A448-9B0C-98C773E8C337}">
      <dsp:nvSpPr>
        <dsp:cNvPr id="0" name=""/>
        <dsp:cNvSpPr/>
      </dsp:nvSpPr>
      <dsp:spPr>
        <a:xfrm>
          <a:off x="2823368" y="793962"/>
          <a:ext cx="2316223" cy="968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1" u="none" strike="noStrike" kern="1200" dirty="0">
              <a:effectLst/>
              <a:latin typeface="Arial" panose="020B0604020202020204" pitchFamily="34" charset="0"/>
              <a:ea typeface="Arial" panose="020B0604020202020204" pitchFamily="34" charset="0"/>
            </a:rPr>
            <a:t>Generate Caption</a:t>
          </a:r>
          <a:endParaRPr lang="en-US" sz="1700" kern="1200" dirty="0"/>
        </a:p>
      </dsp:txBody>
      <dsp:txXfrm>
        <a:off x="2823368" y="793962"/>
        <a:ext cx="2316223" cy="645839"/>
      </dsp:txXfrm>
    </dsp:sp>
    <dsp:sp modelId="{B629A31B-0076-A949-BA62-F3B589E6E193}">
      <dsp:nvSpPr>
        <dsp:cNvPr id="0" name=""/>
        <dsp:cNvSpPr/>
      </dsp:nvSpPr>
      <dsp:spPr>
        <a:xfrm>
          <a:off x="3539074" y="1389572"/>
          <a:ext cx="1670397" cy="17606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rtl="1">
            <a:lnSpc>
              <a:spcPct val="90000"/>
            </a:lnSpc>
            <a:spcBef>
              <a:spcPct val="0"/>
            </a:spcBef>
            <a:spcAft>
              <a:spcPct val="15000"/>
            </a:spcAft>
            <a:buChar char="•"/>
          </a:pPr>
          <a:r>
            <a:rPr lang="en-US" sz="1700" kern="1200" dirty="0"/>
            <a:t>a man taking a picture of a sunset</a:t>
          </a:r>
        </a:p>
      </dsp:txBody>
      <dsp:txXfrm>
        <a:off x="3587998" y="1438496"/>
        <a:ext cx="1572549" cy="1662837"/>
      </dsp:txXfrm>
    </dsp:sp>
    <dsp:sp modelId="{A5E39E8D-F94F-4A40-8967-BEB16A3436AA}">
      <dsp:nvSpPr>
        <dsp:cNvPr id="0" name=""/>
        <dsp:cNvSpPr/>
      </dsp:nvSpPr>
      <dsp:spPr>
        <a:xfrm rot="149192">
          <a:off x="7981930" y="1083063"/>
          <a:ext cx="311188" cy="4158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en-US" sz="1400" kern="1200"/>
        </a:p>
      </dsp:txBody>
      <dsp:txXfrm>
        <a:off x="7981974" y="1164214"/>
        <a:ext cx="217832" cy="249528"/>
      </dsp:txXfrm>
    </dsp:sp>
    <dsp:sp modelId="{CABBF74C-E6F3-1945-A09A-0B5B3F8B562C}">
      <dsp:nvSpPr>
        <dsp:cNvPr id="0" name=""/>
        <dsp:cNvSpPr/>
      </dsp:nvSpPr>
      <dsp:spPr>
        <a:xfrm>
          <a:off x="5726187" y="916457"/>
          <a:ext cx="2152190" cy="9687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en-US" sz="1700" b="1" u="none" strike="noStrike" kern="1200" dirty="0">
              <a:effectLst/>
              <a:latin typeface="Arial" panose="020B0604020202020204" pitchFamily="34" charset="0"/>
              <a:ea typeface="Arial" panose="020B0604020202020204" pitchFamily="34" charset="0"/>
            </a:rPr>
            <a:t>Translate Caption </a:t>
          </a:r>
          <a:endParaRPr lang="en-US" sz="1700" kern="1200" dirty="0"/>
        </a:p>
      </dsp:txBody>
      <dsp:txXfrm>
        <a:off x="5726187" y="916457"/>
        <a:ext cx="2152190" cy="645839"/>
      </dsp:txXfrm>
    </dsp:sp>
    <dsp:sp modelId="{3C36D764-3BA5-D645-8CD8-886A1C5134BE}">
      <dsp:nvSpPr>
        <dsp:cNvPr id="0" name=""/>
        <dsp:cNvSpPr/>
      </dsp:nvSpPr>
      <dsp:spPr>
        <a:xfrm>
          <a:off x="6463273" y="1746186"/>
          <a:ext cx="1670397" cy="12851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r" defTabSz="755650" rtl="1">
            <a:lnSpc>
              <a:spcPct val="90000"/>
            </a:lnSpc>
            <a:spcBef>
              <a:spcPct val="0"/>
            </a:spcBef>
            <a:spcAft>
              <a:spcPct val="15000"/>
            </a:spcAft>
            <a:buChar char="•"/>
          </a:pPr>
          <a:r>
            <a:rPr lang="ar-EG" sz="1700" kern="1200" dirty="0"/>
            <a:t>رجل يلتقط صورة لغروب</a:t>
          </a:r>
          <a:endParaRPr lang="en-US" sz="1700" kern="1200" dirty="0"/>
        </a:p>
      </dsp:txBody>
      <dsp:txXfrm>
        <a:off x="6500915" y="1783828"/>
        <a:ext cx="1595113" cy="12099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42226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5354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5711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5338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5955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1446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3085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6509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3151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7811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10/9/24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6012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10/9/24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73893537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 abstract genetic concept">
            <a:extLst>
              <a:ext uri="{FF2B5EF4-FFF2-40B4-BE49-F238E27FC236}">
                <a16:creationId xmlns:a16="http://schemas.microsoft.com/office/drawing/2014/main" id="{D28D4F96-F72D-4865-CED3-FE869B250F5E}"/>
              </a:ext>
            </a:extLst>
          </p:cNvPr>
          <p:cNvPicPr>
            <a:picLocks noChangeAspect="1"/>
          </p:cNvPicPr>
          <p:nvPr/>
        </p:nvPicPr>
        <p:blipFill>
          <a:blip r:embed="rId2">
            <a:alphaModFix amt="20000"/>
          </a:blip>
          <a:srcRect t="25609" r="-1" b="18132"/>
          <a:stretch/>
        </p:blipFill>
        <p:spPr>
          <a:xfrm>
            <a:off x="-2" y="8130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0C61105-10B1-F78B-4AA4-9D8007AA56CE}"/>
              </a:ext>
            </a:extLst>
          </p:cNvPr>
          <p:cNvSpPr>
            <a:spLocks noGrp="1"/>
          </p:cNvSpPr>
          <p:nvPr>
            <p:ph type="ctrTitle"/>
          </p:nvPr>
        </p:nvSpPr>
        <p:spPr>
          <a:xfrm>
            <a:off x="836664" y="119692"/>
            <a:ext cx="10515600" cy="2387600"/>
          </a:xfrm>
        </p:spPr>
        <p:txBody>
          <a:bodyPr>
            <a:normAutofit/>
          </a:bodyPr>
          <a:lstStyle/>
          <a:p>
            <a:pPr marL="0" algn="ctr" defTabSz="914400" rtl="1" eaLnBrk="1" latinLnBrk="0" hangingPunct="1">
              <a:lnSpc>
                <a:spcPct val="90000"/>
              </a:lnSpc>
              <a:spcBef>
                <a:spcPct val="0"/>
              </a:spcBef>
              <a:buNone/>
            </a:pPr>
            <a:r>
              <a:rPr lang="en-US" sz="4400" dirty="0">
                <a:solidFill>
                  <a:schemeClr val="tx1"/>
                </a:solidFill>
              </a:rPr>
              <a:t>Image Captioning, Translation, and Text-to-Speech</a:t>
            </a:r>
            <a:endParaRPr lang="ar-SA" sz="4400" dirty="0">
              <a:solidFill>
                <a:schemeClr val="tx1"/>
              </a:solidFill>
            </a:endParaRPr>
          </a:p>
        </p:txBody>
      </p:sp>
      <p:sp>
        <p:nvSpPr>
          <p:cNvPr id="3" name="Subtitle 2">
            <a:extLst>
              <a:ext uri="{FF2B5EF4-FFF2-40B4-BE49-F238E27FC236}">
                <a16:creationId xmlns:a16="http://schemas.microsoft.com/office/drawing/2014/main" id="{898B6656-03CD-C65A-26B5-CF41F13241C9}"/>
              </a:ext>
            </a:extLst>
          </p:cNvPr>
          <p:cNvSpPr>
            <a:spLocks noGrp="1"/>
          </p:cNvSpPr>
          <p:nvPr>
            <p:ph type="subTitle" idx="1"/>
          </p:nvPr>
        </p:nvSpPr>
        <p:spPr>
          <a:xfrm>
            <a:off x="7899400" y="5155700"/>
            <a:ext cx="3937000" cy="1655762"/>
          </a:xfrm>
        </p:spPr>
        <p:txBody>
          <a:bodyPr>
            <a:normAutofit/>
          </a:bodyPr>
          <a:lstStyle/>
          <a:p>
            <a:r>
              <a:rPr lang="en-US" sz="2800" b="1" dirty="0">
                <a:solidFill>
                  <a:schemeClr val="tx1"/>
                </a:solidFill>
              </a:rPr>
              <a:t>Supervised by:</a:t>
            </a:r>
          </a:p>
          <a:p>
            <a:r>
              <a:rPr lang="en-US" sz="1600" b="1" dirty="0">
                <a:solidFill>
                  <a:schemeClr val="tx1"/>
                </a:solidFill>
              </a:rPr>
              <a:t>Eng. Ehab Ibrahim</a:t>
            </a:r>
          </a:p>
          <a:p>
            <a:pPr marL="0" indent="0" algn="ctr" defTabSz="914400" rtl="1" eaLnBrk="1" latinLnBrk="0" hangingPunct="1">
              <a:lnSpc>
                <a:spcPct val="110000"/>
              </a:lnSpc>
              <a:spcBef>
                <a:spcPts val="1000"/>
              </a:spcBef>
              <a:buClr>
                <a:schemeClr val="tx2">
                  <a:lumMod val="10000"/>
                  <a:lumOff val="90000"/>
                </a:schemeClr>
              </a:buClr>
              <a:buSzPct val="80000"/>
              <a:buFont typeface="Wingdings" panose="05000000000000000000" pitchFamily="2" charset="2"/>
              <a:buNone/>
            </a:pPr>
            <a:endParaRPr lang="ar-SA" sz="2200" dirty="0">
              <a:solidFill>
                <a:schemeClr val="tx1"/>
              </a:solidFill>
            </a:endParaRPr>
          </a:p>
        </p:txBody>
      </p:sp>
      <p:sp>
        <p:nvSpPr>
          <p:cNvPr id="5" name="TextBox 4">
            <a:extLst>
              <a:ext uri="{FF2B5EF4-FFF2-40B4-BE49-F238E27FC236}">
                <a16:creationId xmlns:a16="http://schemas.microsoft.com/office/drawing/2014/main" id="{BF87BE82-AB25-913C-6B9B-CBF6A4325FC3}"/>
              </a:ext>
            </a:extLst>
          </p:cNvPr>
          <p:cNvSpPr txBox="1"/>
          <p:nvPr/>
        </p:nvSpPr>
        <p:spPr>
          <a:xfrm>
            <a:off x="-1297907" y="5066715"/>
            <a:ext cx="4025900" cy="523220"/>
          </a:xfrm>
          <a:prstGeom prst="rect">
            <a:avLst/>
          </a:prstGeom>
          <a:noFill/>
        </p:spPr>
        <p:txBody>
          <a:bodyPr wrap="square" rtlCol="0">
            <a:spAutoFit/>
          </a:bodyPr>
          <a:lstStyle/>
          <a:p>
            <a:pPr marL="0" algn="r" defTabSz="914400" rtl="1" eaLnBrk="1" latinLnBrk="0" hangingPunct="1"/>
            <a:r>
              <a:rPr lang="ar-SA" sz="2800" b="1" dirty="0"/>
              <a:t>:</a:t>
            </a:r>
            <a:r>
              <a:rPr lang="en-US" sz="2800" b="1" dirty="0"/>
              <a:t>Made by</a:t>
            </a:r>
            <a:r>
              <a:rPr lang="ar-SA" sz="2800" b="1" dirty="0"/>
              <a:t> </a:t>
            </a:r>
          </a:p>
        </p:txBody>
      </p:sp>
      <p:sp>
        <p:nvSpPr>
          <p:cNvPr id="6" name="TextBox 5">
            <a:extLst>
              <a:ext uri="{FF2B5EF4-FFF2-40B4-BE49-F238E27FC236}">
                <a16:creationId xmlns:a16="http://schemas.microsoft.com/office/drawing/2014/main" id="{E40B961B-434C-8BC3-B8D4-1D3B48DCE83B}"/>
              </a:ext>
            </a:extLst>
          </p:cNvPr>
          <p:cNvSpPr txBox="1"/>
          <p:nvPr/>
        </p:nvSpPr>
        <p:spPr>
          <a:xfrm>
            <a:off x="836664" y="5740400"/>
            <a:ext cx="3570236" cy="646331"/>
          </a:xfrm>
          <a:prstGeom prst="rect">
            <a:avLst/>
          </a:prstGeom>
          <a:noFill/>
        </p:spPr>
        <p:txBody>
          <a:bodyPr wrap="square" rtlCol="0">
            <a:spAutoFit/>
          </a:bodyPr>
          <a:lstStyle/>
          <a:p>
            <a:r>
              <a:rPr lang="en-US" sz="1800" b="1" dirty="0"/>
              <a:t>Mohammed Adham El Sayed</a:t>
            </a:r>
            <a:endParaRPr lang="ar-SA" sz="1800" b="1" dirty="0"/>
          </a:p>
          <a:p>
            <a:endParaRPr lang="ar-SA" dirty="0"/>
          </a:p>
        </p:txBody>
      </p:sp>
    </p:spTree>
    <p:extLst>
      <p:ext uri="{BB962C8B-B14F-4D97-AF65-F5344CB8AC3E}">
        <p14:creationId xmlns:p14="http://schemas.microsoft.com/office/powerpoint/2010/main" val="823024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EA6B-26C2-AA45-EBC6-7A2F0418BB82}"/>
              </a:ext>
            </a:extLst>
          </p:cNvPr>
          <p:cNvSpPr>
            <a:spLocks noGrp="1"/>
          </p:cNvSpPr>
          <p:nvPr>
            <p:ph type="title"/>
          </p:nvPr>
        </p:nvSpPr>
        <p:spPr/>
        <p:txBody>
          <a:bodyPr/>
          <a:lstStyle/>
          <a:p>
            <a:pPr marL="0" algn="l" defTabSz="914400" rtl="1" eaLnBrk="1" latinLnBrk="0" hangingPunct="1">
              <a:lnSpc>
                <a:spcPct val="90000"/>
              </a:lnSpc>
              <a:spcBef>
                <a:spcPct val="0"/>
              </a:spcBef>
              <a:buNone/>
            </a:pPr>
            <a:endParaRPr lang="ar-SA" dirty="0"/>
          </a:p>
        </p:txBody>
      </p:sp>
      <p:pic>
        <p:nvPicPr>
          <p:cNvPr id="5" name="Content Placeholder 4" descr="A blue smoke cloud with black text&#10;&#10;Description automatically generated">
            <a:extLst>
              <a:ext uri="{FF2B5EF4-FFF2-40B4-BE49-F238E27FC236}">
                <a16:creationId xmlns:a16="http://schemas.microsoft.com/office/drawing/2014/main" id="{DBF390BF-4EA8-8EA5-1BEE-520D34D995CF}"/>
              </a:ext>
            </a:extLst>
          </p:cNvPr>
          <p:cNvPicPr>
            <a:picLocks noGrp="1" noChangeAspect="1"/>
          </p:cNvPicPr>
          <p:nvPr>
            <p:ph idx="1"/>
          </p:nvPr>
        </p:nvPicPr>
        <p:blipFill>
          <a:blip r:embed="rId2"/>
          <a:stretch>
            <a:fillRect/>
          </a:stretch>
        </p:blipFill>
        <p:spPr>
          <a:xfrm>
            <a:off x="838201" y="485775"/>
            <a:ext cx="10748962" cy="5691188"/>
          </a:xfrm>
        </p:spPr>
      </p:pic>
    </p:spTree>
    <p:extLst>
      <p:ext uri="{BB962C8B-B14F-4D97-AF65-F5344CB8AC3E}">
        <p14:creationId xmlns:p14="http://schemas.microsoft.com/office/powerpoint/2010/main" val="54081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17623-60F2-1769-9273-ADDDF360459A}"/>
              </a:ext>
            </a:extLst>
          </p:cNvPr>
          <p:cNvSpPr>
            <a:spLocks noGrp="1"/>
          </p:cNvSpPr>
          <p:nvPr>
            <p:ph type="title"/>
          </p:nvPr>
        </p:nvSpPr>
        <p:spPr/>
        <p:txBody>
          <a:bodyPr/>
          <a:lstStyle/>
          <a:p>
            <a:pPr marL="0" algn="l" defTabSz="914400" rtl="1" eaLnBrk="1" latinLnBrk="0" hangingPunct="1">
              <a:lnSpc>
                <a:spcPct val="90000"/>
              </a:lnSpc>
              <a:spcBef>
                <a:spcPct val="0"/>
              </a:spcBef>
              <a:buNone/>
            </a:pPr>
            <a:r>
              <a:rPr lang="en-US" b="1" dirty="0">
                <a:solidFill>
                  <a:schemeClr val="tx1"/>
                </a:solidFill>
              </a:rPr>
              <a:t>Overview</a:t>
            </a:r>
            <a:endParaRPr lang="ar-SA" dirty="0">
              <a:solidFill>
                <a:schemeClr val="tx1"/>
              </a:solidFill>
            </a:endParaRPr>
          </a:p>
        </p:txBody>
      </p:sp>
      <p:sp>
        <p:nvSpPr>
          <p:cNvPr id="3" name="Content Placeholder 2">
            <a:extLst>
              <a:ext uri="{FF2B5EF4-FFF2-40B4-BE49-F238E27FC236}">
                <a16:creationId xmlns:a16="http://schemas.microsoft.com/office/drawing/2014/main" id="{85A898C7-D737-CEE8-E4EA-C43C625AFCAF}"/>
              </a:ext>
            </a:extLst>
          </p:cNvPr>
          <p:cNvSpPr>
            <a:spLocks noGrp="1"/>
          </p:cNvSpPr>
          <p:nvPr>
            <p:ph idx="1"/>
          </p:nvPr>
        </p:nvSpPr>
        <p:spPr/>
        <p:txBody>
          <a:bodyPr>
            <a:normAutofit/>
          </a:bodyPr>
          <a:lstStyle/>
          <a:p>
            <a:pPr marL="457200" indent="-228600" defTabSz="914400" rtl="1"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pPr>
            <a:r>
              <a:rPr lang="en-US" sz="3200" dirty="0">
                <a:solidFill>
                  <a:schemeClr val="tx1">
                    <a:alpha val="70000"/>
                  </a:schemeClr>
                </a:solidFill>
              </a:rPr>
              <a:t>In this project, we developed an application that generates image captions using the BLIP model, translates these captions into Arabic using the </a:t>
            </a:r>
            <a:r>
              <a:rPr lang="en-US" sz="3200" dirty="0" err="1">
                <a:solidFill>
                  <a:schemeClr val="tx1">
                    <a:alpha val="70000"/>
                  </a:schemeClr>
                </a:solidFill>
              </a:rPr>
              <a:t>MarianMT</a:t>
            </a:r>
            <a:r>
              <a:rPr lang="en-US" sz="3200" dirty="0">
                <a:solidFill>
                  <a:schemeClr val="tx1">
                    <a:alpha val="70000"/>
                  </a:schemeClr>
                </a:solidFill>
              </a:rPr>
              <a:t> model, and finally converts the translated text to speech using </a:t>
            </a:r>
            <a:r>
              <a:rPr lang="en-US" sz="3200" dirty="0" err="1">
                <a:solidFill>
                  <a:schemeClr val="tx1">
                    <a:alpha val="70000"/>
                  </a:schemeClr>
                </a:solidFill>
              </a:rPr>
              <a:t>gTTS</a:t>
            </a:r>
            <a:r>
              <a:rPr lang="en-US" sz="3200" dirty="0">
                <a:solidFill>
                  <a:schemeClr val="tx1">
                    <a:alpha val="70000"/>
                  </a:schemeClr>
                </a:solidFill>
              </a:rPr>
              <a:t>. The application is designed to streamline the process and provide instant, accurate results</a:t>
            </a:r>
            <a:endParaRPr lang="ar-SA" sz="3200" dirty="0">
              <a:solidFill>
                <a:schemeClr val="tx1">
                  <a:alpha val="70000"/>
                </a:schemeClr>
              </a:solidFill>
            </a:endParaRPr>
          </a:p>
        </p:txBody>
      </p:sp>
    </p:spTree>
    <p:extLst>
      <p:ext uri="{BB962C8B-B14F-4D97-AF65-F5344CB8AC3E}">
        <p14:creationId xmlns:p14="http://schemas.microsoft.com/office/powerpoint/2010/main" val="271534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A67A-F39D-6A8C-EC82-BEA727B9A577}"/>
              </a:ext>
            </a:extLst>
          </p:cNvPr>
          <p:cNvSpPr>
            <a:spLocks noGrp="1"/>
          </p:cNvSpPr>
          <p:nvPr>
            <p:ph type="title"/>
          </p:nvPr>
        </p:nvSpPr>
        <p:spPr/>
        <p:txBody>
          <a:bodyPr/>
          <a:lstStyle/>
          <a:p>
            <a:pPr marL="0" algn="l" defTabSz="914400" rtl="1" eaLnBrk="1" latinLnBrk="0" hangingPunct="1">
              <a:lnSpc>
                <a:spcPct val="90000"/>
              </a:lnSpc>
              <a:spcBef>
                <a:spcPct val="0"/>
              </a:spcBef>
              <a:buNone/>
            </a:pPr>
            <a:r>
              <a:rPr lang="en-US" b="1" dirty="0">
                <a:solidFill>
                  <a:schemeClr val="tx1"/>
                </a:solidFill>
                <a:effectLst/>
                <a:latin typeface="Century Gothic (Headings)"/>
              </a:rPr>
              <a:t>Model Descriptions</a:t>
            </a:r>
            <a:endParaRPr lang="ar-SA" dirty="0">
              <a:solidFill>
                <a:schemeClr val="tx1"/>
              </a:solidFill>
            </a:endParaRPr>
          </a:p>
        </p:txBody>
      </p:sp>
      <p:sp>
        <p:nvSpPr>
          <p:cNvPr id="3" name="Content Placeholder 2">
            <a:extLst>
              <a:ext uri="{FF2B5EF4-FFF2-40B4-BE49-F238E27FC236}">
                <a16:creationId xmlns:a16="http://schemas.microsoft.com/office/drawing/2014/main" id="{61DB760B-35EB-1419-4894-3B2A8DAAAB69}"/>
              </a:ext>
            </a:extLst>
          </p:cNvPr>
          <p:cNvSpPr>
            <a:spLocks noGrp="1"/>
          </p:cNvSpPr>
          <p:nvPr>
            <p:ph idx="1"/>
          </p:nvPr>
        </p:nvSpPr>
        <p:spPr>
          <a:xfrm>
            <a:off x="838200" y="2178657"/>
            <a:ext cx="7658100" cy="3998306"/>
          </a:xfrm>
        </p:spPr>
        <p:txBody>
          <a:bodyPr/>
          <a:lstStyle/>
          <a:p>
            <a:pPr marL="742950" indent="-514350" defTabSz="914400" rtl="1" eaLnBrk="1" latinLnBrk="0" hangingPunct="1">
              <a:lnSpc>
                <a:spcPct val="110000"/>
              </a:lnSpc>
              <a:spcBef>
                <a:spcPts val="1000"/>
              </a:spcBef>
              <a:buClr>
                <a:schemeClr val="tx2">
                  <a:lumMod val="10000"/>
                  <a:lumOff val="90000"/>
                </a:schemeClr>
              </a:buClr>
              <a:buSzPct val="80000"/>
              <a:buFont typeface="+mj-lt"/>
              <a:buAutoNum type="arabicPeriod"/>
            </a:pPr>
            <a:r>
              <a:rPr lang="en-US" b="1" dirty="0">
                <a:solidFill>
                  <a:schemeClr val="tx1">
                    <a:alpha val="70000"/>
                  </a:schemeClr>
                </a:solidFill>
              </a:rPr>
              <a:t>Image Captioning using BLIP</a:t>
            </a:r>
            <a:endParaRPr lang="ar-SA" b="1" dirty="0">
              <a:solidFill>
                <a:schemeClr val="tx1">
                  <a:alpha val="70000"/>
                </a:schemeClr>
              </a:solidFill>
            </a:endParaRPr>
          </a:p>
          <a:p>
            <a:pPr marL="742950" indent="-514350" defTabSz="914400" rtl="1" eaLnBrk="1" latinLnBrk="0" hangingPunct="1">
              <a:lnSpc>
                <a:spcPct val="110000"/>
              </a:lnSpc>
              <a:spcBef>
                <a:spcPts val="1000"/>
              </a:spcBef>
              <a:buClr>
                <a:schemeClr val="tx2">
                  <a:lumMod val="10000"/>
                  <a:lumOff val="90000"/>
                </a:schemeClr>
              </a:buClr>
              <a:buSzPct val="80000"/>
              <a:buFont typeface="+mj-lt"/>
              <a:buAutoNum type="arabicPeriod"/>
            </a:pPr>
            <a:endParaRPr lang="ar-SA" b="1" dirty="0">
              <a:solidFill>
                <a:schemeClr val="tx1">
                  <a:alpha val="70000"/>
                </a:schemeClr>
              </a:solidFill>
            </a:endParaRPr>
          </a:p>
          <a:p>
            <a:r>
              <a:rPr lang="en-US" sz="1600" dirty="0">
                <a:solidFill>
                  <a:schemeClr val="tx1"/>
                </a:solidFill>
              </a:rPr>
              <a:t>n this phase, we use the </a:t>
            </a:r>
            <a:r>
              <a:rPr lang="en-US" sz="1600" b="1" dirty="0">
                <a:solidFill>
                  <a:schemeClr val="tx1"/>
                </a:solidFill>
              </a:rPr>
              <a:t>BLIP</a:t>
            </a:r>
            <a:r>
              <a:rPr lang="en-US" sz="1600" dirty="0">
                <a:solidFill>
                  <a:schemeClr val="tx1"/>
                </a:solidFill>
              </a:rPr>
              <a:t> model to generate captions for images. The model processes the image and produces a text-based caption that describes its content.</a:t>
            </a:r>
            <a:br>
              <a:rPr lang="en-US" sz="1600" dirty="0">
                <a:solidFill>
                  <a:schemeClr val="tx1"/>
                </a:solidFill>
              </a:rPr>
            </a:br>
            <a:r>
              <a:rPr lang="en-US" sz="1600" dirty="0">
                <a:solidFill>
                  <a:schemeClr val="tx1"/>
                </a:solidFill>
              </a:rPr>
              <a:t>This is done through:</a:t>
            </a:r>
          </a:p>
          <a:p>
            <a:pPr>
              <a:buFont typeface="Arial" panose="020B0604020202020204" pitchFamily="34" charset="0"/>
              <a:buChar char="•"/>
            </a:pPr>
            <a:r>
              <a:rPr lang="en-US" sz="1600" dirty="0">
                <a:solidFill>
                  <a:schemeClr val="tx1"/>
                </a:solidFill>
              </a:rPr>
              <a:t>Loading the image using </a:t>
            </a:r>
            <a:r>
              <a:rPr lang="en-US" sz="1600" dirty="0" err="1">
                <a:solidFill>
                  <a:schemeClr val="tx1"/>
                </a:solidFill>
              </a:rPr>
              <a:t>BlipProcessor</a:t>
            </a:r>
            <a:r>
              <a:rPr lang="en-US" sz="1600" dirty="0">
                <a:solidFill>
                  <a:schemeClr val="tx1"/>
                </a:solidFill>
              </a:rPr>
              <a:t>.</a:t>
            </a:r>
          </a:p>
          <a:p>
            <a:pPr>
              <a:buFont typeface="Arial" panose="020B0604020202020204" pitchFamily="34" charset="0"/>
              <a:buChar char="•"/>
            </a:pPr>
            <a:r>
              <a:rPr lang="en-US" sz="1600" dirty="0">
                <a:solidFill>
                  <a:schemeClr val="tx1"/>
                </a:solidFill>
              </a:rPr>
              <a:t>Processing the image via the </a:t>
            </a:r>
            <a:r>
              <a:rPr lang="en-US" sz="1600" dirty="0" err="1">
                <a:solidFill>
                  <a:schemeClr val="tx1"/>
                </a:solidFill>
              </a:rPr>
              <a:t>BlipForConditionalGeneration</a:t>
            </a:r>
            <a:r>
              <a:rPr lang="en-US" sz="1600" dirty="0">
                <a:solidFill>
                  <a:schemeClr val="tx1"/>
                </a:solidFill>
              </a:rPr>
              <a:t> model.</a:t>
            </a:r>
          </a:p>
          <a:p>
            <a:pPr>
              <a:buFont typeface="Arial" panose="020B0604020202020204" pitchFamily="34" charset="0"/>
              <a:buChar char="•"/>
            </a:pPr>
            <a:r>
              <a:rPr lang="en-US" sz="1600" dirty="0">
                <a:solidFill>
                  <a:schemeClr val="tx1"/>
                </a:solidFill>
              </a:rPr>
              <a:t>Generating the caption that describes the image.</a:t>
            </a:r>
            <a:endParaRPr lang="ar-SA" sz="1600" b="1" dirty="0">
              <a:solidFill>
                <a:schemeClr val="tx1"/>
              </a:solidFill>
            </a:endParaRPr>
          </a:p>
        </p:txBody>
      </p:sp>
    </p:spTree>
    <p:extLst>
      <p:ext uri="{BB962C8B-B14F-4D97-AF65-F5344CB8AC3E}">
        <p14:creationId xmlns:p14="http://schemas.microsoft.com/office/powerpoint/2010/main" val="117714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8147-F10B-EB1F-0FA8-E2C803126D9A}"/>
              </a:ext>
            </a:extLst>
          </p:cNvPr>
          <p:cNvSpPr>
            <a:spLocks noGrp="1"/>
          </p:cNvSpPr>
          <p:nvPr>
            <p:ph type="title"/>
          </p:nvPr>
        </p:nvSpPr>
        <p:spPr/>
        <p:txBody>
          <a:bodyPr/>
          <a:lstStyle/>
          <a:p>
            <a:r>
              <a:rPr lang="en-US" b="1" dirty="0">
                <a:solidFill>
                  <a:schemeClr val="tx1"/>
                </a:solidFill>
                <a:effectLst/>
                <a:latin typeface="Century Gothic (Headings)"/>
              </a:rPr>
              <a:t>Model Descriptions</a:t>
            </a:r>
            <a:endParaRPr lang="ar-SA" dirty="0"/>
          </a:p>
        </p:txBody>
      </p:sp>
      <p:sp>
        <p:nvSpPr>
          <p:cNvPr id="3" name="Content Placeholder 2">
            <a:extLst>
              <a:ext uri="{FF2B5EF4-FFF2-40B4-BE49-F238E27FC236}">
                <a16:creationId xmlns:a16="http://schemas.microsoft.com/office/drawing/2014/main" id="{71B22CBA-4507-667F-0F15-EE29A5FC41CE}"/>
              </a:ext>
            </a:extLst>
          </p:cNvPr>
          <p:cNvSpPr>
            <a:spLocks noGrp="1"/>
          </p:cNvSpPr>
          <p:nvPr>
            <p:ph idx="1"/>
          </p:nvPr>
        </p:nvSpPr>
        <p:spPr/>
        <p:txBody>
          <a:bodyPr>
            <a:normAutofit fontScale="92500" lnSpcReduction="10000"/>
          </a:bodyPr>
          <a:lstStyle/>
          <a:p>
            <a:pPr marL="457200" indent="-228600" defTabSz="914400" rtl="1"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pPr>
            <a:r>
              <a:rPr lang="en-US" b="1" dirty="0">
                <a:solidFill>
                  <a:schemeClr val="tx1">
                    <a:alpha val="70000"/>
                  </a:schemeClr>
                </a:solidFill>
              </a:rPr>
              <a:t>Translation using </a:t>
            </a:r>
            <a:r>
              <a:rPr lang="en-US" b="1" dirty="0" err="1">
                <a:solidFill>
                  <a:schemeClr val="tx1">
                    <a:alpha val="70000"/>
                  </a:schemeClr>
                </a:solidFill>
              </a:rPr>
              <a:t>MarianMT</a:t>
            </a:r>
            <a:endParaRPr lang="ar-SA" b="1" dirty="0">
              <a:solidFill>
                <a:schemeClr val="tx1">
                  <a:alpha val="70000"/>
                </a:schemeClr>
              </a:solidFill>
            </a:endParaRPr>
          </a:p>
          <a:p>
            <a:pPr marL="457200" indent="-228600" defTabSz="914400" rtl="1"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pPr>
            <a:endParaRPr lang="ar-SA" b="1" dirty="0">
              <a:solidFill>
                <a:schemeClr val="tx1">
                  <a:alpha val="70000"/>
                </a:schemeClr>
              </a:solidFill>
            </a:endParaRPr>
          </a:p>
          <a:p>
            <a:r>
              <a:rPr lang="en-US" dirty="0">
                <a:solidFill>
                  <a:schemeClr val="tx1">
                    <a:alpha val="70000"/>
                  </a:schemeClr>
                </a:solidFill>
              </a:rPr>
              <a:t>After generating the caption, we use the </a:t>
            </a:r>
            <a:r>
              <a:rPr lang="en-US" b="1" dirty="0" err="1">
                <a:solidFill>
                  <a:schemeClr val="tx1">
                    <a:alpha val="70000"/>
                  </a:schemeClr>
                </a:solidFill>
              </a:rPr>
              <a:t>MarianMT</a:t>
            </a:r>
            <a:r>
              <a:rPr lang="en-US" dirty="0">
                <a:solidFill>
                  <a:schemeClr val="tx1">
                    <a:alpha val="70000"/>
                  </a:schemeClr>
                </a:solidFill>
              </a:rPr>
              <a:t> model to translate the text from English to Arabic. This model is based on the Helsinki-NLP library, which supports translation between many languages.</a:t>
            </a:r>
          </a:p>
          <a:p>
            <a:pPr>
              <a:buFont typeface="Arial" panose="020B0604020202020204" pitchFamily="34" charset="0"/>
              <a:buChar char="•"/>
            </a:pPr>
            <a:r>
              <a:rPr lang="en-US" dirty="0">
                <a:solidFill>
                  <a:schemeClr val="tx1">
                    <a:alpha val="70000"/>
                  </a:schemeClr>
                </a:solidFill>
              </a:rPr>
              <a:t>The text to be translated is input.</a:t>
            </a:r>
          </a:p>
          <a:p>
            <a:pPr>
              <a:buFont typeface="Arial" panose="020B0604020202020204" pitchFamily="34" charset="0"/>
              <a:buChar char="•"/>
            </a:pPr>
            <a:r>
              <a:rPr lang="en-US" dirty="0">
                <a:solidFill>
                  <a:schemeClr val="tx1">
                    <a:alpha val="70000"/>
                  </a:schemeClr>
                </a:solidFill>
              </a:rPr>
              <a:t>The model generates the translated text</a:t>
            </a:r>
          </a:p>
          <a:p>
            <a:pPr marL="457200" indent="-228600" defTabSz="914400" rtl="1"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pPr>
            <a:endParaRPr lang="ar-SA" b="1" dirty="0">
              <a:solidFill>
                <a:schemeClr val="tx1">
                  <a:alpha val="70000"/>
                </a:schemeClr>
              </a:solidFill>
            </a:endParaRPr>
          </a:p>
        </p:txBody>
      </p:sp>
    </p:spTree>
    <p:extLst>
      <p:ext uri="{BB962C8B-B14F-4D97-AF65-F5344CB8AC3E}">
        <p14:creationId xmlns:p14="http://schemas.microsoft.com/office/powerpoint/2010/main" val="299823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187A-000D-0801-31CA-C898E7BFCA00}"/>
              </a:ext>
            </a:extLst>
          </p:cNvPr>
          <p:cNvSpPr>
            <a:spLocks noGrp="1"/>
          </p:cNvSpPr>
          <p:nvPr>
            <p:ph type="title"/>
          </p:nvPr>
        </p:nvSpPr>
        <p:spPr/>
        <p:txBody>
          <a:bodyPr/>
          <a:lstStyle/>
          <a:p>
            <a:r>
              <a:rPr lang="en-US" b="1" dirty="0">
                <a:solidFill>
                  <a:schemeClr val="tx1"/>
                </a:solidFill>
                <a:effectLst/>
                <a:latin typeface="Century Gothic (Headings)"/>
              </a:rPr>
              <a:t>Model Descriptions</a:t>
            </a:r>
            <a:endParaRPr lang="ar-SA" dirty="0"/>
          </a:p>
        </p:txBody>
      </p:sp>
      <p:sp>
        <p:nvSpPr>
          <p:cNvPr id="3" name="Content Placeholder 2">
            <a:extLst>
              <a:ext uri="{FF2B5EF4-FFF2-40B4-BE49-F238E27FC236}">
                <a16:creationId xmlns:a16="http://schemas.microsoft.com/office/drawing/2014/main" id="{367965E9-3660-440F-D74D-8DBDE5FCA3BA}"/>
              </a:ext>
            </a:extLst>
          </p:cNvPr>
          <p:cNvSpPr>
            <a:spLocks noGrp="1"/>
          </p:cNvSpPr>
          <p:nvPr>
            <p:ph idx="1"/>
          </p:nvPr>
        </p:nvSpPr>
        <p:spPr/>
        <p:txBody>
          <a:bodyPr>
            <a:normAutofit fontScale="92500" lnSpcReduction="10000"/>
          </a:bodyPr>
          <a:lstStyle/>
          <a:p>
            <a:pPr marL="457200" indent="-228600" defTabSz="914400" rtl="1"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pPr>
            <a:r>
              <a:rPr lang="en-US" b="1" dirty="0">
                <a:solidFill>
                  <a:schemeClr val="tx1">
                    <a:alpha val="70000"/>
                  </a:schemeClr>
                </a:solidFill>
              </a:rPr>
              <a:t>Text-to-Speech using </a:t>
            </a:r>
            <a:r>
              <a:rPr lang="en-US" b="1" dirty="0" err="1">
                <a:solidFill>
                  <a:schemeClr val="tx1">
                    <a:alpha val="70000"/>
                  </a:schemeClr>
                </a:solidFill>
              </a:rPr>
              <a:t>gTTS</a:t>
            </a:r>
            <a:endParaRPr lang="ar-SA" b="1" dirty="0">
              <a:solidFill>
                <a:schemeClr val="tx1">
                  <a:alpha val="70000"/>
                </a:schemeClr>
              </a:solidFill>
            </a:endParaRPr>
          </a:p>
          <a:p>
            <a:pPr marL="457200" indent="-228600" defTabSz="914400" rtl="1"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pPr>
            <a:endParaRPr lang="ar-SA" b="1" dirty="0">
              <a:solidFill>
                <a:schemeClr val="tx1">
                  <a:alpha val="70000"/>
                </a:schemeClr>
              </a:solidFill>
            </a:endParaRPr>
          </a:p>
          <a:p>
            <a:r>
              <a:rPr lang="en-US" dirty="0">
                <a:solidFill>
                  <a:schemeClr val="tx1">
                    <a:alpha val="70000"/>
                  </a:schemeClr>
                </a:solidFill>
              </a:rPr>
              <a:t>Finally, we convert the translated text into speech using </a:t>
            </a:r>
            <a:r>
              <a:rPr lang="en-US" b="1" dirty="0" err="1">
                <a:solidFill>
                  <a:schemeClr val="tx1">
                    <a:alpha val="70000"/>
                  </a:schemeClr>
                </a:solidFill>
              </a:rPr>
              <a:t>gTTS</a:t>
            </a:r>
            <a:r>
              <a:rPr lang="en-US" dirty="0">
                <a:solidFill>
                  <a:schemeClr val="tx1">
                    <a:alpha val="70000"/>
                  </a:schemeClr>
                </a:solidFill>
              </a:rPr>
              <a:t> (Google Text-to-Speech).</a:t>
            </a:r>
            <a:br>
              <a:rPr lang="en-US" dirty="0">
                <a:solidFill>
                  <a:schemeClr val="tx1">
                    <a:alpha val="70000"/>
                  </a:schemeClr>
                </a:solidFill>
              </a:rPr>
            </a:br>
            <a:r>
              <a:rPr lang="en-US" dirty="0">
                <a:solidFill>
                  <a:schemeClr val="tx1">
                    <a:alpha val="70000"/>
                  </a:schemeClr>
                </a:solidFill>
              </a:rPr>
              <a:t>This step allows users to listen to the translation in Arabic, providing an enhanced user experience.</a:t>
            </a:r>
          </a:p>
          <a:p>
            <a:pPr>
              <a:buFont typeface="Arial" panose="020B0604020202020204" pitchFamily="34" charset="0"/>
              <a:buChar char="•"/>
            </a:pPr>
            <a:r>
              <a:rPr lang="en-US" dirty="0">
                <a:solidFill>
                  <a:schemeClr val="tx1">
                    <a:alpha val="70000"/>
                  </a:schemeClr>
                </a:solidFill>
              </a:rPr>
              <a:t>The text is converted into an MP3 audio file.</a:t>
            </a:r>
          </a:p>
          <a:p>
            <a:pPr>
              <a:buFont typeface="Arial" panose="020B0604020202020204" pitchFamily="34" charset="0"/>
              <a:buChar char="•"/>
            </a:pPr>
            <a:r>
              <a:rPr lang="en-US" dirty="0">
                <a:solidFill>
                  <a:schemeClr val="tx1">
                    <a:alpha val="70000"/>
                  </a:schemeClr>
                </a:solidFill>
              </a:rPr>
              <a:t>The audio is played directly in the app</a:t>
            </a:r>
          </a:p>
          <a:p>
            <a:pPr marL="457200" indent="-228600" defTabSz="914400" rtl="1"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pPr>
            <a:endParaRPr lang="ar-SA" b="1" dirty="0">
              <a:solidFill>
                <a:schemeClr val="tx1">
                  <a:alpha val="70000"/>
                </a:schemeClr>
              </a:solidFill>
            </a:endParaRPr>
          </a:p>
        </p:txBody>
      </p:sp>
    </p:spTree>
    <p:extLst>
      <p:ext uri="{BB962C8B-B14F-4D97-AF65-F5344CB8AC3E}">
        <p14:creationId xmlns:p14="http://schemas.microsoft.com/office/powerpoint/2010/main" val="427125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767031-C99F-4567-B7D9-353331C77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FEDEE9-12A6-4011-A532-8071D6086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7C37CE9-19CE-49DF-A887-2214EBB1F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F84E8E-7E93-4DEE-BCFB-2AE29098B5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46502B-E9B6-4225-B8EE-BC5D64468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ame 19">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77940-AF6E-DEA2-75A2-33A93605F918}"/>
              </a:ext>
            </a:extLst>
          </p:cNvPr>
          <p:cNvSpPr>
            <a:spLocks noGrp="1"/>
          </p:cNvSpPr>
          <p:nvPr>
            <p:ph type="title"/>
          </p:nvPr>
        </p:nvSpPr>
        <p:spPr>
          <a:xfrm>
            <a:off x="838200" y="857250"/>
            <a:ext cx="5372100" cy="5143499"/>
          </a:xfrm>
        </p:spPr>
        <p:txBody>
          <a:bodyPr anchor="ctr">
            <a:normAutofit/>
          </a:bodyPr>
          <a:lstStyle/>
          <a:p>
            <a:r>
              <a:rPr lang="en-US" sz="4400" b="1" dirty="0">
                <a:solidFill>
                  <a:schemeClr val="tx1"/>
                </a:solidFill>
              </a:rPr>
              <a:t>User Interface with </a:t>
            </a:r>
            <a:r>
              <a:rPr lang="en-US" sz="4400" b="1" dirty="0" err="1">
                <a:solidFill>
                  <a:schemeClr val="tx1"/>
                </a:solidFill>
              </a:rPr>
              <a:t>Streamlit</a:t>
            </a:r>
            <a:endParaRPr lang="ar-SA" sz="4400" b="1" dirty="0">
              <a:solidFill>
                <a:schemeClr val="tx1"/>
              </a:solidFill>
            </a:endParaRPr>
          </a:p>
        </p:txBody>
      </p:sp>
      <p:sp>
        <p:nvSpPr>
          <p:cNvPr id="3" name="Content Placeholder 2">
            <a:extLst>
              <a:ext uri="{FF2B5EF4-FFF2-40B4-BE49-F238E27FC236}">
                <a16:creationId xmlns:a16="http://schemas.microsoft.com/office/drawing/2014/main" id="{AE199D0C-0EE2-6112-6A4B-8A02BDD65668}"/>
              </a:ext>
            </a:extLst>
          </p:cNvPr>
          <p:cNvSpPr>
            <a:spLocks noGrp="1"/>
          </p:cNvSpPr>
          <p:nvPr>
            <p:ph idx="1"/>
          </p:nvPr>
        </p:nvSpPr>
        <p:spPr>
          <a:xfrm>
            <a:off x="6334124" y="857251"/>
            <a:ext cx="5019675" cy="5143500"/>
          </a:xfrm>
        </p:spPr>
        <p:txBody>
          <a:bodyPr anchor="ctr">
            <a:normAutofit/>
          </a:bodyPr>
          <a:lstStyle/>
          <a:p>
            <a:r>
              <a:rPr lang="en-US" sz="2000" dirty="0">
                <a:solidFill>
                  <a:schemeClr val="tx1"/>
                </a:solidFill>
              </a:rPr>
              <a:t>The user interface was built using </a:t>
            </a:r>
            <a:r>
              <a:rPr lang="en-US" sz="2000" b="1" dirty="0" err="1">
                <a:solidFill>
                  <a:schemeClr val="tx1"/>
                </a:solidFill>
              </a:rPr>
              <a:t>Streamlit</a:t>
            </a:r>
            <a:r>
              <a:rPr lang="en-US" sz="2000" dirty="0">
                <a:solidFill>
                  <a:schemeClr val="tx1"/>
                </a:solidFill>
              </a:rPr>
              <a:t>, a platform that allows for easy and fast web application development. Users can upload an image through a simple interface, and the generated caption, translation, and audio are displayed directly.</a:t>
            </a:r>
          </a:p>
          <a:p>
            <a:pPr>
              <a:buFont typeface="Arial" panose="020B0604020202020204" pitchFamily="34" charset="0"/>
              <a:buChar char="•"/>
            </a:pPr>
            <a:r>
              <a:rPr lang="en-US" sz="2000" dirty="0">
                <a:solidFill>
                  <a:schemeClr val="tx1"/>
                </a:solidFill>
              </a:rPr>
              <a:t>The uploaded image appears on the left side of the screen.</a:t>
            </a:r>
          </a:p>
          <a:p>
            <a:pPr>
              <a:buFont typeface="Arial" panose="020B0604020202020204" pitchFamily="34" charset="0"/>
              <a:buChar char="•"/>
            </a:pPr>
            <a:r>
              <a:rPr lang="en-US" sz="2000" dirty="0">
                <a:solidFill>
                  <a:schemeClr val="tx1"/>
                </a:solidFill>
              </a:rPr>
              <a:t>The caption, translation, and audio are shown on the right side.</a:t>
            </a:r>
          </a:p>
          <a:p>
            <a:pPr marL="457200" indent="-228600" defTabSz="914400" rtl="1" eaLnBrk="1" latinLnBrk="0" hangingPunct="1">
              <a:spcBef>
                <a:spcPts val="1000"/>
              </a:spcBef>
              <a:buClr>
                <a:schemeClr val="tx2">
                  <a:lumMod val="10000"/>
                  <a:lumOff val="90000"/>
                </a:schemeClr>
              </a:buClr>
              <a:buSzPct val="80000"/>
              <a:buFont typeface="Wingdings" panose="05000000000000000000" pitchFamily="2" charset="2"/>
              <a:buChar char="§"/>
            </a:pPr>
            <a:endParaRPr lang="ar-SA" sz="2000" dirty="0">
              <a:solidFill>
                <a:schemeClr val="tx1"/>
              </a:solidFill>
            </a:endParaRPr>
          </a:p>
        </p:txBody>
      </p:sp>
    </p:spTree>
    <p:extLst>
      <p:ext uri="{BB962C8B-B14F-4D97-AF65-F5344CB8AC3E}">
        <p14:creationId xmlns:p14="http://schemas.microsoft.com/office/powerpoint/2010/main" val="171440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4612-469C-FA76-48E7-2907CCE3304C}"/>
              </a:ext>
            </a:extLst>
          </p:cNvPr>
          <p:cNvSpPr>
            <a:spLocks noGrp="1"/>
          </p:cNvSpPr>
          <p:nvPr>
            <p:ph type="title"/>
          </p:nvPr>
        </p:nvSpPr>
        <p:spPr/>
        <p:txBody>
          <a:bodyPr/>
          <a:lstStyle/>
          <a:p>
            <a:pPr marL="0" algn="l" defTabSz="914400" rtl="1" eaLnBrk="1" latinLnBrk="0" hangingPunct="1">
              <a:lnSpc>
                <a:spcPct val="90000"/>
              </a:lnSpc>
              <a:spcBef>
                <a:spcPct val="0"/>
              </a:spcBef>
              <a:buNone/>
            </a:pPr>
            <a:r>
              <a:rPr lang="en-US" b="1" dirty="0">
                <a:solidFill>
                  <a:schemeClr val="tx1"/>
                </a:solidFill>
              </a:rPr>
              <a:t>User interface</a:t>
            </a:r>
            <a:endParaRPr lang="ar-SA" b="1" dirty="0">
              <a:solidFill>
                <a:schemeClr val="tx1"/>
              </a:solidFill>
            </a:endParaRPr>
          </a:p>
        </p:txBody>
      </p:sp>
      <p:pic>
        <p:nvPicPr>
          <p:cNvPr id="7" name="Content Placeholder 6" descr="A screenshot of a video&#10;&#10;Description automatically generated">
            <a:extLst>
              <a:ext uri="{FF2B5EF4-FFF2-40B4-BE49-F238E27FC236}">
                <a16:creationId xmlns:a16="http://schemas.microsoft.com/office/drawing/2014/main" id="{0E4C184B-86A9-0505-8B58-329E740631B6}"/>
              </a:ext>
            </a:extLst>
          </p:cNvPr>
          <p:cNvPicPr>
            <a:picLocks noGrp="1" noChangeAspect="1"/>
          </p:cNvPicPr>
          <p:nvPr>
            <p:ph idx="1"/>
          </p:nvPr>
        </p:nvPicPr>
        <p:blipFill>
          <a:blip r:embed="rId2"/>
          <a:stretch>
            <a:fillRect/>
          </a:stretch>
        </p:blipFill>
        <p:spPr>
          <a:xfrm>
            <a:off x="614363" y="1800226"/>
            <a:ext cx="10972800" cy="4376738"/>
          </a:xfrm>
        </p:spPr>
      </p:pic>
    </p:spTree>
    <p:extLst>
      <p:ext uri="{BB962C8B-B14F-4D97-AF65-F5344CB8AC3E}">
        <p14:creationId xmlns:p14="http://schemas.microsoft.com/office/powerpoint/2010/main" val="2799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E11A-4FA2-A23F-AEB1-FD23102616D2}"/>
              </a:ext>
            </a:extLst>
          </p:cNvPr>
          <p:cNvSpPr>
            <a:spLocks noGrp="1"/>
          </p:cNvSpPr>
          <p:nvPr>
            <p:ph type="title"/>
          </p:nvPr>
        </p:nvSpPr>
        <p:spPr/>
        <p:txBody>
          <a:bodyPr/>
          <a:lstStyle/>
          <a:p>
            <a:r>
              <a:rPr lang="en-US" b="1">
                <a:solidFill>
                  <a:schemeClr val="tx1"/>
                </a:solidFill>
              </a:rPr>
              <a:t>Results</a:t>
            </a:r>
            <a:endParaRPr lang="ar-SA" b="1" dirty="0">
              <a:solidFill>
                <a:schemeClr val="tx1"/>
              </a:solidFill>
            </a:endParaRPr>
          </a:p>
        </p:txBody>
      </p:sp>
      <p:graphicFrame>
        <p:nvGraphicFramePr>
          <p:cNvPr id="6" name="Diagram 5">
            <a:extLst>
              <a:ext uri="{FF2B5EF4-FFF2-40B4-BE49-F238E27FC236}">
                <a16:creationId xmlns:a16="http://schemas.microsoft.com/office/drawing/2014/main" id="{66A9EBA8-4273-4D3B-5536-11364CF17D62}"/>
              </a:ext>
            </a:extLst>
          </p:cNvPr>
          <p:cNvGraphicFramePr/>
          <p:nvPr>
            <p:extLst>
              <p:ext uri="{D42A27DB-BD31-4B8C-83A1-F6EECF244321}">
                <p14:modId xmlns:p14="http://schemas.microsoft.com/office/powerpoint/2010/main" val="3625645134"/>
              </p:ext>
            </p:extLst>
          </p:nvPr>
        </p:nvGraphicFramePr>
        <p:xfrm>
          <a:off x="714375" y="2006600"/>
          <a:ext cx="8137525" cy="41317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Content Placeholder 4">
            <a:extLst>
              <a:ext uri="{FF2B5EF4-FFF2-40B4-BE49-F238E27FC236}">
                <a16:creationId xmlns:a16="http://schemas.microsoft.com/office/drawing/2014/main" id="{7C84E5EA-D981-EBB0-C3DE-F56719A6290E}"/>
              </a:ext>
            </a:extLst>
          </p:cNvPr>
          <p:cNvPicPr>
            <a:picLocks noGrp="1" noChangeAspect="1"/>
          </p:cNvPicPr>
          <p:nvPr>
            <p:ph idx="1"/>
          </p:nvPr>
        </p:nvPicPr>
        <p:blipFill>
          <a:blip r:embed="rId9"/>
          <a:stretch>
            <a:fillRect/>
          </a:stretch>
        </p:blipFill>
        <p:spPr>
          <a:xfrm>
            <a:off x="1004889" y="3656013"/>
            <a:ext cx="2386011" cy="1843087"/>
          </a:xfrm>
        </p:spPr>
      </p:pic>
      <p:grpSp>
        <p:nvGrpSpPr>
          <p:cNvPr id="12" name="Group 11">
            <a:extLst>
              <a:ext uri="{FF2B5EF4-FFF2-40B4-BE49-F238E27FC236}">
                <a16:creationId xmlns:a16="http://schemas.microsoft.com/office/drawing/2014/main" id="{24E2E28B-F43F-614C-BBC9-7423EE250774}"/>
              </a:ext>
            </a:extLst>
          </p:cNvPr>
          <p:cNvGrpSpPr/>
          <p:nvPr/>
        </p:nvGrpSpPr>
        <p:grpSpPr>
          <a:xfrm>
            <a:off x="5940406" y="3221060"/>
            <a:ext cx="311188" cy="415880"/>
            <a:chOff x="5286094" y="972351"/>
            <a:chExt cx="311188" cy="415880"/>
          </a:xfrm>
        </p:grpSpPr>
        <p:sp>
          <p:nvSpPr>
            <p:cNvPr id="14" name="Right Arrow 13">
              <a:extLst>
                <a:ext uri="{FF2B5EF4-FFF2-40B4-BE49-F238E27FC236}">
                  <a16:creationId xmlns:a16="http://schemas.microsoft.com/office/drawing/2014/main" id="{EA732CF2-FD49-E3CE-25E8-7F8E596E2776}"/>
                </a:ext>
              </a:extLst>
            </p:cNvPr>
            <p:cNvSpPr/>
            <p:nvPr/>
          </p:nvSpPr>
          <p:spPr>
            <a:xfrm rot="149192">
              <a:off x="5286094" y="972351"/>
              <a:ext cx="311188" cy="415880"/>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ar-SA"/>
            </a:p>
          </p:txBody>
        </p:sp>
        <p:sp>
          <p:nvSpPr>
            <p:cNvPr id="16" name="Right Arrow 4">
              <a:extLst>
                <a:ext uri="{FF2B5EF4-FFF2-40B4-BE49-F238E27FC236}">
                  <a16:creationId xmlns:a16="http://schemas.microsoft.com/office/drawing/2014/main" id="{BCFBB69C-1DF9-481B-132B-058768BAB2BC}"/>
                </a:ext>
              </a:extLst>
            </p:cNvPr>
            <p:cNvSpPr txBox="1"/>
            <p:nvPr/>
          </p:nvSpPr>
          <p:spPr>
            <a:xfrm rot="149192">
              <a:off x="5286138" y="1053502"/>
              <a:ext cx="217832" cy="2495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rtl="1">
                <a:lnSpc>
                  <a:spcPct val="90000"/>
                </a:lnSpc>
                <a:spcBef>
                  <a:spcPct val="0"/>
                </a:spcBef>
                <a:spcAft>
                  <a:spcPct val="35000"/>
                </a:spcAft>
                <a:buNone/>
              </a:pPr>
              <a:endParaRPr lang="en-US" sz="1400" kern="1200"/>
            </a:p>
          </p:txBody>
        </p:sp>
      </p:grpSp>
      <p:grpSp>
        <p:nvGrpSpPr>
          <p:cNvPr id="18" name="Group 17">
            <a:extLst>
              <a:ext uri="{FF2B5EF4-FFF2-40B4-BE49-F238E27FC236}">
                <a16:creationId xmlns:a16="http://schemas.microsoft.com/office/drawing/2014/main" id="{F299B399-1934-CC90-3F9B-200EC8673E44}"/>
              </a:ext>
            </a:extLst>
          </p:cNvPr>
          <p:cNvGrpSpPr/>
          <p:nvPr/>
        </p:nvGrpSpPr>
        <p:grpSpPr>
          <a:xfrm>
            <a:off x="9325435" y="2942596"/>
            <a:ext cx="2152190" cy="968758"/>
            <a:chOff x="5726187" y="916457"/>
            <a:chExt cx="2152190" cy="968758"/>
          </a:xfrm>
        </p:grpSpPr>
        <p:sp>
          <p:nvSpPr>
            <p:cNvPr id="20" name="Rounded Rectangle 19">
              <a:extLst>
                <a:ext uri="{FF2B5EF4-FFF2-40B4-BE49-F238E27FC236}">
                  <a16:creationId xmlns:a16="http://schemas.microsoft.com/office/drawing/2014/main" id="{6DAC99A1-4392-A431-A84E-941990075691}"/>
                </a:ext>
              </a:extLst>
            </p:cNvPr>
            <p:cNvSpPr/>
            <p:nvPr/>
          </p:nvSpPr>
          <p:spPr>
            <a:xfrm>
              <a:off x="5726187" y="916457"/>
              <a:ext cx="2152190" cy="968758"/>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marL="0" algn="r" defTabSz="914400" rtl="1" eaLnBrk="1" latinLnBrk="0" hangingPunct="1"/>
              <a:endParaRPr lang="ar-SA"/>
            </a:p>
          </p:txBody>
        </p:sp>
        <p:sp>
          <p:nvSpPr>
            <p:cNvPr id="22" name="Rounded Rectangle 4">
              <a:extLst>
                <a:ext uri="{FF2B5EF4-FFF2-40B4-BE49-F238E27FC236}">
                  <a16:creationId xmlns:a16="http://schemas.microsoft.com/office/drawing/2014/main" id="{E6FEFE88-ECCA-AA85-6DFB-7CFB9501E56E}"/>
                </a:ext>
              </a:extLst>
            </p:cNvPr>
            <p:cNvSpPr txBox="1"/>
            <p:nvPr/>
          </p:nvSpPr>
          <p:spPr>
            <a:xfrm>
              <a:off x="5726187" y="916457"/>
              <a:ext cx="2152190" cy="6458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64770" numCol="1" spcCol="1270" anchor="t" anchorCtr="0">
              <a:noAutofit/>
            </a:bodyPr>
            <a:lstStyle/>
            <a:p>
              <a:pPr lvl="0"/>
              <a:r>
                <a:rPr lang="en-US" sz="1600" b="1" u="none" strike="noStrike" dirty="0">
                  <a:effectLst/>
                  <a:latin typeface="Arial" panose="020B0604020202020204" pitchFamily="34" charset="0"/>
                  <a:ea typeface="Arial" panose="020B0604020202020204" pitchFamily="34" charset="0"/>
                </a:rPr>
                <a:t>Generate Audio </a:t>
              </a:r>
              <a:endParaRPr lang="en-US" sz="1600" dirty="0"/>
            </a:p>
          </p:txBody>
        </p:sp>
      </p:grpSp>
      <p:grpSp>
        <p:nvGrpSpPr>
          <p:cNvPr id="24" name="Group 23">
            <a:extLst>
              <a:ext uri="{FF2B5EF4-FFF2-40B4-BE49-F238E27FC236}">
                <a16:creationId xmlns:a16="http://schemas.microsoft.com/office/drawing/2014/main" id="{1502053D-608E-9449-07DE-005693F9D109}"/>
              </a:ext>
            </a:extLst>
          </p:cNvPr>
          <p:cNvGrpSpPr/>
          <p:nvPr/>
        </p:nvGrpSpPr>
        <p:grpSpPr>
          <a:xfrm>
            <a:off x="9683403" y="3751600"/>
            <a:ext cx="1670397" cy="1285199"/>
            <a:chOff x="6463273" y="1746186"/>
            <a:chExt cx="1670397" cy="1285199"/>
          </a:xfrm>
        </p:grpSpPr>
        <p:sp>
          <p:nvSpPr>
            <p:cNvPr id="25" name="Rounded Rectangle 24">
              <a:extLst>
                <a:ext uri="{FF2B5EF4-FFF2-40B4-BE49-F238E27FC236}">
                  <a16:creationId xmlns:a16="http://schemas.microsoft.com/office/drawing/2014/main" id="{C905D3BB-5E8D-7EC2-62A1-1E2CCA62DD6E}"/>
                </a:ext>
              </a:extLst>
            </p:cNvPr>
            <p:cNvSpPr/>
            <p:nvPr/>
          </p:nvSpPr>
          <p:spPr>
            <a:xfrm>
              <a:off x="6463273" y="1746186"/>
              <a:ext cx="1670397" cy="1285199"/>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ar-SA"/>
            </a:p>
          </p:txBody>
        </p:sp>
        <p:sp>
          <p:nvSpPr>
            <p:cNvPr id="26" name="Rounded Rectangle 4">
              <a:extLst>
                <a:ext uri="{FF2B5EF4-FFF2-40B4-BE49-F238E27FC236}">
                  <a16:creationId xmlns:a16="http://schemas.microsoft.com/office/drawing/2014/main" id="{B4E141C9-845F-80AF-2836-B1293744FBAF}"/>
                </a:ext>
              </a:extLst>
            </p:cNvPr>
            <p:cNvSpPr txBox="1"/>
            <p:nvPr/>
          </p:nvSpPr>
          <p:spPr>
            <a:xfrm>
              <a:off x="6500915" y="1783828"/>
              <a:ext cx="1595113" cy="12099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0904" tIns="120904" rIns="120904" bIns="120904" numCol="1" spcCol="1270" anchor="t" anchorCtr="0">
              <a:noAutofit/>
            </a:bodyPr>
            <a:lstStyle/>
            <a:p>
              <a:pPr marL="171450" lvl="1" indent="-171450" algn="r" defTabSz="755650" rtl="1">
                <a:lnSpc>
                  <a:spcPct val="90000"/>
                </a:lnSpc>
                <a:spcBef>
                  <a:spcPct val="0"/>
                </a:spcBef>
                <a:spcAft>
                  <a:spcPct val="15000"/>
                </a:spcAft>
                <a:buChar char="•"/>
              </a:pPr>
              <a:endParaRPr lang="en-US" sz="1700" kern="1200" dirty="0"/>
            </a:p>
          </p:txBody>
        </p:sp>
      </p:grpSp>
      <p:pic>
        <p:nvPicPr>
          <p:cNvPr id="27" name="output_audio (1).mp3">
            <a:hlinkClick r:id="" action="ppaction://media"/>
            <a:extLst>
              <a:ext uri="{FF2B5EF4-FFF2-40B4-BE49-F238E27FC236}">
                <a16:creationId xmlns:a16="http://schemas.microsoft.com/office/drawing/2014/main" id="{2B1AD166-6828-79DA-0039-A4FCA1DC12AD}"/>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0112201" y="3959671"/>
            <a:ext cx="812800" cy="8128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2106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08"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7C4B-5CF8-8BF4-2C7B-23A684AE71A8}"/>
              </a:ext>
            </a:extLst>
          </p:cNvPr>
          <p:cNvSpPr>
            <a:spLocks noGrp="1"/>
          </p:cNvSpPr>
          <p:nvPr>
            <p:ph type="title"/>
          </p:nvPr>
        </p:nvSpPr>
        <p:spPr/>
        <p:txBody>
          <a:bodyPr/>
          <a:lstStyle/>
          <a:p>
            <a:r>
              <a:rPr lang="en-US" b="1" dirty="0">
                <a:solidFill>
                  <a:schemeClr val="tx1"/>
                </a:solidFill>
              </a:rPr>
              <a:t>Conclusion</a:t>
            </a:r>
            <a:endParaRPr lang="ar-SA" b="1" dirty="0">
              <a:solidFill>
                <a:schemeClr val="tx1"/>
              </a:solidFill>
            </a:endParaRPr>
          </a:p>
        </p:txBody>
      </p:sp>
      <p:sp>
        <p:nvSpPr>
          <p:cNvPr id="3" name="Content Placeholder 2">
            <a:extLst>
              <a:ext uri="{FF2B5EF4-FFF2-40B4-BE49-F238E27FC236}">
                <a16:creationId xmlns:a16="http://schemas.microsoft.com/office/drawing/2014/main" id="{5EF7351F-486E-D1B1-6653-B6DBF33A4BA7}"/>
              </a:ext>
            </a:extLst>
          </p:cNvPr>
          <p:cNvSpPr>
            <a:spLocks noGrp="1"/>
          </p:cNvSpPr>
          <p:nvPr>
            <p:ph idx="1"/>
          </p:nvPr>
        </p:nvSpPr>
        <p:spPr/>
        <p:txBody>
          <a:bodyPr>
            <a:normAutofit/>
          </a:bodyPr>
          <a:lstStyle/>
          <a:p>
            <a:pPr marL="457200" indent="-228600" defTabSz="914400" rtl="1"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pPr>
            <a:r>
              <a:rPr lang="en-US" sz="3200" dirty="0">
                <a:solidFill>
                  <a:schemeClr val="tx1">
                    <a:alpha val="70000"/>
                  </a:schemeClr>
                </a:solidFill>
              </a:rPr>
              <a:t>In this project, we successfully built an application that generates image captions, translates them, and converts them to speech using artificial intelligence. This application can be useful in various fields such as education, communication for people with disabilities, and enhancing user experience in different apps.</a:t>
            </a:r>
            <a:endParaRPr lang="ar-SA" sz="3200" dirty="0">
              <a:solidFill>
                <a:schemeClr val="tx1">
                  <a:alpha val="70000"/>
                </a:schemeClr>
              </a:solidFill>
            </a:endParaRPr>
          </a:p>
        </p:txBody>
      </p:sp>
    </p:spTree>
    <p:extLst>
      <p:ext uri="{BB962C8B-B14F-4D97-AF65-F5344CB8AC3E}">
        <p14:creationId xmlns:p14="http://schemas.microsoft.com/office/powerpoint/2010/main" val="2083087231"/>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57</TotalTime>
  <Words>398</Words>
  <Application>Microsoft Macintosh PowerPoint</Application>
  <PresentationFormat>Widescreen</PresentationFormat>
  <Paragraphs>40</Paragraphs>
  <Slides>10</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Century Gothic (Headings)</vt:lpstr>
      <vt:lpstr>Sabon Next LT</vt:lpstr>
      <vt:lpstr>Wingdings</vt:lpstr>
      <vt:lpstr>LuminousVTI</vt:lpstr>
      <vt:lpstr>Image Captioning, Translation, and Text-to-Speech</vt:lpstr>
      <vt:lpstr>Overview</vt:lpstr>
      <vt:lpstr>Model Descriptions</vt:lpstr>
      <vt:lpstr>Model Descriptions</vt:lpstr>
      <vt:lpstr>Model Descriptions</vt:lpstr>
      <vt:lpstr>User Interface with Streamlit</vt:lpstr>
      <vt:lpstr>User interface</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Adham Musa Al -Sayed</dc:creator>
  <cp:lastModifiedBy>Muhammad Adham Musa Al -Sayed</cp:lastModifiedBy>
  <cp:revision>1</cp:revision>
  <dcterms:created xsi:type="dcterms:W3CDTF">2024-10-09T19:31:47Z</dcterms:created>
  <dcterms:modified xsi:type="dcterms:W3CDTF">2024-10-09T20:28:50Z</dcterms:modified>
</cp:coreProperties>
</file>