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9" r:id="rId10"/>
    <p:sldId id="264" r:id="rId11"/>
    <p:sldId id="265" r:id="rId12"/>
    <p:sldId id="266" r:id="rId13"/>
    <p:sldId id="267" r:id="rId14"/>
    <p:sldId id="268" r:id="rId15"/>
    <p:sldId id="269" r:id="rId16"/>
    <p:sldId id="280" r:id="rId17"/>
    <p:sldId id="270" r:id="rId18"/>
    <p:sldId id="272" r:id="rId19"/>
    <p:sldId id="273" r:id="rId20"/>
    <p:sldId id="274" r:id="rId21"/>
    <p:sldId id="281" r:id="rId22"/>
    <p:sldId id="275" r:id="rId23"/>
    <p:sldId id="276" r:id="rId24"/>
    <p:sldId id="271" r:id="rId25"/>
    <p:sldId id="277" r:id="rId26"/>
    <p:sldId id="278"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07"/>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5/22/24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up of a chart&#10;&#10;Description automatically generated">
            <a:extLst>
              <a:ext uri="{FF2B5EF4-FFF2-40B4-BE49-F238E27FC236}">
                <a16:creationId xmlns:a16="http://schemas.microsoft.com/office/drawing/2014/main" id="{87DFC11B-2D72-1EEC-E0D2-E8ECB490AE6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25933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8143-E3E6-81EB-5363-C9311E066D4D}"/>
              </a:ext>
            </a:extLst>
          </p:cNvPr>
          <p:cNvSpPr>
            <a:spLocks noGrp="1"/>
          </p:cNvSpPr>
          <p:nvPr>
            <p:ph type="title"/>
          </p:nvPr>
        </p:nvSpPr>
        <p:spPr/>
        <p:txBody>
          <a:bodyPr/>
          <a:lstStyle/>
          <a:p>
            <a:r>
              <a:rPr lang="en-IN" b="0" i="0" dirty="0">
                <a:effectLst/>
                <a:latin typeface="Roboto" panose="02000000000000000000" pitchFamily="2" charset="0"/>
              </a:rPr>
              <a:t>4. Rental Market Dynamics</a:t>
            </a:r>
            <a:br>
              <a:rPr lang="en-IN" b="0"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CB35DE98-06DE-BDC0-ECAE-CCFCFFC675E2}"/>
              </a:ext>
            </a:extLst>
          </p:cNvPr>
          <p:cNvSpPr>
            <a:spLocks noGrp="1"/>
          </p:cNvSpPr>
          <p:nvPr>
            <p:ph sz="quarter" idx="13"/>
          </p:nvPr>
        </p:nvSpPr>
        <p:spPr/>
        <p:txBody>
          <a:bodyPr>
            <a:normAutofit fontScale="77500" lnSpcReduction="20000"/>
          </a:bodyPr>
          <a:lstStyle/>
          <a:p>
            <a:pPr algn="l"/>
            <a:r>
              <a:rPr lang="en-IN" b="1" i="0" dirty="0">
                <a:solidFill>
                  <a:srgbClr val="C00000"/>
                </a:solidFill>
                <a:effectLst/>
                <a:latin typeface="Times New Roman" panose="02020603050405020304" pitchFamily="18" charset="0"/>
                <a:cs typeface="Times New Roman" panose="02020603050405020304" pitchFamily="18" charset="0"/>
              </a:rPr>
              <a:t>Problem: </a:t>
            </a:r>
            <a:r>
              <a:rPr lang="en-IN" b="0" i="0" dirty="0">
                <a:effectLst/>
                <a:latin typeface="Times New Roman" panose="02020603050405020304" pitchFamily="18" charset="0"/>
                <a:cs typeface="Times New Roman" panose="02020603050405020304" pitchFamily="18" charset="0"/>
              </a:rPr>
              <a:t>Managing rental properties and understanding rental market dynamics, such as vacancy rates, rental yields, and tenant turnover, can be complex.</a:t>
            </a:r>
          </a:p>
          <a:p>
            <a:pPr algn="l"/>
            <a:r>
              <a:rPr lang="en-IN" b="1" i="0" dirty="0">
                <a:solidFill>
                  <a:srgbClr val="C00000"/>
                </a:solidFill>
                <a:effectLst/>
                <a:latin typeface="Times New Roman" panose="02020603050405020304" pitchFamily="18" charset="0"/>
                <a:cs typeface="Times New Roman" panose="02020603050405020304" pitchFamily="18" charset="0"/>
              </a:rPr>
              <a:t>Data Analysis Approach:</a:t>
            </a:r>
          </a:p>
          <a:p>
            <a:pPr algn="l"/>
            <a:r>
              <a:rPr lang="en-IN" b="0" i="0" dirty="0">
                <a:effectLst/>
                <a:latin typeface="Times New Roman" panose="02020603050405020304" pitchFamily="18" charset="0"/>
                <a:cs typeface="Times New Roman" panose="02020603050405020304" pitchFamily="18" charset="0"/>
              </a:rPr>
              <a:t>Track rental income, occupancy rates, and maintenance costs. Use predictive analytics to forecast rental demand and identify factors influencing tenant retention.</a:t>
            </a:r>
          </a:p>
          <a:p>
            <a:endParaRPr lang="en-IN" b="1" i="0" dirty="0">
              <a:solidFill>
                <a:srgbClr val="C00000"/>
              </a:solidFill>
              <a:effectLst/>
              <a:latin typeface="Times New Roman" panose="02020603050405020304" pitchFamily="18" charset="0"/>
              <a:cs typeface="Times New Roman" panose="02020603050405020304" pitchFamily="18" charset="0"/>
            </a:endParaRPr>
          </a:p>
          <a:p>
            <a:r>
              <a:rPr lang="en-IN" b="1" i="0" dirty="0">
                <a:solidFill>
                  <a:srgbClr val="C00000"/>
                </a:solidFill>
                <a:effectLst/>
                <a:latin typeface="Times New Roman" panose="02020603050405020304" pitchFamily="18" charset="0"/>
                <a:cs typeface="Times New Roman" panose="02020603050405020304" pitchFamily="18" charset="0"/>
              </a:rPr>
              <a:t>profit insight- </a:t>
            </a:r>
            <a:r>
              <a:rPr lang="en-IN" b="0" i="0" dirty="0">
                <a:effectLst/>
                <a:latin typeface="Times New Roman" panose="02020603050405020304" pitchFamily="18" charset="0"/>
                <a:cs typeface="Times New Roman" panose="02020603050405020304" pitchFamily="18" charset="0"/>
              </a:rPr>
              <a:t>Annual profits vary widely, with top properties averaging $XX,XXX. Costs like maintenance, vacancy losses, and turnover significantly impact profitability. Effective management strategies are crucial for maximizing profits.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37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8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colored lines&#10;&#10;Description automatically generated">
            <a:extLst>
              <a:ext uri="{FF2B5EF4-FFF2-40B4-BE49-F238E27FC236}">
                <a16:creationId xmlns:a16="http://schemas.microsoft.com/office/drawing/2014/main" id="{B0D4BE3A-5589-3E4F-6B02-8E15BC80BA37}"/>
              </a:ext>
            </a:extLst>
          </p:cNvPr>
          <p:cNvPicPr>
            <a:picLocks noChangeAspect="1"/>
          </p:cNvPicPr>
          <p:nvPr/>
        </p:nvPicPr>
        <p:blipFill>
          <a:blip r:embed="rId4"/>
          <a:stretch>
            <a:fillRect/>
          </a:stretch>
        </p:blipFill>
        <p:spPr>
          <a:xfrm>
            <a:off x="1434020" y="643467"/>
            <a:ext cx="9323960" cy="5571066"/>
          </a:xfrm>
          <a:prstGeom prst="rect">
            <a:avLst/>
          </a:prstGeom>
        </p:spPr>
      </p:pic>
    </p:spTree>
    <p:extLst>
      <p:ext uri="{BB962C8B-B14F-4D97-AF65-F5344CB8AC3E}">
        <p14:creationId xmlns:p14="http://schemas.microsoft.com/office/powerpoint/2010/main" val="342901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7" name="Rectangle 17">
            <a:extLst>
              <a:ext uri="{FF2B5EF4-FFF2-40B4-BE49-F238E27FC236}">
                <a16:creationId xmlns:a16="http://schemas.microsoft.com/office/drawing/2014/main" id="{A6F4DB63-A191-45D9-8A53-9B18F8FE2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Rectangle 19">
            <a:extLst>
              <a:ext uri="{FF2B5EF4-FFF2-40B4-BE49-F238E27FC236}">
                <a16:creationId xmlns:a16="http://schemas.microsoft.com/office/drawing/2014/main" id="{C0BB8E50-9569-495A-A548-A5AD5055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a:extLst>
              <a:ext uri="{FF2B5EF4-FFF2-40B4-BE49-F238E27FC236}">
                <a16:creationId xmlns:a16="http://schemas.microsoft.com/office/drawing/2014/main" id="{D6F26545-4582-4DBE-973B-ED1BC9CBD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91"/>
            <a:ext cx="12188952" cy="2286002"/>
          </a:xfrm>
          <a:prstGeom prst="rect">
            <a:avLst/>
          </a:prstGeom>
          <a:solidFill>
            <a:schemeClr val="tx1"/>
          </a:solidFill>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3">
            <a:extLst>
              <a:ext uri="{FF2B5EF4-FFF2-40B4-BE49-F238E27FC236}">
                <a16:creationId xmlns:a16="http://schemas.microsoft.com/office/drawing/2014/main" id="{E47A6981-7EBF-4F2B-BD20-3124170BF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77277" y="-1"/>
            <a:ext cx="1272021" cy="841175"/>
          </a:xfrm>
          <a:prstGeom prst="rect">
            <a:avLst/>
          </a:prstGeom>
        </p:spPr>
      </p:pic>
      <p:pic>
        <p:nvPicPr>
          <p:cNvPr id="26" name="Picture 25">
            <a:extLst>
              <a:ext uri="{FF2B5EF4-FFF2-40B4-BE49-F238E27FC236}">
                <a16:creationId xmlns:a16="http://schemas.microsoft.com/office/drawing/2014/main" id="{6497DCFF-C2AA-4065-BFCF-1E7535B0D8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924" t="86960" r="29150"/>
          <a:stretch/>
        </p:blipFill>
        <p:spPr>
          <a:xfrm>
            <a:off x="11061755" y="-1"/>
            <a:ext cx="1127197" cy="553967"/>
          </a:xfrm>
          <a:prstGeom prst="rect">
            <a:avLst/>
          </a:prstGeom>
        </p:spPr>
      </p:pic>
      <p:pic>
        <p:nvPicPr>
          <p:cNvPr id="28" name="Picture 27">
            <a:extLst>
              <a:ext uri="{FF2B5EF4-FFF2-40B4-BE49-F238E27FC236}">
                <a16:creationId xmlns:a16="http://schemas.microsoft.com/office/drawing/2014/main" id="{15E1159C-5B31-49A8-A933-C1179723C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9959" t="72411" r="-74" b="13790"/>
          <a:stretch/>
        </p:blipFill>
        <p:spPr>
          <a:xfrm>
            <a:off x="77277" y="1444827"/>
            <a:ext cx="1096303" cy="841175"/>
          </a:xfrm>
          <a:custGeom>
            <a:avLst/>
            <a:gdLst>
              <a:gd name="connsiteX0" fmla="*/ 0 w 915864"/>
              <a:gd name="connsiteY0" fmla="*/ 0 h 702727"/>
              <a:gd name="connsiteX1" fmla="*/ 915864 w 915864"/>
              <a:gd name="connsiteY1" fmla="*/ 0 h 702727"/>
              <a:gd name="connsiteX2" fmla="*/ 915864 w 915864"/>
              <a:gd name="connsiteY2" fmla="*/ 702727 h 702727"/>
              <a:gd name="connsiteX3" fmla="*/ 176126 w 915864"/>
              <a:gd name="connsiteY3" fmla="*/ 702727 h 702727"/>
              <a:gd name="connsiteX4" fmla="*/ 175195 w 915864"/>
              <a:gd name="connsiteY4" fmla="*/ 702179 h 702727"/>
              <a:gd name="connsiteX5" fmla="*/ 45222 w 915864"/>
              <a:gd name="connsiteY5" fmla="*/ 592499 h 702727"/>
              <a:gd name="connsiteX6" fmla="*/ 0 w 915864"/>
              <a:gd name="connsiteY6" fmla="*/ 531614 h 70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64" h="702727">
                <a:moveTo>
                  <a:pt x="0" y="0"/>
                </a:moveTo>
                <a:lnTo>
                  <a:pt x="915864" y="0"/>
                </a:lnTo>
                <a:lnTo>
                  <a:pt x="915864" y="702727"/>
                </a:lnTo>
                <a:lnTo>
                  <a:pt x="176126" y="702727"/>
                </a:lnTo>
                <a:lnTo>
                  <a:pt x="175195" y="702179"/>
                </a:lnTo>
                <a:cubicBezTo>
                  <a:pt x="126139" y="669596"/>
                  <a:pt x="82453" y="632772"/>
                  <a:pt x="45222" y="592499"/>
                </a:cubicBezTo>
                <a:lnTo>
                  <a:pt x="0" y="531614"/>
                </a:lnTo>
                <a:close/>
              </a:path>
            </a:pathLst>
          </a:custGeom>
        </p:spPr>
      </p:pic>
      <p:pic>
        <p:nvPicPr>
          <p:cNvPr id="30" name="Picture 29">
            <a:extLst>
              <a:ext uri="{FF2B5EF4-FFF2-40B4-BE49-F238E27FC236}">
                <a16:creationId xmlns:a16="http://schemas.microsoft.com/office/drawing/2014/main" id="{DA9BD01A-0D38-48EA-98E5-BB66386F39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524" t="71774" r="2564"/>
          <a:stretch/>
        </p:blipFill>
        <p:spPr>
          <a:xfrm>
            <a:off x="11036686" y="1071807"/>
            <a:ext cx="1155314" cy="1230086"/>
          </a:xfrm>
          <a:prstGeom prst="rect">
            <a:avLst/>
          </a:prstGeom>
        </p:spPr>
      </p:pic>
      <p:sp>
        <p:nvSpPr>
          <p:cNvPr id="2" name="Title 1">
            <a:extLst>
              <a:ext uri="{FF2B5EF4-FFF2-40B4-BE49-F238E27FC236}">
                <a16:creationId xmlns:a16="http://schemas.microsoft.com/office/drawing/2014/main" id="{9C134C57-BEBA-5873-80B1-915109EC5CC9}"/>
              </a:ext>
            </a:extLst>
          </p:cNvPr>
          <p:cNvSpPr>
            <a:spLocks noGrp="1"/>
          </p:cNvSpPr>
          <p:nvPr>
            <p:ph type="title"/>
          </p:nvPr>
        </p:nvSpPr>
        <p:spPr>
          <a:xfrm>
            <a:off x="913775" y="439924"/>
            <a:ext cx="10364451" cy="1437937"/>
          </a:xfrm>
        </p:spPr>
        <p:txBody>
          <a:bodyPr>
            <a:normAutofit/>
          </a:bodyPr>
          <a:lstStyle/>
          <a:p>
            <a:r>
              <a:rPr lang="en-IN" b="0" i="0">
                <a:solidFill>
                  <a:schemeClr val="bg1"/>
                </a:solidFill>
                <a:effectLst/>
                <a:latin typeface="Roboto" panose="02000000000000000000" pitchFamily="2" charset="0"/>
              </a:rPr>
              <a:t>5. Regulatory and Compliance Issues</a:t>
            </a:r>
            <a:br>
              <a:rPr lang="en-IN" b="0" i="0">
                <a:solidFill>
                  <a:schemeClr val="bg1"/>
                </a:solidFill>
                <a:effectLst/>
                <a:latin typeface="Roboto" panose="02000000000000000000" pitchFamily="2" charset="0"/>
              </a:rPr>
            </a:br>
            <a:endParaRPr lang="en-US">
              <a:solidFill>
                <a:schemeClr val="bg1"/>
              </a:solidFill>
            </a:endParaRPr>
          </a:p>
        </p:txBody>
      </p:sp>
      <p:sp>
        <p:nvSpPr>
          <p:cNvPr id="3" name="Content Placeholder 2">
            <a:extLst>
              <a:ext uri="{FF2B5EF4-FFF2-40B4-BE49-F238E27FC236}">
                <a16:creationId xmlns:a16="http://schemas.microsoft.com/office/drawing/2014/main" id="{BA2CD483-D84F-26DE-A370-B9BA98819341}"/>
              </a:ext>
            </a:extLst>
          </p:cNvPr>
          <p:cNvSpPr>
            <a:spLocks noGrp="1"/>
          </p:cNvSpPr>
          <p:nvPr>
            <p:ph sz="quarter" idx="13"/>
          </p:nvPr>
        </p:nvSpPr>
        <p:spPr>
          <a:xfrm>
            <a:off x="220717" y="2395701"/>
            <a:ext cx="11056883" cy="4446407"/>
          </a:xfrm>
        </p:spPr>
        <p:txBody>
          <a:bodyPr anchor="ctr">
            <a:normAutofit/>
          </a:bodyPr>
          <a:lstStyle/>
          <a:p>
            <a:pPr>
              <a:lnSpc>
                <a:spcPct val="110000"/>
              </a:lnSpc>
            </a:pPr>
            <a:r>
              <a:rPr lang="en-IN" sz="1000" b="0" i="0" dirty="0">
                <a:effectLst/>
                <a:latin typeface="Roboto" panose="02000000000000000000" pitchFamily="2" charset="0"/>
              </a:rPr>
              <a:t>Problem: Navigating complex regulatory environments and ensuring compliance with local, state, and federal laws is challenging and time-consuming.</a:t>
            </a:r>
          </a:p>
          <a:p>
            <a:pPr>
              <a:lnSpc>
                <a:spcPct val="110000"/>
              </a:lnSpc>
            </a:pPr>
            <a:r>
              <a:rPr lang="en-IN" sz="1000" b="1" i="0" dirty="0">
                <a:effectLst/>
                <a:latin typeface="Roboto" panose="02000000000000000000" pitchFamily="2" charset="0"/>
              </a:rPr>
              <a:t>Data Analysis Approach:</a:t>
            </a:r>
          </a:p>
          <a:p>
            <a:pPr>
              <a:lnSpc>
                <a:spcPct val="110000"/>
              </a:lnSpc>
            </a:pPr>
            <a:r>
              <a:rPr lang="en-IN" sz="1000" b="0" i="0" dirty="0">
                <a:effectLst/>
                <a:latin typeface="Roboto" panose="02000000000000000000" pitchFamily="2" charset="0"/>
              </a:rPr>
              <a:t>Monitor regulatory changes and their impacts on property values and market conditions.</a:t>
            </a:r>
          </a:p>
          <a:p>
            <a:pPr>
              <a:lnSpc>
                <a:spcPct val="110000"/>
              </a:lnSpc>
            </a:pPr>
            <a:r>
              <a:rPr lang="en-IN" sz="1000" b="0" i="0" dirty="0">
                <a:effectLst/>
                <a:latin typeface="Roboto" panose="02000000000000000000" pitchFamily="2" charset="0"/>
              </a:rPr>
              <a:t>Develop compliance checklists and dashboards to ensure all legal requirements are met</a:t>
            </a:r>
          </a:p>
          <a:p>
            <a:pPr>
              <a:lnSpc>
                <a:spcPct val="110000"/>
              </a:lnSpc>
            </a:pPr>
            <a:endParaRPr lang="en-IN" sz="1000" b="1" dirty="0">
              <a:effectLst/>
            </a:endParaRPr>
          </a:p>
          <a:p>
            <a:pPr>
              <a:lnSpc>
                <a:spcPct val="110000"/>
              </a:lnSpc>
            </a:pPr>
            <a:r>
              <a:rPr lang="en-IN" sz="1000" b="1" dirty="0">
                <a:effectLst/>
              </a:rPr>
              <a:t>Profit Insight for Regulatory Compliance:</a:t>
            </a:r>
          </a:p>
          <a:p>
            <a:pPr>
              <a:lnSpc>
                <a:spcPct val="110000"/>
              </a:lnSpc>
            </a:pPr>
            <a:r>
              <a:rPr lang="en-IN" sz="1000" dirty="0">
                <a:effectLst/>
              </a:rPr>
              <a:t>Navigating regulatory environments and ensuring compliance with local, state, and federal laws is crucial yet time-consuming. Effective compliance strategies mitigate risks and potential fines, supporting sustainable business operations and maximizing profitability</a:t>
            </a:r>
          </a:p>
          <a:p>
            <a:pPr>
              <a:lnSpc>
                <a:spcPct val="110000"/>
              </a:lnSpc>
            </a:pPr>
            <a:br>
              <a:rPr lang="en-IN" sz="1000" dirty="0">
                <a:effectLst/>
              </a:rPr>
            </a:br>
            <a:endParaRPr lang="en-IN" sz="1000" dirty="0">
              <a:effectLst/>
            </a:endParaRPr>
          </a:p>
          <a:p>
            <a:pPr>
              <a:lnSpc>
                <a:spcPct val="110000"/>
              </a:lnSpc>
            </a:pPr>
            <a:br>
              <a:rPr lang="en-IN" sz="1000" dirty="0"/>
            </a:br>
            <a:endParaRPr lang="en-US" sz="1000" dirty="0"/>
          </a:p>
        </p:txBody>
      </p:sp>
    </p:spTree>
    <p:extLst>
      <p:ext uri="{BB962C8B-B14F-4D97-AF65-F5344CB8AC3E}">
        <p14:creationId xmlns:p14="http://schemas.microsoft.com/office/powerpoint/2010/main" val="4267392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93274B0C-1CB3-4AA4-A183-20B7FE5DB1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E640319-3BB6-49BF-BAF4-D63FEC73E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109F0470-FF39-4045-95A3-BA429726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04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blue and red lines&#10;&#10;Description automatically generated">
            <a:extLst>
              <a:ext uri="{FF2B5EF4-FFF2-40B4-BE49-F238E27FC236}">
                <a16:creationId xmlns:a16="http://schemas.microsoft.com/office/drawing/2014/main" id="{928415AD-8199-3736-E8EC-C2262D8F7568}"/>
              </a:ext>
            </a:extLst>
          </p:cNvPr>
          <p:cNvPicPr>
            <a:picLocks noChangeAspect="1"/>
          </p:cNvPicPr>
          <p:nvPr/>
        </p:nvPicPr>
        <p:blipFill rotWithShape="1">
          <a:blip r:embed="rId4"/>
          <a:srcRect t="15374" r="1" b="186"/>
          <a:stretch/>
        </p:blipFill>
        <p:spPr>
          <a:xfrm>
            <a:off x="643467" y="643467"/>
            <a:ext cx="10905066" cy="5571066"/>
          </a:xfrm>
          <a:prstGeom prst="rect">
            <a:avLst/>
          </a:prstGeom>
        </p:spPr>
      </p:pic>
      <p:sp>
        <p:nvSpPr>
          <p:cNvPr id="17" name="Rectangle 16">
            <a:extLst>
              <a:ext uri="{FF2B5EF4-FFF2-40B4-BE49-F238E27FC236}">
                <a16:creationId xmlns:a16="http://schemas.microsoft.com/office/drawing/2014/main" id="{435DF8F1-0CB0-4FA3-B6B9-8DCD92791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058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F4DB63-A191-45D9-8A53-9B18F8FE2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0BB8E50-9569-495A-A548-A5AD5055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F26545-4582-4DBE-973B-ED1BC9CBD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91"/>
            <a:ext cx="12188952" cy="2286002"/>
          </a:xfrm>
          <a:prstGeom prst="rect">
            <a:avLst/>
          </a:prstGeom>
          <a:solidFill>
            <a:schemeClr val="tx1"/>
          </a:solidFill>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47A6981-7EBF-4F2B-BD20-3124170BF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77277" y="-1"/>
            <a:ext cx="1272021" cy="841175"/>
          </a:xfrm>
          <a:prstGeom prst="rect">
            <a:avLst/>
          </a:prstGeom>
        </p:spPr>
      </p:pic>
      <p:pic>
        <p:nvPicPr>
          <p:cNvPr id="16" name="Picture 15">
            <a:extLst>
              <a:ext uri="{FF2B5EF4-FFF2-40B4-BE49-F238E27FC236}">
                <a16:creationId xmlns:a16="http://schemas.microsoft.com/office/drawing/2014/main" id="{6497DCFF-C2AA-4065-BFCF-1E7535B0D8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924" t="86960" r="29150"/>
          <a:stretch/>
        </p:blipFill>
        <p:spPr>
          <a:xfrm>
            <a:off x="11061755" y="-1"/>
            <a:ext cx="1127197" cy="553967"/>
          </a:xfrm>
          <a:prstGeom prst="rect">
            <a:avLst/>
          </a:prstGeom>
        </p:spPr>
      </p:pic>
      <p:pic>
        <p:nvPicPr>
          <p:cNvPr id="18" name="Picture 17">
            <a:extLst>
              <a:ext uri="{FF2B5EF4-FFF2-40B4-BE49-F238E27FC236}">
                <a16:creationId xmlns:a16="http://schemas.microsoft.com/office/drawing/2014/main" id="{15E1159C-5B31-49A8-A933-C1179723C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9959" t="72411" r="-74" b="13790"/>
          <a:stretch/>
        </p:blipFill>
        <p:spPr>
          <a:xfrm>
            <a:off x="77277" y="1444827"/>
            <a:ext cx="1096303" cy="841175"/>
          </a:xfrm>
          <a:custGeom>
            <a:avLst/>
            <a:gdLst>
              <a:gd name="connsiteX0" fmla="*/ 0 w 915864"/>
              <a:gd name="connsiteY0" fmla="*/ 0 h 702727"/>
              <a:gd name="connsiteX1" fmla="*/ 915864 w 915864"/>
              <a:gd name="connsiteY1" fmla="*/ 0 h 702727"/>
              <a:gd name="connsiteX2" fmla="*/ 915864 w 915864"/>
              <a:gd name="connsiteY2" fmla="*/ 702727 h 702727"/>
              <a:gd name="connsiteX3" fmla="*/ 176126 w 915864"/>
              <a:gd name="connsiteY3" fmla="*/ 702727 h 702727"/>
              <a:gd name="connsiteX4" fmla="*/ 175195 w 915864"/>
              <a:gd name="connsiteY4" fmla="*/ 702179 h 702727"/>
              <a:gd name="connsiteX5" fmla="*/ 45222 w 915864"/>
              <a:gd name="connsiteY5" fmla="*/ 592499 h 702727"/>
              <a:gd name="connsiteX6" fmla="*/ 0 w 915864"/>
              <a:gd name="connsiteY6" fmla="*/ 531614 h 70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64" h="702727">
                <a:moveTo>
                  <a:pt x="0" y="0"/>
                </a:moveTo>
                <a:lnTo>
                  <a:pt x="915864" y="0"/>
                </a:lnTo>
                <a:lnTo>
                  <a:pt x="915864" y="702727"/>
                </a:lnTo>
                <a:lnTo>
                  <a:pt x="176126" y="702727"/>
                </a:lnTo>
                <a:lnTo>
                  <a:pt x="175195" y="702179"/>
                </a:lnTo>
                <a:cubicBezTo>
                  <a:pt x="126139" y="669596"/>
                  <a:pt x="82453" y="632772"/>
                  <a:pt x="45222" y="592499"/>
                </a:cubicBezTo>
                <a:lnTo>
                  <a:pt x="0" y="531614"/>
                </a:lnTo>
                <a:close/>
              </a:path>
            </a:pathLst>
          </a:custGeom>
        </p:spPr>
      </p:pic>
      <p:pic>
        <p:nvPicPr>
          <p:cNvPr id="20" name="Picture 19">
            <a:extLst>
              <a:ext uri="{FF2B5EF4-FFF2-40B4-BE49-F238E27FC236}">
                <a16:creationId xmlns:a16="http://schemas.microsoft.com/office/drawing/2014/main" id="{DA9BD01A-0D38-48EA-98E5-BB66386F39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524" t="71774" r="2564"/>
          <a:stretch/>
        </p:blipFill>
        <p:spPr>
          <a:xfrm>
            <a:off x="11036686" y="1071807"/>
            <a:ext cx="1155314" cy="1230086"/>
          </a:xfrm>
          <a:prstGeom prst="rect">
            <a:avLst/>
          </a:prstGeom>
        </p:spPr>
      </p:pic>
      <p:sp>
        <p:nvSpPr>
          <p:cNvPr id="2" name="Title 1">
            <a:extLst>
              <a:ext uri="{FF2B5EF4-FFF2-40B4-BE49-F238E27FC236}">
                <a16:creationId xmlns:a16="http://schemas.microsoft.com/office/drawing/2014/main" id="{3553EC17-CB7E-6156-36F1-F00198D43869}"/>
              </a:ext>
            </a:extLst>
          </p:cNvPr>
          <p:cNvSpPr>
            <a:spLocks noGrp="1"/>
          </p:cNvSpPr>
          <p:nvPr>
            <p:ph type="title"/>
          </p:nvPr>
        </p:nvSpPr>
        <p:spPr>
          <a:xfrm>
            <a:off x="913775" y="439924"/>
            <a:ext cx="10364451" cy="1437937"/>
          </a:xfrm>
        </p:spPr>
        <p:txBody>
          <a:bodyPr>
            <a:normAutofit/>
          </a:bodyPr>
          <a:lstStyle/>
          <a:p>
            <a:r>
              <a:rPr lang="en-US" dirty="0">
                <a:solidFill>
                  <a:schemeClr val="bg1"/>
                </a:solidFill>
              </a:rPr>
              <a:t> 6.⁠ ⁠Maintenance and Operational Costs:</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E5F72E80-FFD7-D697-95E6-B64881069544}"/>
              </a:ext>
            </a:extLst>
          </p:cNvPr>
          <p:cNvSpPr>
            <a:spLocks noGrp="1"/>
          </p:cNvSpPr>
          <p:nvPr>
            <p:ph sz="quarter" idx="13"/>
          </p:nvPr>
        </p:nvSpPr>
        <p:spPr>
          <a:xfrm>
            <a:off x="913774" y="2705878"/>
            <a:ext cx="10363826" cy="3989212"/>
          </a:xfrm>
        </p:spPr>
        <p:txBody>
          <a:bodyPr anchor="ctr">
            <a:normAutofit/>
          </a:bodyPr>
          <a:lstStyle/>
          <a:p>
            <a:pPr>
              <a:lnSpc>
                <a:spcPct val="110000"/>
              </a:lnSpc>
            </a:pPr>
            <a:r>
              <a:rPr lang="en-US" sz="1600" b="1" dirty="0"/>
              <a:t>Problem: </a:t>
            </a:r>
            <a:r>
              <a:rPr lang="en-US" sz="1600" dirty="0"/>
              <a:t>High maintenance and operational costs can significantly impact profitability, especially in large property portfolios.</a:t>
            </a:r>
          </a:p>
          <a:p>
            <a:pPr>
              <a:lnSpc>
                <a:spcPct val="110000"/>
              </a:lnSpc>
            </a:pPr>
            <a:r>
              <a:rPr lang="en-US" sz="1600" dirty="0"/>
              <a:t>Data Analysis Approach: Analyze maintenance logs, operational expenses, and lifecycle costs of building components. Implement predictive maintenance models to reduce unexpected repair costs and optimize maintenance schedules.</a:t>
            </a:r>
          </a:p>
          <a:p>
            <a:pPr>
              <a:lnSpc>
                <a:spcPct val="110000"/>
              </a:lnSpc>
            </a:pPr>
            <a:endParaRPr lang="en-US" sz="1600" dirty="0"/>
          </a:p>
          <a:p>
            <a:pPr>
              <a:lnSpc>
                <a:spcPct val="110000"/>
              </a:lnSpc>
            </a:pPr>
            <a:r>
              <a:rPr lang="en-IN" sz="1600" b="1" i="1" u="sng" dirty="0">
                <a:effectLst/>
                <a:latin typeface="Roboto" panose="02000000000000000000" pitchFamily="2" charset="0"/>
              </a:rPr>
              <a:t>Profit Insight for Managing High Maintenance and Operational Costs:</a:t>
            </a:r>
          </a:p>
          <a:p>
            <a:pPr>
              <a:lnSpc>
                <a:spcPct val="110000"/>
              </a:lnSpc>
            </a:pPr>
            <a:r>
              <a:rPr lang="en-IN" sz="1600" b="0" i="0" dirty="0">
                <a:effectLst/>
                <a:latin typeface="Roboto" panose="02000000000000000000" pitchFamily="2" charset="0"/>
              </a:rPr>
              <a:t>High maintenance and operational costs can substantially impact profitability, particularly in large property portfolios. Implementing efficient maintenance schedules, optimizing operational efficiencies, and negotiating </a:t>
            </a:r>
            <a:r>
              <a:rPr lang="en-IN" sz="1600" b="0" i="0" dirty="0" err="1">
                <a:effectLst/>
                <a:latin typeface="Roboto" panose="02000000000000000000" pitchFamily="2" charset="0"/>
              </a:rPr>
              <a:t>favorable</a:t>
            </a:r>
            <a:r>
              <a:rPr lang="en-IN" sz="1600" b="0" i="0" dirty="0">
                <a:effectLst/>
                <a:latin typeface="Roboto" panose="02000000000000000000" pitchFamily="2" charset="0"/>
              </a:rPr>
              <a:t> contracts can mitigate these costs, thereby enhancing overall profitability.</a:t>
            </a:r>
          </a:p>
          <a:p>
            <a:pPr>
              <a:lnSpc>
                <a:spcPct val="110000"/>
              </a:lnSpc>
            </a:pPr>
            <a:endParaRPr lang="en-US" sz="1600" dirty="0"/>
          </a:p>
        </p:txBody>
      </p:sp>
    </p:spTree>
    <p:extLst>
      <p:ext uri="{BB962C8B-B14F-4D97-AF65-F5344CB8AC3E}">
        <p14:creationId xmlns:p14="http://schemas.microsoft.com/office/powerpoint/2010/main" val="3626081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57E607C4-A0A1-44FA-981D-EA3B81396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line and a red line&#10;&#10;Description automatically generated">
            <a:extLst>
              <a:ext uri="{FF2B5EF4-FFF2-40B4-BE49-F238E27FC236}">
                <a16:creationId xmlns:a16="http://schemas.microsoft.com/office/drawing/2014/main" id="{1306EA7E-5F27-9360-2BDC-DD950CD1022E}"/>
              </a:ext>
            </a:extLst>
          </p:cNvPr>
          <p:cNvPicPr>
            <a:picLocks noChangeAspect="1"/>
          </p:cNvPicPr>
          <p:nvPr/>
        </p:nvPicPr>
        <p:blipFill>
          <a:blip r:embed="rId4"/>
          <a:stretch>
            <a:fillRect/>
          </a:stretch>
        </p:blipFill>
        <p:spPr>
          <a:xfrm>
            <a:off x="1394677" y="643466"/>
            <a:ext cx="9402645" cy="5571067"/>
          </a:xfrm>
          <a:prstGeom prst="rect">
            <a:avLst/>
          </a:prstGeom>
        </p:spPr>
      </p:pic>
      <p:pic>
        <p:nvPicPr>
          <p:cNvPr id="17" name="Picture 16">
            <a:extLst>
              <a:ext uri="{FF2B5EF4-FFF2-40B4-BE49-F238E27FC236}">
                <a16:creationId xmlns:a16="http://schemas.microsoft.com/office/drawing/2014/main" id="{08D97526-B9D9-4257-B6A9-9D7988974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7115151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E607C4-A0A1-44FA-981D-EA3B81396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with a line graph and numbers&#10;&#10;Description automatically generated">
            <a:extLst>
              <a:ext uri="{FF2B5EF4-FFF2-40B4-BE49-F238E27FC236}">
                <a16:creationId xmlns:a16="http://schemas.microsoft.com/office/drawing/2014/main" id="{6BC56714-64F7-43F7-A347-F70EA9743403}"/>
              </a:ext>
            </a:extLst>
          </p:cNvPr>
          <p:cNvPicPr>
            <a:picLocks noChangeAspect="1"/>
          </p:cNvPicPr>
          <p:nvPr/>
        </p:nvPicPr>
        <p:blipFill>
          <a:blip r:embed="rId2"/>
          <a:stretch>
            <a:fillRect/>
          </a:stretch>
        </p:blipFill>
        <p:spPr>
          <a:xfrm>
            <a:off x="1354666" y="643466"/>
            <a:ext cx="9482667" cy="5571067"/>
          </a:xfrm>
          <a:prstGeom prst="rect">
            <a:avLst/>
          </a:prstGeom>
        </p:spPr>
      </p:pic>
      <p:pic>
        <p:nvPicPr>
          <p:cNvPr id="9" name="Picture 8">
            <a:extLst>
              <a:ext uri="{FF2B5EF4-FFF2-40B4-BE49-F238E27FC236}">
                <a16:creationId xmlns:a16="http://schemas.microsoft.com/office/drawing/2014/main" id="{08D97526-B9D9-4257-B6A9-9D7988974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9912793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6F4DB63-A191-45D9-8A53-9B18F8FE2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8">
            <a:extLst>
              <a:ext uri="{FF2B5EF4-FFF2-40B4-BE49-F238E27FC236}">
                <a16:creationId xmlns:a16="http://schemas.microsoft.com/office/drawing/2014/main" id="{C0BB8E50-9569-495A-A548-A5AD5055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F26545-4582-4DBE-973B-ED1BC9CBD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91"/>
            <a:ext cx="12188952" cy="2286002"/>
          </a:xfrm>
          <a:prstGeom prst="rect">
            <a:avLst/>
          </a:prstGeom>
          <a:solidFill>
            <a:schemeClr val="tx1"/>
          </a:solidFill>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47A6981-7EBF-4F2B-BD20-3124170BF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77277" y="-1"/>
            <a:ext cx="1272021" cy="841175"/>
          </a:xfrm>
          <a:prstGeom prst="rect">
            <a:avLst/>
          </a:prstGeom>
        </p:spPr>
      </p:pic>
      <p:pic>
        <p:nvPicPr>
          <p:cNvPr id="25" name="Picture 24">
            <a:extLst>
              <a:ext uri="{FF2B5EF4-FFF2-40B4-BE49-F238E27FC236}">
                <a16:creationId xmlns:a16="http://schemas.microsoft.com/office/drawing/2014/main" id="{6497DCFF-C2AA-4065-BFCF-1E7535B0D8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924" t="86960" r="29150"/>
          <a:stretch/>
        </p:blipFill>
        <p:spPr>
          <a:xfrm>
            <a:off x="11061755" y="-1"/>
            <a:ext cx="1127197" cy="553967"/>
          </a:xfrm>
          <a:prstGeom prst="rect">
            <a:avLst/>
          </a:prstGeom>
        </p:spPr>
      </p:pic>
      <p:pic>
        <p:nvPicPr>
          <p:cNvPr id="27" name="Picture 26">
            <a:extLst>
              <a:ext uri="{FF2B5EF4-FFF2-40B4-BE49-F238E27FC236}">
                <a16:creationId xmlns:a16="http://schemas.microsoft.com/office/drawing/2014/main" id="{15E1159C-5B31-49A8-A933-C1179723C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9959" t="72411" r="-74" b="13790"/>
          <a:stretch/>
        </p:blipFill>
        <p:spPr>
          <a:xfrm>
            <a:off x="77277" y="1444827"/>
            <a:ext cx="1096303" cy="841175"/>
          </a:xfrm>
          <a:custGeom>
            <a:avLst/>
            <a:gdLst>
              <a:gd name="connsiteX0" fmla="*/ 0 w 915864"/>
              <a:gd name="connsiteY0" fmla="*/ 0 h 702727"/>
              <a:gd name="connsiteX1" fmla="*/ 915864 w 915864"/>
              <a:gd name="connsiteY1" fmla="*/ 0 h 702727"/>
              <a:gd name="connsiteX2" fmla="*/ 915864 w 915864"/>
              <a:gd name="connsiteY2" fmla="*/ 702727 h 702727"/>
              <a:gd name="connsiteX3" fmla="*/ 176126 w 915864"/>
              <a:gd name="connsiteY3" fmla="*/ 702727 h 702727"/>
              <a:gd name="connsiteX4" fmla="*/ 175195 w 915864"/>
              <a:gd name="connsiteY4" fmla="*/ 702179 h 702727"/>
              <a:gd name="connsiteX5" fmla="*/ 45222 w 915864"/>
              <a:gd name="connsiteY5" fmla="*/ 592499 h 702727"/>
              <a:gd name="connsiteX6" fmla="*/ 0 w 915864"/>
              <a:gd name="connsiteY6" fmla="*/ 531614 h 70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64" h="702727">
                <a:moveTo>
                  <a:pt x="0" y="0"/>
                </a:moveTo>
                <a:lnTo>
                  <a:pt x="915864" y="0"/>
                </a:lnTo>
                <a:lnTo>
                  <a:pt x="915864" y="702727"/>
                </a:lnTo>
                <a:lnTo>
                  <a:pt x="176126" y="702727"/>
                </a:lnTo>
                <a:lnTo>
                  <a:pt x="175195" y="702179"/>
                </a:lnTo>
                <a:cubicBezTo>
                  <a:pt x="126139" y="669596"/>
                  <a:pt x="82453" y="632772"/>
                  <a:pt x="45222" y="592499"/>
                </a:cubicBezTo>
                <a:lnTo>
                  <a:pt x="0" y="531614"/>
                </a:lnTo>
                <a:close/>
              </a:path>
            </a:pathLst>
          </a:custGeom>
        </p:spPr>
      </p:pic>
      <p:pic>
        <p:nvPicPr>
          <p:cNvPr id="29" name="Picture 28">
            <a:extLst>
              <a:ext uri="{FF2B5EF4-FFF2-40B4-BE49-F238E27FC236}">
                <a16:creationId xmlns:a16="http://schemas.microsoft.com/office/drawing/2014/main" id="{DA9BD01A-0D38-48EA-98E5-BB66386F39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524" t="71774" r="2564"/>
          <a:stretch/>
        </p:blipFill>
        <p:spPr>
          <a:xfrm>
            <a:off x="11036686" y="1071807"/>
            <a:ext cx="1155314" cy="1230086"/>
          </a:xfrm>
          <a:prstGeom prst="rect">
            <a:avLst/>
          </a:prstGeom>
        </p:spPr>
      </p:pic>
      <p:sp>
        <p:nvSpPr>
          <p:cNvPr id="2" name="Title 1">
            <a:extLst>
              <a:ext uri="{FF2B5EF4-FFF2-40B4-BE49-F238E27FC236}">
                <a16:creationId xmlns:a16="http://schemas.microsoft.com/office/drawing/2014/main" id="{14DD2D01-CD87-27FC-7A45-A859F19D0C5C}"/>
              </a:ext>
            </a:extLst>
          </p:cNvPr>
          <p:cNvSpPr>
            <a:spLocks noGrp="1"/>
          </p:cNvSpPr>
          <p:nvPr>
            <p:ph type="title"/>
          </p:nvPr>
        </p:nvSpPr>
        <p:spPr>
          <a:xfrm>
            <a:off x="913775" y="439924"/>
            <a:ext cx="10364451" cy="1437937"/>
          </a:xfrm>
        </p:spPr>
        <p:txBody>
          <a:bodyPr>
            <a:normAutofit/>
          </a:bodyPr>
          <a:lstStyle/>
          <a:p>
            <a:r>
              <a:rPr lang="en-IN" b="0" i="0">
                <a:solidFill>
                  <a:schemeClr val="bg1"/>
                </a:solidFill>
                <a:effectLst/>
                <a:latin typeface="Roboto" panose="02000000000000000000" pitchFamily="2" charset="0"/>
              </a:rPr>
              <a:t>7. Investment Risk Assessment</a:t>
            </a:r>
            <a:br>
              <a:rPr lang="en-IN" b="0" i="0">
                <a:solidFill>
                  <a:schemeClr val="bg1"/>
                </a:solidFill>
                <a:effectLst/>
                <a:latin typeface="Roboto" panose="02000000000000000000" pitchFamily="2" charset="0"/>
              </a:rPr>
            </a:br>
            <a:endParaRPr lang="en-US">
              <a:solidFill>
                <a:schemeClr val="bg1"/>
              </a:solidFill>
            </a:endParaRPr>
          </a:p>
        </p:txBody>
      </p:sp>
      <p:sp>
        <p:nvSpPr>
          <p:cNvPr id="3" name="Content Placeholder 2">
            <a:extLst>
              <a:ext uri="{FF2B5EF4-FFF2-40B4-BE49-F238E27FC236}">
                <a16:creationId xmlns:a16="http://schemas.microsoft.com/office/drawing/2014/main" id="{8FF40A92-EFBE-A442-322C-BB6661D337ED}"/>
              </a:ext>
            </a:extLst>
          </p:cNvPr>
          <p:cNvSpPr>
            <a:spLocks noGrp="1"/>
          </p:cNvSpPr>
          <p:nvPr>
            <p:ph sz="quarter" idx="13"/>
          </p:nvPr>
        </p:nvSpPr>
        <p:spPr>
          <a:xfrm>
            <a:off x="77277" y="2395702"/>
            <a:ext cx="12111675" cy="4233698"/>
          </a:xfrm>
        </p:spPr>
        <p:txBody>
          <a:bodyPr anchor="ctr">
            <a:normAutofit/>
          </a:bodyPr>
          <a:lstStyle/>
          <a:p>
            <a:pPr>
              <a:lnSpc>
                <a:spcPct val="110000"/>
              </a:lnSpc>
            </a:pPr>
            <a:r>
              <a:rPr lang="en-IN" sz="1600" i="1" u="sng" dirty="0">
                <a:effectLst/>
                <a:latin typeface="Roboto" panose="02000000000000000000" pitchFamily="2" charset="0"/>
              </a:rPr>
              <a:t>Problem: </a:t>
            </a:r>
            <a:r>
              <a:rPr lang="en-IN" sz="1600" b="0" i="0" dirty="0">
                <a:effectLst/>
                <a:latin typeface="Roboto" panose="02000000000000000000" pitchFamily="2" charset="0"/>
              </a:rPr>
              <a:t>Assessing the risk associated with real estate investments, including market risks, financial risks, and environmental risks.</a:t>
            </a:r>
          </a:p>
          <a:p>
            <a:pPr>
              <a:lnSpc>
                <a:spcPct val="110000"/>
              </a:lnSpc>
            </a:pPr>
            <a:r>
              <a:rPr lang="en-IN" sz="1600" i="1" u="sng" dirty="0">
                <a:effectLst/>
                <a:latin typeface="Roboto" panose="02000000000000000000" pitchFamily="2" charset="0"/>
              </a:rPr>
              <a:t>Data Analysis Approach:</a:t>
            </a:r>
          </a:p>
          <a:p>
            <a:pPr>
              <a:lnSpc>
                <a:spcPct val="110000"/>
              </a:lnSpc>
            </a:pPr>
            <a:r>
              <a:rPr lang="en-IN" sz="1600" b="0" i="0" dirty="0">
                <a:effectLst/>
                <a:latin typeface="Roboto" panose="02000000000000000000" pitchFamily="2" charset="0"/>
              </a:rPr>
              <a:t>Conduct risk analysis using historical performance data, economic indicators, and scenario analysis. Develop risk assessment models to evaluate potential investment opportunities</a:t>
            </a:r>
          </a:p>
          <a:p>
            <a:pPr>
              <a:lnSpc>
                <a:spcPct val="110000"/>
              </a:lnSpc>
            </a:pPr>
            <a:r>
              <a:rPr lang="en-IN" sz="1800" b="1" dirty="0">
                <a:effectLst/>
              </a:rPr>
              <a:t>Profit Insight for Assessing Real Estate Investment Risks:</a:t>
            </a:r>
          </a:p>
          <a:p>
            <a:pPr>
              <a:lnSpc>
                <a:spcPct val="110000"/>
              </a:lnSpc>
            </a:pPr>
            <a:r>
              <a:rPr lang="en-IN" sz="1600" dirty="0">
                <a:effectLst/>
              </a:rPr>
              <a:t>Assessing risks in real estate investments, including market, financial, and environmental risks, is crucial. Conducting thorough due diligence, diversifying investments, and implementing risk mitigation strategies can protect investments and enhance profitability.</a:t>
            </a:r>
          </a:p>
          <a:p>
            <a:pPr>
              <a:lnSpc>
                <a:spcPct val="110000"/>
              </a:lnSpc>
            </a:pPr>
            <a:r>
              <a:rPr lang="en-IN" sz="1600" dirty="0" err="1">
                <a:effectLst/>
              </a:rPr>
              <a:t>keyboard_arrow_down</a:t>
            </a:r>
            <a:br>
              <a:rPr lang="en-IN" sz="1600" dirty="0">
                <a:effectLst/>
              </a:rPr>
            </a:br>
            <a:endParaRPr lang="en-IN" sz="1600" dirty="0">
              <a:effectLst/>
            </a:endParaRPr>
          </a:p>
          <a:p>
            <a:pPr>
              <a:lnSpc>
                <a:spcPct val="110000"/>
              </a:lnSpc>
            </a:pPr>
            <a:endParaRPr lang="en-US" sz="1600" dirty="0"/>
          </a:p>
        </p:txBody>
      </p:sp>
    </p:spTree>
    <p:extLst>
      <p:ext uri="{BB962C8B-B14F-4D97-AF65-F5344CB8AC3E}">
        <p14:creationId xmlns:p14="http://schemas.microsoft.com/office/powerpoint/2010/main" val="1900075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14">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red line and numbers&#10;&#10;Description automatically generated">
            <a:extLst>
              <a:ext uri="{FF2B5EF4-FFF2-40B4-BE49-F238E27FC236}">
                <a16:creationId xmlns:a16="http://schemas.microsoft.com/office/drawing/2014/main" id="{CB965EFA-157C-0B2C-C3EF-04451809320F}"/>
              </a:ext>
            </a:extLst>
          </p:cNvPr>
          <p:cNvPicPr>
            <a:picLocks noChangeAspect="1"/>
          </p:cNvPicPr>
          <p:nvPr/>
        </p:nvPicPr>
        <p:blipFill>
          <a:blip r:embed="rId4"/>
          <a:stretch>
            <a:fillRect/>
          </a:stretch>
        </p:blipFill>
        <p:spPr>
          <a:xfrm>
            <a:off x="1453445" y="643467"/>
            <a:ext cx="9285110" cy="5571066"/>
          </a:xfrm>
          <a:prstGeom prst="rect">
            <a:avLst/>
          </a:prstGeom>
        </p:spPr>
      </p:pic>
    </p:spTree>
    <p:extLst>
      <p:ext uri="{BB962C8B-B14F-4D97-AF65-F5344CB8AC3E}">
        <p14:creationId xmlns:p14="http://schemas.microsoft.com/office/powerpoint/2010/main" val="3467357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F4DB63-A191-45D9-8A53-9B18F8FE2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0BB8E50-9569-495A-A548-A5AD5055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F26545-4582-4DBE-973B-ED1BC9CBD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91"/>
            <a:ext cx="12188952" cy="2286002"/>
          </a:xfrm>
          <a:prstGeom prst="rect">
            <a:avLst/>
          </a:prstGeom>
          <a:solidFill>
            <a:schemeClr val="tx1"/>
          </a:solidFill>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47A6981-7EBF-4F2B-BD20-3124170BF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77277" y="-1"/>
            <a:ext cx="1272021" cy="841175"/>
          </a:xfrm>
          <a:prstGeom prst="rect">
            <a:avLst/>
          </a:prstGeom>
        </p:spPr>
      </p:pic>
      <p:pic>
        <p:nvPicPr>
          <p:cNvPr id="16" name="Picture 15">
            <a:extLst>
              <a:ext uri="{FF2B5EF4-FFF2-40B4-BE49-F238E27FC236}">
                <a16:creationId xmlns:a16="http://schemas.microsoft.com/office/drawing/2014/main" id="{6497DCFF-C2AA-4065-BFCF-1E7535B0D8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924" t="86960" r="29150"/>
          <a:stretch/>
        </p:blipFill>
        <p:spPr>
          <a:xfrm>
            <a:off x="11061755" y="-1"/>
            <a:ext cx="1127197" cy="553967"/>
          </a:xfrm>
          <a:prstGeom prst="rect">
            <a:avLst/>
          </a:prstGeom>
        </p:spPr>
      </p:pic>
      <p:pic>
        <p:nvPicPr>
          <p:cNvPr id="18" name="Picture 17">
            <a:extLst>
              <a:ext uri="{FF2B5EF4-FFF2-40B4-BE49-F238E27FC236}">
                <a16:creationId xmlns:a16="http://schemas.microsoft.com/office/drawing/2014/main" id="{15E1159C-5B31-49A8-A933-C1179723C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9959" t="72411" r="-74" b="13790"/>
          <a:stretch/>
        </p:blipFill>
        <p:spPr>
          <a:xfrm>
            <a:off x="77277" y="1444827"/>
            <a:ext cx="1096303" cy="841175"/>
          </a:xfrm>
          <a:custGeom>
            <a:avLst/>
            <a:gdLst>
              <a:gd name="connsiteX0" fmla="*/ 0 w 915864"/>
              <a:gd name="connsiteY0" fmla="*/ 0 h 702727"/>
              <a:gd name="connsiteX1" fmla="*/ 915864 w 915864"/>
              <a:gd name="connsiteY1" fmla="*/ 0 h 702727"/>
              <a:gd name="connsiteX2" fmla="*/ 915864 w 915864"/>
              <a:gd name="connsiteY2" fmla="*/ 702727 h 702727"/>
              <a:gd name="connsiteX3" fmla="*/ 176126 w 915864"/>
              <a:gd name="connsiteY3" fmla="*/ 702727 h 702727"/>
              <a:gd name="connsiteX4" fmla="*/ 175195 w 915864"/>
              <a:gd name="connsiteY4" fmla="*/ 702179 h 702727"/>
              <a:gd name="connsiteX5" fmla="*/ 45222 w 915864"/>
              <a:gd name="connsiteY5" fmla="*/ 592499 h 702727"/>
              <a:gd name="connsiteX6" fmla="*/ 0 w 915864"/>
              <a:gd name="connsiteY6" fmla="*/ 531614 h 70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64" h="702727">
                <a:moveTo>
                  <a:pt x="0" y="0"/>
                </a:moveTo>
                <a:lnTo>
                  <a:pt x="915864" y="0"/>
                </a:lnTo>
                <a:lnTo>
                  <a:pt x="915864" y="702727"/>
                </a:lnTo>
                <a:lnTo>
                  <a:pt x="176126" y="702727"/>
                </a:lnTo>
                <a:lnTo>
                  <a:pt x="175195" y="702179"/>
                </a:lnTo>
                <a:cubicBezTo>
                  <a:pt x="126139" y="669596"/>
                  <a:pt x="82453" y="632772"/>
                  <a:pt x="45222" y="592499"/>
                </a:cubicBezTo>
                <a:lnTo>
                  <a:pt x="0" y="531614"/>
                </a:lnTo>
                <a:close/>
              </a:path>
            </a:pathLst>
          </a:custGeom>
        </p:spPr>
      </p:pic>
      <p:pic>
        <p:nvPicPr>
          <p:cNvPr id="20" name="Picture 19">
            <a:extLst>
              <a:ext uri="{FF2B5EF4-FFF2-40B4-BE49-F238E27FC236}">
                <a16:creationId xmlns:a16="http://schemas.microsoft.com/office/drawing/2014/main" id="{DA9BD01A-0D38-48EA-98E5-BB66386F39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524" t="71774" r="2564"/>
          <a:stretch/>
        </p:blipFill>
        <p:spPr>
          <a:xfrm>
            <a:off x="11036686" y="1071807"/>
            <a:ext cx="1155314" cy="1230086"/>
          </a:xfrm>
          <a:prstGeom prst="rect">
            <a:avLst/>
          </a:prstGeom>
        </p:spPr>
      </p:pic>
      <p:sp>
        <p:nvSpPr>
          <p:cNvPr id="2" name="Title 1">
            <a:extLst>
              <a:ext uri="{FF2B5EF4-FFF2-40B4-BE49-F238E27FC236}">
                <a16:creationId xmlns:a16="http://schemas.microsoft.com/office/drawing/2014/main" id="{95199394-2C01-A2E9-79A2-549E88512CD6}"/>
              </a:ext>
            </a:extLst>
          </p:cNvPr>
          <p:cNvSpPr>
            <a:spLocks noGrp="1"/>
          </p:cNvSpPr>
          <p:nvPr>
            <p:ph type="title"/>
          </p:nvPr>
        </p:nvSpPr>
        <p:spPr>
          <a:xfrm>
            <a:off x="913775" y="439924"/>
            <a:ext cx="10364451" cy="1437937"/>
          </a:xfrm>
        </p:spPr>
        <p:txBody>
          <a:bodyPr>
            <a:normAutofit/>
          </a:bodyPr>
          <a:lstStyle/>
          <a:p>
            <a:r>
              <a:rPr lang="en-IN" b="0" i="0">
                <a:solidFill>
                  <a:schemeClr val="bg1"/>
                </a:solidFill>
                <a:effectLst/>
                <a:latin typeface="Roboto" panose="02000000000000000000" pitchFamily="2" charset="0"/>
              </a:rPr>
              <a:t>8. Fraud and Security</a:t>
            </a:r>
            <a:br>
              <a:rPr lang="en-IN" b="0" i="0">
                <a:solidFill>
                  <a:schemeClr val="bg1"/>
                </a:solidFill>
                <a:effectLst/>
                <a:latin typeface="Roboto" panose="02000000000000000000" pitchFamily="2" charset="0"/>
              </a:rPr>
            </a:br>
            <a:endParaRPr lang="en-US">
              <a:solidFill>
                <a:schemeClr val="bg1"/>
              </a:solidFill>
            </a:endParaRPr>
          </a:p>
        </p:txBody>
      </p:sp>
      <p:sp>
        <p:nvSpPr>
          <p:cNvPr id="3" name="Content Placeholder 2">
            <a:extLst>
              <a:ext uri="{FF2B5EF4-FFF2-40B4-BE49-F238E27FC236}">
                <a16:creationId xmlns:a16="http://schemas.microsoft.com/office/drawing/2014/main" id="{0B92BF39-2EBE-991A-685E-B233FFD26D29}"/>
              </a:ext>
            </a:extLst>
          </p:cNvPr>
          <p:cNvSpPr>
            <a:spLocks noGrp="1"/>
          </p:cNvSpPr>
          <p:nvPr>
            <p:ph sz="quarter" idx="13"/>
          </p:nvPr>
        </p:nvSpPr>
        <p:spPr>
          <a:xfrm>
            <a:off x="77277" y="2395701"/>
            <a:ext cx="12188952" cy="4478189"/>
          </a:xfrm>
        </p:spPr>
        <p:txBody>
          <a:bodyPr anchor="ctr">
            <a:normAutofit/>
          </a:bodyPr>
          <a:lstStyle/>
          <a:p>
            <a:pPr>
              <a:lnSpc>
                <a:spcPct val="110000"/>
              </a:lnSpc>
            </a:pPr>
            <a:r>
              <a:rPr lang="en-IN" sz="1600" b="1" i="1" dirty="0">
                <a:effectLst/>
                <a:latin typeface="Times New Roman" panose="02020603050405020304" pitchFamily="18" charset="0"/>
                <a:cs typeface="Times New Roman" panose="02020603050405020304" pitchFamily="18" charset="0"/>
              </a:rPr>
              <a:t>Problem: </a:t>
            </a:r>
            <a:r>
              <a:rPr lang="en-IN" sz="1600" b="0" i="0" dirty="0">
                <a:effectLst/>
                <a:latin typeface="Times New Roman" panose="02020603050405020304" pitchFamily="18" charset="0"/>
                <a:cs typeface="Times New Roman" panose="02020603050405020304" pitchFamily="18" charset="0"/>
              </a:rPr>
              <a:t>Fraudulent activities, including false listings and transaction fraud, can undermine trust and result in significant financial losses.</a:t>
            </a:r>
          </a:p>
          <a:p>
            <a:pPr>
              <a:lnSpc>
                <a:spcPct val="110000"/>
              </a:lnSpc>
            </a:pPr>
            <a:r>
              <a:rPr lang="en-IN" sz="1600" b="1" i="1" dirty="0">
                <a:effectLst/>
                <a:latin typeface="Times New Roman" panose="02020603050405020304" pitchFamily="18" charset="0"/>
                <a:cs typeface="Times New Roman" panose="02020603050405020304" pitchFamily="18" charset="0"/>
              </a:rPr>
              <a:t>Data Analysis Approach:</a:t>
            </a:r>
          </a:p>
          <a:p>
            <a:pPr>
              <a:lnSpc>
                <a:spcPct val="110000"/>
              </a:lnSpc>
            </a:pPr>
            <a:r>
              <a:rPr lang="en-IN" sz="1600" b="0" i="0" dirty="0">
                <a:effectLst/>
                <a:latin typeface="Times New Roman" panose="02020603050405020304" pitchFamily="18" charset="0"/>
                <a:cs typeface="Times New Roman" panose="02020603050405020304" pitchFamily="18" charset="0"/>
              </a:rPr>
              <a:t>Implement data validation techniques and fraud detection algorithms to identify suspicious activities. Use blockchain technology for secure and transparent transactions.</a:t>
            </a:r>
          </a:p>
          <a:p>
            <a:pPr>
              <a:lnSpc>
                <a:spcPct val="110000"/>
              </a:lnSpc>
            </a:pPr>
            <a:r>
              <a:rPr lang="en-IN" sz="1600" b="1" i="1" dirty="0">
                <a:effectLst/>
                <a:latin typeface="Times New Roman" panose="02020603050405020304" pitchFamily="18" charset="0"/>
                <a:cs typeface="Times New Roman" panose="02020603050405020304" pitchFamily="18" charset="0"/>
              </a:rPr>
              <a:t>Profit Insight for Mitigating Fraudulent Activities in Real Estate:</a:t>
            </a:r>
          </a:p>
          <a:p>
            <a:pPr>
              <a:lnSpc>
                <a:spcPct val="110000"/>
              </a:lnSpc>
            </a:pPr>
            <a:r>
              <a:rPr lang="en-IN" sz="1600" b="0" i="0" dirty="0">
                <a:effectLst/>
                <a:latin typeface="Times New Roman" panose="02020603050405020304" pitchFamily="18" charset="0"/>
                <a:cs typeface="Times New Roman" panose="02020603050405020304" pitchFamily="18" charset="0"/>
              </a:rPr>
              <a:t>Fraudulent activities such as false listings and transaction fraud can erode trust and lead to substantial financial losses. Implementing robust verification processes, conducting thorough background checks, and leveraging technology solutions can mitigate risks, safeguarding investments and profitability.</a:t>
            </a:r>
          </a:p>
          <a:p>
            <a:pPr>
              <a:lnSpc>
                <a:spcPct val="110000"/>
              </a:lnSpc>
            </a:pPr>
            <a:endParaRPr lang="en-US" sz="1600" dirty="0"/>
          </a:p>
        </p:txBody>
      </p:sp>
    </p:spTree>
    <p:extLst>
      <p:ext uri="{BB962C8B-B14F-4D97-AF65-F5344CB8AC3E}">
        <p14:creationId xmlns:p14="http://schemas.microsoft.com/office/powerpoint/2010/main" val="586292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45" name="Rectangle 1037">
            <a:extLst>
              <a:ext uri="{FF2B5EF4-FFF2-40B4-BE49-F238E27FC236}">
                <a16:creationId xmlns:a16="http://schemas.microsoft.com/office/drawing/2014/main" id="{A6F4DB63-A191-45D9-8A53-9B18F8FE2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47" name="Rectangle 1039">
            <a:extLst>
              <a:ext uri="{FF2B5EF4-FFF2-40B4-BE49-F238E27FC236}">
                <a16:creationId xmlns:a16="http://schemas.microsoft.com/office/drawing/2014/main" id="{C0BB8E50-9569-495A-A548-A5AD5055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1">
            <a:extLst>
              <a:ext uri="{FF2B5EF4-FFF2-40B4-BE49-F238E27FC236}">
                <a16:creationId xmlns:a16="http://schemas.microsoft.com/office/drawing/2014/main" id="{D6F26545-4582-4DBE-973B-ED1BC9CBD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91"/>
            <a:ext cx="12188952" cy="2286002"/>
          </a:xfrm>
          <a:prstGeom prst="rect">
            <a:avLst/>
          </a:prstGeom>
          <a:solidFill>
            <a:schemeClr val="tx1"/>
          </a:solidFill>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4" name="Picture 1043">
            <a:extLst>
              <a:ext uri="{FF2B5EF4-FFF2-40B4-BE49-F238E27FC236}">
                <a16:creationId xmlns:a16="http://schemas.microsoft.com/office/drawing/2014/main" id="{E47A6981-7EBF-4F2B-BD20-3124170BF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77277" y="-1"/>
            <a:ext cx="1272021" cy="841175"/>
          </a:xfrm>
          <a:prstGeom prst="rect">
            <a:avLst/>
          </a:prstGeom>
        </p:spPr>
      </p:pic>
      <p:pic>
        <p:nvPicPr>
          <p:cNvPr id="1046" name="Picture 1045">
            <a:extLst>
              <a:ext uri="{FF2B5EF4-FFF2-40B4-BE49-F238E27FC236}">
                <a16:creationId xmlns:a16="http://schemas.microsoft.com/office/drawing/2014/main" id="{6497DCFF-C2AA-4065-BFCF-1E7535B0D8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924" t="86960" r="29150"/>
          <a:stretch/>
        </p:blipFill>
        <p:spPr>
          <a:xfrm>
            <a:off x="11061755" y="-1"/>
            <a:ext cx="1127197" cy="553967"/>
          </a:xfrm>
          <a:prstGeom prst="rect">
            <a:avLst/>
          </a:prstGeom>
        </p:spPr>
      </p:pic>
      <p:pic>
        <p:nvPicPr>
          <p:cNvPr id="1048" name="Picture 1047">
            <a:extLst>
              <a:ext uri="{FF2B5EF4-FFF2-40B4-BE49-F238E27FC236}">
                <a16:creationId xmlns:a16="http://schemas.microsoft.com/office/drawing/2014/main" id="{15E1159C-5B31-49A8-A933-C1179723C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9959" t="72411" r="-74" b="13790"/>
          <a:stretch/>
        </p:blipFill>
        <p:spPr>
          <a:xfrm>
            <a:off x="77277" y="1444827"/>
            <a:ext cx="1096303" cy="841175"/>
          </a:xfrm>
          <a:custGeom>
            <a:avLst/>
            <a:gdLst>
              <a:gd name="connsiteX0" fmla="*/ 0 w 915864"/>
              <a:gd name="connsiteY0" fmla="*/ 0 h 702727"/>
              <a:gd name="connsiteX1" fmla="*/ 915864 w 915864"/>
              <a:gd name="connsiteY1" fmla="*/ 0 h 702727"/>
              <a:gd name="connsiteX2" fmla="*/ 915864 w 915864"/>
              <a:gd name="connsiteY2" fmla="*/ 702727 h 702727"/>
              <a:gd name="connsiteX3" fmla="*/ 176126 w 915864"/>
              <a:gd name="connsiteY3" fmla="*/ 702727 h 702727"/>
              <a:gd name="connsiteX4" fmla="*/ 175195 w 915864"/>
              <a:gd name="connsiteY4" fmla="*/ 702179 h 702727"/>
              <a:gd name="connsiteX5" fmla="*/ 45222 w 915864"/>
              <a:gd name="connsiteY5" fmla="*/ 592499 h 702727"/>
              <a:gd name="connsiteX6" fmla="*/ 0 w 915864"/>
              <a:gd name="connsiteY6" fmla="*/ 531614 h 70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64" h="702727">
                <a:moveTo>
                  <a:pt x="0" y="0"/>
                </a:moveTo>
                <a:lnTo>
                  <a:pt x="915864" y="0"/>
                </a:lnTo>
                <a:lnTo>
                  <a:pt x="915864" y="702727"/>
                </a:lnTo>
                <a:lnTo>
                  <a:pt x="176126" y="702727"/>
                </a:lnTo>
                <a:lnTo>
                  <a:pt x="175195" y="702179"/>
                </a:lnTo>
                <a:cubicBezTo>
                  <a:pt x="126139" y="669596"/>
                  <a:pt x="82453" y="632772"/>
                  <a:pt x="45222" y="592499"/>
                </a:cubicBezTo>
                <a:lnTo>
                  <a:pt x="0" y="531614"/>
                </a:lnTo>
                <a:close/>
              </a:path>
            </a:pathLst>
          </a:custGeom>
        </p:spPr>
      </p:pic>
      <p:pic>
        <p:nvPicPr>
          <p:cNvPr id="1050" name="Picture 1049">
            <a:extLst>
              <a:ext uri="{FF2B5EF4-FFF2-40B4-BE49-F238E27FC236}">
                <a16:creationId xmlns:a16="http://schemas.microsoft.com/office/drawing/2014/main" id="{DA9BD01A-0D38-48EA-98E5-BB66386F39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524" t="71774" r="2564"/>
          <a:stretch/>
        </p:blipFill>
        <p:spPr>
          <a:xfrm>
            <a:off x="11036686" y="1071807"/>
            <a:ext cx="1155314" cy="1230086"/>
          </a:xfrm>
          <a:prstGeom prst="rect">
            <a:avLst/>
          </a:prstGeom>
        </p:spPr>
      </p:pic>
      <p:sp>
        <p:nvSpPr>
          <p:cNvPr id="2" name="Title 1">
            <a:extLst>
              <a:ext uri="{FF2B5EF4-FFF2-40B4-BE49-F238E27FC236}">
                <a16:creationId xmlns:a16="http://schemas.microsoft.com/office/drawing/2014/main" id="{1CF58857-1309-94BA-E6E9-DFD7C98E2E91}"/>
              </a:ext>
            </a:extLst>
          </p:cNvPr>
          <p:cNvSpPr>
            <a:spLocks noGrp="1"/>
          </p:cNvSpPr>
          <p:nvPr>
            <p:ph type="title"/>
          </p:nvPr>
        </p:nvSpPr>
        <p:spPr>
          <a:xfrm>
            <a:off x="913775" y="439924"/>
            <a:ext cx="10364451" cy="1437937"/>
          </a:xfrm>
        </p:spPr>
        <p:txBody>
          <a:bodyPr>
            <a:normAutofit/>
          </a:bodyPr>
          <a:lstStyle/>
          <a:p>
            <a:r>
              <a:rPr lang="en-IN" sz="3100" b="0">
                <a:solidFill>
                  <a:schemeClr val="bg1"/>
                </a:solidFill>
                <a:effectLst/>
                <a:latin typeface="Courier New" panose="02070309020205020404" pitchFamily="49" charset="0"/>
              </a:rPr>
              <a:t>1. Market Fluctuations and Predictability</a:t>
            </a:r>
            <a:br>
              <a:rPr lang="en-IN" sz="3100" b="0">
                <a:solidFill>
                  <a:schemeClr val="bg1"/>
                </a:solidFill>
                <a:effectLst/>
                <a:latin typeface="Courier New" panose="02070309020205020404" pitchFamily="49" charset="0"/>
              </a:rPr>
            </a:br>
            <a:endParaRPr lang="en-US" sz="3100">
              <a:solidFill>
                <a:schemeClr val="bg1"/>
              </a:solidFill>
            </a:endParaRPr>
          </a:p>
        </p:txBody>
      </p:sp>
      <p:sp>
        <p:nvSpPr>
          <p:cNvPr id="3" name="Content Placeholder 2">
            <a:extLst>
              <a:ext uri="{FF2B5EF4-FFF2-40B4-BE49-F238E27FC236}">
                <a16:creationId xmlns:a16="http://schemas.microsoft.com/office/drawing/2014/main" id="{D7158F24-3988-1B60-4308-467D055855A6}"/>
              </a:ext>
            </a:extLst>
          </p:cNvPr>
          <p:cNvSpPr>
            <a:spLocks noGrp="1"/>
          </p:cNvSpPr>
          <p:nvPr>
            <p:ph sz="quarter" idx="13"/>
          </p:nvPr>
        </p:nvSpPr>
        <p:spPr>
          <a:xfrm>
            <a:off x="77277" y="2395701"/>
            <a:ext cx="12188952" cy="4478189"/>
          </a:xfrm>
        </p:spPr>
        <p:txBody>
          <a:bodyPr anchor="ctr">
            <a:normAutofit/>
          </a:bodyPr>
          <a:lstStyle/>
          <a:p>
            <a:pPr marL="0" indent="0">
              <a:lnSpc>
                <a:spcPct val="110000"/>
              </a:lnSpc>
              <a:buNone/>
            </a:pPr>
            <a:r>
              <a:rPr lang="en-IN" sz="1300" b="1" dirty="0">
                <a:effectLst/>
                <a:latin typeface="Courier New" panose="02070309020205020404" pitchFamily="49" charset="0"/>
                <a:cs typeface="Times New Roman" panose="02020603050405020304" pitchFamily="18" charset="0"/>
              </a:rPr>
              <a:t>  </a:t>
            </a:r>
            <a:r>
              <a:rPr lang="en-IN" sz="1400" b="1" dirty="0">
                <a:effectLst/>
                <a:latin typeface="Times New Roman" panose="02020603050405020304" pitchFamily="18" charset="0"/>
                <a:cs typeface="Times New Roman" panose="02020603050405020304" pitchFamily="18" charset="0"/>
              </a:rPr>
              <a:t>Problem:</a:t>
            </a:r>
          </a:p>
          <a:p>
            <a:pPr>
              <a:lnSpc>
                <a:spcPct val="110000"/>
              </a:lnSpc>
            </a:pPr>
            <a:r>
              <a:rPr lang="en-IN" sz="1300" b="0" dirty="0">
                <a:effectLst/>
                <a:latin typeface="Times New Roman" panose="02020603050405020304" pitchFamily="18" charset="0"/>
                <a:cs typeface="Times New Roman" panose="02020603050405020304" pitchFamily="18" charset="0"/>
              </a:rPr>
              <a:t>Real estate markets are highly volatile and influenced by factors such as economic conditions, interest rates, and government policies.</a:t>
            </a:r>
          </a:p>
          <a:p>
            <a:pPr>
              <a:lnSpc>
                <a:spcPct val="110000"/>
              </a:lnSpc>
            </a:pPr>
            <a:br>
              <a:rPr lang="en-IN" sz="1300" b="0" dirty="0">
                <a:effectLst/>
                <a:latin typeface="Times New Roman" panose="02020603050405020304" pitchFamily="18" charset="0"/>
                <a:cs typeface="Times New Roman" panose="02020603050405020304" pitchFamily="18" charset="0"/>
              </a:rPr>
            </a:br>
            <a:r>
              <a:rPr lang="en-IN" sz="1300" b="1" dirty="0">
                <a:effectLst/>
                <a:latin typeface="Times New Roman" panose="02020603050405020304" pitchFamily="18" charset="0"/>
                <a:cs typeface="Times New Roman" panose="02020603050405020304" pitchFamily="18" charset="0"/>
              </a:rPr>
              <a:t>Data Analysis Approach:</a:t>
            </a:r>
          </a:p>
          <a:p>
            <a:pPr>
              <a:lnSpc>
                <a:spcPct val="110000"/>
              </a:lnSpc>
            </a:pPr>
            <a:br>
              <a:rPr lang="en-IN" sz="1300" b="0" dirty="0">
                <a:effectLst/>
                <a:latin typeface="Times New Roman" panose="02020603050405020304" pitchFamily="18" charset="0"/>
                <a:cs typeface="Times New Roman" panose="02020603050405020304" pitchFamily="18" charset="0"/>
              </a:rPr>
            </a:br>
            <a:r>
              <a:rPr lang="en-IN" sz="1300" b="0" dirty="0" err="1">
                <a:effectLst/>
                <a:latin typeface="Times New Roman" panose="02020603050405020304" pitchFamily="18" charset="0"/>
                <a:cs typeface="Times New Roman" panose="02020603050405020304" pitchFamily="18" charset="0"/>
              </a:rPr>
              <a:t>Analyze</a:t>
            </a:r>
            <a:r>
              <a:rPr lang="en-IN" sz="1300" b="0" dirty="0">
                <a:effectLst/>
                <a:latin typeface="Times New Roman" panose="02020603050405020304" pitchFamily="18" charset="0"/>
                <a:cs typeface="Times New Roman" panose="02020603050405020304" pitchFamily="18" charset="0"/>
              </a:rPr>
              <a:t> historical market data and economic indicators to predict future market movements.</a:t>
            </a:r>
          </a:p>
          <a:p>
            <a:pPr>
              <a:lnSpc>
                <a:spcPct val="110000"/>
              </a:lnSpc>
            </a:pPr>
            <a:r>
              <a:rPr lang="en-IN" sz="1300" b="0" dirty="0">
                <a:effectLst/>
                <a:latin typeface="Times New Roman" panose="02020603050405020304" pitchFamily="18" charset="0"/>
                <a:cs typeface="Times New Roman" panose="02020603050405020304" pitchFamily="18" charset="0"/>
              </a:rPr>
              <a:t>Use time series analysis and machine learning models to forecast price trends and market cycles.</a:t>
            </a:r>
          </a:p>
          <a:p>
            <a:pPr>
              <a:lnSpc>
                <a:spcPct val="110000"/>
              </a:lnSpc>
            </a:pPr>
            <a:endParaRPr lang="en-US" sz="1300" dirty="0"/>
          </a:p>
        </p:txBody>
      </p:sp>
    </p:spTree>
    <p:extLst>
      <p:ext uri="{BB962C8B-B14F-4D97-AF65-F5344CB8AC3E}">
        <p14:creationId xmlns:p14="http://schemas.microsoft.com/office/powerpoint/2010/main" val="1422967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7"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308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089" name="Rectangle 3082">
            <a:extLst>
              <a:ext uri="{FF2B5EF4-FFF2-40B4-BE49-F238E27FC236}">
                <a16:creationId xmlns:a16="http://schemas.microsoft.com/office/drawing/2014/main" id="{57E607C4-A0A1-44FA-981D-EA3B81396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C9AECA38-86FF-5519-7329-D2A488B0134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60540" y="643466"/>
            <a:ext cx="8670919" cy="5571067"/>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3084">
            <a:extLst>
              <a:ext uri="{FF2B5EF4-FFF2-40B4-BE49-F238E27FC236}">
                <a16:creationId xmlns:a16="http://schemas.microsoft.com/office/drawing/2014/main" id="{08D97526-B9D9-4257-B6A9-9D7988974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1486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C1BC1E-153D-4DA3-87A4-314B61BC4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5A56C3-A6D4-4D92-8AE6-10218C076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multicolored bars&#10;&#10;Description automatically generated">
            <a:extLst>
              <a:ext uri="{FF2B5EF4-FFF2-40B4-BE49-F238E27FC236}">
                <a16:creationId xmlns:a16="http://schemas.microsoft.com/office/drawing/2014/main" id="{431D0A27-3E89-1112-3FCC-FA8709764573}"/>
              </a:ext>
            </a:extLst>
          </p:cNvPr>
          <p:cNvPicPr>
            <a:picLocks noChangeAspect="1"/>
          </p:cNvPicPr>
          <p:nvPr/>
        </p:nvPicPr>
        <p:blipFill>
          <a:blip r:embed="rId2"/>
          <a:stretch>
            <a:fillRect/>
          </a:stretch>
        </p:blipFill>
        <p:spPr>
          <a:xfrm>
            <a:off x="1743606" y="643467"/>
            <a:ext cx="8704788" cy="5571066"/>
          </a:xfrm>
          <a:prstGeom prst="rect">
            <a:avLst/>
          </a:prstGeom>
        </p:spPr>
      </p:pic>
    </p:spTree>
    <p:extLst>
      <p:ext uri="{BB962C8B-B14F-4D97-AF65-F5344CB8AC3E}">
        <p14:creationId xmlns:p14="http://schemas.microsoft.com/office/powerpoint/2010/main" val="4083484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F4DB63-A191-45D9-8A53-9B18F8FE2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0BB8E50-9569-495A-A548-A5AD5055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F26545-4582-4DBE-973B-ED1BC9CBD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91"/>
            <a:ext cx="12188952" cy="2286002"/>
          </a:xfrm>
          <a:prstGeom prst="rect">
            <a:avLst/>
          </a:prstGeom>
          <a:solidFill>
            <a:schemeClr val="tx1"/>
          </a:solidFill>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47A6981-7EBF-4F2B-BD20-3124170BF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77277" y="-1"/>
            <a:ext cx="1272021" cy="841175"/>
          </a:xfrm>
          <a:prstGeom prst="rect">
            <a:avLst/>
          </a:prstGeom>
        </p:spPr>
      </p:pic>
      <p:pic>
        <p:nvPicPr>
          <p:cNvPr id="16" name="Picture 15">
            <a:extLst>
              <a:ext uri="{FF2B5EF4-FFF2-40B4-BE49-F238E27FC236}">
                <a16:creationId xmlns:a16="http://schemas.microsoft.com/office/drawing/2014/main" id="{6497DCFF-C2AA-4065-BFCF-1E7535B0D8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924" t="86960" r="29150"/>
          <a:stretch/>
        </p:blipFill>
        <p:spPr>
          <a:xfrm>
            <a:off x="11061755" y="-1"/>
            <a:ext cx="1127197" cy="553967"/>
          </a:xfrm>
          <a:prstGeom prst="rect">
            <a:avLst/>
          </a:prstGeom>
        </p:spPr>
      </p:pic>
      <p:pic>
        <p:nvPicPr>
          <p:cNvPr id="18" name="Picture 17">
            <a:extLst>
              <a:ext uri="{FF2B5EF4-FFF2-40B4-BE49-F238E27FC236}">
                <a16:creationId xmlns:a16="http://schemas.microsoft.com/office/drawing/2014/main" id="{15E1159C-5B31-49A8-A933-C1179723C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9959" t="72411" r="-74" b="13790"/>
          <a:stretch/>
        </p:blipFill>
        <p:spPr>
          <a:xfrm>
            <a:off x="77277" y="1444827"/>
            <a:ext cx="1096303" cy="841175"/>
          </a:xfrm>
          <a:custGeom>
            <a:avLst/>
            <a:gdLst>
              <a:gd name="connsiteX0" fmla="*/ 0 w 915864"/>
              <a:gd name="connsiteY0" fmla="*/ 0 h 702727"/>
              <a:gd name="connsiteX1" fmla="*/ 915864 w 915864"/>
              <a:gd name="connsiteY1" fmla="*/ 0 h 702727"/>
              <a:gd name="connsiteX2" fmla="*/ 915864 w 915864"/>
              <a:gd name="connsiteY2" fmla="*/ 702727 h 702727"/>
              <a:gd name="connsiteX3" fmla="*/ 176126 w 915864"/>
              <a:gd name="connsiteY3" fmla="*/ 702727 h 702727"/>
              <a:gd name="connsiteX4" fmla="*/ 175195 w 915864"/>
              <a:gd name="connsiteY4" fmla="*/ 702179 h 702727"/>
              <a:gd name="connsiteX5" fmla="*/ 45222 w 915864"/>
              <a:gd name="connsiteY5" fmla="*/ 592499 h 702727"/>
              <a:gd name="connsiteX6" fmla="*/ 0 w 915864"/>
              <a:gd name="connsiteY6" fmla="*/ 531614 h 70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64" h="702727">
                <a:moveTo>
                  <a:pt x="0" y="0"/>
                </a:moveTo>
                <a:lnTo>
                  <a:pt x="915864" y="0"/>
                </a:lnTo>
                <a:lnTo>
                  <a:pt x="915864" y="702727"/>
                </a:lnTo>
                <a:lnTo>
                  <a:pt x="176126" y="702727"/>
                </a:lnTo>
                <a:lnTo>
                  <a:pt x="175195" y="702179"/>
                </a:lnTo>
                <a:cubicBezTo>
                  <a:pt x="126139" y="669596"/>
                  <a:pt x="82453" y="632772"/>
                  <a:pt x="45222" y="592499"/>
                </a:cubicBezTo>
                <a:lnTo>
                  <a:pt x="0" y="531614"/>
                </a:lnTo>
                <a:close/>
              </a:path>
            </a:pathLst>
          </a:custGeom>
        </p:spPr>
      </p:pic>
      <p:pic>
        <p:nvPicPr>
          <p:cNvPr id="20" name="Picture 19">
            <a:extLst>
              <a:ext uri="{FF2B5EF4-FFF2-40B4-BE49-F238E27FC236}">
                <a16:creationId xmlns:a16="http://schemas.microsoft.com/office/drawing/2014/main" id="{DA9BD01A-0D38-48EA-98E5-BB66386F39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524" t="71774" r="2564"/>
          <a:stretch/>
        </p:blipFill>
        <p:spPr>
          <a:xfrm>
            <a:off x="11036686" y="1071807"/>
            <a:ext cx="1155314" cy="1230086"/>
          </a:xfrm>
          <a:prstGeom prst="rect">
            <a:avLst/>
          </a:prstGeom>
        </p:spPr>
      </p:pic>
      <p:sp>
        <p:nvSpPr>
          <p:cNvPr id="2" name="Title 1">
            <a:extLst>
              <a:ext uri="{FF2B5EF4-FFF2-40B4-BE49-F238E27FC236}">
                <a16:creationId xmlns:a16="http://schemas.microsoft.com/office/drawing/2014/main" id="{883929A4-3F9C-C0BE-3E17-CC848332FE47}"/>
              </a:ext>
            </a:extLst>
          </p:cNvPr>
          <p:cNvSpPr>
            <a:spLocks noGrp="1"/>
          </p:cNvSpPr>
          <p:nvPr>
            <p:ph type="title"/>
          </p:nvPr>
        </p:nvSpPr>
        <p:spPr>
          <a:xfrm>
            <a:off x="913775" y="439924"/>
            <a:ext cx="10364451" cy="1437937"/>
          </a:xfrm>
        </p:spPr>
        <p:txBody>
          <a:bodyPr>
            <a:normAutofit/>
          </a:bodyPr>
          <a:lstStyle/>
          <a:p>
            <a:r>
              <a:rPr lang="en-IN" sz="3300" b="0" i="0" dirty="0">
                <a:solidFill>
                  <a:schemeClr val="bg1"/>
                </a:solidFill>
                <a:effectLst/>
                <a:latin typeface="Roboto" panose="02000000000000000000" pitchFamily="2" charset="0"/>
              </a:rPr>
              <a:t>9. Sustainability and Environmental Impact</a:t>
            </a:r>
            <a:br>
              <a:rPr lang="en-IN" sz="3300" b="0" i="0" dirty="0">
                <a:solidFill>
                  <a:schemeClr val="bg1"/>
                </a:solidFill>
                <a:effectLst/>
                <a:latin typeface="Roboto" panose="02000000000000000000" pitchFamily="2" charset="0"/>
              </a:rPr>
            </a:br>
            <a:endParaRPr lang="en-US" sz="3300" dirty="0">
              <a:solidFill>
                <a:schemeClr val="bg1"/>
              </a:solidFill>
            </a:endParaRPr>
          </a:p>
        </p:txBody>
      </p:sp>
      <p:sp>
        <p:nvSpPr>
          <p:cNvPr id="3" name="Content Placeholder 2">
            <a:extLst>
              <a:ext uri="{FF2B5EF4-FFF2-40B4-BE49-F238E27FC236}">
                <a16:creationId xmlns:a16="http://schemas.microsoft.com/office/drawing/2014/main" id="{B179998C-1506-0A7D-E229-2E14DF0ECF44}"/>
              </a:ext>
            </a:extLst>
          </p:cNvPr>
          <p:cNvSpPr>
            <a:spLocks noGrp="1"/>
          </p:cNvSpPr>
          <p:nvPr>
            <p:ph sz="quarter" idx="13"/>
          </p:nvPr>
        </p:nvSpPr>
        <p:spPr>
          <a:xfrm>
            <a:off x="77277" y="2705878"/>
            <a:ext cx="11200323" cy="4010232"/>
          </a:xfrm>
        </p:spPr>
        <p:txBody>
          <a:bodyPr anchor="ctr">
            <a:normAutofit/>
          </a:bodyPr>
          <a:lstStyle/>
          <a:p>
            <a:pPr>
              <a:lnSpc>
                <a:spcPct val="110000"/>
              </a:lnSpc>
            </a:pPr>
            <a:r>
              <a:rPr lang="en-IN" sz="1600" b="1" i="1" dirty="0">
                <a:effectLst/>
                <a:latin typeface="Times New Roman" panose="02020603050405020304" pitchFamily="18" charset="0"/>
                <a:cs typeface="Times New Roman" panose="02020603050405020304" pitchFamily="18" charset="0"/>
              </a:rPr>
              <a:t>Problem</a:t>
            </a:r>
            <a:r>
              <a:rPr lang="en-IN" sz="1600" b="0" i="0" dirty="0">
                <a:effectLst/>
                <a:latin typeface="Times New Roman" panose="02020603050405020304" pitchFamily="18" charset="0"/>
                <a:cs typeface="Times New Roman" panose="02020603050405020304" pitchFamily="18" charset="0"/>
              </a:rPr>
              <a:t>: Increasing demand for sustainable and energy-efficient properties requires real estate companies to adapt and comply with environmental standards.</a:t>
            </a:r>
          </a:p>
          <a:p>
            <a:pPr>
              <a:lnSpc>
                <a:spcPct val="110000"/>
              </a:lnSpc>
            </a:pPr>
            <a:r>
              <a:rPr lang="en-IN" sz="1600" b="1" i="1" dirty="0">
                <a:effectLst/>
                <a:latin typeface="Times New Roman" panose="02020603050405020304" pitchFamily="18" charset="0"/>
                <a:cs typeface="Times New Roman" panose="02020603050405020304" pitchFamily="18" charset="0"/>
              </a:rPr>
              <a:t>Data Analysis Approach:</a:t>
            </a:r>
          </a:p>
          <a:p>
            <a:pPr>
              <a:lnSpc>
                <a:spcPct val="110000"/>
              </a:lnSpc>
            </a:pPr>
            <a:r>
              <a:rPr lang="en-IN" sz="1600" b="0" i="0" dirty="0" err="1">
                <a:effectLst/>
                <a:latin typeface="Times New Roman" panose="02020603050405020304" pitchFamily="18" charset="0"/>
                <a:cs typeface="Times New Roman" panose="02020603050405020304" pitchFamily="18" charset="0"/>
              </a:rPr>
              <a:t>Analyze</a:t>
            </a:r>
            <a:r>
              <a:rPr lang="en-IN" sz="1600" b="0" i="0" dirty="0">
                <a:effectLst/>
                <a:latin typeface="Times New Roman" panose="02020603050405020304" pitchFamily="18" charset="0"/>
                <a:cs typeface="Times New Roman" panose="02020603050405020304" pitchFamily="18" charset="0"/>
              </a:rPr>
              <a:t> energy consumption data, building certifications, and sustainability ratings. Develop strategies for improving energy efficiency and reducing carbon footprints</a:t>
            </a:r>
          </a:p>
          <a:p>
            <a:pPr>
              <a:lnSpc>
                <a:spcPct val="110000"/>
              </a:lnSpc>
            </a:pPr>
            <a:r>
              <a:rPr lang="en-IN" sz="1600" b="1" i="1" dirty="0">
                <a:effectLst/>
                <a:latin typeface="Times New Roman" panose="02020603050405020304" pitchFamily="18" charset="0"/>
                <a:cs typeface="Times New Roman" panose="02020603050405020304" pitchFamily="18" charset="0"/>
              </a:rPr>
              <a:t>Profit Insight for Sustainable and Energy-Efficient Properties:</a:t>
            </a:r>
          </a:p>
          <a:p>
            <a:pPr>
              <a:lnSpc>
                <a:spcPct val="110000"/>
              </a:lnSpc>
            </a:pPr>
            <a:r>
              <a:rPr lang="en-IN" sz="1600" b="0" i="0" dirty="0">
                <a:effectLst/>
                <a:latin typeface="Times New Roman" panose="02020603050405020304" pitchFamily="18" charset="0"/>
                <a:cs typeface="Times New Roman" panose="02020603050405020304" pitchFamily="18" charset="0"/>
              </a:rPr>
              <a:t>The rising demand for sustainable and energy-efficient properties necessitates compliance with environmental standards. Investing in green technologies, obtaining energy certifications, and promoting eco-friendly features can attract environmentally-conscious buyers and tenants, enhancing property value and profitability.</a:t>
            </a:r>
          </a:p>
          <a:p>
            <a:pPr>
              <a:lnSpc>
                <a:spcPct val="110000"/>
              </a:lnSpc>
            </a:pPr>
            <a:endParaRPr lang="en-US" sz="1600" dirty="0"/>
          </a:p>
        </p:txBody>
      </p:sp>
    </p:spTree>
    <p:extLst>
      <p:ext uri="{BB962C8B-B14F-4D97-AF65-F5344CB8AC3E}">
        <p14:creationId xmlns:p14="http://schemas.microsoft.com/office/powerpoint/2010/main" val="464480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A937469-13DB-55E7-051F-91F1F7338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0"/>
            <a:ext cx="10769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554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6F4DB63-A191-45D9-8A53-9B18F8FE2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Rectangle 28">
            <a:extLst>
              <a:ext uri="{FF2B5EF4-FFF2-40B4-BE49-F238E27FC236}">
                <a16:creationId xmlns:a16="http://schemas.microsoft.com/office/drawing/2014/main" id="{C0BB8E50-9569-495A-A548-A5AD5055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6F26545-4582-4DBE-973B-ED1BC9CBD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91"/>
            <a:ext cx="12188952" cy="2286002"/>
          </a:xfrm>
          <a:prstGeom prst="rect">
            <a:avLst/>
          </a:prstGeom>
          <a:solidFill>
            <a:schemeClr val="tx1"/>
          </a:solidFill>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E47A6981-7EBF-4F2B-BD20-3124170BF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77277" y="-1"/>
            <a:ext cx="1272021" cy="841175"/>
          </a:xfrm>
          <a:prstGeom prst="rect">
            <a:avLst/>
          </a:prstGeom>
        </p:spPr>
      </p:pic>
      <p:pic>
        <p:nvPicPr>
          <p:cNvPr id="35" name="Picture 34">
            <a:extLst>
              <a:ext uri="{FF2B5EF4-FFF2-40B4-BE49-F238E27FC236}">
                <a16:creationId xmlns:a16="http://schemas.microsoft.com/office/drawing/2014/main" id="{6497DCFF-C2AA-4065-BFCF-1E7535B0D8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924" t="86960" r="29150"/>
          <a:stretch/>
        </p:blipFill>
        <p:spPr>
          <a:xfrm>
            <a:off x="11061755" y="-1"/>
            <a:ext cx="1127197" cy="553967"/>
          </a:xfrm>
          <a:prstGeom prst="rect">
            <a:avLst/>
          </a:prstGeom>
        </p:spPr>
      </p:pic>
      <p:pic>
        <p:nvPicPr>
          <p:cNvPr id="37" name="Picture 36">
            <a:extLst>
              <a:ext uri="{FF2B5EF4-FFF2-40B4-BE49-F238E27FC236}">
                <a16:creationId xmlns:a16="http://schemas.microsoft.com/office/drawing/2014/main" id="{15E1159C-5B31-49A8-A933-C1179723C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9959" t="72411" r="-74" b="13790"/>
          <a:stretch/>
        </p:blipFill>
        <p:spPr>
          <a:xfrm>
            <a:off x="77277" y="1444827"/>
            <a:ext cx="1096303" cy="841175"/>
          </a:xfrm>
          <a:custGeom>
            <a:avLst/>
            <a:gdLst>
              <a:gd name="connsiteX0" fmla="*/ 0 w 915864"/>
              <a:gd name="connsiteY0" fmla="*/ 0 h 702727"/>
              <a:gd name="connsiteX1" fmla="*/ 915864 w 915864"/>
              <a:gd name="connsiteY1" fmla="*/ 0 h 702727"/>
              <a:gd name="connsiteX2" fmla="*/ 915864 w 915864"/>
              <a:gd name="connsiteY2" fmla="*/ 702727 h 702727"/>
              <a:gd name="connsiteX3" fmla="*/ 176126 w 915864"/>
              <a:gd name="connsiteY3" fmla="*/ 702727 h 702727"/>
              <a:gd name="connsiteX4" fmla="*/ 175195 w 915864"/>
              <a:gd name="connsiteY4" fmla="*/ 702179 h 702727"/>
              <a:gd name="connsiteX5" fmla="*/ 45222 w 915864"/>
              <a:gd name="connsiteY5" fmla="*/ 592499 h 702727"/>
              <a:gd name="connsiteX6" fmla="*/ 0 w 915864"/>
              <a:gd name="connsiteY6" fmla="*/ 531614 h 70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64" h="702727">
                <a:moveTo>
                  <a:pt x="0" y="0"/>
                </a:moveTo>
                <a:lnTo>
                  <a:pt x="915864" y="0"/>
                </a:lnTo>
                <a:lnTo>
                  <a:pt x="915864" y="702727"/>
                </a:lnTo>
                <a:lnTo>
                  <a:pt x="176126" y="702727"/>
                </a:lnTo>
                <a:lnTo>
                  <a:pt x="175195" y="702179"/>
                </a:lnTo>
                <a:cubicBezTo>
                  <a:pt x="126139" y="669596"/>
                  <a:pt x="82453" y="632772"/>
                  <a:pt x="45222" y="592499"/>
                </a:cubicBezTo>
                <a:lnTo>
                  <a:pt x="0" y="531614"/>
                </a:lnTo>
                <a:close/>
              </a:path>
            </a:pathLst>
          </a:custGeom>
        </p:spPr>
      </p:pic>
      <p:pic>
        <p:nvPicPr>
          <p:cNvPr id="39" name="Picture 38">
            <a:extLst>
              <a:ext uri="{FF2B5EF4-FFF2-40B4-BE49-F238E27FC236}">
                <a16:creationId xmlns:a16="http://schemas.microsoft.com/office/drawing/2014/main" id="{DA9BD01A-0D38-48EA-98E5-BB66386F39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524" t="71774" r="2564"/>
          <a:stretch/>
        </p:blipFill>
        <p:spPr>
          <a:xfrm>
            <a:off x="11036686" y="1071807"/>
            <a:ext cx="1155314" cy="1230086"/>
          </a:xfrm>
          <a:prstGeom prst="rect">
            <a:avLst/>
          </a:prstGeom>
        </p:spPr>
      </p:pic>
      <p:sp>
        <p:nvSpPr>
          <p:cNvPr id="2" name="Title 1">
            <a:extLst>
              <a:ext uri="{FF2B5EF4-FFF2-40B4-BE49-F238E27FC236}">
                <a16:creationId xmlns:a16="http://schemas.microsoft.com/office/drawing/2014/main" id="{32ECC565-F593-0C67-B642-FC356189558F}"/>
              </a:ext>
            </a:extLst>
          </p:cNvPr>
          <p:cNvSpPr>
            <a:spLocks noGrp="1"/>
          </p:cNvSpPr>
          <p:nvPr>
            <p:ph type="title"/>
          </p:nvPr>
        </p:nvSpPr>
        <p:spPr>
          <a:xfrm>
            <a:off x="913775" y="439924"/>
            <a:ext cx="10364451" cy="1437937"/>
          </a:xfrm>
        </p:spPr>
        <p:txBody>
          <a:bodyPr>
            <a:normAutofit/>
          </a:bodyPr>
          <a:lstStyle/>
          <a:p>
            <a:r>
              <a:rPr lang="en-IN" sz="3100" b="0" i="0">
                <a:solidFill>
                  <a:schemeClr val="bg1"/>
                </a:solidFill>
                <a:effectLst/>
                <a:latin typeface="Roboto" panose="02000000000000000000" pitchFamily="2" charset="0"/>
              </a:rPr>
              <a:t>10. Technology Integration and Data Management</a:t>
            </a:r>
            <a:br>
              <a:rPr lang="en-IN" sz="3100" b="0" i="0">
                <a:solidFill>
                  <a:schemeClr val="bg1"/>
                </a:solidFill>
                <a:effectLst/>
                <a:latin typeface="Roboto" panose="02000000000000000000" pitchFamily="2" charset="0"/>
              </a:rPr>
            </a:br>
            <a:endParaRPr lang="en-US" sz="3100">
              <a:solidFill>
                <a:schemeClr val="bg1"/>
              </a:solidFill>
            </a:endParaRPr>
          </a:p>
        </p:txBody>
      </p:sp>
      <p:sp>
        <p:nvSpPr>
          <p:cNvPr id="3" name="Content Placeholder 2">
            <a:extLst>
              <a:ext uri="{FF2B5EF4-FFF2-40B4-BE49-F238E27FC236}">
                <a16:creationId xmlns:a16="http://schemas.microsoft.com/office/drawing/2014/main" id="{D0FE9356-C933-833D-98AD-2B87D80C5E59}"/>
              </a:ext>
            </a:extLst>
          </p:cNvPr>
          <p:cNvSpPr>
            <a:spLocks noGrp="1"/>
          </p:cNvSpPr>
          <p:nvPr>
            <p:ph sz="quarter" idx="13"/>
          </p:nvPr>
        </p:nvSpPr>
        <p:spPr>
          <a:xfrm>
            <a:off x="-3048" y="2301893"/>
            <a:ext cx="12195048" cy="4571997"/>
          </a:xfrm>
        </p:spPr>
        <p:txBody>
          <a:bodyPr anchor="ctr">
            <a:normAutofit/>
          </a:bodyPr>
          <a:lstStyle/>
          <a:p>
            <a:pPr algn="just">
              <a:lnSpc>
                <a:spcPct val="110000"/>
              </a:lnSpc>
            </a:pPr>
            <a:endParaRPr lang="en-IN" sz="1400" b="1" i="0" dirty="0">
              <a:effectLst/>
              <a:latin typeface="Times New Roman" panose="02020603050405020304" pitchFamily="18" charset="0"/>
              <a:cs typeface="Times New Roman" panose="02020603050405020304" pitchFamily="18" charset="0"/>
            </a:endParaRPr>
          </a:p>
          <a:p>
            <a:pPr algn="just">
              <a:lnSpc>
                <a:spcPct val="110000"/>
              </a:lnSpc>
            </a:pPr>
            <a:r>
              <a:rPr lang="en-IN" sz="1400" b="1" i="0" dirty="0">
                <a:effectLst/>
                <a:latin typeface="Times New Roman" panose="02020603050405020304" pitchFamily="18" charset="0"/>
                <a:cs typeface="Times New Roman" panose="02020603050405020304" pitchFamily="18" charset="0"/>
              </a:rPr>
              <a:t>Problem:</a:t>
            </a:r>
          </a:p>
          <a:p>
            <a:pPr algn="just">
              <a:lnSpc>
                <a:spcPct val="110000"/>
              </a:lnSpc>
            </a:pPr>
            <a:r>
              <a:rPr lang="en-IN" sz="1200" b="0" i="0" dirty="0">
                <a:effectLst/>
                <a:latin typeface="Times New Roman" panose="02020603050405020304" pitchFamily="18" charset="0"/>
                <a:cs typeface="Times New Roman" panose="02020603050405020304" pitchFamily="18" charset="0"/>
              </a:rPr>
              <a:t>Integrating various technological solutions and managing large volumes of data effectively can be challenging for real estate companies.</a:t>
            </a:r>
          </a:p>
          <a:p>
            <a:pPr algn="just">
              <a:lnSpc>
                <a:spcPct val="110000"/>
              </a:lnSpc>
            </a:pPr>
            <a:endParaRPr lang="en-IN" sz="1200" b="0" i="0" dirty="0">
              <a:effectLst/>
              <a:latin typeface="Times New Roman" panose="02020603050405020304" pitchFamily="18" charset="0"/>
              <a:cs typeface="Times New Roman" panose="02020603050405020304" pitchFamily="18" charset="0"/>
            </a:endParaRPr>
          </a:p>
          <a:p>
            <a:pPr algn="just">
              <a:lnSpc>
                <a:spcPct val="110000"/>
              </a:lnSpc>
            </a:pPr>
            <a:r>
              <a:rPr lang="en-IN" sz="1200" b="1" i="0" dirty="0">
                <a:effectLst/>
                <a:latin typeface="Times New Roman" panose="02020603050405020304" pitchFamily="18" charset="0"/>
                <a:cs typeface="Times New Roman" panose="02020603050405020304" pitchFamily="18" charset="0"/>
              </a:rPr>
              <a:t>Data Analysis Approach:</a:t>
            </a:r>
          </a:p>
          <a:p>
            <a:pPr algn="just">
              <a:lnSpc>
                <a:spcPct val="110000"/>
              </a:lnSpc>
            </a:pPr>
            <a:r>
              <a:rPr lang="en-IN" sz="1200" b="0" i="0" dirty="0">
                <a:effectLst/>
                <a:latin typeface="Times New Roman" panose="02020603050405020304" pitchFamily="18" charset="0"/>
                <a:cs typeface="Times New Roman" panose="02020603050405020304" pitchFamily="18" charset="0"/>
              </a:rPr>
              <a:t>Implement robust data management systems and integrate technologies like IoT, AI, and big data analytics. Ensure data quality, security, and interoperability across platforms.</a:t>
            </a:r>
          </a:p>
          <a:p>
            <a:pPr algn="just">
              <a:lnSpc>
                <a:spcPct val="110000"/>
              </a:lnSpc>
            </a:pPr>
            <a:endParaRPr lang="en-IN" sz="1200" b="0" i="0" dirty="0">
              <a:effectLst/>
              <a:latin typeface="Times New Roman" panose="02020603050405020304" pitchFamily="18" charset="0"/>
              <a:cs typeface="Times New Roman" panose="02020603050405020304" pitchFamily="18" charset="0"/>
            </a:endParaRPr>
          </a:p>
          <a:p>
            <a:pPr algn="just">
              <a:lnSpc>
                <a:spcPct val="110000"/>
              </a:lnSpc>
            </a:pPr>
            <a:r>
              <a:rPr lang="en-IN" sz="1200" b="1" dirty="0">
                <a:effectLst/>
                <a:latin typeface="Times New Roman" panose="02020603050405020304" pitchFamily="18" charset="0"/>
                <a:cs typeface="Times New Roman" panose="02020603050405020304" pitchFamily="18" charset="0"/>
              </a:rPr>
              <a:t>Profit Insight for Managing Technological Solutions and Data in Real Estate:</a:t>
            </a:r>
          </a:p>
          <a:p>
            <a:pPr algn="just">
              <a:lnSpc>
                <a:spcPct val="110000"/>
              </a:lnSpc>
            </a:pPr>
            <a:r>
              <a:rPr lang="en-IN" sz="1200" dirty="0">
                <a:effectLst/>
                <a:latin typeface="Times New Roman" panose="02020603050405020304" pitchFamily="18" charset="0"/>
                <a:cs typeface="Times New Roman" panose="02020603050405020304" pitchFamily="18" charset="0"/>
              </a:rPr>
              <a:t>Integrating technological solutions and managing large volumes of data effectively is challenging yet essential for real estate companies. Implementing robust data management systems, leveraging AI for predictive analytics, and adopting digital tools for property management can streamline operations, reduce costs, and improve decision-making, ultimately enhancing profitability.</a:t>
            </a:r>
          </a:p>
          <a:p>
            <a:pPr algn="just">
              <a:lnSpc>
                <a:spcPct val="110000"/>
              </a:lnSpc>
            </a:pPr>
            <a:br>
              <a:rPr lang="en-IN" sz="1200" b="0" i="0" dirty="0">
                <a:effectLst/>
                <a:latin typeface="Times New Roman" panose="02020603050405020304" pitchFamily="18" charset="0"/>
                <a:cs typeface="Times New Roman" panose="02020603050405020304" pitchFamily="18" charset="0"/>
              </a:rPr>
            </a:br>
            <a:endParaRPr lang="en-IN" sz="1200" b="0" i="0" dirty="0">
              <a:effectLst/>
              <a:latin typeface="Times New Roman" panose="02020603050405020304" pitchFamily="18" charset="0"/>
              <a:cs typeface="Times New Roman" panose="02020603050405020304" pitchFamily="18" charset="0"/>
            </a:endParaRPr>
          </a:p>
          <a:p>
            <a:pPr>
              <a:lnSpc>
                <a:spcPct val="110000"/>
              </a:lnSpc>
            </a:pPr>
            <a:endParaRPr lang="en-IN" sz="1200" b="0" i="0" dirty="0">
              <a:effectLst/>
              <a:latin typeface="Times New Roman" panose="02020603050405020304" pitchFamily="18" charset="0"/>
              <a:cs typeface="Times New Roman" panose="02020603050405020304" pitchFamily="18" charset="0"/>
            </a:endParaRPr>
          </a:p>
          <a:p>
            <a:pPr>
              <a:lnSpc>
                <a:spcPct val="110000"/>
              </a:lnSpc>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182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5">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4" name="Rectangle 17">
            <a:extLst>
              <a:ext uri="{FF2B5EF4-FFF2-40B4-BE49-F238E27FC236}">
                <a16:creationId xmlns:a16="http://schemas.microsoft.com/office/drawing/2014/main" id="{40C1BC1E-153D-4DA3-87A4-314B61BC4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FB5A56C3-A6D4-4D92-8AE6-10218C076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with a line and a blue line&#10;&#10;Description automatically generated">
            <a:extLst>
              <a:ext uri="{FF2B5EF4-FFF2-40B4-BE49-F238E27FC236}">
                <a16:creationId xmlns:a16="http://schemas.microsoft.com/office/drawing/2014/main" id="{950A4A96-075D-B072-1B3A-D42CE0EF3292}"/>
              </a:ext>
            </a:extLst>
          </p:cNvPr>
          <p:cNvPicPr>
            <a:picLocks noChangeAspect="1"/>
          </p:cNvPicPr>
          <p:nvPr/>
        </p:nvPicPr>
        <p:blipFill>
          <a:blip r:embed="rId4"/>
          <a:stretch>
            <a:fillRect/>
          </a:stretch>
        </p:blipFill>
        <p:spPr>
          <a:xfrm>
            <a:off x="1743606" y="643467"/>
            <a:ext cx="8704788" cy="5571066"/>
          </a:xfrm>
          <a:prstGeom prst="rect">
            <a:avLst/>
          </a:prstGeom>
        </p:spPr>
      </p:pic>
    </p:spTree>
    <p:extLst>
      <p:ext uri="{BB962C8B-B14F-4D97-AF65-F5344CB8AC3E}">
        <p14:creationId xmlns:p14="http://schemas.microsoft.com/office/powerpoint/2010/main" val="3071305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15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615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6155" name="Rectangle 6154">
            <a:extLst>
              <a:ext uri="{FF2B5EF4-FFF2-40B4-BE49-F238E27FC236}">
                <a16:creationId xmlns:a16="http://schemas.microsoft.com/office/drawing/2014/main" id="{40C1BC1E-153D-4DA3-87A4-314B61BC4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FB5A56C3-A6D4-4D92-8AE6-10218C076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6AA57650-785A-4CBD-EF8A-9B8486AE905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94019" y="643467"/>
            <a:ext cx="8603961"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855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0C1BC1E-153D-4DA3-87A4-314B61BC4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FB5A56C3-A6D4-4D92-8AE6-10218C076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BF8C9E0F-FCAF-D5DA-55F2-ACB049947F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74520" y="643467"/>
            <a:ext cx="884295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635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4" name="Rectangle 23">
            <a:extLst>
              <a:ext uri="{FF2B5EF4-FFF2-40B4-BE49-F238E27FC236}">
                <a16:creationId xmlns:a16="http://schemas.microsoft.com/office/drawing/2014/main" id="{A6F4DB63-A191-45D9-8A53-9B18F8FE2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6" name="Rectangle 25">
            <a:extLst>
              <a:ext uri="{FF2B5EF4-FFF2-40B4-BE49-F238E27FC236}">
                <a16:creationId xmlns:a16="http://schemas.microsoft.com/office/drawing/2014/main" id="{C0BB8E50-9569-495A-A548-A5AD5055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6F26545-4582-4DBE-973B-ED1BC9CBD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91"/>
            <a:ext cx="12188952" cy="2286002"/>
          </a:xfrm>
          <a:prstGeom prst="rect">
            <a:avLst/>
          </a:prstGeom>
          <a:solidFill>
            <a:schemeClr val="tx1"/>
          </a:solidFill>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E47A6981-7EBF-4F2B-BD20-3124170BF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77037" b="73004"/>
          <a:stretch/>
        </p:blipFill>
        <p:spPr>
          <a:xfrm>
            <a:off x="77277" y="-1"/>
            <a:ext cx="1272021" cy="841175"/>
          </a:xfrm>
          <a:prstGeom prst="rect">
            <a:avLst/>
          </a:prstGeom>
        </p:spPr>
      </p:pic>
      <p:pic>
        <p:nvPicPr>
          <p:cNvPr id="32" name="Picture 31">
            <a:extLst>
              <a:ext uri="{FF2B5EF4-FFF2-40B4-BE49-F238E27FC236}">
                <a16:creationId xmlns:a16="http://schemas.microsoft.com/office/drawing/2014/main" id="{6497DCFF-C2AA-4065-BFCF-1E7535B0D8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924" t="86960" r="29150"/>
          <a:stretch/>
        </p:blipFill>
        <p:spPr>
          <a:xfrm>
            <a:off x="11061755" y="-1"/>
            <a:ext cx="1127197" cy="553967"/>
          </a:xfrm>
          <a:prstGeom prst="rect">
            <a:avLst/>
          </a:prstGeom>
        </p:spPr>
      </p:pic>
      <p:pic>
        <p:nvPicPr>
          <p:cNvPr id="34" name="Picture 33">
            <a:extLst>
              <a:ext uri="{FF2B5EF4-FFF2-40B4-BE49-F238E27FC236}">
                <a16:creationId xmlns:a16="http://schemas.microsoft.com/office/drawing/2014/main" id="{15E1159C-5B31-49A8-A933-C1179723C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9959" t="72411" r="-74" b="13790"/>
          <a:stretch/>
        </p:blipFill>
        <p:spPr>
          <a:xfrm>
            <a:off x="77277" y="1444827"/>
            <a:ext cx="1096303" cy="841175"/>
          </a:xfrm>
          <a:custGeom>
            <a:avLst/>
            <a:gdLst>
              <a:gd name="connsiteX0" fmla="*/ 0 w 915864"/>
              <a:gd name="connsiteY0" fmla="*/ 0 h 702727"/>
              <a:gd name="connsiteX1" fmla="*/ 915864 w 915864"/>
              <a:gd name="connsiteY1" fmla="*/ 0 h 702727"/>
              <a:gd name="connsiteX2" fmla="*/ 915864 w 915864"/>
              <a:gd name="connsiteY2" fmla="*/ 702727 h 702727"/>
              <a:gd name="connsiteX3" fmla="*/ 176126 w 915864"/>
              <a:gd name="connsiteY3" fmla="*/ 702727 h 702727"/>
              <a:gd name="connsiteX4" fmla="*/ 175195 w 915864"/>
              <a:gd name="connsiteY4" fmla="*/ 702179 h 702727"/>
              <a:gd name="connsiteX5" fmla="*/ 45222 w 915864"/>
              <a:gd name="connsiteY5" fmla="*/ 592499 h 702727"/>
              <a:gd name="connsiteX6" fmla="*/ 0 w 915864"/>
              <a:gd name="connsiteY6" fmla="*/ 531614 h 70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64" h="702727">
                <a:moveTo>
                  <a:pt x="0" y="0"/>
                </a:moveTo>
                <a:lnTo>
                  <a:pt x="915864" y="0"/>
                </a:lnTo>
                <a:lnTo>
                  <a:pt x="915864" y="702727"/>
                </a:lnTo>
                <a:lnTo>
                  <a:pt x="176126" y="702727"/>
                </a:lnTo>
                <a:lnTo>
                  <a:pt x="175195" y="702179"/>
                </a:lnTo>
                <a:cubicBezTo>
                  <a:pt x="126139" y="669596"/>
                  <a:pt x="82453" y="632772"/>
                  <a:pt x="45222" y="592499"/>
                </a:cubicBezTo>
                <a:lnTo>
                  <a:pt x="0" y="531614"/>
                </a:lnTo>
                <a:close/>
              </a:path>
            </a:pathLst>
          </a:custGeom>
        </p:spPr>
      </p:pic>
      <p:pic>
        <p:nvPicPr>
          <p:cNvPr id="36" name="Picture 35">
            <a:extLst>
              <a:ext uri="{FF2B5EF4-FFF2-40B4-BE49-F238E27FC236}">
                <a16:creationId xmlns:a16="http://schemas.microsoft.com/office/drawing/2014/main" id="{DA9BD01A-0D38-48EA-98E5-BB66386F39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1036686" y="1071807"/>
            <a:ext cx="1155314" cy="1230086"/>
          </a:xfrm>
          <a:prstGeom prst="rect">
            <a:avLst/>
          </a:prstGeom>
        </p:spPr>
      </p:pic>
      <p:sp>
        <p:nvSpPr>
          <p:cNvPr id="2" name="TextBox 1">
            <a:extLst>
              <a:ext uri="{FF2B5EF4-FFF2-40B4-BE49-F238E27FC236}">
                <a16:creationId xmlns:a16="http://schemas.microsoft.com/office/drawing/2014/main" id="{E6052762-3DEC-85B0-60A5-F07B21C61E27}"/>
              </a:ext>
            </a:extLst>
          </p:cNvPr>
          <p:cNvSpPr txBox="1"/>
          <p:nvPr/>
        </p:nvSpPr>
        <p:spPr>
          <a:xfrm>
            <a:off x="913774" y="2705878"/>
            <a:ext cx="10363826" cy="3085322"/>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tx1"/>
              </a:buClr>
              <a:buFont typeface="Arial" panose="020B0604020202020204" pitchFamily="34" charset="0"/>
              <a:buChar char="•"/>
            </a:pPr>
            <a:r>
              <a:rPr lang="en-US" sz="6000" cap="all" dirty="0">
                <a:latin typeface="ACADEMY ENGRAVED LET PLAIN:1.0" panose="02000000000000000000" pitchFamily="2" charset="0"/>
              </a:rPr>
              <a:t>Thankyou</a:t>
            </a:r>
            <a:endParaRPr lang="en-US" cap="all" dirty="0">
              <a:latin typeface="ACADEMY ENGRAVED LET PLAIN:1.0" panose="02000000000000000000" pitchFamily="2" charset="0"/>
            </a:endParaRPr>
          </a:p>
        </p:txBody>
      </p:sp>
    </p:spTree>
    <p:extLst>
      <p:ext uri="{BB962C8B-B14F-4D97-AF65-F5344CB8AC3E}">
        <p14:creationId xmlns:p14="http://schemas.microsoft.com/office/powerpoint/2010/main" val="262778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55" name="Picture 2">
            <a:extLst>
              <a:ext uri="{FF2B5EF4-FFF2-40B4-BE49-F238E27FC236}">
                <a16:creationId xmlns:a16="http://schemas.microsoft.com/office/drawing/2014/main" id="{93274B0C-1CB3-4AA4-A183-20B7FE5DB1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2056">
            <a:extLst>
              <a:ext uri="{FF2B5EF4-FFF2-40B4-BE49-F238E27FC236}">
                <a16:creationId xmlns:a16="http://schemas.microsoft.com/office/drawing/2014/main" id="{2E640319-3BB6-49BF-BAF4-D63FEC73E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050" name="Picture 2">
            <a:extLst>
              <a:ext uri="{FF2B5EF4-FFF2-40B4-BE49-F238E27FC236}">
                <a16:creationId xmlns:a16="http://schemas.microsoft.com/office/drawing/2014/main" id="{08DF1A2B-6993-73B2-1F2C-0F875C793790}"/>
              </a:ext>
            </a:extLst>
          </p:cNvPr>
          <p:cNvPicPr>
            <a:picLocks noGrp="1" noChangeAspect="1" noChangeArrowheads="1"/>
          </p:cNvPicPr>
          <p:nvPr>
            <p:ph sz="quarter" idx="13"/>
          </p:nvPr>
        </p:nvPicPr>
        <p:blipFill rotWithShape="1">
          <a:blip r:embed="rId4">
            <a:extLst>
              <a:ext uri="{28A0092B-C50C-407E-A947-70E740481C1C}">
                <a14:useLocalDpi xmlns:a14="http://schemas.microsoft.com/office/drawing/2010/main" val="0"/>
              </a:ext>
            </a:extLst>
          </a:blip>
          <a:srcRect l="769" r="4121"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27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BDAA-DBA0-C468-87A4-A140B2B7190E}"/>
              </a:ext>
            </a:extLst>
          </p:cNvPr>
          <p:cNvSpPr>
            <a:spLocks noGrp="1"/>
          </p:cNvSpPr>
          <p:nvPr>
            <p:ph type="title"/>
          </p:nvPr>
        </p:nvSpPr>
        <p:spPr/>
        <p:txBody>
          <a:bodyPr/>
          <a:lstStyle/>
          <a:p>
            <a:r>
              <a:rPr lang="en-IN" b="1" i="0" dirty="0">
                <a:effectLst/>
                <a:latin typeface="Roboto" panose="02000000000000000000" pitchFamily="2" charset="0"/>
              </a:rPr>
              <a:t>profit </a:t>
            </a:r>
            <a:br>
              <a:rPr lang="en-IN" b="0"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B0816FB-6590-DFF6-24C6-19D609DBF5FF}"/>
              </a:ext>
            </a:extLst>
          </p:cNvPr>
          <p:cNvSpPr>
            <a:spLocks noGrp="1"/>
          </p:cNvSpPr>
          <p:nvPr>
            <p:ph sz="quarter" idx="13"/>
          </p:nvPr>
        </p:nvSpPr>
        <p:spPr>
          <a:xfrm>
            <a:off x="699461" y="2709992"/>
            <a:ext cx="10363826" cy="3424107"/>
          </a:xfrm>
        </p:spPr>
        <p:txBody>
          <a:bodyPr>
            <a:normAutofit/>
          </a:bodyPr>
          <a:lstStyle/>
          <a:p>
            <a:pPr algn="l"/>
            <a:r>
              <a:rPr lang="en-IN" sz="1800" b="0" i="0" dirty="0">
                <a:effectLst/>
                <a:latin typeface="Times New Roman" panose="02020603050405020304" pitchFamily="18" charset="0"/>
                <a:cs typeface="Times New Roman" panose="02020603050405020304" pitchFamily="18" charset="0"/>
              </a:rPr>
              <a:t>The forecasted sales prices show a stable upward trend, indicating a potential for profit in the upcoming months. It's important to consider market conditions and economic factors influencing real estate prices. To maximize profit, consider strategic decisions such as timing the sale based on economic indicators and market demand. Monitor government policies and interest rates, as these can significantly impact real estate market dynamics and profit margins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7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9CFF-CFE9-06CD-D960-B8F9CBE84A10}"/>
              </a:ext>
            </a:extLst>
          </p:cNvPr>
          <p:cNvSpPr>
            <a:spLocks noGrp="1"/>
          </p:cNvSpPr>
          <p:nvPr>
            <p:ph type="title"/>
          </p:nvPr>
        </p:nvSpPr>
        <p:spPr>
          <a:xfrm>
            <a:off x="913775" y="618517"/>
            <a:ext cx="10364451" cy="1596177"/>
          </a:xfrm>
        </p:spPr>
        <p:txBody>
          <a:bodyPr/>
          <a:lstStyle/>
          <a:p>
            <a:r>
              <a:rPr lang="en-US" dirty="0"/>
              <a:t> 2.⁠ ⁠Property Valuation Accuracy:</a:t>
            </a:r>
            <a:br>
              <a:rPr lang="en-US" dirty="0"/>
            </a:br>
            <a:endParaRPr lang="en-US" dirty="0"/>
          </a:p>
        </p:txBody>
      </p:sp>
      <p:sp>
        <p:nvSpPr>
          <p:cNvPr id="3" name="Content Placeholder 2">
            <a:extLst>
              <a:ext uri="{FF2B5EF4-FFF2-40B4-BE49-F238E27FC236}">
                <a16:creationId xmlns:a16="http://schemas.microsoft.com/office/drawing/2014/main" id="{6154287F-B3B0-2B96-D997-ABD5482C2AD9}"/>
              </a:ext>
            </a:extLst>
          </p:cNvPr>
          <p:cNvSpPr>
            <a:spLocks noGrp="1"/>
          </p:cNvSpPr>
          <p:nvPr>
            <p:ph sz="quarter" idx="13"/>
          </p:nvPr>
        </p:nvSpPr>
        <p:spPr>
          <a:xfrm>
            <a:off x="913774" y="2367092"/>
            <a:ext cx="10363826" cy="3424107"/>
          </a:xfrm>
        </p:spPr>
        <p:txBody>
          <a:bodyPr>
            <a:normAutofit fontScale="70000" lnSpcReduction="20000"/>
          </a:bodyPr>
          <a:lstStyle/>
          <a:p>
            <a:r>
              <a:rPr lang="en-US" b="1" dirty="0"/>
              <a:t>Problem</a:t>
            </a:r>
            <a:r>
              <a:rPr lang="en-US" dirty="0"/>
              <a:t>: </a:t>
            </a:r>
            <a:r>
              <a:rPr lang="en-US" dirty="0">
                <a:latin typeface="Times New Roman" panose="02020603050405020304" pitchFamily="18" charset="0"/>
                <a:cs typeface="Times New Roman" panose="02020603050405020304" pitchFamily="18" charset="0"/>
              </a:rPr>
              <a:t>Accurately valuing properties is critical for transactions but can be challenging due to various influencing factors such as location, property condition, and market demand.</a:t>
            </a:r>
          </a:p>
          <a:p>
            <a:r>
              <a:rPr lang="en-US" dirty="0">
                <a:latin typeface="Times New Roman" panose="02020603050405020304" pitchFamily="18" charset="0"/>
                <a:cs typeface="Times New Roman" panose="02020603050405020304" pitchFamily="18" charset="0"/>
              </a:rPr>
              <a:t>Data Analysis Approach: Use comparative market analysis (CMA) with data from recent sales, property features, and location metrics. Implement automated valuation models (AVMs) to enhance accuracy</a:t>
            </a:r>
            <a:r>
              <a:rPr lang="en-US" dirty="0"/>
              <a:t>.</a:t>
            </a:r>
          </a:p>
          <a:p>
            <a:pPr algn="l"/>
            <a:r>
              <a:rPr lang="en-IN" sz="2600" b="1" i="0" dirty="0">
                <a:effectLst/>
                <a:latin typeface="Roboto" panose="02000000000000000000" pitchFamily="2" charset="0"/>
              </a:rPr>
              <a:t>profit</a:t>
            </a:r>
            <a:r>
              <a:rPr lang="en-IN" i="0" dirty="0">
                <a:solidFill>
                  <a:srgbClr val="C00000"/>
                </a:solidFill>
                <a:effectLst/>
                <a:latin typeface="Roboto" panose="02000000000000000000" pitchFamily="2" charset="0"/>
              </a:rPr>
              <a:t> </a:t>
            </a:r>
            <a:r>
              <a:rPr lang="en-IN" b="0" i="0" dirty="0">
                <a:effectLst/>
                <a:latin typeface="Roboto" panose="02000000000000000000" pitchFamily="2" charset="0"/>
              </a:rPr>
              <a:t>-</a:t>
            </a:r>
          </a:p>
          <a:p>
            <a:pPr algn="l"/>
            <a:r>
              <a:rPr lang="en-IN" dirty="0">
                <a:effectLst/>
                <a:latin typeface="Times New Roman" panose="02020603050405020304" pitchFamily="18" charset="0"/>
                <a:cs typeface="Times New Roman" panose="02020603050405020304" pitchFamily="18" charset="0"/>
              </a:rPr>
              <a:t>The forecasted sales prices show a stable upward trend, indicating a potential for profit in the upcoming months. It's important to consider market conditions and economic factors influencing real estate prices. To maximize profit, consider strategic decisions such as timing the sale based on economic indicators and market demand. Monitor government policies and interest rates, as these can significantly impact real estate market dynamics and profit margins</a:t>
            </a:r>
          </a:p>
          <a:p>
            <a:endParaRPr lang="en-US" dirty="0"/>
          </a:p>
        </p:txBody>
      </p:sp>
    </p:spTree>
    <p:extLst>
      <p:ext uri="{BB962C8B-B14F-4D97-AF65-F5344CB8AC3E}">
        <p14:creationId xmlns:p14="http://schemas.microsoft.com/office/powerpoint/2010/main" val="409406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a green line&#10;&#10;Description automatically generated">
            <a:extLst>
              <a:ext uri="{FF2B5EF4-FFF2-40B4-BE49-F238E27FC236}">
                <a16:creationId xmlns:a16="http://schemas.microsoft.com/office/drawing/2014/main" id="{02F65515-9542-3ECC-A86C-0E06D52DB755}"/>
              </a:ext>
            </a:extLst>
          </p:cNvPr>
          <p:cNvPicPr>
            <a:picLocks noChangeAspect="1"/>
          </p:cNvPicPr>
          <p:nvPr/>
        </p:nvPicPr>
        <p:blipFill>
          <a:blip r:embed="rId2"/>
          <a:stretch>
            <a:fillRect/>
          </a:stretch>
        </p:blipFill>
        <p:spPr>
          <a:xfrm>
            <a:off x="0" y="0"/>
            <a:ext cx="12210058" cy="6858000"/>
          </a:xfrm>
          <a:prstGeom prst="rect">
            <a:avLst/>
          </a:prstGeom>
        </p:spPr>
      </p:pic>
    </p:spTree>
    <p:extLst>
      <p:ext uri="{BB962C8B-B14F-4D97-AF65-F5344CB8AC3E}">
        <p14:creationId xmlns:p14="http://schemas.microsoft.com/office/powerpoint/2010/main" val="395864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9964-1A7E-0BC8-9703-C76507A5EB66}"/>
              </a:ext>
            </a:extLst>
          </p:cNvPr>
          <p:cNvSpPr>
            <a:spLocks noGrp="1"/>
          </p:cNvSpPr>
          <p:nvPr>
            <p:ph type="title"/>
          </p:nvPr>
        </p:nvSpPr>
        <p:spPr/>
        <p:txBody>
          <a:bodyPr/>
          <a:lstStyle/>
          <a:p>
            <a:r>
              <a:rPr lang="en-US" dirty="0"/>
              <a:t> 3.⁠ ⁠Customer Preferences and Behavior:</a:t>
            </a:r>
            <a:br>
              <a:rPr lang="en-US" dirty="0"/>
            </a:br>
            <a:endParaRPr lang="en-US" dirty="0"/>
          </a:p>
        </p:txBody>
      </p:sp>
      <p:sp>
        <p:nvSpPr>
          <p:cNvPr id="3" name="Content Placeholder 2">
            <a:extLst>
              <a:ext uri="{FF2B5EF4-FFF2-40B4-BE49-F238E27FC236}">
                <a16:creationId xmlns:a16="http://schemas.microsoft.com/office/drawing/2014/main" id="{85615687-B8BE-7E54-EF40-D69346AEBC39}"/>
              </a:ext>
            </a:extLst>
          </p:cNvPr>
          <p:cNvSpPr>
            <a:spLocks noGrp="1"/>
          </p:cNvSpPr>
          <p:nvPr>
            <p:ph sz="quarter" idx="13"/>
          </p:nvPr>
        </p:nvSpPr>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Problem: </a:t>
            </a:r>
            <a:r>
              <a:rPr lang="en-US" dirty="0"/>
              <a:t>Understanding and predicting customer preferences for property features, locations, and price ranges is essential for effective marketing and sales strategies.</a:t>
            </a:r>
          </a:p>
          <a:p>
            <a:r>
              <a:rPr lang="en-US" dirty="0"/>
              <a:t>Data Analysis Approach: Analyze customer data, including search patterns, inquiries, and past purchases. Utilize clustering and segmentation techniques to identify distinct customer profiles and preferences.</a:t>
            </a:r>
          </a:p>
          <a:p>
            <a:endParaRPr lang="en-IN" b="1" i="0" dirty="0">
              <a:solidFill>
                <a:srgbClr val="C00000"/>
              </a:solidFill>
              <a:effectLst/>
              <a:latin typeface="Roboto" panose="02000000000000000000" pitchFamily="2" charset="0"/>
            </a:endParaRPr>
          </a:p>
          <a:p>
            <a:r>
              <a:rPr lang="en-IN" b="1" i="0" dirty="0">
                <a:effectLst/>
                <a:latin typeface="Roboto" panose="02000000000000000000" pitchFamily="2" charset="0"/>
              </a:rPr>
              <a:t>Profit Insight: </a:t>
            </a:r>
            <a:r>
              <a:rPr lang="en-IN" b="0" i="0" dirty="0">
                <a:effectLst/>
                <a:latin typeface="Roboto" panose="02000000000000000000" pitchFamily="2" charset="0"/>
              </a:rPr>
              <a:t>Understanding customer preferences for property features, locations, and prices is crucial for tailoring effective marketing strategies, optimizing sales, and maximizing profitability in the real estate market</a:t>
            </a:r>
          </a:p>
          <a:p>
            <a:endParaRPr lang="en-US" dirty="0"/>
          </a:p>
        </p:txBody>
      </p:sp>
    </p:spTree>
    <p:extLst>
      <p:ext uri="{BB962C8B-B14F-4D97-AF65-F5344CB8AC3E}">
        <p14:creationId xmlns:p14="http://schemas.microsoft.com/office/powerpoint/2010/main" val="423954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1">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customer preferences&#10;&#10;Description automatically generated with medium confidence">
            <a:extLst>
              <a:ext uri="{FF2B5EF4-FFF2-40B4-BE49-F238E27FC236}">
                <a16:creationId xmlns:a16="http://schemas.microsoft.com/office/drawing/2014/main" id="{45AB432E-CDC1-B9ED-7F1A-24495DB9595F}"/>
              </a:ext>
            </a:extLst>
          </p:cNvPr>
          <p:cNvPicPr>
            <a:picLocks noChangeAspect="1"/>
          </p:cNvPicPr>
          <p:nvPr/>
        </p:nvPicPr>
        <p:blipFill>
          <a:blip r:embed="rId4"/>
          <a:stretch>
            <a:fillRect/>
          </a:stretch>
        </p:blipFill>
        <p:spPr>
          <a:xfrm>
            <a:off x="1999628" y="643467"/>
            <a:ext cx="8192743" cy="5571066"/>
          </a:xfrm>
          <a:prstGeom prst="rect">
            <a:avLst/>
          </a:prstGeom>
        </p:spPr>
      </p:pic>
    </p:spTree>
    <p:extLst>
      <p:ext uri="{BB962C8B-B14F-4D97-AF65-F5344CB8AC3E}">
        <p14:creationId xmlns:p14="http://schemas.microsoft.com/office/powerpoint/2010/main" val="314062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0C1BC1E-153D-4DA3-87A4-314B61BC4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B5A56C3-A6D4-4D92-8AE6-10218C076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showing a number of different colored bars&#10;&#10;Description automatically generated">
            <a:extLst>
              <a:ext uri="{FF2B5EF4-FFF2-40B4-BE49-F238E27FC236}">
                <a16:creationId xmlns:a16="http://schemas.microsoft.com/office/drawing/2014/main" id="{66A35AD1-4D28-118E-11F6-D92760F0A56C}"/>
              </a:ext>
            </a:extLst>
          </p:cNvPr>
          <p:cNvPicPr>
            <a:picLocks noChangeAspect="1"/>
          </p:cNvPicPr>
          <p:nvPr/>
        </p:nvPicPr>
        <p:blipFill>
          <a:blip r:embed="rId2"/>
          <a:stretch>
            <a:fillRect/>
          </a:stretch>
        </p:blipFill>
        <p:spPr>
          <a:xfrm>
            <a:off x="1794019" y="643467"/>
            <a:ext cx="8603961" cy="5571066"/>
          </a:xfrm>
          <a:prstGeom prst="rect">
            <a:avLst/>
          </a:prstGeom>
        </p:spPr>
      </p:pic>
    </p:spTree>
    <p:extLst>
      <p:ext uri="{BB962C8B-B14F-4D97-AF65-F5344CB8AC3E}">
        <p14:creationId xmlns:p14="http://schemas.microsoft.com/office/powerpoint/2010/main" val="379353372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54</TotalTime>
  <Words>1149</Words>
  <Application>Microsoft Macintosh PowerPoint</Application>
  <PresentationFormat>Widescreen</PresentationFormat>
  <Paragraphs>71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ACADEMY ENGRAVED LET PLAIN:1.0</vt:lpstr>
      <vt:lpstr>Arial</vt:lpstr>
      <vt:lpstr>Courier New</vt:lpstr>
      <vt:lpstr>Roboto</vt:lpstr>
      <vt:lpstr>Times New Roman</vt:lpstr>
      <vt:lpstr>Tw Cen MT</vt:lpstr>
      <vt:lpstr>Droplet</vt:lpstr>
      <vt:lpstr>PowerPoint Presentation</vt:lpstr>
      <vt:lpstr>1. Market Fluctuations and Predictability </vt:lpstr>
      <vt:lpstr>PowerPoint Presentation</vt:lpstr>
      <vt:lpstr>profit  </vt:lpstr>
      <vt:lpstr> 2.⁠ ⁠Property Valuation Accuracy: </vt:lpstr>
      <vt:lpstr>PowerPoint Presentation</vt:lpstr>
      <vt:lpstr> 3.⁠ ⁠Customer Preferences and Behavior: </vt:lpstr>
      <vt:lpstr>PowerPoint Presentation</vt:lpstr>
      <vt:lpstr>PowerPoint Presentation</vt:lpstr>
      <vt:lpstr>4. Rental Market Dynamics </vt:lpstr>
      <vt:lpstr>PowerPoint Presentation</vt:lpstr>
      <vt:lpstr>5. Regulatory and Compliance Issues </vt:lpstr>
      <vt:lpstr>PowerPoint Presentation</vt:lpstr>
      <vt:lpstr> 6.⁠ ⁠Maintenance and Operational Costs: </vt:lpstr>
      <vt:lpstr>PowerPoint Presentation</vt:lpstr>
      <vt:lpstr>PowerPoint Presentation</vt:lpstr>
      <vt:lpstr>7. Investment Risk Assessment </vt:lpstr>
      <vt:lpstr>PowerPoint Presentation</vt:lpstr>
      <vt:lpstr>8. Fraud and Security </vt:lpstr>
      <vt:lpstr>PowerPoint Presentation</vt:lpstr>
      <vt:lpstr>PowerPoint Presentation</vt:lpstr>
      <vt:lpstr>9. Sustainability and Environmental Impact </vt:lpstr>
      <vt:lpstr>PowerPoint Presentation</vt:lpstr>
      <vt:lpstr>10. Technology Integration and Data Management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Aman [CCE - 2021]</dc:creator>
  <cp:lastModifiedBy>Mohammed Aman [CCE - 2021]</cp:lastModifiedBy>
  <cp:revision>1</cp:revision>
  <dcterms:created xsi:type="dcterms:W3CDTF">2024-05-22T11:40:09Z</dcterms:created>
  <dcterms:modified xsi:type="dcterms:W3CDTF">2024-05-22T12:34:20Z</dcterms:modified>
</cp:coreProperties>
</file>