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9" r:id="rId3"/>
    <p:sldId id="280" r:id="rId4"/>
    <p:sldId id="281" r:id="rId5"/>
    <p:sldId id="282" r:id="rId6"/>
    <p:sldId id="268" r:id="rId7"/>
    <p:sldId id="257" r:id="rId8"/>
    <p:sldId id="283" r:id="rId9"/>
    <p:sldId id="269" r:id="rId10"/>
    <p:sldId id="284" r:id="rId11"/>
    <p:sldId id="291" r:id="rId12"/>
    <p:sldId id="292" r:id="rId13"/>
    <p:sldId id="293" r:id="rId14"/>
    <p:sldId id="270" r:id="rId15"/>
    <p:sldId id="271" r:id="rId16"/>
    <p:sldId id="272" r:id="rId17"/>
    <p:sldId id="273" r:id="rId18"/>
    <p:sldId id="277" r:id="rId19"/>
    <p:sldId id="279" r:id="rId20"/>
    <p:sldId id="260" r:id="rId21"/>
    <p:sldId id="286" r:id="rId22"/>
    <p:sldId id="295" r:id="rId23"/>
    <p:sldId id="294" r:id="rId24"/>
    <p:sldId id="287" r:id="rId25"/>
    <p:sldId id="261" r:id="rId26"/>
    <p:sldId id="262" r:id="rId27"/>
    <p:sldId id="289" r:id="rId28"/>
    <p:sldId id="263"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B0E6E5-8199-4E54-A38C-D82A787C4CE9}"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86FD3-F530-4B48-A259-930CE0F5F1F5}"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B0E6E5-8199-4E54-A38C-D82A787C4CE9}"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B0E6E5-8199-4E54-A38C-D82A787C4CE9}"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B0E6E5-8199-4E54-A38C-D82A787C4CE9}"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86FD3-F530-4B48-A259-930CE0F5F1F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B0E6E5-8199-4E54-A38C-D82A787C4CE9}" type="datetimeFigureOut">
              <a:rPr lang="en-US" smtClean="0"/>
              <a:t>5/10/2014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6B0E6E5-8199-4E54-A38C-D82A787C4CE9}"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86FD3-F530-4B48-A259-930CE0F5F1F5}"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B0E6E5-8199-4E54-A38C-D82A787C4CE9}" type="datetimeFigureOut">
              <a:rPr lang="en-US" smtClean="0"/>
              <a:t>5/10/2014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86FD3-F530-4B48-A259-930CE0F5F1F5}"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B0E6E5-8199-4E54-A38C-D82A787C4CE9}" type="datetimeFigureOut">
              <a:rPr lang="en-US" smtClean="0"/>
              <a:t>5/10/2014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0E6E5-8199-4E54-A38C-D82A787C4CE9}" type="datetimeFigureOut">
              <a:rPr lang="en-US" smtClean="0"/>
              <a:t>5/10/2014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B0E6E5-8199-4E54-A38C-D82A787C4CE9}"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86FD3-F530-4B48-A259-930CE0F5F1F5}"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B0E6E5-8199-4E54-A38C-D82A787C4CE9}" type="datetimeFigureOut">
              <a:rPr lang="en-US" smtClean="0"/>
              <a:t>5/10/2014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86FD3-F530-4B48-A259-930CE0F5F1F5}"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6B0E6E5-8199-4E54-A38C-D82A787C4CE9}" type="datetimeFigureOut">
              <a:rPr lang="en-US" smtClean="0"/>
              <a:t>5/10/2014</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BD86FD3-F530-4B48-A259-930CE0F5F1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hyperlink" Target="http://nodejs.org/cinco_de_node.pdf" TargetMode="External"/><Relationship Id="rId2" Type="http://schemas.openxmlformats.org/officeDocument/2006/relationships/hyperlink" Target="http://nodejs.org/" TargetMode="External"/><Relationship Id="rId1" Type="http://schemas.openxmlformats.org/officeDocument/2006/relationships/slideLayout" Target="../slideLayouts/slideLayout1.xml"/><Relationship Id="rId6" Type="http://schemas.openxmlformats.org/officeDocument/2006/relationships/hyperlink" Target="http://news.softpedia.com/news/IE9-RC-vs-Chrome-10-9-vs-Opera-11-vs-Firefox-11-Performance-Comparison-183973.shtml" TargetMode="External"/><Relationship Id="rId5" Type="http://schemas.openxmlformats.org/officeDocument/2006/relationships/hyperlink" Target="http://blog.chromium.org/2010/12/new-crankshaft-for-v8.html" TargetMode="External"/><Relationship Id="rId4" Type="http://schemas.openxmlformats.org/officeDocument/2006/relationships/hyperlink" Target="http://ajaxian.com/archives/google-chrome-chromium-and-v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685800" y="838200"/>
            <a:ext cx="7772400" cy="1829761"/>
          </a:xfrm>
          <a:prstGeom prst="rect">
            <a:avLst/>
          </a:prstGeom>
        </p:spPr>
        <p:txBody>
          <a:bodyPr vert="horz" anchor="b">
            <a:normAutofit/>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eaLnBrk="1" fontAlgn="auto" hangingPunct="1">
              <a:spcAft>
                <a:spcPts val="0"/>
              </a:spcAft>
              <a:defRPr/>
            </a:pPr>
            <a:r>
              <a:rPr lang="en-US" dirty="0" err="1" smtClean="0"/>
              <a:t>NodeJS</a:t>
            </a:r>
            <a:endParaRPr lang="en-US" dirty="0"/>
          </a:p>
        </p:txBody>
      </p:sp>
      <p:sp>
        <p:nvSpPr>
          <p:cNvPr id="6" name="Subtitle 2"/>
          <p:cNvSpPr>
            <a:spLocks noGrp="1"/>
          </p:cNvSpPr>
          <p:nvPr/>
        </p:nvSpPr>
        <p:spPr bwMode="auto">
          <a:xfrm>
            <a:off x="914400" y="4038600"/>
            <a:ext cx="77724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0" marR="64008" indent="0" algn="r" rtl="0" eaLnBrk="0" fontAlgn="base" hangingPunct="0">
              <a:spcBef>
                <a:spcPts val="400"/>
              </a:spcBef>
              <a:spcAft>
                <a:spcPct val="0"/>
              </a:spcAft>
              <a:buClr>
                <a:schemeClr val="accent1"/>
              </a:buClr>
              <a:buSzPct val="68000"/>
              <a:buFont typeface="Wingdings 3" pitchFamily="18" charset="2"/>
              <a:buNone/>
              <a:defRPr sz="2700" kern="1200">
                <a:solidFill>
                  <a:schemeClr val="tx2"/>
                </a:solidFill>
                <a:latin typeface="+mn-lt"/>
                <a:ea typeface="+mn-ea"/>
                <a:cs typeface="+mn-cs"/>
              </a:defRPr>
            </a:lvl1pPr>
            <a:lvl2pPr marL="457200" indent="0" algn="ctr" rtl="0" eaLnBrk="0" fontAlgn="base" hangingPunct="0">
              <a:spcBef>
                <a:spcPts val="325"/>
              </a:spcBef>
              <a:spcAft>
                <a:spcPct val="0"/>
              </a:spcAft>
              <a:buClr>
                <a:schemeClr val="accent1"/>
              </a:buClr>
              <a:buFont typeface="Verdana" pitchFamily="34" charset="0"/>
              <a:buNone/>
              <a:defRPr sz="2300" kern="1200">
                <a:solidFill>
                  <a:schemeClr val="tx1"/>
                </a:solidFill>
                <a:latin typeface="+mn-lt"/>
                <a:ea typeface="+mn-ea"/>
                <a:cs typeface="+mn-cs"/>
              </a:defRPr>
            </a:lvl2pPr>
            <a:lvl3pPr marL="914400" indent="0" algn="ctr" rtl="0" eaLnBrk="0" fontAlgn="base" hangingPunct="0">
              <a:spcBef>
                <a:spcPts val="350"/>
              </a:spcBef>
              <a:spcAft>
                <a:spcPct val="0"/>
              </a:spcAft>
              <a:buClr>
                <a:schemeClr val="accent2"/>
              </a:buClr>
              <a:buSzPct val="100000"/>
              <a:buFont typeface="Wingdings 2" pitchFamily="18" charset="2"/>
              <a:buNone/>
              <a:defRPr sz="2100" kern="1200">
                <a:solidFill>
                  <a:schemeClr val="tx1"/>
                </a:solidFill>
                <a:latin typeface="+mn-lt"/>
                <a:ea typeface="+mn-ea"/>
                <a:cs typeface="+mn-cs"/>
              </a:defRPr>
            </a:lvl3pPr>
            <a:lvl4pPr marL="1371600" indent="0" algn="ctr" rtl="0" eaLnBrk="0" fontAlgn="base" hangingPunct="0">
              <a:spcBef>
                <a:spcPts val="350"/>
              </a:spcBef>
              <a:spcAft>
                <a:spcPct val="0"/>
              </a:spcAft>
              <a:buClr>
                <a:schemeClr val="accent2"/>
              </a:buClr>
              <a:buFont typeface="Wingdings 2" pitchFamily="18" charset="2"/>
              <a:buNone/>
              <a:defRPr sz="1900" kern="1200">
                <a:solidFill>
                  <a:schemeClr val="tx1"/>
                </a:solidFill>
                <a:latin typeface="+mn-lt"/>
                <a:ea typeface="+mn-ea"/>
                <a:cs typeface="+mn-cs"/>
              </a:defRPr>
            </a:lvl4pPr>
            <a:lvl5pPr marL="1828800" indent="0" algn="ctr" rtl="0" eaLnBrk="0" fontAlgn="base" hangingPunct="0">
              <a:spcBef>
                <a:spcPts val="350"/>
              </a:spcBef>
              <a:spcAft>
                <a:spcPct val="0"/>
              </a:spcAft>
              <a:buClr>
                <a:schemeClr val="accent2"/>
              </a:buClr>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marR="0" eaLnBrk="1" hangingPunct="1"/>
            <a:r>
              <a:rPr lang="en-US" b="1" dirty="0" smtClean="0"/>
              <a:t>By</a:t>
            </a:r>
            <a:r>
              <a:rPr lang="en-US" b="1" dirty="0" smtClean="0"/>
              <a:t>: SUJEET SRIVASTAVA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8357568-childi-s-hand-with-two-fingers-up-victory-peace-number-two-concept.jpg"/>
          <p:cNvPicPr>
            <a:picLocks noChangeAspect="1" noChangeArrowheads="1"/>
          </p:cNvPicPr>
          <p:nvPr/>
        </p:nvPicPr>
        <p:blipFill>
          <a:blip r:embed="rId2"/>
          <a:srcRect/>
          <a:stretch>
            <a:fillRect/>
          </a:stretch>
        </p:blipFill>
        <p:spPr bwMode="auto">
          <a:xfrm>
            <a:off x="5181600" y="807233"/>
            <a:ext cx="3810001" cy="5707867"/>
          </a:xfrm>
          <a:prstGeom prst="rect">
            <a:avLst/>
          </a:prstGeom>
          <a:noFill/>
        </p:spPr>
      </p:pic>
      <p:sp>
        <p:nvSpPr>
          <p:cNvPr id="5" name="Content Placeholder 2"/>
          <p:cNvSpPr>
            <a:spLocks noGrp="1"/>
          </p:cNvSpPr>
          <p:nvPr/>
        </p:nvSpPr>
        <p:spPr>
          <a:xfrm>
            <a:off x="152400" y="342900"/>
            <a:ext cx="8610600" cy="5592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endParaRPr lang="en-US" sz="1800" dirty="0" smtClean="0"/>
          </a:p>
          <a:p>
            <a:pPr>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Now I’m interested</a:t>
            </a:r>
          </a:p>
          <a:p>
            <a:pPr mar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in two important</a:t>
            </a:r>
          </a:p>
          <a:p>
            <a:pPr mar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theories applied in </a:t>
            </a:r>
          </a:p>
          <a:p>
            <a:pPr marL="0" indent="0">
              <a:buNone/>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72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Node.js</a:t>
            </a:r>
            <a:endPar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04470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152400" y="181769"/>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Theory 1 : Event-loops</a:t>
            </a:r>
            <a:endParaRPr lang="en-US" dirty="0" smtClean="0">
              <a:effectLst/>
              <a:latin typeface="Candara" pitchFamily="34" charset="0"/>
            </a:endParaRPr>
          </a:p>
        </p:txBody>
      </p:sp>
      <p:sp>
        <p:nvSpPr>
          <p:cNvPr id="3" name="Rectangle 2"/>
          <p:cNvSpPr>
            <a:spLocks noGrp="1"/>
          </p:cNvSpPr>
          <p:nvPr/>
        </p:nvSpPr>
        <p:spPr bwMode="auto">
          <a:xfrm>
            <a:off x="457200" y="990600"/>
            <a:ext cx="8229600" cy="112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smtClean="0">
                <a:latin typeface="Candara" pitchFamily="34" charset="0"/>
              </a:rPr>
              <a:t>Instead of threads Node uses an event loop with a stack</a:t>
            </a:r>
          </a:p>
          <a:p>
            <a:r>
              <a:rPr lang="en-US" sz="1800" dirty="0" smtClean="0">
                <a:latin typeface="Candara" pitchFamily="34" charset="0"/>
              </a:rPr>
              <a:t>Alleviates overhead of context switching</a:t>
            </a:r>
          </a:p>
        </p:txBody>
      </p:sp>
      <p:sp>
        <p:nvSpPr>
          <p:cNvPr id="21" name="Content Placeholder 2"/>
          <p:cNvSpPr>
            <a:spLocks noGrp="1"/>
          </p:cNvSpPr>
          <p:nvPr/>
        </p:nvSpPr>
        <p:spPr>
          <a:xfrm>
            <a:off x="457200" y="1752600"/>
            <a:ext cx="82296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atin typeface="Candara" pitchFamily="34" charset="0"/>
              </a:rPr>
              <a:t>Event-loops </a:t>
            </a:r>
            <a:r>
              <a:rPr lang="en-US" sz="1800" dirty="0" smtClean="0">
                <a:latin typeface="Candara" pitchFamily="34" charset="0"/>
              </a:rPr>
              <a:t>are the core of event-driven programming, almost all the UI programs use event-loops to track the user event, for example: Clicks, Ajax Requests etc.</a:t>
            </a:r>
          </a:p>
          <a:p>
            <a:pPr>
              <a:buNone/>
            </a:pPr>
            <a:endParaRPr lang="en-US" sz="1800" dirty="0">
              <a:latin typeface="Candara" pitchFamily="34" charset="0"/>
            </a:endParaRPr>
          </a:p>
        </p:txBody>
      </p:sp>
      <p:sp>
        <p:nvSpPr>
          <p:cNvPr id="22" name="Rectangle 21"/>
          <p:cNvSpPr/>
          <p:nvPr/>
        </p:nvSpPr>
        <p:spPr>
          <a:xfrm>
            <a:off x="3200400" y="28956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latin typeface="Tw Cen MT" pitchFamily="34" charset="0"/>
              </a:rPr>
              <a:t>Client</a:t>
            </a:r>
            <a:endParaRPr lang="en-US" dirty="0">
              <a:solidFill>
                <a:schemeClr val="bg1"/>
              </a:solidFill>
              <a:latin typeface="Tw Cen MT" pitchFamily="34" charset="0"/>
            </a:endParaRPr>
          </a:p>
        </p:txBody>
      </p:sp>
      <p:cxnSp>
        <p:nvCxnSpPr>
          <p:cNvPr id="23" name="Straight Arrow Connector 22"/>
          <p:cNvCxnSpPr/>
          <p:nvPr/>
        </p:nvCxnSpPr>
        <p:spPr>
          <a:xfrm>
            <a:off x="3505200" y="35052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733800" y="35052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5" name="Arc 24"/>
          <p:cNvSpPr>
            <a:spLocks noChangeAspect="1"/>
          </p:cNvSpPr>
          <p:nvPr/>
        </p:nvSpPr>
        <p:spPr>
          <a:xfrm>
            <a:off x="3429000" y="4267200"/>
            <a:ext cx="1371600" cy="1371600"/>
          </a:xfrm>
          <a:prstGeom prst="arc">
            <a:avLst>
              <a:gd name="adj1" fmla="val 13487427"/>
              <a:gd name="adj2" fmla="val 12667217"/>
            </a:avLst>
          </a:prstGeom>
          <a:ln w="2222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t>Event loop </a:t>
            </a:r>
          </a:p>
          <a:p>
            <a:pPr algn="ctr"/>
            <a:r>
              <a:rPr lang="en-US" sz="1400" dirty="0" smtClean="0"/>
              <a:t>(main thread)</a:t>
            </a:r>
            <a:endParaRPr lang="en-US" sz="1400" dirty="0"/>
          </a:p>
        </p:txBody>
      </p:sp>
      <p:cxnSp>
        <p:nvCxnSpPr>
          <p:cNvPr id="26" name="Straight Arrow Connector 25"/>
          <p:cNvCxnSpPr/>
          <p:nvPr/>
        </p:nvCxnSpPr>
        <p:spPr>
          <a:xfrm>
            <a:off x="3962400" y="35052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91000" y="35052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419600" y="3505200"/>
            <a:ext cx="0" cy="54864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9" name="Flowchart: Punched Tape 28"/>
          <p:cNvSpPr/>
          <p:nvPr/>
        </p:nvSpPr>
        <p:spPr>
          <a:xfrm>
            <a:off x="3960369" y="5943600"/>
            <a:ext cx="1447800" cy="762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latin typeface="Tw Cen MT" pitchFamily="34" charset="0"/>
              </a:rPr>
              <a:t>C++ </a:t>
            </a:r>
            <a:r>
              <a:rPr lang="en-US" sz="1400" dirty="0" err="1" smtClean="0">
                <a:solidFill>
                  <a:schemeClr val="bg1"/>
                </a:solidFill>
                <a:latin typeface="Tw Cen MT" pitchFamily="34" charset="0"/>
              </a:rPr>
              <a:t>Threadpool</a:t>
            </a:r>
            <a:endParaRPr lang="en-US" sz="1400" dirty="0" smtClean="0">
              <a:solidFill>
                <a:schemeClr val="bg1"/>
              </a:solidFill>
              <a:latin typeface="Tw Cen MT" pitchFamily="34" charset="0"/>
            </a:endParaRPr>
          </a:p>
          <a:p>
            <a:pPr algn="ctr"/>
            <a:r>
              <a:rPr lang="en-US" sz="1400" dirty="0" smtClean="0">
                <a:solidFill>
                  <a:schemeClr val="bg1"/>
                </a:solidFill>
                <a:latin typeface="Tw Cen MT" pitchFamily="34" charset="0"/>
              </a:rPr>
              <a:t>(worker threads)</a:t>
            </a:r>
            <a:endParaRPr lang="en-US" sz="1400" dirty="0">
              <a:solidFill>
                <a:schemeClr val="bg1"/>
              </a:solidFill>
              <a:latin typeface="Tw Cen MT" pitchFamily="34" charset="0"/>
            </a:endParaRPr>
          </a:p>
        </p:txBody>
      </p:sp>
      <p:sp>
        <p:nvSpPr>
          <p:cNvPr id="30" name="Freeform 29"/>
          <p:cNvSpPr/>
          <p:nvPr/>
        </p:nvSpPr>
        <p:spPr>
          <a:xfrm>
            <a:off x="3124200" y="5181600"/>
            <a:ext cx="762000" cy="1371600"/>
          </a:xfrm>
          <a:custGeom>
            <a:avLst/>
            <a:gdLst>
              <a:gd name="connsiteX0" fmla="*/ 827518 w 827518"/>
              <a:gd name="connsiteY0" fmla="*/ 1298961 h 1298961"/>
              <a:gd name="connsiteX1" fmla="*/ 272041 w 827518"/>
              <a:gd name="connsiteY1" fmla="*/ 1196412 h 1298961"/>
              <a:gd name="connsiteX2" fmla="*/ 32759 w 827518"/>
              <a:gd name="connsiteY2" fmla="*/ 786213 h 1298961"/>
              <a:gd name="connsiteX3" fmla="*/ 75488 w 827518"/>
              <a:gd name="connsiteY3" fmla="*/ 179462 h 1298961"/>
              <a:gd name="connsiteX4" fmla="*/ 263495 w 827518"/>
              <a:gd name="connsiteY4" fmla="*/ 0 h 1298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518" h="1298961">
                <a:moveTo>
                  <a:pt x="827518" y="1298961"/>
                </a:moveTo>
                <a:cubicBezTo>
                  <a:pt x="616009" y="1290415"/>
                  <a:pt x="404501" y="1281870"/>
                  <a:pt x="272041" y="1196412"/>
                </a:cubicBezTo>
                <a:cubicBezTo>
                  <a:pt x="139581" y="1110954"/>
                  <a:pt x="65518" y="955705"/>
                  <a:pt x="32759" y="786213"/>
                </a:cubicBezTo>
                <a:cubicBezTo>
                  <a:pt x="0" y="616721"/>
                  <a:pt x="37032" y="310498"/>
                  <a:pt x="75488" y="179462"/>
                </a:cubicBezTo>
                <a:cubicBezTo>
                  <a:pt x="113944" y="48427"/>
                  <a:pt x="226463" y="21364"/>
                  <a:pt x="263495" y="0"/>
                </a:cubicBezTo>
              </a:path>
            </a:pathLst>
          </a:custGeom>
          <a:ln w="15875" cmpd="sng">
            <a:solidFill>
              <a:srgbClr val="FFC000"/>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1" name="Freeform 30"/>
          <p:cNvSpPr/>
          <p:nvPr/>
        </p:nvSpPr>
        <p:spPr>
          <a:xfrm>
            <a:off x="2819400" y="3122776"/>
            <a:ext cx="533400" cy="1601624"/>
          </a:xfrm>
          <a:custGeom>
            <a:avLst/>
            <a:gdLst>
              <a:gd name="connsiteX0" fmla="*/ 485686 w 485686"/>
              <a:gd name="connsiteY0" fmla="*/ 1649338 h 1649338"/>
              <a:gd name="connsiteX1" fmla="*/ 66942 w 485686"/>
              <a:gd name="connsiteY1" fmla="*/ 1145136 h 1649338"/>
              <a:gd name="connsiteX2" fmla="*/ 84034 w 485686"/>
              <a:gd name="connsiteY2" fmla="*/ 393106 h 1649338"/>
              <a:gd name="connsiteX3" fmla="*/ 331862 w 485686"/>
              <a:gd name="connsiteY3" fmla="*/ 0 h 1649338"/>
            </a:gdLst>
            <a:ahLst/>
            <a:cxnLst>
              <a:cxn ang="0">
                <a:pos x="connsiteX0" y="connsiteY0"/>
              </a:cxn>
              <a:cxn ang="0">
                <a:pos x="connsiteX1" y="connsiteY1"/>
              </a:cxn>
              <a:cxn ang="0">
                <a:pos x="connsiteX2" y="connsiteY2"/>
              </a:cxn>
              <a:cxn ang="0">
                <a:pos x="connsiteX3" y="connsiteY3"/>
              </a:cxn>
            </a:cxnLst>
            <a:rect l="l" t="t" r="r" b="b"/>
            <a:pathLst>
              <a:path w="485686" h="1649338">
                <a:moveTo>
                  <a:pt x="485686" y="1649338"/>
                </a:moveTo>
                <a:cubicBezTo>
                  <a:pt x="309785" y="1501923"/>
                  <a:pt x="133884" y="1354508"/>
                  <a:pt x="66942" y="1145136"/>
                </a:cubicBezTo>
                <a:cubicBezTo>
                  <a:pt x="0" y="935764"/>
                  <a:pt x="39881" y="583962"/>
                  <a:pt x="84034" y="393106"/>
                </a:cubicBezTo>
                <a:cubicBezTo>
                  <a:pt x="128187" y="202250"/>
                  <a:pt x="156673" y="8546"/>
                  <a:pt x="331862" y="0"/>
                </a:cubicBezTo>
              </a:path>
            </a:pathLst>
          </a:custGeom>
          <a:ln w="15875">
            <a:solidFill>
              <a:srgbClr val="FFC000"/>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2" name="Freeform 31"/>
          <p:cNvSpPr/>
          <p:nvPr/>
        </p:nvSpPr>
        <p:spPr>
          <a:xfrm>
            <a:off x="4874768" y="5105400"/>
            <a:ext cx="916431" cy="1066800"/>
          </a:xfrm>
          <a:custGeom>
            <a:avLst/>
            <a:gdLst>
              <a:gd name="connsiteX0" fmla="*/ 0 w 1009827"/>
              <a:gd name="connsiteY0" fmla="*/ 61245 h 1291839"/>
              <a:gd name="connsiteX1" fmla="*/ 649480 w 1009827"/>
              <a:gd name="connsiteY1" fmla="*/ 95428 h 1291839"/>
              <a:gd name="connsiteX2" fmla="*/ 1008403 w 1009827"/>
              <a:gd name="connsiteY2" fmla="*/ 633813 h 1291839"/>
              <a:gd name="connsiteX3" fmla="*/ 640934 w 1009827"/>
              <a:gd name="connsiteY3" fmla="*/ 1291839 h 1291839"/>
            </a:gdLst>
            <a:ahLst/>
            <a:cxnLst>
              <a:cxn ang="0">
                <a:pos x="connsiteX0" y="connsiteY0"/>
              </a:cxn>
              <a:cxn ang="0">
                <a:pos x="connsiteX1" y="connsiteY1"/>
              </a:cxn>
              <a:cxn ang="0">
                <a:pos x="connsiteX2" y="connsiteY2"/>
              </a:cxn>
              <a:cxn ang="0">
                <a:pos x="connsiteX3" y="connsiteY3"/>
              </a:cxn>
            </a:cxnLst>
            <a:rect l="l" t="t" r="r" b="b"/>
            <a:pathLst>
              <a:path w="1009827" h="1291839">
                <a:moveTo>
                  <a:pt x="0" y="61245"/>
                </a:moveTo>
                <a:cubicBezTo>
                  <a:pt x="240706" y="30622"/>
                  <a:pt x="481413" y="0"/>
                  <a:pt x="649480" y="95428"/>
                </a:cubicBezTo>
                <a:cubicBezTo>
                  <a:pt x="817547" y="190856"/>
                  <a:pt x="1009827" y="434411"/>
                  <a:pt x="1008403" y="633813"/>
                </a:cubicBezTo>
                <a:cubicBezTo>
                  <a:pt x="1006979" y="833215"/>
                  <a:pt x="685087" y="1089589"/>
                  <a:pt x="640934" y="1291839"/>
                </a:cubicBezTo>
              </a:path>
            </a:pathLst>
          </a:custGeom>
          <a:ln w="15875">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33" name="TextBox 14"/>
          <p:cNvSpPr txBox="1"/>
          <p:nvPr/>
        </p:nvSpPr>
        <p:spPr>
          <a:xfrm>
            <a:off x="4953000" y="2895600"/>
            <a:ext cx="2064989"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w Cen MT" pitchFamily="34" charset="0"/>
              </a:rPr>
              <a:t>Clients send HTTP requests</a:t>
            </a:r>
          </a:p>
          <a:p>
            <a:r>
              <a:rPr lang="en-US" sz="1400" dirty="0" smtClean="0">
                <a:latin typeface="Tw Cen MT" pitchFamily="34" charset="0"/>
              </a:rPr>
              <a:t> to Node.js server</a:t>
            </a:r>
            <a:endParaRPr lang="en-US" sz="1400" dirty="0">
              <a:latin typeface="Tw Cen MT" pitchFamily="34" charset="0"/>
            </a:endParaRPr>
          </a:p>
        </p:txBody>
      </p:sp>
      <p:sp>
        <p:nvSpPr>
          <p:cNvPr id="34" name="TextBox 15"/>
          <p:cNvSpPr txBox="1"/>
          <p:nvPr/>
        </p:nvSpPr>
        <p:spPr>
          <a:xfrm>
            <a:off x="4981682" y="4267200"/>
            <a:ext cx="2864887"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w Cen MT" pitchFamily="34" charset="0"/>
              </a:rPr>
              <a:t>An Event-loop is woken up by OS,</a:t>
            </a:r>
          </a:p>
          <a:p>
            <a:r>
              <a:rPr lang="en-US" sz="1400" dirty="0" smtClean="0">
                <a:latin typeface="Tw Cen MT" pitchFamily="34" charset="0"/>
              </a:rPr>
              <a:t>passes request and response objects</a:t>
            </a:r>
          </a:p>
          <a:p>
            <a:r>
              <a:rPr lang="en-US" sz="1400" dirty="0" smtClean="0">
                <a:latin typeface="Tw Cen MT" pitchFamily="34" charset="0"/>
              </a:rPr>
              <a:t>to the thread-pool</a:t>
            </a:r>
            <a:endParaRPr lang="en-US" sz="1400" dirty="0">
              <a:latin typeface="Tw Cen MT" pitchFamily="34" charset="0"/>
            </a:endParaRPr>
          </a:p>
        </p:txBody>
      </p:sp>
      <p:sp>
        <p:nvSpPr>
          <p:cNvPr id="35" name="TextBox 16"/>
          <p:cNvSpPr txBox="1"/>
          <p:nvPr/>
        </p:nvSpPr>
        <p:spPr>
          <a:xfrm>
            <a:off x="5867400" y="5410200"/>
            <a:ext cx="1705082"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w Cen MT" pitchFamily="34" charset="0"/>
              </a:rPr>
              <a:t>Long-running jobs run</a:t>
            </a:r>
          </a:p>
          <a:p>
            <a:r>
              <a:rPr lang="en-US" sz="1400" dirty="0" smtClean="0">
                <a:latin typeface="Tw Cen MT" pitchFamily="34" charset="0"/>
              </a:rPr>
              <a:t> on worker threads</a:t>
            </a:r>
            <a:endParaRPr lang="en-US" sz="1400" dirty="0">
              <a:latin typeface="Tw Cen MT" pitchFamily="34" charset="0"/>
            </a:endParaRPr>
          </a:p>
        </p:txBody>
      </p:sp>
      <p:sp>
        <p:nvSpPr>
          <p:cNvPr id="36" name="TextBox 17"/>
          <p:cNvSpPr txBox="1"/>
          <p:nvPr/>
        </p:nvSpPr>
        <p:spPr>
          <a:xfrm>
            <a:off x="1598169" y="5943600"/>
            <a:ext cx="1634165" cy="73866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w Cen MT" pitchFamily="34" charset="0"/>
              </a:rPr>
              <a:t>Response is sent</a:t>
            </a:r>
          </a:p>
          <a:p>
            <a:r>
              <a:rPr lang="en-US" sz="1400" dirty="0" smtClean="0">
                <a:latin typeface="Tw Cen MT" pitchFamily="34" charset="0"/>
              </a:rPr>
              <a:t>back to main thread</a:t>
            </a:r>
          </a:p>
          <a:p>
            <a:r>
              <a:rPr lang="en-US" sz="1400" dirty="0" smtClean="0">
                <a:latin typeface="Tw Cen MT" pitchFamily="34" charset="0"/>
              </a:rPr>
              <a:t>via callback</a:t>
            </a:r>
            <a:endParaRPr lang="en-US" sz="1400" dirty="0">
              <a:latin typeface="Tw Cen MT" pitchFamily="34" charset="0"/>
            </a:endParaRPr>
          </a:p>
        </p:txBody>
      </p:sp>
      <p:sp>
        <p:nvSpPr>
          <p:cNvPr id="37" name="TextBox 18"/>
          <p:cNvSpPr txBox="1"/>
          <p:nvPr/>
        </p:nvSpPr>
        <p:spPr>
          <a:xfrm>
            <a:off x="1598169" y="4343400"/>
            <a:ext cx="1449436"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Tw Cen MT" pitchFamily="34" charset="0"/>
              </a:rPr>
              <a:t>Event loop returns</a:t>
            </a:r>
          </a:p>
          <a:p>
            <a:r>
              <a:rPr lang="en-US" sz="1400" dirty="0" smtClean="0">
                <a:latin typeface="Tw Cen MT" pitchFamily="34" charset="0"/>
              </a:rPr>
              <a:t>result to client</a:t>
            </a:r>
            <a:endParaRPr lang="en-US" sz="1400" dirty="0">
              <a:latin typeface="Tw Cen MT" pitchFamily="34" charset="0"/>
            </a:endParaRPr>
          </a:p>
        </p:txBody>
      </p:sp>
    </p:spTree>
    <p:extLst>
      <p:ext uri="{BB962C8B-B14F-4D97-AF65-F5344CB8AC3E}">
        <p14:creationId xmlns:p14="http://schemas.microsoft.com/office/powerpoint/2010/main" val="2717330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457200" y="13731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Event Loop Example</a:t>
            </a:r>
          </a:p>
        </p:txBody>
      </p:sp>
      <p:sp>
        <p:nvSpPr>
          <p:cNvPr id="3" name="Rectangle 2"/>
          <p:cNvSpPr>
            <a:spLocks noGrp="1"/>
          </p:cNvSpPr>
          <p:nvPr/>
        </p:nvSpPr>
        <p:spPr bwMode="auto">
          <a:xfrm>
            <a:off x="457200" y="1343819"/>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smtClean="0">
                <a:latin typeface="Candara" pitchFamily="34" charset="0"/>
              </a:rPr>
              <a:t>Request for “index.html” comes in</a:t>
            </a:r>
          </a:p>
          <a:p>
            <a:r>
              <a:rPr lang="en-US" sz="2400" dirty="0" smtClean="0">
                <a:latin typeface="Candara" pitchFamily="34" charset="0"/>
              </a:rPr>
              <a:t>Stack unwinds and </a:t>
            </a:r>
            <a:r>
              <a:rPr lang="en-US" sz="2400" dirty="0" err="1" smtClean="0">
                <a:latin typeface="Candara" pitchFamily="34" charset="0"/>
              </a:rPr>
              <a:t>ev_loop</a:t>
            </a:r>
            <a:r>
              <a:rPr lang="en-US" sz="2400" dirty="0" smtClean="0">
                <a:latin typeface="Candara" pitchFamily="34" charset="0"/>
              </a:rPr>
              <a:t> goes to sleep</a:t>
            </a:r>
          </a:p>
          <a:p>
            <a:r>
              <a:rPr lang="en-US" sz="2400" dirty="0" smtClean="0">
                <a:latin typeface="Candara" pitchFamily="34" charset="0"/>
              </a:rPr>
              <a:t>File loads from disk and is sent to the client</a:t>
            </a:r>
          </a:p>
        </p:txBody>
      </p:sp>
      <p:pic>
        <p:nvPicPr>
          <p:cNvPr id="4" name="Picture 3" descr="node_stack5.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670425"/>
            <a:ext cx="87630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node_stack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895600"/>
            <a:ext cx="70834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338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457200" y="12192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Candara" pitchFamily="34" charset="0"/>
              </a:rPr>
              <a:t>Traditional I/O</a:t>
            </a:r>
          </a:p>
          <a:p>
            <a:pPr lvl="1">
              <a:buNone/>
            </a:pPr>
            <a:r>
              <a:rPr lang="en-US" sz="2400" dirty="0" err="1" smtClean="0">
                <a:solidFill>
                  <a:schemeClr val="tx1">
                    <a:lumMod val="65000"/>
                    <a:lumOff val="35000"/>
                  </a:schemeClr>
                </a:solidFill>
                <a:latin typeface="Candara" pitchFamily="34" charset="0"/>
                <a:cs typeface="Consolas" pitchFamily="49" charset="0"/>
              </a:rPr>
              <a:t>var</a:t>
            </a:r>
            <a:r>
              <a:rPr lang="en-US" sz="2400" dirty="0" smtClean="0">
                <a:solidFill>
                  <a:schemeClr val="tx1">
                    <a:lumMod val="65000"/>
                    <a:lumOff val="35000"/>
                  </a:schemeClr>
                </a:solidFill>
                <a:latin typeface="Candara" pitchFamily="34" charset="0"/>
                <a:cs typeface="Consolas" pitchFamily="49" charset="0"/>
              </a:rPr>
              <a:t> result = </a:t>
            </a:r>
            <a:r>
              <a:rPr lang="en-US" sz="2400" dirty="0" err="1" smtClean="0">
                <a:solidFill>
                  <a:schemeClr val="tx1">
                    <a:lumMod val="65000"/>
                    <a:lumOff val="35000"/>
                  </a:schemeClr>
                </a:solidFill>
                <a:latin typeface="Candara" pitchFamily="34" charset="0"/>
                <a:cs typeface="Consolas" pitchFamily="49" charset="0"/>
              </a:rPr>
              <a:t>db.query</a:t>
            </a:r>
            <a:r>
              <a:rPr lang="en-US" sz="2400" dirty="0" smtClean="0">
                <a:solidFill>
                  <a:schemeClr val="tx1">
                    <a:lumMod val="65000"/>
                    <a:lumOff val="35000"/>
                  </a:schemeClr>
                </a:solidFill>
                <a:latin typeface="Candara" pitchFamily="34" charset="0"/>
                <a:cs typeface="Consolas" pitchFamily="49" charset="0"/>
              </a:rPr>
              <a:t>(“</a:t>
            </a:r>
            <a:r>
              <a:rPr lang="en-US" sz="2400" i="1" dirty="0" smtClean="0">
                <a:solidFill>
                  <a:schemeClr val="tx1">
                    <a:lumMod val="65000"/>
                    <a:lumOff val="35000"/>
                  </a:schemeClr>
                </a:solidFill>
                <a:latin typeface="Candara" pitchFamily="34" charset="0"/>
                <a:cs typeface="Consolas" pitchFamily="49" charset="0"/>
              </a:rPr>
              <a:t>select x from </a:t>
            </a:r>
            <a:r>
              <a:rPr lang="en-US" sz="2400" i="1" dirty="0" err="1" smtClean="0">
                <a:solidFill>
                  <a:schemeClr val="tx1">
                    <a:lumMod val="65000"/>
                    <a:lumOff val="35000"/>
                  </a:schemeClr>
                </a:solidFill>
                <a:latin typeface="Candara" pitchFamily="34" charset="0"/>
                <a:cs typeface="Consolas" pitchFamily="49" charset="0"/>
              </a:rPr>
              <a:t>table_Y</a:t>
            </a:r>
            <a:r>
              <a:rPr lang="en-US" sz="2400" dirty="0" smtClean="0">
                <a:solidFill>
                  <a:schemeClr val="tx1">
                    <a:lumMod val="65000"/>
                    <a:lumOff val="35000"/>
                  </a:schemeClr>
                </a:solidFill>
                <a:latin typeface="Candara" pitchFamily="34" charset="0"/>
                <a:cs typeface="Consolas" pitchFamily="49" charset="0"/>
              </a:rPr>
              <a:t>”);</a:t>
            </a:r>
          </a:p>
          <a:p>
            <a:pPr lvl="1">
              <a:buNone/>
            </a:pPr>
            <a:r>
              <a:rPr lang="en-US" sz="2400" dirty="0" err="1" smtClean="0">
                <a:solidFill>
                  <a:schemeClr val="tx1">
                    <a:lumMod val="65000"/>
                    <a:lumOff val="35000"/>
                  </a:schemeClr>
                </a:solidFill>
                <a:latin typeface="Candara" pitchFamily="34" charset="0"/>
                <a:cs typeface="Consolas" pitchFamily="49" charset="0"/>
              </a:rPr>
              <a:t>doSomethingWith</a:t>
            </a:r>
            <a:r>
              <a:rPr lang="en-US" sz="2400" dirty="0" smtClean="0">
                <a:solidFill>
                  <a:schemeClr val="tx1">
                    <a:lumMod val="65000"/>
                    <a:lumOff val="35000"/>
                  </a:schemeClr>
                </a:solidFill>
                <a:latin typeface="Candara" pitchFamily="34" charset="0"/>
                <a:cs typeface="Consolas" pitchFamily="49" charset="0"/>
              </a:rPr>
              <a:t>(result);</a:t>
            </a:r>
            <a:r>
              <a:rPr lang="en-US" sz="2400" dirty="0" smtClean="0">
                <a:solidFill>
                  <a:srgbClr val="92D050"/>
                </a:solidFill>
                <a:latin typeface="Candara" pitchFamily="34" charset="0"/>
                <a:cs typeface="Consolas" pitchFamily="49" charset="0"/>
              </a:rPr>
              <a:t> </a:t>
            </a:r>
            <a:r>
              <a:rPr lang="en-US" sz="2400" dirty="0" smtClean="0">
                <a:solidFill>
                  <a:schemeClr val="accent1">
                    <a:lumMod val="75000"/>
                  </a:schemeClr>
                </a:solidFill>
                <a:latin typeface="Candara" pitchFamily="34" charset="0"/>
                <a:cs typeface="Consolas" pitchFamily="49" charset="0"/>
              </a:rPr>
              <a:t>//wait for result! </a:t>
            </a:r>
          </a:p>
          <a:p>
            <a:pPr lvl="1">
              <a:buNone/>
            </a:pPr>
            <a:r>
              <a:rPr lang="en-US" sz="2400" dirty="0" err="1" smtClean="0">
                <a:solidFill>
                  <a:schemeClr val="tx1">
                    <a:lumMod val="65000"/>
                    <a:lumOff val="35000"/>
                  </a:schemeClr>
                </a:solidFill>
                <a:latin typeface="Candara" pitchFamily="34" charset="0"/>
                <a:cs typeface="Consolas" pitchFamily="49" charset="0"/>
              </a:rPr>
              <a:t>doSomethingWithOutResult</a:t>
            </a:r>
            <a:r>
              <a:rPr lang="en-US" sz="2400" dirty="0" smtClean="0">
                <a:solidFill>
                  <a:schemeClr val="tx1">
                    <a:lumMod val="65000"/>
                    <a:lumOff val="35000"/>
                  </a:schemeClr>
                </a:solidFill>
                <a:latin typeface="Candara" pitchFamily="34" charset="0"/>
                <a:cs typeface="Consolas" pitchFamily="49" charset="0"/>
              </a:rPr>
              <a:t>(); </a:t>
            </a:r>
            <a:r>
              <a:rPr lang="en-US" sz="2400" dirty="0" smtClean="0">
                <a:solidFill>
                  <a:schemeClr val="accent1">
                    <a:lumMod val="75000"/>
                  </a:schemeClr>
                </a:solidFill>
                <a:latin typeface="Candara" pitchFamily="34" charset="0"/>
                <a:cs typeface="Consolas" pitchFamily="49" charset="0"/>
              </a:rPr>
              <a:t>//execution is </a:t>
            </a:r>
            <a:r>
              <a:rPr lang="en-US" sz="2400" b="1" dirty="0" smtClean="0">
                <a:solidFill>
                  <a:schemeClr val="accent1">
                    <a:lumMod val="75000"/>
                  </a:schemeClr>
                </a:solidFill>
                <a:latin typeface="Candara" pitchFamily="34" charset="0"/>
                <a:cs typeface="Consolas" pitchFamily="49" charset="0"/>
              </a:rPr>
              <a:t>blocked</a:t>
            </a:r>
            <a:r>
              <a:rPr lang="en-US" sz="2400" dirty="0" smtClean="0">
                <a:solidFill>
                  <a:schemeClr val="accent1">
                    <a:lumMod val="75000"/>
                  </a:schemeClr>
                </a:solidFill>
                <a:latin typeface="Candara" pitchFamily="34" charset="0"/>
                <a:cs typeface="Consolas" pitchFamily="49" charset="0"/>
              </a:rPr>
              <a:t>!</a:t>
            </a:r>
          </a:p>
          <a:p>
            <a:pPr lvl="1">
              <a:buNone/>
            </a:pPr>
            <a:endParaRPr lang="en-US" sz="2400" dirty="0" smtClean="0">
              <a:solidFill>
                <a:schemeClr val="accent1">
                  <a:lumMod val="75000"/>
                </a:schemeClr>
              </a:solidFill>
              <a:latin typeface="Candara" pitchFamily="34" charset="0"/>
              <a:cs typeface="Consolas" pitchFamily="49" charset="0"/>
            </a:endParaRPr>
          </a:p>
          <a:p>
            <a:r>
              <a:rPr lang="en-US" sz="2400" dirty="0" smtClean="0">
                <a:solidFill>
                  <a:schemeClr val="tx1">
                    <a:lumMod val="95000"/>
                    <a:lumOff val="5000"/>
                  </a:schemeClr>
                </a:solidFill>
                <a:latin typeface="Candara" pitchFamily="34" charset="0"/>
                <a:cs typeface="Consolas" pitchFamily="49" charset="0"/>
              </a:rPr>
              <a:t>Non-traditional, Non-blocking I/O</a:t>
            </a:r>
          </a:p>
          <a:p>
            <a:pPr lvl="1">
              <a:buNone/>
            </a:pPr>
            <a:r>
              <a:rPr lang="en-US" sz="2400" dirty="0" err="1" smtClean="0">
                <a:solidFill>
                  <a:schemeClr val="tx1">
                    <a:lumMod val="65000"/>
                    <a:lumOff val="35000"/>
                  </a:schemeClr>
                </a:solidFill>
                <a:latin typeface="Candara" pitchFamily="34" charset="0"/>
                <a:cs typeface="Consolas" pitchFamily="49" charset="0"/>
              </a:rPr>
              <a:t>db.query</a:t>
            </a:r>
            <a:r>
              <a:rPr lang="en-US" sz="2400" dirty="0" smtClean="0">
                <a:solidFill>
                  <a:schemeClr val="tx1">
                    <a:lumMod val="65000"/>
                    <a:lumOff val="35000"/>
                  </a:schemeClr>
                </a:solidFill>
                <a:latin typeface="Candara" pitchFamily="34" charset="0"/>
                <a:cs typeface="Consolas" pitchFamily="49" charset="0"/>
              </a:rPr>
              <a:t>(“</a:t>
            </a:r>
            <a:r>
              <a:rPr lang="en-US" sz="2400" i="1" dirty="0" smtClean="0">
                <a:solidFill>
                  <a:schemeClr val="tx1">
                    <a:lumMod val="65000"/>
                    <a:lumOff val="35000"/>
                  </a:schemeClr>
                </a:solidFill>
                <a:latin typeface="Candara" pitchFamily="34" charset="0"/>
                <a:cs typeface="Consolas" pitchFamily="49" charset="0"/>
              </a:rPr>
              <a:t>select x from </a:t>
            </a:r>
            <a:r>
              <a:rPr lang="en-US" sz="2400" i="1" dirty="0" err="1" smtClean="0">
                <a:solidFill>
                  <a:schemeClr val="tx1">
                    <a:lumMod val="65000"/>
                    <a:lumOff val="35000"/>
                  </a:schemeClr>
                </a:solidFill>
                <a:latin typeface="Candara" pitchFamily="34" charset="0"/>
                <a:cs typeface="Consolas" pitchFamily="49" charset="0"/>
              </a:rPr>
              <a:t>table_Y”</a:t>
            </a:r>
            <a:r>
              <a:rPr lang="en-US" sz="2400" dirty="0" err="1" smtClean="0">
                <a:solidFill>
                  <a:schemeClr val="tx1">
                    <a:lumMod val="65000"/>
                    <a:lumOff val="35000"/>
                  </a:schemeClr>
                </a:solidFill>
                <a:latin typeface="Candara" pitchFamily="34" charset="0"/>
                <a:cs typeface="Consolas" pitchFamily="49" charset="0"/>
              </a:rPr>
              <a:t>,function</a:t>
            </a:r>
            <a:r>
              <a:rPr lang="en-US" sz="2400" dirty="0" smtClean="0">
                <a:solidFill>
                  <a:schemeClr val="tx1">
                    <a:lumMod val="65000"/>
                    <a:lumOff val="35000"/>
                  </a:schemeClr>
                </a:solidFill>
                <a:latin typeface="Candara" pitchFamily="34" charset="0"/>
                <a:cs typeface="Consolas" pitchFamily="49" charset="0"/>
              </a:rPr>
              <a:t> (result){ </a:t>
            </a:r>
          </a:p>
          <a:p>
            <a:pPr lvl="1">
              <a:buNone/>
            </a:pPr>
            <a:r>
              <a:rPr lang="en-US" sz="2400" dirty="0" smtClean="0">
                <a:solidFill>
                  <a:schemeClr val="tx1">
                    <a:lumMod val="65000"/>
                    <a:lumOff val="35000"/>
                  </a:schemeClr>
                </a:solidFill>
                <a:latin typeface="Candara" pitchFamily="34" charset="0"/>
                <a:cs typeface="Consolas" pitchFamily="49" charset="0"/>
              </a:rPr>
              <a:t>	</a:t>
            </a:r>
            <a:r>
              <a:rPr lang="en-US" sz="2400" dirty="0" err="1" smtClean="0">
                <a:solidFill>
                  <a:schemeClr val="tx1">
                    <a:lumMod val="65000"/>
                    <a:lumOff val="35000"/>
                  </a:schemeClr>
                </a:solidFill>
                <a:latin typeface="Candara" pitchFamily="34" charset="0"/>
                <a:cs typeface="Consolas" pitchFamily="49" charset="0"/>
              </a:rPr>
              <a:t>doSomethingWith</a:t>
            </a:r>
            <a:r>
              <a:rPr lang="en-US" sz="2400" dirty="0" smtClean="0">
                <a:solidFill>
                  <a:schemeClr val="tx1">
                    <a:lumMod val="65000"/>
                    <a:lumOff val="35000"/>
                  </a:schemeClr>
                </a:solidFill>
                <a:latin typeface="Candara" pitchFamily="34" charset="0"/>
                <a:cs typeface="Consolas" pitchFamily="49" charset="0"/>
              </a:rPr>
              <a:t>(result);</a:t>
            </a:r>
            <a:r>
              <a:rPr lang="en-US" sz="2400" dirty="0" smtClean="0">
                <a:solidFill>
                  <a:srgbClr val="92D050"/>
                </a:solidFill>
                <a:latin typeface="Candara" pitchFamily="34" charset="0"/>
                <a:cs typeface="Consolas" pitchFamily="49" charset="0"/>
              </a:rPr>
              <a:t> </a:t>
            </a:r>
            <a:r>
              <a:rPr lang="en-US" sz="2400" dirty="0" smtClean="0">
                <a:solidFill>
                  <a:schemeClr val="accent1">
                    <a:lumMod val="75000"/>
                  </a:schemeClr>
                </a:solidFill>
                <a:latin typeface="Candara" pitchFamily="34" charset="0"/>
                <a:cs typeface="Consolas" pitchFamily="49" charset="0"/>
              </a:rPr>
              <a:t>//wait for result!</a:t>
            </a:r>
          </a:p>
          <a:p>
            <a:pPr lvl="1">
              <a:buNone/>
            </a:pPr>
            <a:r>
              <a:rPr lang="en-US" sz="2400" dirty="0" smtClean="0">
                <a:solidFill>
                  <a:schemeClr val="tx1">
                    <a:lumMod val="65000"/>
                    <a:lumOff val="35000"/>
                  </a:schemeClr>
                </a:solidFill>
                <a:latin typeface="Candara" pitchFamily="34" charset="0"/>
                <a:cs typeface="Consolas" pitchFamily="49" charset="0"/>
              </a:rPr>
              <a:t>});</a:t>
            </a:r>
          </a:p>
          <a:p>
            <a:pPr lvl="1">
              <a:buNone/>
            </a:pPr>
            <a:r>
              <a:rPr lang="en-US" sz="2400" dirty="0" err="1" smtClean="0">
                <a:solidFill>
                  <a:schemeClr val="tx1">
                    <a:lumMod val="65000"/>
                    <a:lumOff val="35000"/>
                  </a:schemeClr>
                </a:solidFill>
                <a:latin typeface="Candara" pitchFamily="34" charset="0"/>
                <a:cs typeface="Consolas" pitchFamily="49" charset="0"/>
              </a:rPr>
              <a:t>doSomethingWithOutResult</a:t>
            </a:r>
            <a:r>
              <a:rPr lang="en-US" sz="2400" dirty="0" smtClean="0">
                <a:solidFill>
                  <a:schemeClr val="tx1">
                    <a:lumMod val="65000"/>
                    <a:lumOff val="35000"/>
                  </a:schemeClr>
                </a:solidFill>
                <a:latin typeface="Candara" pitchFamily="34" charset="0"/>
                <a:cs typeface="Consolas" pitchFamily="49" charset="0"/>
              </a:rPr>
              <a:t>(); </a:t>
            </a:r>
            <a:r>
              <a:rPr lang="en-US" sz="2400" dirty="0" smtClean="0">
                <a:solidFill>
                  <a:schemeClr val="accent1">
                    <a:lumMod val="75000"/>
                  </a:schemeClr>
                </a:solidFill>
                <a:latin typeface="Candara" pitchFamily="34" charset="0"/>
                <a:cs typeface="Consolas" pitchFamily="49" charset="0"/>
              </a:rPr>
              <a:t>//</a:t>
            </a:r>
            <a:r>
              <a:rPr lang="en-US" sz="2400" b="1" dirty="0" smtClean="0">
                <a:solidFill>
                  <a:schemeClr val="accent1">
                    <a:lumMod val="75000"/>
                  </a:schemeClr>
                </a:solidFill>
                <a:latin typeface="Candara" pitchFamily="34" charset="0"/>
                <a:cs typeface="Consolas" pitchFamily="49" charset="0"/>
              </a:rPr>
              <a:t>executes </a:t>
            </a:r>
            <a:r>
              <a:rPr lang="en-US" sz="2400" dirty="0" smtClean="0">
                <a:solidFill>
                  <a:schemeClr val="accent1">
                    <a:lumMod val="75000"/>
                  </a:schemeClr>
                </a:solidFill>
                <a:latin typeface="Candara" pitchFamily="34" charset="0"/>
                <a:cs typeface="Consolas" pitchFamily="49" charset="0"/>
              </a:rPr>
              <a:t>without any delay</a:t>
            </a:r>
            <a:r>
              <a:rPr lang="en-US" sz="2400" dirty="0" smtClean="0">
                <a:solidFill>
                  <a:schemeClr val="accent1">
                    <a:lumMod val="75000"/>
                  </a:schemeClr>
                </a:solidFill>
                <a:latin typeface="Candara" pitchFamily="34" charset="0"/>
                <a:cs typeface="Consolas" pitchFamily="49" charset="0"/>
              </a:rPr>
              <a:t>!</a:t>
            </a:r>
            <a:endParaRPr lang="en-US" sz="2400" dirty="0" smtClean="0">
              <a:solidFill>
                <a:schemeClr val="accent1">
                  <a:lumMod val="75000"/>
                </a:schemeClr>
              </a:solidFill>
              <a:latin typeface="Candara" pitchFamily="34" charset="0"/>
              <a:cs typeface="Consolas" pitchFamily="49" charset="0"/>
            </a:endParaRPr>
          </a:p>
        </p:txBody>
      </p:sp>
      <p:sp>
        <p:nvSpPr>
          <p:cNvPr id="6" name="Rectangle 5"/>
          <p:cNvSpPr>
            <a:spLocks noGrp="1"/>
          </p:cNvSpPr>
          <p:nvPr/>
        </p:nvSpPr>
        <p:spPr bwMode="auto">
          <a:xfrm>
            <a:off x="152400" y="181769"/>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Theory 2 : Non-blocking I/O</a:t>
            </a:r>
            <a:endParaRPr lang="en-US" dirty="0" smtClean="0">
              <a:effectLst/>
              <a:latin typeface="Candara" pitchFamily="34" charset="0"/>
            </a:endParaRPr>
          </a:p>
        </p:txBody>
      </p:sp>
    </p:spTree>
    <p:extLst>
      <p:ext uri="{BB962C8B-B14F-4D97-AF65-F5344CB8AC3E}">
        <p14:creationId xmlns:p14="http://schemas.microsoft.com/office/powerpoint/2010/main" val="154257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1371601"/>
            <a:ext cx="8229600" cy="396239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514350" indent="-514350" algn="just">
              <a:buFont typeface="Calibri" pitchFamily="34" charset="0"/>
              <a:buAutoNum type="arabicPeriod"/>
            </a:pPr>
            <a:r>
              <a:rPr lang="en-US" sz="2400" dirty="0" smtClean="0">
                <a:latin typeface="Candara" pitchFamily="34" charset="0"/>
                <a:ea typeface="Verdana" pitchFamily="34" charset="0"/>
                <a:cs typeface="Verdana" pitchFamily="34" charset="0"/>
              </a:rPr>
              <a:t>JavaScript used in client-side but node.js puts the JavaScript on server-side thus making communication between client and server will happen in same language</a:t>
            </a:r>
          </a:p>
          <a:p>
            <a:pPr marL="514350" indent="-514350" algn="just">
              <a:buFont typeface="Calibri" pitchFamily="34" charset="0"/>
              <a:buAutoNum type="arabicPeriod"/>
            </a:pPr>
            <a:endParaRPr lang="en-US" sz="2400" dirty="0" smtClean="0">
              <a:latin typeface="Candara" pitchFamily="34" charset="0"/>
              <a:ea typeface="Verdana" pitchFamily="34" charset="0"/>
              <a:cs typeface="Verdana" pitchFamily="34" charset="0"/>
            </a:endParaRPr>
          </a:p>
          <a:p>
            <a:pPr marL="514350" indent="-514350" algn="just">
              <a:buFont typeface="Arial" pitchFamily="34" charset="0"/>
              <a:buAutoNum type="arabicPeriod"/>
            </a:pPr>
            <a:r>
              <a:rPr lang="en-US" sz="2400" dirty="0" smtClean="0">
                <a:latin typeface="Candara" pitchFamily="34" charset="0"/>
                <a:ea typeface="Verdana" pitchFamily="34" charset="0"/>
                <a:cs typeface="Verdana" pitchFamily="34" charset="0"/>
              </a:rPr>
              <a:t>Servers are normally thread based but Node.JS is “Event” based. Node.JS serves each request in a Evented loop that can able to handle simultaneous requests.</a:t>
            </a:r>
          </a:p>
        </p:txBody>
      </p:sp>
      <p:sp>
        <p:nvSpPr>
          <p:cNvPr id="8" name="Rectangle 7"/>
          <p:cNvSpPr>
            <a:spLocks noGrp="1"/>
          </p:cNvSpPr>
          <p:nvPr/>
        </p:nvSpPr>
        <p:spPr bwMode="auto">
          <a:xfrm>
            <a:off x="457200" y="152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What is unique about Node.js?</a:t>
            </a:r>
            <a:endParaRPr lang="en-US" dirty="0" smtClean="0">
              <a:effectLst/>
              <a:latin typeface="Candara" pitchFamily="34" charset="0"/>
            </a:endParaRPr>
          </a:p>
        </p:txBody>
      </p:sp>
    </p:spTree>
    <p:extLst>
      <p:ext uri="{BB962C8B-B14F-4D97-AF65-F5344CB8AC3E}">
        <p14:creationId xmlns:p14="http://schemas.microsoft.com/office/powerpoint/2010/main" val="2355330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199" y="1600200"/>
            <a:ext cx="8397551" cy="3962400"/>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dirty="0" smtClean="0">
                <a:latin typeface="Candara" pitchFamily="34" charset="0"/>
                <a:ea typeface="Verdana" pitchFamily="34" charset="0"/>
                <a:cs typeface="Verdana" pitchFamily="34" charset="0"/>
              </a:rPr>
              <a:t>It is a command line tool. You download a </a:t>
            </a:r>
            <a:r>
              <a:rPr lang="en-US" dirty="0" err="1" smtClean="0">
                <a:latin typeface="Candara" pitchFamily="34" charset="0"/>
                <a:ea typeface="Verdana" pitchFamily="34" charset="0"/>
                <a:cs typeface="Verdana" pitchFamily="34" charset="0"/>
              </a:rPr>
              <a:t>tarball</a:t>
            </a:r>
            <a:r>
              <a:rPr lang="en-US" dirty="0" smtClean="0">
                <a:latin typeface="Candara" pitchFamily="34" charset="0"/>
                <a:ea typeface="Verdana" pitchFamily="34" charset="0"/>
                <a:cs typeface="Verdana" pitchFamily="34" charset="0"/>
              </a:rPr>
              <a:t>, compile and install the source.</a:t>
            </a:r>
          </a:p>
          <a:p>
            <a:pPr algn="just"/>
            <a:endParaRPr lang="en-US" dirty="0" smtClean="0">
              <a:latin typeface="Candara" pitchFamily="34" charset="0"/>
              <a:ea typeface="Verdana" pitchFamily="34" charset="0"/>
              <a:cs typeface="Verdana" pitchFamily="34" charset="0"/>
            </a:endParaRPr>
          </a:p>
          <a:p>
            <a:pPr algn="just"/>
            <a:r>
              <a:rPr lang="en-US" dirty="0" smtClean="0">
                <a:latin typeface="Candara" pitchFamily="34" charset="0"/>
                <a:ea typeface="Verdana" pitchFamily="34" charset="0"/>
                <a:cs typeface="Verdana" pitchFamily="34" charset="0"/>
              </a:rPr>
              <a:t>It lets you Layered on top of the TCP library is a HTTP and HTTPS client/server. </a:t>
            </a:r>
          </a:p>
          <a:p>
            <a:pPr algn="just"/>
            <a:endParaRPr lang="en-US" dirty="0" smtClean="0">
              <a:latin typeface="Candara" pitchFamily="34" charset="0"/>
              <a:ea typeface="Verdana" pitchFamily="34" charset="0"/>
              <a:cs typeface="Verdana" pitchFamily="34" charset="0"/>
            </a:endParaRPr>
          </a:p>
          <a:p>
            <a:pPr algn="just"/>
            <a:r>
              <a:rPr lang="en-US" dirty="0" smtClean="0">
                <a:latin typeface="Candara" pitchFamily="34" charset="0"/>
                <a:ea typeface="Verdana" pitchFamily="34" charset="0"/>
                <a:cs typeface="Verdana" pitchFamily="34" charset="0"/>
              </a:rPr>
              <a:t>The JS executed by the V8 JavaScript engine (the ting that makes Google Chrome so fast)</a:t>
            </a:r>
          </a:p>
          <a:p>
            <a:pPr algn="just"/>
            <a:endParaRPr lang="en-US" dirty="0" smtClean="0">
              <a:latin typeface="Candara" pitchFamily="34" charset="0"/>
              <a:ea typeface="Verdana" pitchFamily="34" charset="0"/>
              <a:cs typeface="Verdana" pitchFamily="34" charset="0"/>
            </a:endParaRPr>
          </a:p>
          <a:p>
            <a:pPr algn="just"/>
            <a:r>
              <a:rPr lang="en-US" dirty="0" smtClean="0">
                <a:latin typeface="Candara" pitchFamily="34" charset="0"/>
                <a:ea typeface="Verdana" pitchFamily="34" charset="0"/>
                <a:cs typeface="Verdana" pitchFamily="34" charset="0"/>
              </a:rPr>
              <a:t>Node provides a JavaScript API to access the network and file system.</a:t>
            </a:r>
          </a:p>
          <a:p>
            <a:pPr>
              <a:buFont typeface="Arial" pitchFamily="34" charset="0"/>
              <a:buNone/>
            </a:pPr>
            <a:endParaRPr lang="en-US" dirty="0" smtClean="0">
              <a:latin typeface="Candara" pitchFamily="34" charset="0"/>
            </a:endParaRPr>
          </a:p>
        </p:txBody>
      </p:sp>
      <p:sp>
        <p:nvSpPr>
          <p:cNvPr id="4" name="Rectangle 3"/>
          <p:cNvSpPr>
            <a:spLocks noGrp="1"/>
          </p:cNvSpPr>
          <p:nvPr/>
        </p:nvSpPr>
        <p:spPr bwMode="auto">
          <a:xfrm>
            <a:off x="381000" y="334169"/>
            <a:ext cx="8229600" cy="8850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What can you do with </a:t>
            </a:r>
            <a:r>
              <a:rPr lang="en-US" dirty="0" smtClean="0">
                <a:effectLst/>
                <a:latin typeface="Candara" pitchFamily="34" charset="0"/>
              </a:rPr>
              <a:t>Node JS ?</a:t>
            </a:r>
            <a:endParaRPr lang="en-US" dirty="0" smtClean="0">
              <a:solidFill>
                <a:srgbClr val="FFFF00"/>
              </a:solidFill>
              <a:effectLst/>
              <a:latin typeface="Candara" pitchFamily="34" charset="0"/>
            </a:endParaRPr>
          </a:p>
        </p:txBody>
      </p:sp>
    </p:spTree>
    <p:extLst>
      <p:ext uri="{BB962C8B-B14F-4D97-AF65-F5344CB8AC3E}">
        <p14:creationId xmlns:p14="http://schemas.microsoft.com/office/powerpoint/2010/main" val="1058331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33400" y="1679575"/>
            <a:ext cx="7467600" cy="3730625"/>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2400" dirty="0" smtClean="0">
                <a:latin typeface="Candara" pitchFamily="34" charset="0"/>
                <a:ea typeface="Verdana" pitchFamily="34" charset="0"/>
                <a:cs typeface="Verdana" pitchFamily="34" charset="0"/>
              </a:rPr>
              <a:t>Node is a platform for writing JavaScript applications outside web browsers. This is not the JavaScript we are familiar with in web browsers. There is no DOM built into Node, nor any other browser capability.</a:t>
            </a:r>
          </a:p>
          <a:p>
            <a:pPr algn="just"/>
            <a:endParaRPr lang="en-US" sz="2400" dirty="0" smtClean="0">
              <a:latin typeface="Candara" pitchFamily="34" charset="0"/>
              <a:ea typeface="Verdana" pitchFamily="34" charset="0"/>
              <a:cs typeface="Verdana" pitchFamily="34" charset="0"/>
            </a:endParaRPr>
          </a:p>
          <a:p>
            <a:pPr algn="just"/>
            <a:r>
              <a:rPr lang="en-US" sz="2400" dirty="0" smtClean="0">
                <a:latin typeface="Candara" pitchFamily="34" charset="0"/>
                <a:ea typeface="Verdana" pitchFamily="34" charset="0"/>
                <a:cs typeface="Verdana" pitchFamily="34" charset="0"/>
              </a:rPr>
              <a:t>Node can’t run on GUI, but run on terminal</a:t>
            </a:r>
          </a:p>
          <a:p>
            <a:pPr>
              <a:buFont typeface="Arial" pitchFamily="34" charset="0"/>
              <a:buNone/>
            </a:pPr>
            <a:endParaRPr lang="en-US" sz="2400" dirty="0" smtClean="0">
              <a:latin typeface="Candara" pitchFamily="34" charset="0"/>
            </a:endParaRPr>
          </a:p>
        </p:txBody>
      </p:sp>
      <p:sp>
        <p:nvSpPr>
          <p:cNvPr id="4" name="Rectangle 3"/>
          <p:cNvSpPr>
            <a:spLocks noGrp="1"/>
          </p:cNvSpPr>
          <p:nvPr/>
        </p:nvSpPr>
        <p:spPr bwMode="auto">
          <a:xfrm>
            <a:off x="381000" y="304800"/>
            <a:ext cx="8229600" cy="8850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What can’t do with </a:t>
            </a:r>
            <a:r>
              <a:rPr lang="en-US" dirty="0" err="1" smtClean="0">
                <a:effectLst/>
                <a:latin typeface="Candara" pitchFamily="34" charset="0"/>
              </a:rPr>
              <a:t>NodeJS</a:t>
            </a:r>
            <a:r>
              <a:rPr lang="en-US" dirty="0" smtClean="0">
                <a:effectLst/>
                <a:latin typeface="Candara" pitchFamily="34" charset="0"/>
              </a:rPr>
              <a:t> ?</a:t>
            </a:r>
            <a:endParaRPr lang="en-US" dirty="0" smtClean="0">
              <a:solidFill>
                <a:srgbClr val="FFFF00"/>
              </a:solidFill>
              <a:effectLst/>
              <a:latin typeface="Candara" pitchFamily="34" charset="0"/>
            </a:endParaRPr>
          </a:p>
        </p:txBody>
      </p:sp>
    </p:spTree>
    <p:extLst>
      <p:ext uri="{BB962C8B-B14F-4D97-AF65-F5344CB8AC3E}">
        <p14:creationId xmlns:p14="http://schemas.microsoft.com/office/powerpoint/2010/main" val="2359584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1312114011"/>
              </p:ext>
            </p:extLst>
          </p:nvPr>
        </p:nvGraphicFramePr>
        <p:xfrm>
          <a:off x="533400" y="1417389"/>
          <a:ext cx="7848600" cy="5135810"/>
        </p:xfrm>
        <a:graphic>
          <a:graphicData uri="http://schemas.openxmlformats.org/drawingml/2006/table">
            <a:tbl>
              <a:tblPr firstRow="1" bandRow="1">
                <a:tableStyleId>{5A111915-BE36-4E01-A7E5-04B1672EAD32}</a:tableStyleId>
              </a:tblPr>
              <a:tblGrid>
                <a:gridCol w="3924300"/>
                <a:gridCol w="3924300"/>
              </a:tblGrid>
              <a:tr h="637973">
                <a:tc>
                  <a:txBody>
                    <a:bodyPr/>
                    <a:lstStyle/>
                    <a:p>
                      <a:pPr algn="ctr"/>
                      <a:r>
                        <a:rPr lang="en-US" sz="1800" dirty="0" smtClean="0">
                          <a:latin typeface="Candara" pitchFamily="34" charset="0"/>
                          <a:ea typeface="Verdana" pitchFamily="34" charset="0"/>
                          <a:cs typeface="Verdana" pitchFamily="34" charset="0"/>
                        </a:rPr>
                        <a:t>Threads</a:t>
                      </a:r>
                      <a:endParaRPr lang="en-US" sz="1800" dirty="0">
                        <a:latin typeface="Candara" pitchFamily="34" charset="0"/>
                        <a:ea typeface="Verdana" pitchFamily="34" charset="0"/>
                        <a:cs typeface="Verdana" pitchFamily="34" charset="0"/>
                      </a:endParaRPr>
                    </a:p>
                  </a:txBody>
                  <a:tcPr marT="45717" marB="45717">
                    <a:solidFill>
                      <a:schemeClr val="bg2">
                        <a:lumMod val="25000"/>
                      </a:schemeClr>
                    </a:solidFill>
                  </a:tcPr>
                </a:tc>
                <a:tc>
                  <a:txBody>
                    <a:bodyPr/>
                    <a:lstStyle/>
                    <a:p>
                      <a:pPr algn="ctr"/>
                      <a:r>
                        <a:rPr lang="en-US" sz="1800" dirty="0" smtClean="0">
                          <a:latin typeface="Candara" pitchFamily="34" charset="0"/>
                          <a:ea typeface="Verdana" pitchFamily="34" charset="0"/>
                          <a:cs typeface="Verdana" pitchFamily="34" charset="0"/>
                        </a:rPr>
                        <a:t>Asynchronous</a:t>
                      </a:r>
                      <a:r>
                        <a:rPr lang="en-US" sz="1800" baseline="0" dirty="0" smtClean="0">
                          <a:latin typeface="Candara" pitchFamily="34" charset="0"/>
                          <a:ea typeface="Verdana" pitchFamily="34" charset="0"/>
                          <a:cs typeface="Verdana" pitchFamily="34" charset="0"/>
                        </a:rPr>
                        <a:t> Event-driven</a:t>
                      </a:r>
                      <a:endParaRPr lang="en-US" sz="1800" dirty="0">
                        <a:latin typeface="Candara" pitchFamily="34" charset="0"/>
                        <a:ea typeface="Verdana" pitchFamily="34" charset="0"/>
                        <a:cs typeface="Verdana" pitchFamily="34" charset="0"/>
                      </a:endParaRPr>
                    </a:p>
                  </a:txBody>
                  <a:tcPr marT="45717" marB="45717">
                    <a:solidFill>
                      <a:schemeClr val="bg2">
                        <a:lumMod val="25000"/>
                      </a:schemeClr>
                    </a:solidFill>
                  </a:tcPr>
                </a:tc>
              </a:tr>
              <a:tr h="669908">
                <a:tc>
                  <a:txBody>
                    <a:bodyPr/>
                    <a:lstStyle/>
                    <a:p>
                      <a:r>
                        <a:rPr lang="en-US" sz="1800" dirty="0" smtClean="0">
                          <a:latin typeface="Candara" pitchFamily="34" charset="0"/>
                          <a:ea typeface="Verdana" pitchFamily="34" charset="0"/>
                          <a:cs typeface="Verdana" pitchFamily="34" charset="0"/>
                        </a:rPr>
                        <a:t>Lock</a:t>
                      </a:r>
                      <a:r>
                        <a:rPr lang="en-US" sz="1800" baseline="0" dirty="0" smtClean="0">
                          <a:latin typeface="Candara" pitchFamily="34" charset="0"/>
                          <a:ea typeface="Verdana" pitchFamily="34" charset="0"/>
                          <a:cs typeface="Verdana" pitchFamily="34" charset="0"/>
                        </a:rPr>
                        <a:t> application / request with listener-workers threads</a:t>
                      </a:r>
                      <a:endParaRPr lang="en-US" sz="1800" dirty="0">
                        <a:latin typeface="Candara" pitchFamily="34" charset="0"/>
                        <a:ea typeface="Verdana" pitchFamily="34" charset="0"/>
                        <a:cs typeface="Verdana" pitchFamily="34" charset="0"/>
                      </a:endParaRPr>
                    </a:p>
                  </a:txBody>
                  <a:tcPr marT="45717" marB="45717">
                    <a:solidFill>
                      <a:schemeClr val="bg1"/>
                    </a:solidFill>
                  </a:tcPr>
                </a:tc>
                <a:tc>
                  <a:txBody>
                    <a:bodyPr/>
                    <a:lstStyle/>
                    <a:p>
                      <a:r>
                        <a:rPr lang="en-US" sz="1800" kern="1200" dirty="0" smtClean="0">
                          <a:effectLst/>
                          <a:latin typeface="Candara" pitchFamily="34" charset="0"/>
                          <a:ea typeface="Verdana" pitchFamily="34" charset="0"/>
                          <a:cs typeface="Verdana" pitchFamily="34" charset="0"/>
                        </a:rPr>
                        <a:t>only one thread, which repeatedly fetches an event</a:t>
                      </a:r>
                      <a:endParaRPr lang="en-US" sz="1800" dirty="0">
                        <a:latin typeface="Candara" pitchFamily="34" charset="0"/>
                        <a:ea typeface="Verdana" pitchFamily="34" charset="0"/>
                        <a:cs typeface="Verdana" pitchFamily="34" charset="0"/>
                      </a:endParaRPr>
                    </a:p>
                  </a:txBody>
                  <a:tcPr marT="45717" marB="45717">
                    <a:solidFill>
                      <a:schemeClr val="bg1"/>
                    </a:solidFill>
                  </a:tcPr>
                </a:tc>
              </a:tr>
              <a:tr h="669872">
                <a:tc>
                  <a:txBody>
                    <a:bodyPr/>
                    <a:lstStyle/>
                    <a:p>
                      <a:r>
                        <a:rPr lang="en-US" sz="1800" dirty="0" smtClean="0">
                          <a:latin typeface="Candara" pitchFamily="34" charset="0"/>
                          <a:ea typeface="Verdana" pitchFamily="34" charset="0"/>
                          <a:cs typeface="Verdana" pitchFamily="34" charset="0"/>
                        </a:rPr>
                        <a:t>Using</a:t>
                      </a:r>
                      <a:r>
                        <a:rPr lang="en-US" sz="1800" baseline="0" dirty="0" smtClean="0">
                          <a:latin typeface="Candara" pitchFamily="34" charset="0"/>
                          <a:ea typeface="Verdana" pitchFamily="34" charset="0"/>
                          <a:cs typeface="Verdana" pitchFamily="34" charset="0"/>
                        </a:rPr>
                        <a:t> incoming-request model</a:t>
                      </a:r>
                      <a:endParaRPr lang="en-US" sz="1800" dirty="0">
                        <a:latin typeface="Candara" pitchFamily="34" charset="0"/>
                        <a:ea typeface="Verdana" pitchFamily="34" charset="0"/>
                        <a:cs typeface="Verdana" pitchFamily="34" charset="0"/>
                      </a:endParaRPr>
                    </a:p>
                  </a:txBody>
                  <a:tcPr marT="45717" marB="45717">
                    <a:solidFill>
                      <a:schemeClr val="bg1"/>
                    </a:solidFill>
                  </a:tcPr>
                </a:tc>
                <a:tc>
                  <a:txBody>
                    <a:bodyPr/>
                    <a:lstStyle/>
                    <a:p>
                      <a:r>
                        <a:rPr lang="en-US" sz="1800" kern="1200" dirty="0" smtClean="0">
                          <a:effectLst/>
                          <a:latin typeface="Candara" pitchFamily="34" charset="0"/>
                          <a:ea typeface="Verdana" pitchFamily="34" charset="0"/>
                          <a:cs typeface="Verdana" pitchFamily="34" charset="0"/>
                        </a:rPr>
                        <a:t>Using queue and then processes it</a:t>
                      </a:r>
                      <a:endParaRPr lang="en-US" sz="1800" dirty="0">
                        <a:latin typeface="Candara" pitchFamily="34" charset="0"/>
                        <a:ea typeface="Verdana" pitchFamily="34" charset="0"/>
                        <a:cs typeface="Verdana" pitchFamily="34" charset="0"/>
                      </a:endParaRPr>
                    </a:p>
                  </a:txBody>
                  <a:tcPr marT="45717" marB="45717">
                    <a:solidFill>
                      <a:schemeClr val="bg1"/>
                    </a:solidFill>
                  </a:tcPr>
                </a:tc>
              </a:tr>
              <a:tr h="957015">
                <a:tc>
                  <a:txBody>
                    <a:bodyPr/>
                    <a:lstStyle/>
                    <a:p>
                      <a:r>
                        <a:rPr lang="en-US" sz="1800" kern="1200" dirty="0" smtClean="0">
                          <a:effectLst/>
                          <a:latin typeface="Candara" pitchFamily="34" charset="0"/>
                          <a:ea typeface="Verdana" pitchFamily="34" charset="0"/>
                          <a:cs typeface="Verdana" pitchFamily="34" charset="0"/>
                        </a:rPr>
                        <a:t>multithreaded server might block the request which might involve multiple events</a:t>
                      </a:r>
                      <a:endParaRPr lang="en-US" sz="1800" dirty="0">
                        <a:latin typeface="Candara" pitchFamily="34" charset="0"/>
                        <a:ea typeface="Verdana" pitchFamily="34" charset="0"/>
                        <a:cs typeface="Verdana" pitchFamily="34" charset="0"/>
                      </a:endParaRPr>
                    </a:p>
                  </a:txBody>
                  <a:tcPr marT="45717" marB="45717">
                    <a:solidFill>
                      <a:schemeClr val="bg1"/>
                    </a:solidFill>
                  </a:tcPr>
                </a:tc>
                <a:tc>
                  <a:txBody>
                    <a:bodyPr/>
                    <a:lstStyle/>
                    <a:p>
                      <a:r>
                        <a:rPr lang="en-US" sz="1800" kern="1200" dirty="0" smtClean="0">
                          <a:effectLst/>
                          <a:latin typeface="Candara" pitchFamily="34" charset="0"/>
                          <a:ea typeface="Verdana" pitchFamily="34" charset="0"/>
                          <a:cs typeface="Verdana" pitchFamily="34" charset="0"/>
                        </a:rPr>
                        <a:t>manually saves state and then goes on to process the next event</a:t>
                      </a:r>
                      <a:endParaRPr lang="en-US" sz="1800" dirty="0">
                        <a:latin typeface="Candara" pitchFamily="34" charset="0"/>
                        <a:ea typeface="Verdana" pitchFamily="34" charset="0"/>
                        <a:cs typeface="Verdana" pitchFamily="34" charset="0"/>
                      </a:endParaRPr>
                    </a:p>
                  </a:txBody>
                  <a:tcPr marT="45717" marB="45717">
                    <a:solidFill>
                      <a:schemeClr val="bg1"/>
                    </a:solidFill>
                  </a:tcPr>
                </a:tc>
              </a:tr>
              <a:tr h="669908">
                <a:tc>
                  <a:txBody>
                    <a:bodyPr/>
                    <a:lstStyle/>
                    <a:p>
                      <a:r>
                        <a:rPr lang="en-US" sz="1800" dirty="0" smtClean="0">
                          <a:latin typeface="Candara" pitchFamily="34" charset="0"/>
                          <a:ea typeface="Verdana" pitchFamily="34" charset="0"/>
                          <a:cs typeface="Verdana" pitchFamily="34" charset="0"/>
                        </a:rPr>
                        <a:t>Using context switching</a:t>
                      </a:r>
                      <a:endParaRPr lang="en-US" sz="1800" dirty="0">
                        <a:latin typeface="Candara" pitchFamily="34" charset="0"/>
                        <a:ea typeface="Verdana" pitchFamily="34" charset="0"/>
                        <a:cs typeface="Verdana" pitchFamily="34" charset="0"/>
                      </a:endParaRPr>
                    </a:p>
                  </a:txBody>
                  <a:tcPr marT="45717" marB="45717">
                    <a:solidFill>
                      <a:schemeClr val="bg1"/>
                    </a:solidFill>
                  </a:tcPr>
                </a:tc>
                <a:tc>
                  <a:txBody>
                    <a:bodyPr/>
                    <a:lstStyle/>
                    <a:p>
                      <a:r>
                        <a:rPr lang="en-US" sz="1800" kern="1200" dirty="0" smtClean="0">
                          <a:effectLst/>
                          <a:latin typeface="Candara" pitchFamily="34" charset="0"/>
                          <a:ea typeface="Verdana" pitchFamily="34" charset="0"/>
                          <a:cs typeface="Verdana" pitchFamily="34" charset="0"/>
                        </a:rPr>
                        <a:t>no contention and no context switches</a:t>
                      </a:r>
                      <a:endParaRPr lang="en-US" sz="1800" dirty="0">
                        <a:latin typeface="Candara" pitchFamily="34" charset="0"/>
                        <a:ea typeface="Verdana" pitchFamily="34" charset="0"/>
                        <a:cs typeface="Verdana" pitchFamily="34" charset="0"/>
                      </a:endParaRPr>
                    </a:p>
                  </a:txBody>
                  <a:tcPr marT="45717" marB="45717">
                    <a:solidFill>
                      <a:schemeClr val="bg1"/>
                    </a:solidFill>
                  </a:tcPr>
                </a:tc>
              </a:tr>
              <a:tr h="1531134">
                <a:tc>
                  <a:txBody>
                    <a:bodyPr/>
                    <a:lstStyle/>
                    <a:p>
                      <a:r>
                        <a:rPr lang="en-US" sz="1800" dirty="0" smtClean="0">
                          <a:latin typeface="Candara" pitchFamily="34" charset="0"/>
                          <a:ea typeface="Verdana" pitchFamily="34" charset="0"/>
                          <a:cs typeface="Verdana" pitchFamily="34" charset="0"/>
                        </a:rPr>
                        <a:t>Using multithreading</a:t>
                      </a:r>
                      <a:r>
                        <a:rPr lang="en-US" sz="1800" baseline="0" dirty="0" smtClean="0">
                          <a:latin typeface="Candara" pitchFamily="34" charset="0"/>
                          <a:ea typeface="Verdana" pitchFamily="34" charset="0"/>
                          <a:cs typeface="Verdana" pitchFamily="34" charset="0"/>
                        </a:rPr>
                        <a:t> environments where listener and workers threads are used frequently to take an incoming-request lock</a:t>
                      </a:r>
                      <a:endParaRPr lang="en-US" sz="1800" dirty="0">
                        <a:latin typeface="Candara" pitchFamily="34" charset="0"/>
                        <a:ea typeface="Verdana" pitchFamily="34" charset="0"/>
                        <a:cs typeface="Verdana" pitchFamily="34" charset="0"/>
                      </a:endParaRPr>
                    </a:p>
                  </a:txBody>
                  <a:tcPr marT="45717" marB="45717">
                    <a:solidFill>
                      <a:schemeClr val="bg1"/>
                    </a:solidFill>
                  </a:tcPr>
                </a:tc>
                <a:tc>
                  <a:txBody>
                    <a:bodyPr/>
                    <a:lstStyle/>
                    <a:p>
                      <a:r>
                        <a:rPr lang="en-US" sz="1800" dirty="0" smtClean="0">
                          <a:latin typeface="Candara" pitchFamily="34" charset="0"/>
                          <a:ea typeface="Verdana" pitchFamily="34" charset="0"/>
                          <a:cs typeface="Verdana" pitchFamily="34" charset="0"/>
                        </a:rPr>
                        <a:t>Using </a:t>
                      </a:r>
                      <a:r>
                        <a:rPr lang="en-US" sz="1800" kern="1200" dirty="0" smtClean="0">
                          <a:effectLst/>
                          <a:latin typeface="Candara" pitchFamily="34" charset="0"/>
                          <a:ea typeface="Verdana" pitchFamily="34" charset="0"/>
                          <a:cs typeface="Verdana" pitchFamily="34" charset="0"/>
                        </a:rPr>
                        <a:t>asynchronous I/O facilities (callbacks, not poll/select or O_NONBLOCK) environments</a:t>
                      </a:r>
                      <a:endParaRPr lang="en-US" sz="1800" dirty="0">
                        <a:latin typeface="Candara" pitchFamily="34" charset="0"/>
                        <a:ea typeface="Verdana" pitchFamily="34" charset="0"/>
                        <a:cs typeface="Verdana" pitchFamily="34" charset="0"/>
                      </a:endParaRPr>
                    </a:p>
                  </a:txBody>
                  <a:tcPr marT="45717" marB="45717">
                    <a:solidFill>
                      <a:schemeClr val="bg1"/>
                    </a:solidFill>
                  </a:tcPr>
                </a:tc>
              </a:tr>
            </a:tbl>
          </a:graphicData>
        </a:graphic>
      </p:graphicFrame>
      <p:sp>
        <p:nvSpPr>
          <p:cNvPr id="4" name="Rectangle 3"/>
          <p:cNvSpPr>
            <a:spLocks noGrp="1"/>
          </p:cNvSpPr>
          <p:nvPr/>
        </p:nvSpPr>
        <p:spPr bwMode="auto">
          <a:xfrm>
            <a:off x="381000" y="334169"/>
            <a:ext cx="8229600" cy="8088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Threads VS Event-driven</a:t>
            </a:r>
            <a:endParaRPr lang="en-US" dirty="0" smtClean="0">
              <a:effectLst/>
              <a:latin typeface="Candara" pitchFamily="34" charset="0"/>
            </a:endParaRPr>
          </a:p>
        </p:txBody>
      </p:sp>
    </p:spTree>
    <p:extLst>
      <p:ext uri="{BB962C8B-B14F-4D97-AF65-F5344CB8AC3E}">
        <p14:creationId xmlns:p14="http://schemas.microsoft.com/office/powerpoint/2010/main" val="2585299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1600200"/>
            <a:ext cx="8153400" cy="4873625"/>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buFont typeface="Arial" pitchFamily="34" charset="0"/>
              <a:buNone/>
            </a:pPr>
            <a:r>
              <a:rPr lang="en-US" sz="2400" dirty="0" smtClean="0">
                <a:latin typeface="Candara" pitchFamily="34" charset="0"/>
                <a:ea typeface="Verdana" pitchFamily="34" charset="0"/>
                <a:cs typeface="Verdana" pitchFamily="34" charset="0"/>
              </a:rPr>
              <a:t>In a normal process cycle the webserver while processing the request will have to wait for the IO operations and thus blocking the next request to be processed. </a:t>
            </a:r>
          </a:p>
          <a:p>
            <a:pPr algn="just">
              <a:buFont typeface="Arial" pitchFamily="34" charset="0"/>
              <a:buNone/>
            </a:pPr>
            <a:endParaRPr lang="en-US" sz="2400" dirty="0" smtClean="0">
              <a:latin typeface="Candara" pitchFamily="34" charset="0"/>
              <a:ea typeface="Verdana" pitchFamily="34" charset="0"/>
              <a:cs typeface="Verdana" pitchFamily="34" charset="0"/>
            </a:endParaRPr>
          </a:p>
          <a:p>
            <a:pPr algn="just">
              <a:buFont typeface="Arial" pitchFamily="34" charset="0"/>
              <a:buNone/>
            </a:pPr>
            <a:r>
              <a:rPr lang="en-US" sz="2400" dirty="0" smtClean="0">
                <a:latin typeface="Candara" pitchFamily="34" charset="0"/>
                <a:ea typeface="Verdana" pitchFamily="34" charset="0"/>
                <a:cs typeface="Verdana" pitchFamily="34" charset="0"/>
              </a:rPr>
              <a:t>Node.JS process each request as events, The server doesn’t wait for the IO operation to complete while it can handle other request at the same time. </a:t>
            </a:r>
          </a:p>
          <a:p>
            <a:pPr algn="just">
              <a:buFont typeface="Arial" pitchFamily="34" charset="0"/>
              <a:buNone/>
            </a:pPr>
            <a:endParaRPr lang="en-US" sz="2400" dirty="0" smtClean="0">
              <a:latin typeface="Candara" pitchFamily="34" charset="0"/>
              <a:ea typeface="Verdana" pitchFamily="34" charset="0"/>
              <a:cs typeface="Verdana" pitchFamily="34" charset="0"/>
            </a:endParaRPr>
          </a:p>
          <a:p>
            <a:pPr algn="just">
              <a:buFont typeface="Arial" pitchFamily="34" charset="0"/>
              <a:buNone/>
            </a:pPr>
            <a:r>
              <a:rPr lang="en-US" sz="2400" dirty="0" smtClean="0">
                <a:latin typeface="Candara" pitchFamily="34" charset="0"/>
                <a:ea typeface="Verdana" pitchFamily="34" charset="0"/>
                <a:cs typeface="Verdana" pitchFamily="34" charset="0"/>
              </a:rPr>
              <a:t>When the IO operation of first request is completed it will call-back the server to complete the request.</a:t>
            </a:r>
          </a:p>
        </p:txBody>
      </p:sp>
      <p:sp>
        <p:nvSpPr>
          <p:cNvPr id="4" name="Rectangle 3"/>
          <p:cNvSpPr>
            <a:spLocks noGrp="1"/>
          </p:cNvSpPr>
          <p:nvPr/>
        </p:nvSpPr>
        <p:spPr bwMode="auto">
          <a:xfrm>
            <a:off x="457200" y="304800"/>
            <a:ext cx="82296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Why node.js use </a:t>
            </a:r>
            <a:r>
              <a:rPr lang="en-US" dirty="0" smtClean="0">
                <a:effectLst/>
                <a:latin typeface="Candara" pitchFamily="34" charset="0"/>
              </a:rPr>
              <a:t>event-based ?</a:t>
            </a:r>
            <a:endParaRPr lang="en-US" dirty="0" smtClean="0">
              <a:solidFill>
                <a:srgbClr val="FFFF00"/>
              </a:solidFill>
              <a:effectLst/>
              <a:latin typeface="Candara" pitchFamily="34" charset="0"/>
            </a:endParaRPr>
          </a:p>
        </p:txBody>
      </p:sp>
    </p:spTree>
    <p:extLst>
      <p:ext uri="{BB962C8B-B14F-4D97-AF65-F5344CB8AC3E}">
        <p14:creationId xmlns:p14="http://schemas.microsoft.com/office/powerpoint/2010/main" val="161834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219200"/>
            <a:ext cx="8229600" cy="20574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514350" lvl="1" indent="-514350" algn="l">
              <a:buFont typeface="Calibri" pitchFamily="34" charset="0"/>
              <a:buAutoNum type="arabicPeriod"/>
            </a:pPr>
            <a:r>
              <a:rPr lang="en-US" dirty="0" smtClean="0">
                <a:latin typeface="Candara" pitchFamily="34" charset="0"/>
                <a:ea typeface="Verdana" pitchFamily="34" charset="0"/>
                <a:cs typeface="Verdana" pitchFamily="34" charset="0"/>
              </a:rPr>
              <a:t>It's fast</a:t>
            </a:r>
          </a:p>
          <a:p>
            <a:pPr marL="514350" lvl="1" indent="-514350" algn="l">
              <a:buFont typeface="Calibri" pitchFamily="34" charset="0"/>
              <a:buAutoNum type="arabicPeriod"/>
            </a:pPr>
            <a:r>
              <a:rPr lang="en-US" dirty="0" smtClean="0">
                <a:latin typeface="Candara" pitchFamily="34" charset="0"/>
                <a:ea typeface="Verdana" pitchFamily="34" charset="0"/>
                <a:cs typeface="Verdana" pitchFamily="34" charset="0"/>
              </a:rPr>
              <a:t>It can handle tons of concurrent requests</a:t>
            </a:r>
          </a:p>
          <a:p>
            <a:pPr marL="514350" lvl="1" indent="-514350" algn="l">
              <a:buFont typeface="Calibri" pitchFamily="34" charset="0"/>
              <a:buAutoNum type="arabicPeriod"/>
            </a:pPr>
            <a:r>
              <a:rPr lang="en-US" dirty="0" smtClean="0">
                <a:latin typeface="Candara" pitchFamily="34" charset="0"/>
                <a:ea typeface="Verdana" pitchFamily="34" charset="0"/>
                <a:cs typeface="Verdana" pitchFamily="34" charset="0"/>
              </a:rPr>
              <a:t>It's written in JavaScript (which means you can use the same code server side and client side</a:t>
            </a:r>
            <a:r>
              <a:rPr lang="en-US" dirty="0" smtClean="0">
                <a:latin typeface="Candara"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731408645"/>
              </p:ext>
            </p:extLst>
          </p:nvPr>
        </p:nvGraphicFramePr>
        <p:xfrm>
          <a:off x="914400" y="3276600"/>
          <a:ext cx="7620000" cy="1559560"/>
        </p:xfrm>
        <a:graphic>
          <a:graphicData uri="http://schemas.openxmlformats.org/drawingml/2006/table">
            <a:tbl>
              <a:tblPr firstRow="1" bandRow="1">
                <a:tableStyleId>{7DF18680-E054-41AD-8BC1-D1AEF772440D}</a:tableStyleId>
              </a:tblPr>
              <a:tblGrid>
                <a:gridCol w="3510337"/>
                <a:gridCol w="4109663"/>
              </a:tblGrid>
              <a:tr h="370840">
                <a:tc>
                  <a:txBody>
                    <a:bodyPr/>
                    <a:lstStyle/>
                    <a:p>
                      <a:pPr algn="ctr"/>
                      <a:r>
                        <a:rPr lang="en-US" dirty="0" smtClean="0">
                          <a:latin typeface="Verdana" pitchFamily="34" charset="0"/>
                          <a:ea typeface="Verdana" pitchFamily="34" charset="0"/>
                          <a:cs typeface="Verdana" pitchFamily="34" charset="0"/>
                        </a:rPr>
                        <a:t>Platform</a:t>
                      </a:r>
                      <a:endParaRPr lang="en-US" dirty="0">
                        <a:latin typeface="Verdana" pitchFamily="34" charset="0"/>
                        <a:ea typeface="Verdana" pitchFamily="34" charset="0"/>
                        <a:cs typeface="Verdana" pitchFamily="34" charset="0"/>
                      </a:endParaRPr>
                    </a:p>
                  </a:txBody>
                  <a:tcPr/>
                </a:tc>
                <a:tc>
                  <a:txBody>
                    <a:bodyPr/>
                    <a:lstStyle/>
                    <a:p>
                      <a:r>
                        <a:rPr lang="en-US" dirty="0" smtClean="0">
                          <a:latin typeface="Verdana" pitchFamily="34" charset="0"/>
                          <a:ea typeface="Verdana" pitchFamily="34" charset="0"/>
                          <a:cs typeface="Verdana" pitchFamily="34" charset="0"/>
                        </a:rPr>
                        <a:t>Number of request</a:t>
                      </a:r>
                      <a:r>
                        <a:rPr lang="en-US" baseline="0" dirty="0" smtClean="0">
                          <a:latin typeface="Verdana" pitchFamily="34" charset="0"/>
                          <a:ea typeface="Verdana" pitchFamily="34" charset="0"/>
                          <a:cs typeface="Verdana" pitchFamily="34" charset="0"/>
                        </a:rPr>
                        <a:t> per second</a:t>
                      </a:r>
                      <a:endParaRPr lang="en-US"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PHP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3187,27</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Static</a:t>
                      </a:r>
                      <a:r>
                        <a:rPr lang="en-US" sz="2000" baseline="0" dirty="0" smtClean="0">
                          <a:latin typeface="Verdana" pitchFamily="34" charset="0"/>
                          <a:ea typeface="Verdana" pitchFamily="34" charset="0"/>
                          <a:cs typeface="Verdana" pitchFamily="34" charset="0"/>
                        </a:rPr>
                        <a:t> ( via Apache )</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2966,51</a:t>
                      </a:r>
                      <a:endParaRPr lang="en-US" sz="2000" dirty="0">
                        <a:latin typeface="Verdana" pitchFamily="34" charset="0"/>
                        <a:ea typeface="Verdana" pitchFamily="34" charset="0"/>
                        <a:cs typeface="Verdana" pitchFamily="34" charset="0"/>
                      </a:endParaRPr>
                    </a:p>
                  </a:txBody>
                  <a:tcPr/>
                </a:tc>
              </a:tr>
              <a:tr h="370840">
                <a:tc>
                  <a:txBody>
                    <a:bodyPr/>
                    <a:lstStyle/>
                    <a:p>
                      <a:r>
                        <a:rPr lang="en-US" sz="2000" dirty="0" smtClean="0">
                          <a:latin typeface="Verdana" pitchFamily="34" charset="0"/>
                          <a:ea typeface="Verdana" pitchFamily="34" charset="0"/>
                          <a:cs typeface="Verdana" pitchFamily="34" charset="0"/>
                        </a:rPr>
                        <a:t>Node.js</a:t>
                      </a:r>
                      <a:endParaRPr lang="en-US" sz="2000" dirty="0">
                        <a:latin typeface="Verdana" pitchFamily="34" charset="0"/>
                        <a:ea typeface="Verdana" pitchFamily="34" charset="0"/>
                        <a:cs typeface="Verdana" pitchFamily="34" charset="0"/>
                      </a:endParaRPr>
                    </a:p>
                  </a:txBody>
                  <a:tcPr/>
                </a:tc>
                <a:tc>
                  <a:txBody>
                    <a:bodyPr/>
                    <a:lstStyle/>
                    <a:p>
                      <a:pPr algn="r"/>
                      <a:r>
                        <a:rPr lang="en-US" sz="2000" dirty="0" smtClean="0">
                          <a:latin typeface="Verdana" pitchFamily="34" charset="0"/>
                          <a:ea typeface="Verdana" pitchFamily="34" charset="0"/>
                          <a:cs typeface="Verdana" pitchFamily="34" charset="0"/>
                        </a:rPr>
                        <a:t>5569,30</a:t>
                      </a:r>
                      <a:endParaRPr lang="en-US" sz="2000" dirty="0">
                        <a:latin typeface="Verdana" pitchFamily="34" charset="0"/>
                        <a:ea typeface="Verdana" pitchFamily="34" charset="0"/>
                        <a:cs typeface="Verdana" pitchFamily="34" charset="0"/>
                      </a:endParaRPr>
                    </a:p>
                  </a:txBody>
                  <a:tcPr/>
                </a:tc>
              </a:tr>
            </a:tbl>
          </a:graphicData>
        </a:graphic>
      </p:graphicFrame>
      <p:sp>
        <p:nvSpPr>
          <p:cNvPr id="7" name="Rectangle 6"/>
          <p:cNvSpPr>
            <a:spLocks noGrp="1"/>
          </p:cNvSpPr>
          <p:nvPr/>
        </p:nvSpPr>
        <p:spPr bwMode="auto">
          <a:xfrm>
            <a:off x="304800" y="228600"/>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Node.js VS Apache</a:t>
            </a:r>
            <a:endParaRPr lang="en-US" dirty="0" smtClean="0">
              <a:effectLst/>
              <a:latin typeface="Candara" pitchFamily="34" charset="0"/>
            </a:endParaRPr>
          </a:p>
        </p:txBody>
      </p:sp>
    </p:spTree>
    <p:extLst>
      <p:ext uri="{BB962C8B-B14F-4D97-AF65-F5344CB8AC3E}">
        <p14:creationId xmlns:p14="http://schemas.microsoft.com/office/powerpoint/2010/main" val="977712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304800" y="990601"/>
            <a:ext cx="2590800"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latin typeface="Candara" pitchFamily="34" charset="0"/>
              </a:rPr>
              <a:t>What is Real-time web</a:t>
            </a:r>
          </a:p>
          <a:p>
            <a:endParaRPr lang="en-US" sz="1400" dirty="0">
              <a:latin typeface="Candara" pitchFamily="34" charset="0"/>
            </a:endParaRPr>
          </a:p>
          <a:p>
            <a:r>
              <a:rPr lang="en-US" sz="1400" dirty="0">
                <a:latin typeface="Candara" pitchFamily="34" charset="0"/>
              </a:rPr>
              <a:t>To create Real-time system on web we need ..</a:t>
            </a:r>
          </a:p>
          <a:p>
            <a:endParaRPr lang="en-US" sz="1400" dirty="0">
              <a:latin typeface="Candara" pitchFamily="34" charset="0"/>
            </a:endParaRPr>
          </a:p>
          <a:p>
            <a:r>
              <a:rPr lang="en-US" sz="1400" dirty="0">
                <a:latin typeface="Candara" pitchFamily="34" charset="0"/>
              </a:rPr>
              <a:t>Some technologies for Real-time systems</a:t>
            </a:r>
          </a:p>
          <a:p>
            <a:endParaRPr lang="en-US" sz="1400" dirty="0">
              <a:latin typeface="Candara" pitchFamily="34" charset="0"/>
            </a:endParaRPr>
          </a:p>
          <a:p>
            <a:r>
              <a:rPr lang="en-US" sz="1400" dirty="0">
                <a:latin typeface="Candara" pitchFamily="34" charset="0"/>
              </a:rPr>
              <a:t>Introduction </a:t>
            </a:r>
            <a:r>
              <a:rPr lang="en-US" sz="1400" dirty="0" err="1">
                <a:latin typeface="Candara" pitchFamily="34" charset="0"/>
              </a:rPr>
              <a:t>NodeJS</a:t>
            </a:r>
            <a:endParaRPr lang="en-US" sz="1400" dirty="0">
              <a:latin typeface="Candara" pitchFamily="34" charset="0"/>
            </a:endParaRPr>
          </a:p>
          <a:p>
            <a:endParaRPr lang="en-US" sz="1400" dirty="0">
              <a:latin typeface="Candara" pitchFamily="34" charset="0"/>
            </a:endParaRPr>
          </a:p>
          <a:p>
            <a:r>
              <a:rPr lang="en-US" sz="1400" dirty="0">
                <a:latin typeface="Candara" pitchFamily="34" charset="0"/>
              </a:rPr>
              <a:t>What is </a:t>
            </a:r>
            <a:r>
              <a:rPr lang="en-US" sz="1400" dirty="0" err="1">
                <a:latin typeface="Candara" pitchFamily="34" charset="0"/>
              </a:rPr>
              <a:t>NodeJS</a:t>
            </a:r>
            <a:r>
              <a:rPr lang="en-US" sz="1400" dirty="0">
                <a:latin typeface="Candara" pitchFamily="34" charset="0"/>
              </a:rPr>
              <a:t>?</a:t>
            </a:r>
          </a:p>
          <a:p>
            <a:endParaRPr lang="en-US" sz="1400" dirty="0">
              <a:latin typeface="Candara" pitchFamily="34" charset="0"/>
            </a:endParaRPr>
          </a:p>
          <a:p>
            <a:r>
              <a:rPr lang="en-US" sz="1400" dirty="0">
                <a:latin typeface="Candara" pitchFamily="34" charset="0"/>
              </a:rPr>
              <a:t>Why Use </a:t>
            </a:r>
            <a:r>
              <a:rPr lang="en-US" sz="1400" dirty="0" err="1">
                <a:latin typeface="Candara" pitchFamily="34" charset="0"/>
              </a:rPr>
              <a:t>NodeJS</a:t>
            </a:r>
            <a:r>
              <a:rPr lang="en-US" sz="1400" dirty="0">
                <a:latin typeface="Candara" pitchFamily="34" charset="0"/>
              </a:rPr>
              <a:t> </a:t>
            </a:r>
            <a:r>
              <a:rPr lang="en-US" sz="1400" dirty="0" smtClean="0">
                <a:latin typeface="Candara" pitchFamily="34" charset="0"/>
              </a:rPr>
              <a:t>?</a:t>
            </a:r>
          </a:p>
          <a:p>
            <a:pPr marL="0" indent="0">
              <a:buNone/>
            </a:pPr>
            <a:endParaRPr lang="en-US" sz="1400" dirty="0">
              <a:latin typeface="Candara" pitchFamily="34" charset="0"/>
            </a:endParaRPr>
          </a:p>
          <a:p>
            <a:r>
              <a:rPr lang="en-US" sz="1400" dirty="0">
                <a:latin typeface="Candara" pitchFamily="34" charset="0"/>
              </a:rPr>
              <a:t>Two Important Theories</a:t>
            </a:r>
          </a:p>
          <a:p>
            <a:endParaRPr lang="en-US" sz="1400" dirty="0">
              <a:latin typeface="Candara" pitchFamily="34" charset="0"/>
            </a:endParaRPr>
          </a:p>
        </p:txBody>
      </p:sp>
      <p:sp>
        <p:nvSpPr>
          <p:cNvPr id="6" name="Title 1"/>
          <p:cNvSpPr>
            <a:spLocks noGrp="1"/>
          </p:cNvSpPr>
          <p:nvPr/>
        </p:nvSpPr>
        <p:spPr>
          <a:xfrm>
            <a:off x="457200" y="604044"/>
            <a:ext cx="1295400" cy="386556"/>
          </a:xfrm>
          <a:prstGeom prst="rect">
            <a:avLst/>
          </a:prstGeom>
        </p:spPr>
        <p:txBody>
          <a:bodyPr vert="horz" anchor="b">
            <a:normAutofit lnSpcReduction="1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sz="2000" dirty="0" smtClean="0">
                <a:latin typeface="Candara" pitchFamily="34" charset="0"/>
              </a:rPr>
              <a:t>Agenda</a:t>
            </a:r>
            <a:endParaRPr lang="en-US" sz="2000" dirty="0">
              <a:latin typeface="Candara" pitchFamily="34" charset="0"/>
            </a:endParaRPr>
          </a:p>
        </p:txBody>
      </p:sp>
      <p:sp>
        <p:nvSpPr>
          <p:cNvPr id="4" name="Content Placeholder 2"/>
          <p:cNvSpPr>
            <a:spLocks noGrp="1"/>
          </p:cNvSpPr>
          <p:nvPr/>
        </p:nvSpPr>
        <p:spPr>
          <a:xfrm>
            <a:off x="2819400" y="990602"/>
            <a:ext cx="2819400" cy="39623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latin typeface="Candara" pitchFamily="34" charset="0"/>
              </a:rPr>
              <a:t>What </a:t>
            </a:r>
            <a:r>
              <a:rPr lang="en-US" sz="1400" dirty="0">
                <a:latin typeface="Candara" pitchFamily="34" charset="0"/>
              </a:rPr>
              <a:t>is unique about Node.js?</a:t>
            </a:r>
          </a:p>
          <a:p>
            <a:endParaRPr lang="en-US" sz="1400" dirty="0">
              <a:latin typeface="Candara" pitchFamily="34" charset="0"/>
            </a:endParaRPr>
          </a:p>
          <a:p>
            <a:r>
              <a:rPr lang="en-US" sz="1400" dirty="0">
                <a:latin typeface="Candara" pitchFamily="34" charset="0"/>
              </a:rPr>
              <a:t>What can you do with Node.js ?</a:t>
            </a:r>
          </a:p>
          <a:p>
            <a:endParaRPr lang="en-US" sz="1400" dirty="0">
              <a:latin typeface="Candara" pitchFamily="34" charset="0"/>
            </a:endParaRPr>
          </a:p>
          <a:p>
            <a:r>
              <a:rPr lang="en-US" sz="1400" dirty="0">
                <a:latin typeface="Candara" pitchFamily="34" charset="0"/>
              </a:rPr>
              <a:t>What can’t do with Node.js?</a:t>
            </a:r>
          </a:p>
          <a:p>
            <a:endParaRPr lang="en-US" sz="1400" dirty="0" smtClean="0">
              <a:latin typeface="Candara" pitchFamily="34" charset="0"/>
            </a:endParaRPr>
          </a:p>
          <a:p>
            <a:r>
              <a:rPr lang="en-US" sz="1400" dirty="0" smtClean="0">
                <a:latin typeface="Candara" pitchFamily="34" charset="0"/>
              </a:rPr>
              <a:t>Threads </a:t>
            </a:r>
            <a:r>
              <a:rPr lang="en-US" sz="1400" dirty="0">
                <a:latin typeface="Candara" pitchFamily="34" charset="0"/>
              </a:rPr>
              <a:t>VS Event-driven</a:t>
            </a:r>
          </a:p>
          <a:p>
            <a:endParaRPr lang="en-US" sz="1400" dirty="0">
              <a:latin typeface="Candara" pitchFamily="34" charset="0"/>
            </a:endParaRPr>
          </a:p>
          <a:p>
            <a:r>
              <a:rPr lang="en-US" sz="1400" dirty="0">
                <a:latin typeface="Candara" pitchFamily="34" charset="0"/>
              </a:rPr>
              <a:t>Why node.js use event-based?</a:t>
            </a:r>
          </a:p>
          <a:p>
            <a:endParaRPr lang="en-US" sz="1400" dirty="0">
              <a:latin typeface="Candara" pitchFamily="34" charset="0"/>
            </a:endParaRPr>
          </a:p>
          <a:p>
            <a:r>
              <a:rPr lang="en-US" sz="1400" dirty="0">
                <a:latin typeface="Candara" pitchFamily="34" charset="0"/>
              </a:rPr>
              <a:t>System Requirements</a:t>
            </a:r>
          </a:p>
          <a:p>
            <a:endParaRPr lang="en-US" sz="1400" dirty="0">
              <a:latin typeface="Candara" pitchFamily="34" charset="0"/>
            </a:endParaRPr>
          </a:p>
          <a:p>
            <a:r>
              <a:rPr lang="en-US" sz="1400" dirty="0">
                <a:latin typeface="Candara" pitchFamily="34" charset="0"/>
              </a:rPr>
              <a:t>Node.js VS </a:t>
            </a:r>
            <a:r>
              <a:rPr lang="en-US" sz="1400" dirty="0" smtClean="0">
                <a:latin typeface="Candara" pitchFamily="34" charset="0"/>
              </a:rPr>
              <a:t>Apache</a:t>
            </a:r>
            <a:endParaRPr lang="en-US" sz="1400" dirty="0">
              <a:latin typeface="Candara" pitchFamily="34" charset="0"/>
            </a:endParaRPr>
          </a:p>
        </p:txBody>
      </p:sp>
      <p:sp>
        <p:nvSpPr>
          <p:cNvPr id="7" name="Content Placeholder 2"/>
          <p:cNvSpPr>
            <a:spLocks noGrp="1"/>
          </p:cNvSpPr>
          <p:nvPr/>
        </p:nvSpPr>
        <p:spPr>
          <a:xfrm>
            <a:off x="6019800" y="990600"/>
            <a:ext cx="2743200" cy="3962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latin typeface="Candara" pitchFamily="34" charset="0"/>
              </a:rPr>
              <a:t>What </a:t>
            </a:r>
            <a:r>
              <a:rPr lang="en-US" sz="1400" dirty="0">
                <a:latin typeface="Candara" pitchFamily="34" charset="0"/>
              </a:rPr>
              <a:t>can we do with Node.js</a:t>
            </a:r>
          </a:p>
          <a:p>
            <a:endParaRPr lang="en-US" sz="1400" dirty="0">
              <a:latin typeface="Candara" pitchFamily="34" charset="0"/>
            </a:endParaRPr>
          </a:p>
          <a:p>
            <a:r>
              <a:rPr lang="en-US" sz="1400" dirty="0">
                <a:latin typeface="Candara" pitchFamily="34" charset="0"/>
              </a:rPr>
              <a:t>When to use Node.js ?</a:t>
            </a:r>
          </a:p>
          <a:p>
            <a:endParaRPr lang="en-US" sz="1400" dirty="0">
              <a:latin typeface="Candara" pitchFamily="34" charset="0"/>
            </a:endParaRPr>
          </a:p>
          <a:p>
            <a:r>
              <a:rPr lang="en-US" sz="1400" dirty="0">
                <a:latin typeface="Candara" pitchFamily="34" charset="0"/>
              </a:rPr>
              <a:t>System Requirements</a:t>
            </a:r>
          </a:p>
          <a:p>
            <a:endParaRPr lang="en-US" sz="1400" dirty="0">
              <a:latin typeface="Candara" pitchFamily="34" charset="0"/>
            </a:endParaRPr>
          </a:p>
          <a:p>
            <a:r>
              <a:rPr lang="en-US" sz="1400" dirty="0">
                <a:latin typeface="Candara" pitchFamily="34" charset="0"/>
              </a:rPr>
              <a:t>lets play with Node - Demo</a:t>
            </a:r>
          </a:p>
          <a:p>
            <a:endParaRPr lang="en-US" sz="1400" dirty="0">
              <a:latin typeface="Candara" pitchFamily="34" charset="0"/>
            </a:endParaRPr>
          </a:p>
          <a:p>
            <a:r>
              <a:rPr lang="en-US" sz="1400" dirty="0">
                <a:latin typeface="Candara" pitchFamily="34" charset="0"/>
              </a:rPr>
              <a:t>Drawbacks</a:t>
            </a:r>
          </a:p>
          <a:p>
            <a:endParaRPr lang="en-US" sz="1400" dirty="0">
              <a:latin typeface="Candara" pitchFamily="34" charset="0"/>
            </a:endParaRPr>
          </a:p>
          <a:p>
            <a:r>
              <a:rPr lang="en-US" sz="1400" dirty="0">
                <a:latin typeface="Candara" pitchFamily="34" charset="0"/>
              </a:rPr>
              <a:t>Who is using Node.js</a:t>
            </a:r>
          </a:p>
          <a:p>
            <a:endParaRPr lang="en-US" sz="1400" dirty="0">
              <a:latin typeface="Candara" pitchFamily="34" charset="0"/>
            </a:endParaRPr>
          </a:p>
          <a:p>
            <a:r>
              <a:rPr lang="en-US" sz="1400" dirty="0">
                <a:latin typeface="Candara" pitchFamily="34" charset="0"/>
              </a:rPr>
              <a:t>References</a:t>
            </a:r>
            <a:endParaRPr lang="en-US" sz="1400" dirty="0">
              <a:latin typeface="Candara" pitchFamily="34" charset="0"/>
            </a:endParaRPr>
          </a:p>
        </p:txBody>
      </p:sp>
    </p:spTree>
    <p:extLst>
      <p:ext uri="{BB962C8B-B14F-4D97-AF65-F5344CB8AC3E}">
        <p14:creationId xmlns:p14="http://schemas.microsoft.com/office/powerpoint/2010/main" val="1469559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457200" y="56276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smtClean="0">
                <a:effectLst/>
              </a:rPr>
              <a:t>I/O Example</a:t>
            </a:r>
          </a:p>
        </p:txBody>
      </p:sp>
      <p:sp>
        <p:nvSpPr>
          <p:cNvPr id="3" name="Rectangle 2"/>
          <p:cNvSpPr>
            <a:spLocks noGrp="1"/>
          </p:cNvSpPr>
          <p:nvPr/>
        </p:nvSpPr>
        <p:spPr bwMode="auto">
          <a:xfrm>
            <a:off x="457200" y="1769269"/>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endParaRPr lang="en-US" smtClean="0"/>
          </a:p>
        </p:txBody>
      </p:sp>
      <p:pic>
        <p:nvPicPr>
          <p:cNvPr id="4" name="Picture 3" descr="io_exampl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05768"/>
            <a:ext cx="8610600" cy="34341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bwMode="auto">
          <a:xfrm>
            <a:off x="152400" y="181769"/>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What can we do with Node.js</a:t>
            </a:r>
            <a:endParaRPr lang="en-US" dirty="0" smtClean="0">
              <a:effectLst/>
              <a:latin typeface="Candara" pitchFamily="34" charset="0"/>
            </a:endParaRPr>
          </a:p>
        </p:txBody>
      </p:sp>
      <p:sp>
        <p:nvSpPr>
          <p:cNvPr id="5" name="Content Placeholder 2"/>
          <p:cNvSpPr>
            <a:spLocks noGrp="1"/>
          </p:cNvSpPr>
          <p:nvPr/>
        </p:nvSpPr>
        <p:spPr>
          <a:xfrm>
            <a:off x="457200" y="1166019"/>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Candara" pitchFamily="34" charset="0"/>
              </a:rPr>
              <a:t>You can create an </a:t>
            </a:r>
            <a:r>
              <a:rPr lang="en-US" sz="2400" b="1" dirty="0" smtClean="0">
                <a:latin typeface="Candara" pitchFamily="34" charset="0"/>
              </a:rPr>
              <a:t>HTTP server</a:t>
            </a:r>
            <a:r>
              <a:rPr lang="en-US" sz="2400" dirty="0" smtClean="0">
                <a:latin typeface="Candara" pitchFamily="34" charset="0"/>
              </a:rPr>
              <a:t> and print ‘</a:t>
            </a:r>
            <a:r>
              <a:rPr lang="en-US" sz="2400" i="1" dirty="0" smtClean="0">
                <a:latin typeface="Candara" pitchFamily="34" charset="0"/>
              </a:rPr>
              <a:t>hello world</a:t>
            </a:r>
            <a:r>
              <a:rPr lang="en-US" sz="2400" dirty="0" smtClean="0">
                <a:latin typeface="Candara" pitchFamily="34" charset="0"/>
              </a:rPr>
              <a:t>’ on the browser in just 4 lines of JavaScript.</a:t>
            </a:r>
          </a:p>
          <a:p>
            <a:endParaRPr lang="en-US" sz="2400" dirty="0" smtClean="0">
              <a:solidFill>
                <a:schemeClr val="accent1">
                  <a:lumMod val="75000"/>
                </a:schemeClr>
              </a:solidFill>
              <a:latin typeface="Candara" pitchFamily="34" charset="0"/>
            </a:endParaRPr>
          </a:p>
          <a:p>
            <a:r>
              <a:rPr lang="en-US" sz="2400" dirty="0" smtClean="0">
                <a:latin typeface="Candara" pitchFamily="34" charset="0"/>
              </a:rPr>
              <a:t>You can create a </a:t>
            </a:r>
            <a:r>
              <a:rPr lang="en-US" sz="2400" b="1" dirty="0" smtClean="0">
                <a:latin typeface="Candara" pitchFamily="34" charset="0"/>
              </a:rPr>
              <a:t>DNS server</a:t>
            </a:r>
            <a:r>
              <a:rPr lang="en-US" sz="2400" dirty="0" smtClean="0">
                <a:latin typeface="Candara" pitchFamily="34" charset="0"/>
              </a:rPr>
              <a:t>.</a:t>
            </a:r>
          </a:p>
          <a:p>
            <a:endParaRPr lang="en-US" sz="2400" dirty="0" smtClean="0">
              <a:solidFill>
                <a:schemeClr val="accent1">
                  <a:lumMod val="75000"/>
                </a:schemeClr>
              </a:solidFill>
              <a:latin typeface="Candara" pitchFamily="34" charset="0"/>
            </a:endParaRPr>
          </a:p>
          <a:p>
            <a:r>
              <a:rPr lang="en-US" sz="2400" dirty="0" smtClean="0">
                <a:latin typeface="Candara" pitchFamily="34" charset="0"/>
              </a:rPr>
              <a:t>You can create a </a:t>
            </a:r>
            <a:r>
              <a:rPr lang="en-US" sz="2400" b="1" dirty="0" smtClean="0">
                <a:latin typeface="Candara" pitchFamily="34" charset="0"/>
              </a:rPr>
              <a:t>Web</a:t>
            </a:r>
            <a:r>
              <a:rPr lang="en-US" sz="2400" dirty="0" smtClean="0">
                <a:latin typeface="Candara" pitchFamily="34" charset="0"/>
              </a:rPr>
              <a:t> </a:t>
            </a:r>
            <a:r>
              <a:rPr lang="en-US" sz="2400" b="1" dirty="0" smtClean="0">
                <a:latin typeface="Candara" pitchFamily="34" charset="0"/>
              </a:rPr>
              <a:t>Chat Application</a:t>
            </a:r>
            <a:r>
              <a:rPr lang="en-US" sz="2400" dirty="0" smtClean="0">
                <a:latin typeface="Candara" pitchFamily="34" charset="0"/>
              </a:rPr>
              <a:t> like </a:t>
            </a:r>
            <a:r>
              <a:rPr lang="en-US" sz="2400" dirty="0" err="1" smtClean="0">
                <a:latin typeface="Candara" pitchFamily="34" charset="0"/>
              </a:rPr>
              <a:t>GTalk</a:t>
            </a:r>
            <a:r>
              <a:rPr lang="en-US" sz="2400" dirty="0" smtClean="0">
                <a:latin typeface="Candara" pitchFamily="34" charset="0"/>
              </a:rPr>
              <a:t> in the browser.</a:t>
            </a:r>
          </a:p>
          <a:p>
            <a:endParaRPr lang="en-US" sz="2400" dirty="0" smtClean="0">
              <a:latin typeface="Candara" pitchFamily="34" charset="0"/>
            </a:endParaRPr>
          </a:p>
          <a:p>
            <a:r>
              <a:rPr lang="en-US" sz="2400" dirty="0" smtClean="0">
                <a:latin typeface="Candara" pitchFamily="34" charset="0"/>
              </a:rPr>
              <a:t>Node.js can also be used for creating </a:t>
            </a:r>
            <a:r>
              <a:rPr lang="en-US" sz="2400" b="1" dirty="0" smtClean="0">
                <a:latin typeface="Candara" pitchFamily="34" charset="0"/>
              </a:rPr>
              <a:t>online games</a:t>
            </a:r>
            <a:r>
              <a:rPr lang="en-US" sz="2400" dirty="0" smtClean="0">
                <a:latin typeface="Candara" pitchFamily="34" charset="0"/>
              </a:rPr>
              <a:t>, collaboration tools or anything which sends updates to the user in </a:t>
            </a:r>
            <a:r>
              <a:rPr lang="en-US" sz="2400" b="1" dirty="0" smtClean="0">
                <a:latin typeface="Candara" pitchFamily="34" charset="0"/>
              </a:rPr>
              <a:t>Real-time</a:t>
            </a:r>
            <a:r>
              <a:rPr lang="en-US" sz="2400" dirty="0" smtClean="0">
                <a:latin typeface="Candara" pitchFamily="34" charset="0"/>
              </a:rPr>
              <a:t>.</a:t>
            </a:r>
          </a:p>
        </p:txBody>
      </p:sp>
    </p:spTree>
    <p:extLst>
      <p:ext uri="{BB962C8B-B14F-4D97-AF65-F5344CB8AC3E}">
        <p14:creationId xmlns:p14="http://schemas.microsoft.com/office/powerpoint/2010/main" val="319712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bwMode="auto">
          <a:xfrm>
            <a:off x="152400" y="181769"/>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t>When to use Node.js ?</a:t>
            </a:r>
            <a:endParaRPr lang="en-US" dirty="0" smtClean="0">
              <a:effectLst/>
              <a:latin typeface="Candara" pitchFamily="34" charset="0"/>
            </a:endParaRPr>
          </a:p>
        </p:txBody>
      </p:sp>
      <p:sp>
        <p:nvSpPr>
          <p:cNvPr id="5" name="Content Placeholder 2"/>
          <p:cNvSpPr>
            <a:spLocks noGrp="1"/>
          </p:cNvSpPr>
          <p:nvPr/>
        </p:nvSpPr>
        <p:spPr>
          <a:xfrm>
            <a:off x="457200" y="1166019"/>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Candara" pitchFamily="34" charset="0"/>
                <a:cs typeface="Arial" pitchFamily="34" charset="0"/>
              </a:rPr>
              <a:t>streaming based </a:t>
            </a:r>
            <a:r>
              <a:rPr lang="en-US" sz="2400" b="1" dirty="0" smtClean="0">
                <a:latin typeface="Candara" pitchFamily="34" charset="0"/>
                <a:cs typeface="Arial" pitchFamily="34" charset="0"/>
              </a:rPr>
              <a:t>Real-time</a:t>
            </a:r>
            <a:r>
              <a:rPr lang="en-US" sz="2400" dirty="0" smtClean="0">
                <a:latin typeface="Candara" pitchFamily="34" charset="0"/>
                <a:cs typeface="Arial" pitchFamily="34" charset="0"/>
              </a:rPr>
              <a:t> services, online games, web chat applications,..etc.</a:t>
            </a:r>
          </a:p>
          <a:p>
            <a:endParaRPr lang="en-US" sz="2400" dirty="0" smtClean="0">
              <a:latin typeface="Candara" pitchFamily="34" charset="0"/>
              <a:cs typeface="Arial" pitchFamily="34" charset="0"/>
            </a:endParaRPr>
          </a:p>
          <a:p>
            <a:r>
              <a:rPr lang="en-US" sz="2400" dirty="0" smtClean="0">
                <a:latin typeface="Candara" pitchFamily="34" charset="0"/>
                <a:cs typeface="Arial" pitchFamily="34" charset="0"/>
              </a:rPr>
              <a:t>If you need </a:t>
            </a:r>
            <a:r>
              <a:rPr lang="en-US" sz="2400" b="1" dirty="0" smtClean="0">
                <a:latin typeface="Candara" pitchFamily="34" charset="0"/>
                <a:cs typeface="Arial" pitchFamily="34" charset="0"/>
              </a:rPr>
              <a:t>high level concurrency</a:t>
            </a:r>
            <a:r>
              <a:rPr lang="en-US" sz="2400" dirty="0" smtClean="0">
                <a:latin typeface="Candara" pitchFamily="34" charset="0"/>
                <a:cs typeface="Arial" pitchFamily="34" charset="0"/>
              </a:rPr>
              <a:t> and not worried about CPU-cycles. </a:t>
            </a:r>
          </a:p>
          <a:p>
            <a:endParaRPr lang="en-US" sz="2400" dirty="0" smtClean="0">
              <a:latin typeface="Candara" pitchFamily="34" charset="0"/>
              <a:cs typeface="Arial" pitchFamily="34" charset="0"/>
            </a:endParaRPr>
          </a:p>
          <a:p>
            <a:r>
              <a:rPr lang="en-US" sz="2400" dirty="0" smtClean="0">
                <a:latin typeface="Candara" pitchFamily="34" charset="0"/>
                <a:cs typeface="Arial" pitchFamily="34" charset="0"/>
              </a:rPr>
              <a:t>If you are good at JavaScript code.</a:t>
            </a:r>
          </a:p>
          <a:p>
            <a:pPr lvl="2"/>
            <a:r>
              <a:rPr lang="en-US" dirty="0" smtClean="0">
                <a:latin typeface="Candara" pitchFamily="34" charset="0"/>
                <a:cs typeface="Arial" pitchFamily="34" charset="0"/>
              </a:rPr>
              <a:t>You will develop the front-end and back-end in the same language, what a triumph </a:t>
            </a:r>
            <a:r>
              <a:rPr lang="en-US" dirty="0" smtClean="0">
                <a:latin typeface="Candara" pitchFamily="34" charset="0"/>
                <a:cs typeface="Arial" pitchFamily="34" charset="0"/>
                <a:sym typeface="Wingdings" pitchFamily="2" charset="2"/>
              </a:rPr>
              <a:t></a:t>
            </a:r>
            <a:endParaRPr lang="en-US" dirty="0">
              <a:latin typeface="Candara" pitchFamily="34" charset="0"/>
              <a:cs typeface="Arial" pitchFamily="34" charset="0"/>
            </a:endParaRPr>
          </a:p>
        </p:txBody>
      </p:sp>
    </p:spTree>
    <p:extLst>
      <p:ext uri="{BB962C8B-B14F-4D97-AF65-F5344CB8AC3E}">
        <p14:creationId xmlns:p14="http://schemas.microsoft.com/office/powerpoint/2010/main" val="26602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57200" y="1450975"/>
            <a:ext cx="7467600" cy="4035425"/>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r>
              <a:rPr lang="en-US" sz="2400" dirty="0" smtClean="0">
                <a:latin typeface="Candara" pitchFamily="34" charset="0"/>
                <a:ea typeface="Verdana" pitchFamily="34" charset="0"/>
                <a:cs typeface="Verdana" pitchFamily="34" charset="0"/>
              </a:rPr>
              <a:t>Node runs best on the POSIX-like operating systems. These are the various UNIX derivatives (Solaris, and so on) or work a likes (Linux, Mac OS X, and so on). </a:t>
            </a:r>
          </a:p>
          <a:p>
            <a:pPr algn="just"/>
            <a:endParaRPr lang="en-US" sz="2400" dirty="0" smtClean="0">
              <a:latin typeface="Candara" pitchFamily="34" charset="0"/>
              <a:ea typeface="Verdana" pitchFamily="34" charset="0"/>
              <a:cs typeface="Verdana" pitchFamily="34" charset="0"/>
            </a:endParaRPr>
          </a:p>
          <a:p>
            <a:pPr algn="just"/>
            <a:r>
              <a:rPr lang="en-US" sz="2400" dirty="0" smtClean="0">
                <a:latin typeface="Candara" pitchFamily="34" charset="0"/>
                <a:ea typeface="Verdana" pitchFamily="34" charset="0"/>
                <a:cs typeface="Verdana" pitchFamily="34" charset="0"/>
              </a:rPr>
              <a:t>While Windows is not POSIX compatible, Node can be built on it either using POSIX compatibility environments (in Node 0.4x and earlier). </a:t>
            </a:r>
          </a:p>
          <a:p>
            <a:pPr algn="just">
              <a:buFont typeface="Arial" pitchFamily="34" charset="0"/>
              <a:buNone/>
            </a:pPr>
            <a:endParaRPr lang="en-US" sz="2400" dirty="0" smtClean="0">
              <a:latin typeface="Candara" pitchFamily="34" charset="0"/>
              <a:ea typeface="Verdana" pitchFamily="34" charset="0"/>
              <a:cs typeface="Verdana" pitchFamily="34" charset="0"/>
            </a:endParaRPr>
          </a:p>
        </p:txBody>
      </p:sp>
      <p:sp>
        <p:nvSpPr>
          <p:cNvPr id="6" name="Rectangle 5"/>
          <p:cNvSpPr>
            <a:spLocks noGrp="1"/>
          </p:cNvSpPr>
          <p:nvPr/>
        </p:nvSpPr>
        <p:spPr bwMode="auto">
          <a:xfrm>
            <a:off x="304800" y="228600"/>
            <a:ext cx="8229600" cy="9612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a:effectLst/>
                <a:latin typeface="Candara" pitchFamily="34" charset="0"/>
              </a:rPr>
              <a:t>System Requirements</a:t>
            </a:r>
            <a:endParaRPr lang="en-US" dirty="0" smtClean="0">
              <a:effectLst/>
              <a:latin typeface="Candara" pitchFamily="34" charset="0"/>
            </a:endParaRPr>
          </a:p>
        </p:txBody>
      </p:sp>
    </p:spTree>
    <p:extLst>
      <p:ext uri="{BB962C8B-B14F-4D97-AF65-F5344CB8AC3E}">
        <p14:creationId xmlns:p14="http://schemas.microsoft.com/office/powerpoint/2010/main" val="3464481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66700" y="257453"/>
            <a:ext cx="8153400" cy="71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3600" dirty="0" smtClean="0">
                <a:ln w="18415" cmpd="sng">
                  <a:solidFill>
                    <a:srgbClr val="FFFFFF"/>
                  </a:solidFill>
                  <a:prstDash val="solid"/>
                </a:ln>
                <a:solidFill>
                  <a:schemeClr val="tx2"/>
                </a:solidFill>
                <a:effectLst>
                  <a:outerShdw blurRad="63500" dir="3600000" algn="tl" rotWithShape="0">
                    <a:srgbClr val="000000">
                      <a:alpha val="70000"/>
                    </a:srgbClr>
                  </a:outerShdw>
                </a:effectLst>
              </a:rPr>
              <a:t>Ok, lets play with Node </a:t>
            </a:r>
            <a:endParaRPr lang="en-US" sz="3600" dirty="0">
              <a:ln w="18415" cmpd="sng">
                <a:solidFill>
                  <a:srgbClr val="FFFFFF"/>
                </a:solidFill>
                <a:prstDash val="solid"/>
              </a:ln>
              <a:solidFill>
                <a:schemeClr val="tx2"/>
              </a:solidFill>
              <a:effectLst>
                <a:outerShdw blurRad="63500" dir="3600000" algn="tl" rotWithShape="0">
                  <a:srgbClr val="000000">
                    <a:alpha val="70000"/>
                  </a:srgbClr>
                </a:outerShdw>
              </a:effectLst>
            </a:endParaRPr>
          </a:p>
        </p:txBody>
      </p:sp>
      <p:sp>
        <p:nvSpPr>
          <p:cNvPr id="6" name="TextBox 3"/>
          <p:cNvSpPr txBox="1"/>
          <p:nvPr/>
        </p:nvSpPr>
        <p:spPr>
          <a:xfrm>
            <a:off x="5257800" y="5650468"/>
            <a:ext cx="36195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2"/>
                </a:solidFill>
              </a:rPr>
              <a:t>Example: </a:t>
            </a:r>
            <a:r>
              <a:rPr lang="en-US" b="1" dirty="0" smtClean="0">
                <a:solidFill>
                  <a:schemeClr val="tx2"/>
                </a:solidFill>
              </a:rPr>
              <a:t>Creating Http server </a:t>
            </a:r>
            <a:endParaRPr lang="en-US" b="1" dirty="0">
              <a:solidFill>
                <a:schemeClr val="tx2"/>
              </a:solidFill>
            </a:endParaRPr>
          </a:p>
        </p:txBody>
      </p:sp>
      <p:sp>
        <p:nvSpPr>
          <p:cNvPr id="7" name="Content Placeholder 2"/>
          <p:cNvSpPr>
            <a:spLocks noGrp="1"/>
          </p:cNvSpPr>
          <p:nvPr/>
        </p:nvSpPr>
        <p:spPr>
          <a:xfrm>
            <a:off x="419100" y="1874837"/>
            <a:ext cx="8153400" cy="21637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3800" dirty="0" smtClean="0">
                <a:ln w="18415" cmpd="sng">
                  <a:solidFill>
                    <a:srgbClr val="FFFFFF"/>
                  </a:solidFill>
                  <a:prstDash val="solid"/>
                </a:ln>
                <a:solidFill>
                  <a:schemeClr val="accent4">
                    <a:lumMod val="75000"/>
                  </a:schemeClr>
                </a:solidFill>
                <a:effectLst>
                  <a:outerShdw blurRad="63500" dir="3600000" algn="tl" rotWithShape="0">
                    <a:srgbClr val="000000">
                      <a:alpha val="70000"/>
                    </a:srgbClr>
                  </a:outerShdw>
                </a:effectLst>
              </a:rPr>
              <a:t>Node</a:t>
            </a:r>
            <a:r>
              <a:rPr lang="en-US" sz="13800" dirty="0" smtClean="0">
                <a:ln w="18415" cmpd="sng">
                  <a:solidFill>
                    <a:srgbClr val="FFFFFF"/>
                  </a:solidFill>
                  <a:prstDash val="solid"/>
                </a:ln>
                <a:solidFill>
                  <a:schemeClr val="tx2"/>
                </a:solidFill>
                <a:effectLst>
                  <a:outerShdw blurRad="63500" dir="3600000" algn="tl" rotWithShape="0">
                    <a:srgbClr val="000000">
                      <a:alpha val="70000"/>
                    </a:srgbClr>
                  </a:outerShdw>
                </a:effectLst>
              </a:rPr>
              <a:t> JS</a:t>
            </a:r>
            <a:endParaRPr lang="en-US" sz="13800" dirty="0">
              <a:ln w="18415" cmpd="sng">
                <a:solidFill>
                  <a:srgbClr val="FFFFFF"/>
                </a:solidFill>
                <a:prstDash val="solid"/>
              </a:ln>
              <a:solidFill>
                <a:schemeClr val="tx2"/>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405310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457200" y="56276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Drawbacks</a:t>
            </a:r>
          </a:p>
        </p:txBody>
      </p:sp>
      <p:sp>
        <p:nvSpPr>
          <p:cNvPr id="3" name="Rectangle 2"/>
          <p:cNvSpPr>
            <a:spLocks noGrp="1"/>
          </p:cNvSpPr>
          <p:nvPr/>
        </p:nvSpPr>
        <p:spPr bwMode="auto">
          <a:xfrm>
            <a:off x="457200" y="1769269"/>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smtClean="0">
                <a:latin typeface="Candara" pitchFamily="34" charset="0"/>
              </a:rPr>
              <a:t>Use of JS on both the client and server-side should remove need to “context switch”</a:t>
            </a:r>
          </a:p>
          <a:p>
            <a:pPr lvl="1"/>
            <a:r>
              <a:rPr lang="en-US" sz="2400" dirty="0" smtClean="0">
                <a:latin typeface="Candara" pitchFamily="34" charset="0"/>
              </a:rPr>
              <a:t>Client-side JS makes heavy use of the DOM, no access to files/databases</a:t>
            </a:r>
          </a:p>
          <a:p>
            <a:pPr lvl="1"/>
            <a:r>
              <a:rPr lang="en-US" sz="2400" dirty="0" smtClean="0">
                <a:latin typeface="Candara" pitchFamily="34" charset="0"/>
              </a:rPr>
              <a:t>Server-side JS deals mostly in files/databases, no DOM</a:t>
            </a:r>
          </a:p>
          <a:p>
            <a:pPr lvl="2"/>
            <a:r>
              <a:rPr lang="en-US" sz="2400" dirty="0" err="1" smtClean="0">
                <a:latin typeface="Candara" pitchFamily="34" charset="0"/>
              </a:rPr>
              <a:t>JSDom</a:t>
            </a:r>
            <a:r>
              <a:rPr lang="en-US" sz="2400" dirty="0" smtClean="0">
                <a:latin typeface="Candara" pitchFamily="34" charset="0"/>
              </a:rPr>
              <a:t> project for Node works for simple tasks, but not much else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457200" y="56276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Conclusion</a:t>
            </a:r>
          </a:p>
        </p:txBody>
      </p:sp>
      <p:sp>
        <p:nvSpPr>
          <p:cNvPr id="3" name="Rectangle 2"/>
          <p:cNvSpPr>
            <a:spLocks noGrp="1"/>
          </p:cNvSpPr>
          <p:nvPr/>
        </p:nvSpPr>
        <p:spPr bwMode="auto">
          <a:xfrm>
            <a:off x="457200" y="1769269"/>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smtClean="0">
                <a:latin typeface="Candara" pitchFamily="34" charset="0"/>
              </a:rPr>
              <a:t>Non-blocking </a:t>
            </a:r>
            <a:r>
              <a:rPr lang="en-US" sz="2400" dirty="0" smtClean="0">
                <a:latin typeface="Candara" pitchFamily="34" charset="0"/>
              </a:rPr>
              <a:t>nature takes some getting used to</a:t>
            </a:r>
          </a:p>
          <a:p>
            <a:r>
              <a:rPr lang="en-US" sz="2400" dirty="0" smtClean="0">
                <a:latin typeface="Candara" pitchFamily="34" charset="0"/>
              </a:rPr>
              <a:t>Interesting API</a:t>
            </a:r>
          </a:p>
          <a:p>
            <a:pPr lvl="1"/>
            <a:r>
              <a:rPr lang="en-US" sz="2400" dirty="0" smtClean="0">
                <a:latin typeface="Candara" pitchFamily="34" charset="0"/>
              </a:rPr>
              <a:t>Can almost remake Dash!</a:t>
            </a:r>
          </a:p>
          <a:p>
            <a:r>
              <a:rPr lang="en-US" sz="2400" dirty="0">
                <a:latin typeface="Candara" pitchFamily="34" charset="0"/>
                <a:ea typeface="Verdana" pitchFamily="34" charset="0"/>
                <a:cs typeface="Verdana" pitchFamily="34" charset="0"/>
              </a:rPr>
              <a:t>Node.js faster than apache but it more hungry system’s CPU and memory</a:t>
            </a:r>
          </a:p>
          <a:p>
            <a:pPr>
              <a:buFont typeface="Wingdings" pitchFamily="2" charset="2"/>
              <a:buNone/>
            </a:pPr>
            <a:endParaRPr lang="en-US" sz="2400" dirty="0">
              <a:latin typeface="Candara" pitchFamily="34" charset="0"/>
              <a:ea typeface="Verdana" pitchFamily="34" charset="0"/>
              <a:cs typeface="Verdana" pitchFamily="34" charset="0"/>
            </a:endParaRPr>
          </a:p>
          <a:p>
            <a:pPr algn="just"/>
            <a:r>
              <a:rPr lang="en-US" sz="2400" dirty="0">
                <a:latin typeface="Candara" pitchFamily="34" charset="0"/>
                <a:ea typeface="Verdana" pitchFamily="34" charset="0"/>
                <a:cs typeface="Verdana" pitchFamily="34" charset="0"/>
              </a:rPr>
              <a:t>Node.js use event based programming, it make the server doesn’t wait for the IO operation to complete while it can handle other request at the same </a:t>
            </a:r>
            <a:r>
              <a:rPr lang="en-US" sz="2400" dirty="0" smtClean="0">
                <a:latin typeface="Candara" pitchFamily="34" charset="0"/>
                <a:ea typeface="Verdana" pitchFamily="34" charset="0"/>
                <a:cs typeface="Verdana" pitchFamily="34" charset="0"/>
              </a:rPr>
              <a:t>time</a:t>
            </a:r>
            <a:endParaRPr lang="en-US" sz="2400" dirty="0">
              <a:latin typeface="Candara" pitchFamily="34" charset="0"/>
              <a:ea typeface="Verdana" pitchFamily="34" charset="0"/>
              <a:cs typeface="Verdana" pitchFamily="34" charset="0"/>
            </a:endParaRPr>
          </a:p>
          <a:p>
            <a:pPr lvl="1"/>
            <a:endParaRPr lang="en-US" sz="2400" dirty="0" smtClean="0">
              <a:latin typeface="Candar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images.jpg"/>
          <p:cNvPicPr>
            <a:picLocks noChangeAspect="1" noChangeArrowheads="1"/>
          </p:cNvPicPr>
          <p:nvPr/>
        </p:nvPicPr>
        <p:blipFill>
          <a:blip r:embed="rId2"/>
          <a:srcRect/>
          <a:stretch>
            <a:fillRect/>
          </a:stretch>
        </p:blipFill>
        <p:spPr bwMode="auto">
          <a:xfrm>
            <a:off x="4648200" y="3617592"/>
            <a:ext cx="3901773" cy="1741863"/>
          </a:xfrm>
          <a:prstGeom prst="rect">
            <a:avLst/>
          </a:prstGeom>
          <a:ln>
            <a:noFill/>
          </a:ln>
          <a:effectLst>
            <a:softEdge rad="112500"/>
          </a:effectLst>
        </p:spPr>
      </p:pic>
      <p:pic>
        <p:nvPicPr>
          <p:cNvPr id="5" name="Picture 4" descr="C:\Users\User\Desktop\LinkedIn-Logo.png"/>
          <p:cNvPicPr>
            <a:picLocks noChangeAspect="1" noChangeArrowheads="1"/>
          </p:cNvPicPr>
          <p:nvPr/>
        </p:nvPicPr>
        <p:blipFill>
          <a:blip r:embed="rId3" cstate="print"/>
          <a:srcRect/>
          <a:stretch>
            <a:fillRect/>
          </a:stretch>
        </p:blipFill>
        <p:spPr bwMode="auto">
          <a:xfrm>
            <a:off x="4953000" y="2666747"/>
            <a:ext cx="3711633" cy="1048504"/>
          </a:xfrm>
          <a:prstGeom prst="rect">
            <a:avLst/>
          </a:prstGeom>
          <a:noFill/>
        </p:spPr>
      </p:pic>
      <p:sp>
        <p:nvSpPr>
          <p:cNvPr id="6" name="Title 1"/>
          <p:cNvSpPr>
            <a:spLocks noGrp="1"/>
          </p:cNvSpPr>
          <p:nvPr/>
        </p:nvSpPr>
        <p:spPr>
          <a:xfrm>
            <a:off x="0" y="-76200"/>
            <a:ext cx="9144000" cy="1417638"/>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Who is using </a:t>
            </a:r>
            <a:r>
              <a:rPr lang="en-US" b="1" dirty="0" smtClean="0"/>
              <a:t>Node.js</a:t>
            </a:r>
            <a:endParaRPr lang="en-US" b="1" dirty="0"/>
          </a:p>
        </p:txBody>
      </p:sp>
      <p:pic>
        <p:nvPicPr>
          <p:cNvPr id="7" name="Picture 6" descr="C:\Users\User\Desktop\Ebay-logo.jpg"/>
          <p:cNvPicPr>
            <a:picLocks noChangeAspect="1" noChangeArrowheads="1"/>
          </p:cNvPicPr>
          <p:nvPr/>
        </p:nvPicPr>
        <p:blipFill>
          <a:blip r:embed="rId4"/>
          <a:srcRect/>
          <a:stretch>
            <a:fillRect/>
          </a:stretch>
        </p:blipFill>
        <p:spPr bwMode="auto">
          <a:xfrm>
            <a:off x="1143000" y="3514210"/>
            <a:ext cx="2710469" cy="2029841"/>
          </a:xfrm>
          <a:prstGeom prst="rect">
            <a:avLst/>
          </a:prstGeom>
          <a:noFill/>
        </p:spPr>
      </p:pic>
      <p:pic>
        <p:nvPicPr>
          <p:cNvPr id="8" name="Picture 7" descr="C:\Users\User\Desktop\microsoft-logo__111129012732.jpg"/>
          <p:cNvPicPr>
            <a:picLocks noChangeAspect="1" noChangeArrowheads="1"/>
          </p:cNvPicPr>
          <p:nvPr/>
        </p:nvPicPr>
        <p:blipFill>
          <a:blip r:embed="rId5" cstate="print"/>
          <a:srcRect/>
          <a:stretch>
            <a:fillRect/>
          </a:stretch>
        </p:blipFill>
        <p:spPr bwMode="auto">
          <a:xfrm>
            <a:off x="2286000" y="5031384"/>
            <a:ext cx="4654463" cy="1122267"/>
          </a:xfrm>
          <a:prstGeom prst="rect">
            <a:avLst/>
          </a:prstGeom>
          <a:noFill/>
        </p:spPr>
      </p:pic>
      <p:pic>
        <p:nvPicPr>
          <p:cNvPr id="9" name="Picture 8" descr="C:\Users\User\Desktop\heroku-Logo-1.jpg"/>
          <p:cNvPicPr>
            <a:picLocks noChangeAspect="1" noChangeArrowheads="1"/>
          </p:cNvPicPr>
          <p:nvPr/>
        </p:nvPicPr>
        <p:blipFill>
          <a:blip r:embed="rId6"/>
          <a:srcRect/>
          <a:stretch>
            <a:fillRect/>
          </a:stretch>
        </p:blipFill>
        <p:spPr bwMode="auto">
          <a:xfrm>
            <a:off x="685800" y="2643700"/>
            <a:ext cx="2918027" cy="913105"/>
          </a:xfrm>
          <a:prstGeom prst="rect">
            <a:avLst/>
          </a:prstGeom>
          <a:noFill/>
        </p:spPr>
      </p:pic>
      <p:pic>
        <p:nvPicPr>
          <p:cNvPr id="10" name="Picture 9" descr="C:\Users\User\Desktop\Joyent-logo.png"/>
          <p:cNvPicPr>
            <a:picLocks noChangeAspect="1" noChangeArrowheads="1"/>
          </p:cNvPicPr>
          <p:nvPr/>
        </p:nvPicPr>
        <p:blipFill>
          <a:blip r:embed="rId7"/>
          <a:srcRect/>
          <a:stretch>
            <a:fillRect/>
          </a:stretch>
        </p:blipFill>
        <p:spPr bwMode="auto">
          <a:xfrm>
            <a:off x="2667000" y="1600200"/>
            <a:ext cx="3581400" cy="972051"/>
          </a:xfrm>
          <a:prstGeom prst="rect">
            <a:avLst/>
          </a:prstGeom>
          <a:noFill/>
        </p:spPr>
      </p:pic>
      <p:sp>
        <p:nvSpPr>
          <p:cNvPr id="11" name="TextBox 10"/>
          <p:cNvSpPr txBox="1"/>
          <p:nvPr/>
        </p:nvSpPr>
        <p:spPr>
          <a:xfrm>
            <a:off x="0" y="6258580"/>
            <a:ext cx="9144000" cy="523220"/>
          </a:xfrm>
          <a:prstGeom prst="rect">
            <a:avLst/>
          </a:prstGeom>
          <a:solidFill>
            <a:srgbClr val="00B0F0"/>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t>Complete list can be found at</a:t>
            </a:r>
            <a:r>
              <a:rPr lang="en-US" sz="1400" dirty="0"/>
              <a:t>: https://github.com/joyent/node/wiki/Projects,-Applications,-</a:t>
            </a:r>
            <a:r>
              <a:rPr lang="en-US" sz="1400" dirty="0" smtClean="0"/>
              <a:t>and-Companies-Using-Node</a:t>
            </a:r>
          </a:p>
        </p:txBody>
      </p:sp>
    </p:spTree>
    <p:extLst>
      <p:ext uri="{BB962C8B-B14F-4D97-AF65-F5344CB8AC3E}">
        <p14:creationId xmlns:p14="http://schemas.microsoft.com/office/powerpoint/2010/main" val="44600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nvSpPr>
        <p:spPr bwMode="auto">
          <a:xfrm>
            <a:off x="457200" y="562769"/>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References</a:t>
            </a:r>
          </a:p>
        </p:txBody>
      </p:sp>
      <p:sp>
        <p:nvSpPr>
          <p:cNvPr id="3" name="Rectangle 2"/>
          <p:cNvSpPr>
            <a:spLocks noGrp="1"/>
          </p:cNvSpPr>
          <p:nvPr/>
        </p:nvSpPr>
        <p:spPr bwMode="auto">
          <a:xfrm>
            <a:off x="457200" y="1769269"/>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smtClean="0">
                <a:latin typeface="Candara" pitchFamily="34" charset="0"/>
                <a:hlinkClick r:id="rId2"/>
              </a:rPr>
              <a:t>http://nodejs.org/</a:t>
            </a:r>
            <a:endParaRPr lang="en-US" sz="2400" dirty="0" smtClean="0">
              <a:latin typeface="Candara" pitchFamily="34" charset="0"/>
            </a:endParaRPr>
          </a:p>
          <a:p>
            <a:r>
              <a:rPr lang="en-US" sz="2400" dirty="0" smtClean="0">
                <a:latin typeface="Candara" pitchFamily="34" charset="0"/>
                <a:hlinkClick r:id="rId3"/>
              </a:rPr>
              <a:t>http://nodejs.org/cinco_de_node.pdf</a:t>
            </a:r>
            <a:endParaRPr lang="en-US" sz="2400" dirty="0" smtClean="0">
              <a:latin typeface="Candara" pitchFamily="34" charset="0"/>
            </a:endParaRPr>
          </a:p>
          <a:p>
            <a:r>
              <a:rPr lang="en-US" sz="2400" dirty="0" smtClean="0">
                <a:latin typeface="Candara" pitchFamily="34" charset="0"/>
                <a:hlinkClick r:id="rId4"/>
              </a:rPr>
              <a:t>http://ajaxian.com/archives/google-chrome-chromium-and-v8</a:t>
            </a:r>
            <a:endParaRPr lang="en-US" sz="2400" dirty="0" smtClean="0">
              <a:latin typeface="Candara" pitchFamily="34" charset="0"/>
            </a:endParaRPr>
          </a:p>
          <a:p>
            <a:r>
              <a:rPr lang="en-US" sz="2400" dirty="0" smtClean="0">
                <a:latin typeface="Candara" pitchFamily="34" charset="0"/>
                <a:hlinkClick r:id="rId5"/>
              </a:rPr>
              <a:t>http://blog.chromium.org/2010/12/new-crankshaft-for-v8.html</a:t>
            </a:r>
            <a:endParaRPr lang="en-US" sz="2400" dirty="0" smtClean="0">
              <a:latin typeface="Candara" pitchFamily="34" charset="0"/>
            </a:endParaRPr>
          </a:p>
          <a:p>
            <a:r>
              <a:rPr lang="en-US" sz="2400" dirty="0" smtClean="0">
                <a:latin typeface="Candara" pitchFamily="34" charset="0"/>
                <a:hlinkClick r:id="rId6"/>
              </a:rPr>
              <a:t>http://news.softpedia.com/news/IE9-RC-vs-Chrome-10-9-vs-Opera-11-vs-Firefox-11-Performance-Comparison-183973.shtml</a:t>
            </a:r>
            <a:endParaRPr lang="en-US" sz="2400" dirty="0" smtClean="0">
              <a:latin typeface="Candar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733800" y="5067181"/>
            <a:ext cx="4876800" cy="12311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smtClean="0">
                <a:latin typeface="Brush Script MT" pitchFamily="66" charset="0"/>
              </a:rPr>
              <a:t>Sujeet Srivastava</a:t>
            </a:r>
            <a:endParaRPr lang="en-US" sz="5400" b="1" dirty="0" smtClean="0">
              <a:latin typeface="Brush Script MT" pitchFamily="66" charset="0"/>
            </a:endParaRPr>
          </a:p>
          <a:p>
            <a:pPr algn="ctr"/>
            <a:r>
              <a:rPr lang="en-US" sz="2000" dirty="0" smtClean="0">
                <a:solidFill>
                  <a:schemeClr val="accent5">
                    <a:lumMod val="75000"/>
                  </a:schemeClr>
                </a:solidFill>
              </a:rPr>
              <a:t>Twitter</a:t>
            </a:r>
            <a:r>
              <a:rPr lang="en-US" sz="2000" dirty="0" smtClean="0">
                <a:solidFill>
                  <a:schemeClr val="accent5">
                    <a:lumMod val="75000"/>
                  </a:schemeClr>
                </a:solidFill>
              </a:rPr>
              <a:t>:  </a:t>
            </a:r>
            <a:r>
              <a:rPr lang="en-US" sz="2000" dirty="0" smtClean="0">
                <a:solidFill>
                  <a:schemeClr val="accent5">
                    <a:lumMod val="75000"/>
                  </a:schemeClr>
                </a:solidFill>
              </a:rPr>
              <a:t>@</a:t>
            </a:r>
            <a:r>
              <a:rPr lang="en-US" sz="2000" dirty="0" err="1" smtClean="0">
                <a:solidFill>
                  <a:schemeClr val="accent5">
                    <a:lumMod val="75000"/>
                  </a:schemeClr>
                </a:solidFill>
              </a:rPr>
              <a:t>sujeetsrivastava</a:t>
            </a:r>
            <a:endParaRPr lang="en-US" sz="2000" dirty="0" smtClean="0">
              <a:solidFill>
                <a:schemeClr val="accent5">
                  <a:lumMod val="75000"/>
                </a:schemeClr>
              </a:solidFill>
            </a:endParaRPr>
          </a:p>
        </p:txBody>
      </p:sp>
      <p:sp>
        <p:nvSpPr>
          <p:cNvPr id="5" name="Title 1"/>
          <p:cNvSpPr txBox="1">
            <a:spLocks/>
          </p:cNvSpPr>
          <p:nvPr/>
        </p:nvSpPr>
        <p:spPr>
          <a:xfrm>
            <a:off x="0" y="190381"/>
            <a:ext cx="9144000" cy="4419600"/>
          </a:xfrm>
          <a:prstGeom prst="rect">
            <a:avLst/>
          </a:prstGeom>
        </p:spPr>
        <p:style>
          <a:lnRef idx="1">
            <a:schemeClr val="accent2"/>
          </a:lnRef>
          <a:fillRef idx="3">
            <a:schemeClr val="accent2"/>
          </a:fillRef>
          <a:effectRef idx="2">
            <a:schemeClr val="accent2"/>
          </a:effectRef>
          <a:fontRef idx="minor">
            <a:schemeClr val="lt1"/>
          </a:fontRef>
        </p:style>
        <p:txBody>
          <a:bodyP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600" b="1" dirty="0" smtClean="0"/>
          </a:p>
          <a:p>
            <a:pPr algn="ctr"/>
            <a:r>
              <a:rPr lang="en-US" sz="16600" b="1" dirty="0" smtClean="0"/>
              <a:t>Thanks</a:t>
            </a:r>
            <a:endParaRPr lang="en-US" sz="13800" b="1" dirty="0"/>
          </a:p>
        </p:txBody>
      </p:sp>
    </p:spTree>
    <p:extLst>
      <p:ext uri="{BB962C8B-B14F-4D97-AF65-F5344CB8AC3E}">
        <p14:creationId xmlns:p14="http://schemas.microsoft.com/office/powerpoint/2010/main" val="406466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457200" y="19661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latin typeface="Candara" pitchFamily="34" charset="0"/>
              </a:rPr>
              <a:t>The meaning is that: users can see the contents as fast as the author publish it (like chat applications)</a:t>
            </a:r>
          </a:p>
          <a:p>
            <a:endParaRPr lang="en-US" sz="2400" dirty="0">
              <a:latin typeface="Candara" pitchFamily="34" charset="0"/>
            </a:endParaRPr>
          </a:p>
          <a:p>
            <a:r>
              <a:rPr lang="en-US" sz="2400" dirty="0" smtClean="0">
                <a:latin typeface="Candara" pitchFamily="34" charset="0"/>
              </a:rPr>
              <a:t>A lot of technologies are used to implement the Real-time systems.</a:t>
            </a:r>
            <a:endParaRPr lang="en-US" sz="2400" dirty="0">
              <a:latin typeface="Candara" pitchFamily="34" charset="0"/>
            </a:endParaRPr>
          </a:p>
          <a:p>
            <a:pPr lvl="2">
              <a:buNone/>
            </a:pPr>
            <a:endParaRPr lang="en-US" dirty="0" smtClean="0">
              <a:latin typeface="Candara" pitchFamily="34" charset="0"/>
            </a:endParaRPr>
          </a:p>
          <a:p>
            <a:r>
              <a:rPr lang="en-US" sz="2400" dirty="0" smtClean="0">
                <a:latin typeface="Candara" pitchFamily="34" charset="0"/>
              </a:rPr>
              <a:t>Today I’m interested in a technology that do that for us in an easy, reliable, and fantastic way</a:t>
            </a:r>
          </a:p>
        </p:txBody>
      </p:sp>
      <p:sp>
        <p:nvSpPr>
          <p:cNvPr id="6" name="Title 1"/>
          <p:cNvSpPr>
            <a:spLocks noGrp="1"/>
          </p:cNvSpPr>
          <p:nvPr/>
        </p:nvSpPr>
        <p:spPr>
          <a:xfrm>
            <a:off x="457200" y="604044"/>
            <a:ext cx="6858000" cy="767556"/>
          </a:xfrm>
          <a:prstGeom prst="rect">
            <a:avLst/>
          </a:prstGeom>
        </p:spPr>
        <p:txBody>
          <a:bodyPr vert="horz" anchor="b">
            <a:normAutofit lnSpcReduction="1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dirty="0">
                <a:latin typeface="Candara" pitchFamily="34" charset="0"/>
              </a:rPr>
              <a:t>What is Real-time web</a:t>
            </a:r>
            <a:endParaRPr lang="en-US" dirty="0">
              <a:latin typeface="Candara" pitchFamily="34" charset="0"/>
            </a:endParaRPr>
          </a:p>
        </p:txBody>
      </p:sp>
    </p:spTree>
    <p:extLst>
      <p:ext uri="{BB962C8B-B14F-4D97-AF65-F5344CB8AC3E}">
        <p14:creationId xmlns:p14="http://schemas.microsoft.com/office/powerpoint/2010/main" val="388124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nvSpPr>
        <p:spPr>
          <a:xfrm>
            <a:off x="457200" y="19661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400" dirty="0" smtClean="0">
              <a:latin typeface="Candara" pitchFamily="34" charset="0"/>
            </a:endParaRPr>
          </a:p>
          <a:p>
            <a:r>
              <a:rPr lang="en-US" sz="2400" dirty="0" smtClean="0">
                <a:latin typeface="Candara" pitchFamily="34" charset="0"/>
              </a:rPr>
              <a:t>Very fast web server</a:t>
            </a:r>
            <a:r>
              <a:rPr lang="en-US" sz="2400" dirty="0" smtClean="0">
                <a:latin typeface="Candara" pitchFamily="34" charset="0"/>
              </a:rPr>
              <a:t>.</a:t>
            </a:r>
          </a:p>
          <a:p>
            <a:pPr marL="0" indent="0">
              <a:buNone/>
            </a:pPr>
            <a:endParaRPr lang="en-US" sz="2400" dirty="0">
              <a:latin typeface="Candara" pitchFamily="34" charset="0"/>
            </a:endParaRPr>
          </a:p>
          <a:p>
            <a:r>
              <a:rPr lang="en-US" sz="2400" dirty="0" smtClean="0">
                <a:latin typeface="Candara" pitchFamily="34" charset="0"/>
              </a:rPr>
              <a:t>Very </a:t>
            </a:r>
            <a:r>
              <a:rPr lang="en-US" sz="2400" dirty="0" err="1" smtClean="0">
                <a:latin typeface="Candara" pitchFamily="34" charset="0"/>
              </a:rPr>
              <a:t>very</a:t>
            </a:r>
            <a:r>
              <a:rPr lang="en-US" sz="2400" dirty="0" smtClean="0">
                <a:latin typeface="Candara" pitchFamily="34" charset="0"/>
              </a:rPr>
              <a:t> fast I/O operations (Non-blocking).</a:t>
            </a:r>
          </a:p>
          <a:p>
            <a:endParaRPr lang="en-US" sz="2400" dirty="0">
              <a:latin typeface="Candara" pitchFamily="34" charset="0"/>
            </a:endParaRPr>
          </a:p>
          <a:p>
            <a:r>
              <a:rPr lang="en-US" sz="2400" dirty="0" smtClean="0">
                <a:latin typeface="Candara" pitchFamily="34" charset="0"/>
              </a:rPr>
              <a:t>System that depend on event-driven(event-loops).</a:t>
            </a:r>
          </a:p>
          <a:p>
            <a:endParaRPr lang="en-US" sz="2400" dirty="0">
              <a:latin typeface="Candara" pitchFamily="34" charset="0"/>
            </a:endParaRPr>
          </a:p>
          <a:p>
            <a:r>
              <a:rPr lang="en-US" sz="2400" dirty="0" smtClean="0">
                <a:latin typeface="Candara" pitchFamily="34" charset="0"/>
              </a:rPr>
              <a:t>Flexible tool to handle all of this in a simple way.</a:t>
            </a:r>
          </a:p>
          <a:p>
            <a:endParaRPr lang="en-US" sz="2400" dirty="0">
              <a:latin typeface="Candara" pitchFamily="34" charset="0"/>
            </a:endParaRPr>
          </a:p>
          <a:p>
            <a:endParaRPr lang="en-US" sz="2400" dirty="0" smtClean="0">
              <a:latin typeface="Candara" pitchFamily="34" charset="0"/>
            </a:endParaRPr>
          </a:p>
        </p:txBody>
      </p:sp>
      <p:sp>
        <p:nvSpPr>
          <p:cNvPr id="7" name="Title 1"/>
          <p:cNvSpPr>
            <a:spLocks noGrp="1"/>
          </p:cNvSpPr>
          <p:nvPr/>
        </p:nvSpPr>
        <p:spPr>
          <a:xfrm>
            <a:off x="457200" y="604044"/>
            <a:ext cx="8153400" cy="1148556"/>
          </a:xfrm>
          <a:prstGeom prst="rect">
            <a:avLst/>
          </a:prstGeom>
        </p:spPr>
        <p:txBody>
          <a:bodyPr vert="horz" anchor="b">
            <a:normAutofit fontScale="85000" lnSpcReduction="2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dirty="0">
                <a:latin typeface="Candara" pitchFamily="34" charset="0"/>
              </a:rPr>
              <a:t>To create Real-time system on web we need ..</a:t>
            </a:r>
            <a:endParaRPr lang="en-US" dirty="0">
              <a:latin typeface="Candara" pitchFamily="34" charset="0"/>
            </a:endParaRPr>
          </a:p>
        </p:txBody>
      </p:sp>
    </p:spTree>
    <p:extLst>
      <p:ext uri="{BB962C8B-B14F-4D97-AF65-F5344CB8AC3E}">
        <p14:creationId xmlns:p14="http://schemas.microsoft.com/office/powerpoint/2010/main" val="3014288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457200" y="2324100"/>
            <a:ext cx="8229600" cy="4343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3600" b="1" dirty="0" smtClean="0">
                <a:solidFill>
                  <a:srgbClr val="C00000"/>
                </a:solidFill>
              </a:rPr>
              <a:t>Python [ twisted ]</a:t>
            </a:r>
          </a:p>
          <a:p>
            <a:pPr algn="ctr">
              <a:buNone/>
            </a:pPr>
            <a:endParaRPr lang="en-US" sz="3600" b="1" dirty="0" smtClean="0"/>
          </a:p>
          <a:p>
            <a:pPr algn="ctr">
              <a:buNone/>
            </a:pPr>
            <a:r>
              <a:rPr lang="en-US" sz="3600" b="1" dirty="0" smtClean="0">
                <a:solidFill>
                  <a:schemeClr val="accent6">
                    <a:lumMod val="50000"/>
                  </a:schemeClr>
                </a:solidFill>
              </a:rPr>
              <a:t>Ruby [ </a:t>
            </a:r>
            <a:r>
              <a:rPr lang="en-US" sz="3600" b="1" dirty="0" err="1" smtClean="0">
                <a:solidFill>
                  <a:schemeClr val="accent6">
                    <a:lumMod val="50000"/>
                  </a:schemeClr>
                </a:solidFill>
              </a:rPr>
              <a:t>EventMachine</a:t>
            </a:r>
            <a:r>
              <a:rPr lang="en-US" sz="3600" b="1" dirty="0" smtClean="0">
                <a:solidFill>
                  <a:schemeClr val="accent6">
                    <a:lumMod val="50000"/>
                  </a:schemeClr>
                </a:solidFill>
              </a:rPr>
              <a:t> ]</a:t>
            </a:r>
          </a:p>
          <a:p>
            <a:pPr algn="ctr">
              <a:buNone/>
            </a:pPr>
            <a:endParaRPr lang="en-US" sz="3600" b="1" dirty="0" smtClean="0"/>
          </a:p>
          <a:p>
            <a:pPr algn="ctr">
              <a:buNone/>
            </a:pPr>
            <a:r>
              <a:rPr lang="en-US" sz="3600" b="1" dirty="0" smtClean="0">
                <a:solidFill>
                  <a:schemeClr val="accent3">
                    <a:lumMod val="50000"/>
                  </a:schemeClr>
                </a:solidFill>
              </a:rPr>
              <a:t>Perl [ </a:t>
            </a:r>
            <a:r>
              <a:rPr lang="en-US" sz="3600" b="1" dirty="0" err="1" smtClean="0">
                <a:solidFill>
                  <a:schemeClr val="accent3">
                    <a:lumMod val="50000"/>
                  </a:schemeClr>
                </a:solidFill>
              </a:rPr>
              <a:t>AnyEvent</a:t>
            </a:r>
            <a:r>
              <a:rPr lang="en-US" sz="3600" b="1" dirty="0" smtClean="0">
                <a:solidFill>
                  <a:schemeClr val="accent3">
                    <a:lumMod val="50000"/>
                  </a:schemeClr>
                </a:solidFill>
              </a:rPr>
              <a:t> ]</a:t>
            </a:r>
            <a:endParaRPr lang="en-US" sz="4000" dirty="0" smtClean="0"/>
          </a:p>
          <a:p>
            <a:endParaRPr lang="en-US" dirty="0" smtClean="0"/>
          </a:p>
          <a:p>
            <a:pPr algn="ctr">
              <a:buNone/>
            </a:pPr>
            <a:r>
              <a:rPr lang="en-US" sz="1800" b="1" dirty="0" smtClean="0"/>
              <a:t>If you deal with one of them, this presentation will be really understood at once.</a:t>
            </a:r>
          </a:p>
        </p:txBody>
      </p:sp>
      <p:sp>
        <p:nvSpPr>
          <p:cNvPr id="6" name="Title 1"/>
          <p:cNvSpPr>
            <a:spLocks noGrp="1"/>
          </p:cNvSpPr>
          <p:nvPr/>
        </p:nvSpPr>
        <p:spPr>
          <a:xfrm>
            <a:off x="304800" y="604044"/>
            <a:ext cx="8534400" cy="1224756"/>
          </a:xfrm>
          <a:prstGeom prst="rect">
            <a:avLst/>
          </a:prstGeom>
        </p:spPr>
        <p:txBody>
          <a:bodyPr vert="horz" anchor="b">
            <a:normAutofit fontScale="92500" lnSpcReduction="2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dirty="0">
                <a:latin typeface="Candara" pitchFamily="34" charset="0"/>
              </a:rPr>
              <a:t>Some technologies for Real-time systems</a:t>
            </a:r>
            <a:endParaRPr lang="en-US" dirty="0">
              <a:latin typeface="Candara" pitchFamily="34" charset="0"/>
            </a:endParaRPr>
          </a:p>
        </p:txBody>
      </p:sp>
    </p:spTree>
    <p:extLst>
      <p:ext uri="{BB962C8B-B14F-4D97-AF65-F5344CB8AC3E}">
        <p14:creationId xmlns:p14="http://schemas.microsoft.com/office/powerpoint/2010/main" val="67686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457200" y="604044"/>
            <a:ext cx="6858000" cy="767556"/>
          </a:xfrm>
          <a:prstGeom prst="rect">
            <a:avLst/>
          </a:prstGeom>
        </p:spPr>
        <p:txBody>
          <a:bodyPr vert="horz" anchor="b">
            <a:normAutofit lnSpcReduction="10000"/>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dirty="0" smtClean="0">
                <a:latin typeface="Candara" pitchFamily="34" charset="0"/>
              </a:rPr>
              <a:t>Introduction </a:t>
            </a:r>
            <a:r>
              <a:rPr lang="en-US" dirty="0" err="1" smtClean="0">
                <a:latin typeface="Candara" pitchFamily="34" charset="0"/>
              </a:rPr>
              <a:t>NodeJS</a:t>
            </a:r>
            <a:endParaRPr lang="en-US" dirty="0">
              <a:latin typeface="Candara" pitchFamily="34" charset="0"/>
            </a:endParaRPr>
          </a:p>
        </p:txBody>
      </p:sp>
      <p:sp>
        <p:nvSpPr>
          <p:cNvPr id="7" name="Content Placeholder 2"/>
          <p:cNvSpPr txBox="1">
            <a:spLocks/>
          </p:cNvSpPr>
          <p:nvPr/>
        </p:nvSpPr>
        <p:spPr>
          <a:xfrm>
            <a:off x="457200" y="1600201"/>
            <a:ext cx="8305800" cy="4038600"/>
          </a:xfrm>
          <a:prstGeom prst="rect">
            <a:avLst/>
          </a:prstGeom>
        </p:spPr>
        <p:txBody>
          <a:bodyPr vert="horz" lIns="0" rIns="18288">
            <a:normAutofit fontScale="850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just">
              <a:buFont typeface="Arial" pitchFamily="34" charset="0"/>
              <a:buNone/>
            </a:pPr>
            <a:r>
              <a:rPr lang="en-US" dirty="0" smtClean="0">
                <a:latin typeface="Candara" pitchFamily="34" charset="0"/>
                <a:ea typeface="Verdana" pitchFamily="34" charset="0"/>
                <a:cs typeface="Verdana" pitchFamily="34" charset="0"/>
              </a:rPr>
              <a:t>Node.js was created by </a:t>
            </a:r>
            <a:r>
              <a:rPr lang="en-US" b="1" dirty="0" smtClean="0">
                <a:latin typeface="Candara" pitchFamily="34" charset="0"/>
                <a:ea typeface="Verdana" pitchFamily="34" charset="0"/>
                <a:cs typeface="Verdana" pitchFamily="34" charset="0"/>
              </a:rPr>
              <a:t>Ryan Dahl</a:t>
            </a:r>
            <a:r>
              <a:rPr lang="en-US" dirty="0" smtClean="0">
                <a:latin typeface="Candara" pitchFamily="34" charset="0"/>
                <a:ea typeface="Verdana" pitchFamily="34" charset="0"/>
                <a:cs typeface="Verdana" pitchFamily="34" charset="0"/>
              </a:rPr>
              <a:t> starting in 2009, and its growth is sponsored by </a:t>
            </a:r>
            <a:r>
              <a:rPr lang="en-US" dirty="0" err="1" smtClean="0">
                <a:latin typeface="Candara" pitchFamily="34" charset="0"/>
                <a:ea typeface="Verdana" pitchFamily="34" charset="0"/>
                <a:cs typeface="Verdana" pitchFamily="34" charset="0"/>
              </a:rPr>
              <a:t>Joyent</a:t>
            </a:r>
            <a:r>
              <a:rPr lang="en-US" dirty="0" smtClean="0">
                <a:latin typeface="Candara" pitchFamily="34" charset="0"/>
                <a:ea typeface="Verdana" pitchFamily="34" charset="0"/>
                <a:cs typeface="Verdana" pitchFamily="34" charset="0"/>
              </a:rPr>
              <a:t>, his employer.</a:t>
            </a:r>
          </a:p>
          <a:p>
            <a:pPr algn="just"/>
            <a:endParaRPr lang="en-US" dirty="0" smtClean="0">
              <a:latin typeface="Candara" pitchFamily="34" charset="0"/>
              <a:ea typeface="Verdana" pitchFamily="34" charset="0"/>
              <a:cs typeface="Verdana" pitchFamily="34" charset="0"/>
            </a:endParaRPr>
          </a:p>
          <a:p>
            <a:pPr algn="just"/>
            <a:r>
              <a:rPr lang="en-US" dirty="0" smtClean="0">
                <a:latin typeface="Candara" pitchFamily="34" charset="0"/>
                <a:ea typeface="Verdana" pitchFamily="34" charset="0"/>
                <a:cs typeface="Verdana" pitchFamily="34" charset="0"/>
              </a:rPr>
              <a:t>"</a:t>
            </a:r>
            <a:r>
              <a:rPr lang="en-US" dirty="0">
                <a:latin typeface="Candara" pitchFamily="34" charset="0"/>
                <a:ea typeface="Verdana" pitchFamily="34" charset="0"/>
                <a:cs typeface="Verdana" pitchFamily="34" charset="0"/>
              </a:rPr>
              <a:t>Node is similar in design to and influenced by systems like Ruby's event machine or Python's twisted. Node takes the event model a bit further—it presents the event loop as a language construct instead of as a library."</a:t>
            </a:r>
          </a:p>
          <a:p>
            <a:pPr algn="just"/>
            <a:endParaRPr lang="en-US" dirty="0" smtClean="0">
              <a:latin typeface="Candara" pitchFamily="34" charset="0"/>
              <a:ea typeface="Verdana" pitchFamily="34" charset="0"/>
              <a:cs typeface="Verdana" pitchFamily="34" charset="0"/>
            </a:endParaRPr>
          </a:p>
          <a:p>
            <a:pPr algn="just"/>
            <a:r>
              <a:rPr lang="en-US" dirty="0" smtClean="0">
                <a:latin typeface="Candara" pitchFamily="34" charset="0"/>
                <a:ea typeface="Verdana" pitchFamily="34" charset="0"/>
                <a:cs typeface="Verdana" pitchFamily="34" charset="0"/>
              </a:rPr>
              <a:t>Three </a:t>
            </a:r>
            <a:r>
              <a:rPr lang="en-US" dirty="0">
                <a:latin typeface="Candara" pitchFamily="34" charset="0"/>
                <a:ea typeface="Verdana" pitchFamily="34" charset="0"/>
                <a:cs typeface="Verdana" pitchFamily="34" charset="0"/>
              </a:rPr>
              <a:t>Main </a:t>
            </a:r>
            <a:r>
              <a:rPr lang="en-US" dirty="0" smtClean="0">
                <a:latin typeface="Candara" pitchFamily="34" charset="0"/>
                <a:ea typeface="Verdana" pitchFamily="34" charset="0"/>
                <a:cs typeface="Verdana" pitchFamily="34" charset="0"/>
              </a:rPr>
              <a:t>Point:</a:t>
            </a:r>
            <a:endParaRPr lang="en-US" dirty="0">
              <a:latin typeface="Candara" pitchFamily="34" charset="0"/>
              <a:ea typeface="Verdana" pitchFamily="34" charset="0"/>
              <a:cs typeface="Verdana" pitchFamily="34" charset="0"/>
            </a:endParaRPr>
          </a:p>
          <a:p>
            <a:pPr marL="457200" indent="-457200" algn="just">
              <a:buFont typeface="Wingdings" pitchFamily="2" charset="2"/>
              <a:buChar char="Ø"/>
            </a:pPr>
            <a:r>
              <a:rPr lang="en-US" dirty="0">
                <a:latin typeface="Candara" pitchFamily="34" charset="0"/>
                <a:ea typeface="Verdana" pitchFamily="34" charset="0"/>
                <a:cs typeface="Verdana" pitchFamily="34" charset="0"/>
              </a:rPr>
              <a:t>Evented I/O for JavaScript</a:t>
            </a:r>
          </a:p>
          <a:p>
            <a:pPr marL="457200" indent="-457200" algn="just">
              <a:buFont typeface="Wingdings" pitchFamily="2" charset="2"/>
              <a:buChar char="Ø"/>
            </a:pPr>
            <a:r>
              <a:rPr lang="en-US" dirty="0">
                <a:latin typeface="Candara" pitchFamily="34" charset="0"/>
                <a:ea typeface="Verdana" pitchFamily="34" charset="0"/>
                <a:cs typeface="Verdana" pitchFamily="34" charset="0"/>
              </a:rPr>
              <a:t>Server Side JavaScript</a:t>
            </a:r>
          </a:p>
          <a:p>
            <a:pPr marL="457200" indent="-457200" algn="just">
              <a:buFont typeface="Wingdings" pitchFamily="2" charset="2"/>
              <a:buChar char="Ø"/>
            </a:pPr>
            <a:r>
              <a:rPr lang="en-US" dirty="0">
                <a:latin typeface="Candara" pitchFamily="34" charset="0"/>
                <a:ea typeface="Verdana" pitchFamily="34" charset="0"/>
                <a:cs typeface="Verdana" pitchFamily="34" charset="0"/>
              </a:rPr>
              <a:t>Run on Google V8 JavaScript Engine</a:t>
            </a:r>
            <a:endParaRPr lang="en-US" dirty="0" smtClean="0">
              <a:latin typeface="Candara" pitchFamily="34" charset="0"/>
              <a:ea typeface="Verdana" pitchFamily="34" charset="0"/>
              <a:cs typeface="Verdana" pitchFamily="34" charset="0"/>
            </a:endParaRPr>
          </a:p>
          <a:p>
            <a:pPr>
              <a:buFont typeface="Arial" pitchFamily="34" charset="0"/>
              <a:buNone/>
            </a:pPr>
            <a:endParaRPr lang="en-US" dirty="0" smtClean="0">
              <a:latin typeface="Candara" pitchFamily="34" charset="0"/>
            </a:endParaRPr>
          </a:p>
        </p:txBody>
      </p:sp>
    </p:spTree>
    <p:extLst>
      <p:ext uri="{BB962C8B-B14F-4D97-AF65-F5344CB8AC3E}">
        <p14:creationId xmlns:p14="http://schemas.microsoft.com/office/powerpoint/2010/main" val="2215598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bwMode="auto">
          <a:xfrm>
            <a:off x="381000" y="228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What is </a:t>
            </a:r>
            <a:r>
              <a:rPr lang="en-US" dirty="0" err="1" smtClean="0">
                <a:effectLst/>
                <a:latin typeface="Candara" pitchFamily="34" charset="0"/>
              </a:rPr>
              <a:t>NodeJS</a:t>
            </a:r>
            <a:r>
              <a:rPr lang="en-US" dirty="0" smtClean="0">
                <a:effectLst/>
                <a:latin typeface="Candara" pitchFamily="34" charset="0"/>
              </a:rPr>
              <a:t> ?</a:t>
            </a:r>
            <a:endParaRPr lang="en-US" dirty="0" smtClean="0">
              <a:solidFill>
                <a:srgbClr val="FFFF00"/>
              </a:solidFill>
              <a:effectLst/>
              <a:latin typeface="Candara" pitchFamily="34" charset="0"/>
            </a:endParaRPr>
          </a:p>
        </p:txBody>
      </p:sp>
      <p:sp>
        <p:nvSpPr>
          <p:cNvPr id="7" name="Rectangle 6"/>
          <p:cNvSpPr>
            <a:spLocks noGrp="1"/>
          </p:cNvSpPr>
          <p:nvPr/>
        </p:nvSpPr>
        <p:spPr bwMode="auto">
          <a:xfrm>
            <a:off x="457200" y="1371600"/>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400" dirty="0">
                <a:latin typeface="Candara" pitchFamily="34" charset="0"/>
                <a:cs typeface="Arial" pitchFamily="34" charset="0"/>
              </a:rPr>
              <a:t>In simple words Node.js is </a:t>
            </a:r>
            <a:r>
              <a:rPr lang="en-US" sz="2400" b="1" dirty="0">
                <a:latin typeface="Candara" pitchFamily="34" charset="0"/>
                <a:cs typeface="Arial" pitchFamily="34" charset="0"/>
              </a:rPr>
              <a:t>‘server-side JavaScript’</a:t>
            </a:r>
            <a:r>
              <a:rPr lang="en-US" sz="2400" dirty="0">
                <a:latin typeface="Candara" pitchFamily="34" charset="0"/>
                <a:cs typeface="Arial" pitchFamily="34" charset="0"/>
              </a:rPr>
              <a:t>.</a:t>
            </a:r>
          </a:p>
          <a:p>
            <a:endParaRPr lang="en-US" sz="2400" dirty="0">
              <a:latin typeface="Candara" pitchFamily="34" charset="0"/>
              <a:cs typeface="Arial" pitchFamily="34" charset="0"/>
            </a:endParaRPr>
          </a:p>
          <a:p>
            <a:r>
              <a:rPr lang="en-US" sz="2400" dirty="0">
                <a:latin typeface="Candara" pitchFamily="34" charset="0"/>
                <a:cs typeface="Arial" pitchFamily="34" charset="0"/>
              </a:rPr>
              <a:t>In </a:t>
            </a:r>
            <a:r>
              <a:rPr lang="en-US" sz="2400" u="sng" dirty="0">
                <a:latin typeface="Candara" pitchFamily="34" charset="0"/>
                <a:cs typeface="Arial" pitchFamily="34" charset="0"/>
              </a:rPr>
              <a:t>not-so-simple</a:t>
            </a:r>
            <a:r>
              <a:rPr lang="en-US" sz="2400" dirty="0">
                <a:latin typeface="Candara" pitchFamily="34" charset="0"/>
                <a:cs typeface="Arial" pitchFamily="34" charset="0"/>
              </a:rPr>
              <a:t> words Node.js is a </a:t>
            </a:r>
            <a:r>
              <a:rPr lang="en-US" sz="2400" u="sng" dirty="0">
                <a:latin typeface="Candara" pitchFamily="34" charset="0"/>
                <a:cs typeface="Arial" pitchFamily="34" charset="0"/>
              </a:rPr>
              <a:t>high-performance network applications framework</a:t>
            </a:r>
            <a:r>
              <a:rPr lang="en-US" sz="2400" dirty="0">
                <a:latin typeface="Candara" pitchFamily="34" charset="0"/>
                <a:cs typeface="Arial" pitchFamily="34" charset="0"/>
              </a:rPr>
              <a:t>, well optimized for high concurrent environments.</a:t>
            </a:r>
          </a:p>
          <a:p>
            <a:endParaRPr lang="en-US" sz="2400" dirty="0">
              <a:latin typeface="Candara" pitchFamily="34" charset="0"/>
              <a:cs typeface="Arial" pitchFamily="34" charset="0"/>
            </a:endParaRPr>
          </a:p>
          <a:p>
            <a:r>
              <a:rPr lang="en-US" sz="2400" dirty="0">
                <a:latin typeface="Candara" pitchFamily="34" charset="0"/>
                <a:ea typeface="Verdana" pitchFamily="34" charset="0"/>
                <a:cs typeface="Arial" pitchFamily="34" charset="0"/>
              </a:rPr>
              <a:t>It’s </a:t>
            </a:r>
            <a:r>
              <a:rPr lang="en-US" sz="2400" b="1" dirty="0">
                <a:latin typeface="Candara" pitchFamily="34" charset="0"/>
                <a:ea typeface="Verdana" pitchFamily="34" charset="0"/>
                <a:cs typeface="Arial" pitchFamily="34" charset="0"/>
              </a:rPr>
              <a:t>Open Source</a:t>
            </a:r>
            <a:r>
              <a:rPr lang="en-US" sz="2400" dirty="0">
                <a:latin typeface="Candara" pitchFamily="34" charset="0"/>
                <a:ea typeface="Verdana" pitchFamily="34" charset="0"/>
                <a:cs typeface="Arial" pitchFamily="34" charset="0"/>
              </a:rPr>
              <a:t>. It runs well on Linux systems, can also run on Windows systems.</a:t>
            </a:r>
          </a:p>
          <a:p>
            <a:endParaRPr lang="en-US" sz="2400" dirty="0">
              <a:latin typeface="Candara" pitchFamily="34" charset="0"/>
              <a:ea typeface="Verdana" pitchFamily="34" charset="0"/>
              <a:cs typeface="Arial" pitchFamily="34" charset="0"/>
            </a:endParaRPr>
          </a:p>
          <a:p>
            <a:r>
              <a:rPr lang="en-GB" sz="2400" dirty="0">
                <a:latin typeface="Candara" pitchFamily="34" charset="0"/>
              </a:rPr>
              <a:t>uses an asynchronous event-driven model.</a:t>
            </a:r>
            <a:endParaRPr lang="en-US" sz="2400" dirty="0">
              <a:latin typeface="Candara" pitchFamily="34" charset="0"/>
            </a:endParaRPr>
          </a:p>
          <a:p>
            <a:pPr marL="109537" indent="0" eaLnBrk="1" hangingPunct="1">
              <a:buNone/>
            </a:pPr>
            <a:endParaRPr lang="en-US" sz="2400" dirty="0" smtClean="0">
              <a:latin typeface="Candar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nvSpPr>
        <p:spPr bwMode="auto">
          <a:xfrm>
            <a:off x="381000" y="228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r>
              <a:rPr lang="en-US" dirty="0" smtClean="0">
                <a:effectLst/>
                <a:latin typeface="Candara" pitchFamily="34" charset="0"/>
              </a:rPr>
              <a:t>What is </a:t>
            </a:r>
            <a:r>
              <a:rPr lang="en-US" dirty="0" err="1" smtClean="0">
                <a:effectLst/>
                <a:latin typeface="Candara" pitchFamily="34" charset="0"/>
              </a:rPr>
              <a:t>NodeJS</a:t>
            </a:r>
            <a:r>
              <a:rPr lang="en-US" dirty="0" smtClean="0">
                <a:effectLst/>
                <a:latin typeface="Candara" pitchFamily="34" charset="0"/>
              </a:rPr>
              <a:t> ?</a:t>
            </a:r>
            <a:endParaRPr lang="en-US" dirty="0" smtClean="0">
              <a:solidFill>
                <a:srgbClr val="FFFF00"/>
              </a:solidFill>
              <a:effectLst/>
              <a:latin typeface="Candara" pitchFamily="34" charset="0"/>
            </a:endParaRPr>
          </a:p>
        </p:txBody>
      </p:sp>
      <p:sp>
        <p:nvSpPr>
          <p:cNvPr id="7" name="Rectangle 6"/>
          <p:cNvSpPr>
            <a:spLocks noGrp="1"/>
          </p:cNvSpPr>
          <p:nvPr/>
        </p:nvSpPr>
        <p:spPr bwMode="auto">
          <a:xfrm>
            <a:off x="457200" y="1371600"/>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eaLnBrk="1" hangingPunct="1"/>
            <a:r>
              <a:rPr lang="en-US" sz="2400" dirty="0" smtClean="0">
                <a:latin typeface="Candara" pitchFamily="34" charset="0"/>
              </a:rPr>
              <a:t>A JavaScript runtime environment running Google Chrome’s V8 engine the same used by Google Chrome browser</a:t>
            </a:r>
          </a:p>
          <a:p>
            <a:pPr lvl="1" eaLnBrk="1" hangingPunct="1"/>
            <a:r>
              <a:rPr lang="en-US" sz="2400" dirty="0" smtClean="0">
                <a:latin typeface="Candara" pitchFamily="34" charset="0"/>
              </a:rPr>
              <a:t>a.k.a. a server-side solution for JS</a:t>
            </a:r>
          </a:p>
          <a:p>
            <a:pPr lvl="1" eaLnBrk="1" hangingPunct="1"/>
            <a:r>
              <a:rPr lang="en-US" sz="2400" dirty="0" smtClean="0">
                <a:latin typeface="Candara" pitchFamily="34" charset="0"/>
              </a:rPr>
              <a:t>Compiles JS, making it really fast</a:t>
            </a:r>
          </a:p>
          <a:p>
            <a:pPr eaLnBrk="1" hangingPunct="1"/>
            <a:r>
              <a:rPr lang="en-US" sz="2400" dirty="0" smtClean="0">
                <a:latin typeface="Candara" pitchFamily="34" charset="0"/>
              </a:rPr>
              <a:t>Runs over the command line</a:t>
            </a:r>
          </a:p>
          <a:p>
            <a:pPr eaLnBrk="1" hangingPunct="1"/>
            <a:r>
              <a:rPr lang="en-US" sz="2400" dirty="0" smtClean="0">
                <a:latin typeface="Candara" pitchFamily="34" charset="0"/>
              </a:rPr>
              <a:t>Designed for high concurrency</a:t>
            </a:r>
          </a:p>
          <a:p>
            <a:pPr lvl="1" eaLnBrk="1" hangingPunct="1"/>
            <a:r>
              <a:rPr lang="en-US" sz="2400" dirty="0" smtClean="0">
                <a:latin typeface="Candara" pitchFamily="34" charset="0"/>
              </a:rPr>
              <a:t>Without threads or new processes</a:t>
            </a:r>
          </a:p>
          <a:p>
            <a:pPr eaLnBrk="1" hangingPunct="1"/>
            <a:r>
              <a:rPr lang="en-US" sz="2400" dirty="0" smtClean="0">
                <a:latin typeface="Candara" pitchFamily="34" charset="0"/>
              </a:rPr>
              <a:t>Never blocks, not even for I/O</a:t>
            </a:r>
          </a:p>
          <a:p>
            <a:pPr eaLnBrk="1" hangingPunct="1"/>
            <a:r>
              <a:rPr lang="en-US" sz="2400" dirty="0" smtClean="0">
                <a:latin typeface="Candara" pitchFamily="34" charset="0"/>
              </a:rPr>
              <a:t>Uses the </a:t>
            </a:r>
            <a:r>
              <a:rPr lang="en-US" sz="2400" dirty="0" err="1" smtClean="0">
                <a:latin typeface="Candara" pitchFamily="34" charset="0"/>
              </a:rPr>
              <a:t>CommonJS</a:t>
            </a:r>
            <a:r>
              <a:rPr lang="en-US" sz="2400" dirty="0" smtClean="0">
                <a:latin typeface="Candara" pitchFamily="34" charset="0"/>
              </a:rPr>
              <a:t> framework</a:t>
            </a:r>
          </a:p>
          <a:p>
            <a:pPr lvl="1" eaLnBrk="1" hangingPunct="1"/>
            <a:r>
              <a:rPr lang="en-US" sz="2400" dirty="0" smtClean="0">
                <a:latin typeface="Candara" pitchFamily="34" charset="0"/>
              </a:rPr>
              <a:t>Making it a little closer to a real OO language</a:t>
            </a:r>
          </a:p>
        </p:txBody>
      </p:sp>
    </p:spTree>
    <p:extLst>
      <p:ext uri="{BB962C8B-B14F-4D97-AF65-F5344CB8AC3E}">
        <p14:creationId xmlns:p14="http://schemas.microsoft.com/office/powerpoint/2010/main" val="3879273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57200" y="1828801"/>
            <a:ext cx="8001000" cy="457199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2400" dirty="0" smtClean="0">
                <a:latin typeface="Candara" pitchFamily="34" charset="0"/>
                <a:ea typeface="Verdana" pitchFamily="34" charset="0"/>
                <a:cs typeface="Verdana" pitchFamily="34" charset="0"/>
              </a:rPr>
              <a:t>Node's goal is to provide an easy way to build scalable network programs</a:t>
            </a:r>
            <a:r>
              <a:rPr lang="en-US" sz="2400" dirty="0" smtClean="0">
                <a:latin typeface="Candara" pitchFamily="34" charset="0"/>
                <a:ea typeface="Verdana" pitchFamily="34" charset="0"/>
                <a:cs typeface="Verdana" pitchFamily="34" charset="0"/>
              </a:rPr>
              <a:t>.</a:t>
            </a:r>
          </a:p>
          <a:p>
            <a:pPr algn="l"/>
            <a:r>
              <a:rPr lang="en-US" sz="2400" b="1" dirty="0">
                <a:latin typeface="Candara" pitchFamily="34" charset="0"/>
              </a:rPr>
              <a:t>Google V8 engine</a:t>
            </a:r>
            <a:endParaRPr lang="en-US" sz="2400" b="1" dirty="0">
              <a:latin typeface="Candara" pitchFamily="34" charset="0"/>
              <a:cs typeface="Arial" pitchFamily="34" charset="0"/>
            </a:endParaRPr>
          </a:p>
          <a:p>
            <a:pPr algn="l"/>
            <a:r>
              <a:rPr lang="en-US" sz="2400" b="1" dirty="0">
                <a:latin typeface="Candara" pitchFamily="34" charset="0"/>
                <a:cs typeface="Arial" pitchFamily="34" charset="0"/>
              </a:rPr>
              <a:t>V8 </a:t>
            </a:r>
            <a:r>
              <a:rPr lang="en-US" sz="2400" dirty="0">
                <a:latin typeface="Candara" pitchFamily="34" charset="0"/>
                <a:cs typeface="Arial" pitchFamily="34" charset="0"/>
              </a:rPr>
              <a:t>is an open source JavaScript engine developed by Google. It’s written in C++ and is used in Google Chrome Browser.</a:t>
            </a:r>
          </a:p>
          <a:p>
            <a:pPr algn="l"/>
            <a:endParaRPr lang="en-US" sz="2400" dirty="0">
              <a:latin typeface="Candara" pitchFamily="34" charset="0"/>
              <a:cs typeface="Arial" pitchFamily="34" charset="0"/>
            </a:endParaRPr>
          </a:p>
          <a:p>
            <a:pPr algn="l"/>
            <a:r>
              <a:rPr lang="en-US" sz="2400" b="1" dirty="0">
                <a:latin typeface="Candara" pitchFamily="34" charset="0"/>
                <a:cs typeface="Arial" pitchFamily="34" charset="0"/>
              </a:rPr>
              <a:t>Faster</a:t>
            </a:r>
            <a:r>
              <a:rPr lang="en-US" sz="2400" dirty="0">
                <a:latin typeface="Candara" pitchFamily="34" charset="0"/>
                <a:cs typeface="Arial" pitchFamily="34" charset="0"/>
              </a:rPr>
              <a:t> than </a:t>
            </a:r>
            <a:r>
              <a:rPr lang="en-US" sz="2400" dirty="0" err="1">
                <a:latin typeface="Candara" pitchFamily="34" charset="0"/>
                <a:cs typeface="Arial" pitchFamily="34" charset="0"/>
              </a:rPr>
              <a:t>SpiderMonkey</a:t>
            </a:r>
            <a:r>
              <a:rPr lang="en-US" sz="2400" dirty="0">
                <a:latin typeface="Candara" pitchFamily="34" charset="0"/>
                <a:cs typeface="Arial" pitchFamily="34" charset="0"/>
              </a:rPr>
              <a:t> (used in </a:t>
            </a:r>
            <a:r>
              <a:rPr lang="en-US" sz="2400" dirty="0" err="1">
                <a:latin typeface="Candara" pitchFamily="34" charset="0"/>
                <a:cs typeface="Arial" pitchFamily="34" charset="0"/>
              </a:rPr>
              <a:t>firefox</a:t>
            </a:r>
            <a:r>
              <a:rPr lang="en-US" sz="2400" dirty="0">
                <a:latin typeface="Candara" pitchFamily="34" charset="0"/>
                <a:cs typeface="Arial" pitchFamily="34" charset="0"/>
              </a:rPr>
              <a:t>) over 4 times ( when V8 was invented )  </a:t>
            </a:r>
            <a:r>
              <a:rPr lang="en-US" sz="2400" dirty="0">
                <a:latin typeface="Candara" pitchFamily="34" charset="0"/>
                <a:cs typeface="Arial" pitchFamily="34" charset="0"/>
                <a:sym typeface="Wingdings" pitchFamily="2" charset="2"/>
              </a:rPr>
              <a:t></a:t>
            </a:r>
            <a:endParaRPr lang="en-US" sz="2400" dirty="0">
              <a:latin typeface="Candara" pitchFamily="34" charset="0"/>
              <a:cs typeface="Arial" pitchFamily="34" charset="0"/>
            </a:endParaRPr>
          </a:p>
          <a:p>
            <a:pPr lvl="2" algn="l"/>
            <a:r>
              <a:rPr lang="en-US" sz="2400" dirty="0">
                <a:latin typeface="Candara" pitchFamily="34" charset="0"/>
                <a:cs typeface="Arial" pitchFamily="34" charset="0"/>
              </a:rPr>
              <a:t>  			</a:t>
            </a:r>
            <a:r>
              <a:rPr lang="en-US" sz="2400" dirty="0" smtClean="0">
                <a:latin typeface="Candara" pitchFamily="34" charset="0"/>
                <a:cs typeface="Arial" pitchFamily="34" charset="0"/>
              </a:rPr>
              <a:t>- </a:t>
            </a:r>
            <a:r>
              <a:rPr lang="en-US" sz="2400" dirty="0">
                <a:latin typeface="Candara" pitchFamily="34" charset="0"/>
                <a:cs typeface="Arial" pitchFamily="34" charset="0"/>
              </a:rPr>
              <a:t>from an expert on </a:t>
            </a:r>
            <a:r>
              <a:rPr lang="en-US" sz="2400" dirty="0" err="1">
                <a:latin typeface="Candara" pitchFamily="34" charset="0"/>
                <a:cs typeface="Arial" pitchFamily="34" charset="0"/>
              </a:rPr>
              <a:t>stakoverflow</a:t>
            </a:r>
            <a:r>
              <a:rPr lang="en-US" sz="2400" dirty="0">
                <a:latin typeface="Candara" pitchFamily="34" charset="0"/>
                <a:cs typeface="Arial" pitchFamily="34" charset="0"/>
              </a:rPr>
              <a:t> - </a:t>
            </a:r>
          </a:p>
          <a:p>
            <a:pPr algn="l"/>
            <a:endParaRPr lang="en-US" sz="2400" dirty="0" smtClean="0">
              <a:latin typeface="Candara" pitchFamily="34" charset="0"/>
              <a:ea typeface="Verdana" pitchFamily="34" charset="0"/>
              <a:cs typeface="Verdana" pitchFamily="34" charset="0"/>
            </a:endParaRPr>
          </a:p>
        </p:txBody>
      </p:sp>
      <p:sp>
        <p:nvSpPr>
          <p:cNvPr id="8" name="Title 1"/>
          <p:cNvSpPr>
            <a:spLocks noGrp="1"/>
          </p:cNvSpPr>
          <p:nvPr/>
        </p:nvSpPr>
        <p:spPr>
          <a:xfrm>
            <a:off x="457200" y="604044"/>
            <a:ext cx="6019800" cy="767556"/>
          </a:xfrm>
          <a:prstGeom prst="rect">
            <a:avLst/>
          </a:prstGeom>
        </p:spPr>
        <p:txBody>
          <a:bodyPr vert="horz" anchor="b">
            <a:normAutofit/>
            <a:scene3d>
              <a:camera prst="orthographicFront"/>
              <a:lightRig rig="soft" dir="t"/>
            </a:scene3d>
            <a:sp3d prstMaterial="softEdge">
              <a:bevelT w="25400" h="25400"/>
            </a:sp3d>
          </a:bodyPr>
          <a:lstStyle>
            <a:lvl1pPr algn="r" rtl="0" eaLnBrk="0" fontAlgn="base" hangingPunct="0">
              <a:spcBef>
                <a:spcPct val="0"/>
              </a:spcBef>
              <a:spcAft>
                <a:spcPct val="0"/>
              </a:spcAft>
              <a:defRPr sz="48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l" eaLnBrk="1" fontAlgn="auto" hangingPunct="1">
              <a:spcAft>
                <a:spcPts val="0"/>
              </a:spcAft>
              <a:defRPr/>
            </a:pPr>
            <a:r>
              <a:rPr lang="en-US" sz="4400" dirty="0" smtClean="0">
                <a:latin typeface="Candara" pitchFamily="34" charset="0"/>
              </a:rPr>
              <a:t>Why Use </a:t>
            </a:r>
            <a:r>
              <a:rPr lang="en-US" sz="4400" dirty="0" err="1" smtClean="0">
                <a:latin typeface="Candara" pitchFamily="34" charset="0"/>
              </a:rPr>
              <a:t>NodeJS</a:t>
            </a:r>
            <a:r>
              <a:rPr lang="en-US" sz="4400" dirty="0" smtClean="0">
                <a:latin typeface="Candara" pitchFamily="34" charset="0"/>
              </a:rPr>
              <a:t> ?</a:t>
            </a:r>
            <a:endParaRPr lang="en-US" sz="4400" dirty="0">
              <a:solidFill>
                <a:srgbClr val="FFFF00"/>
              </a:solidFill>
              <a:latin typeface="Candara" pitchFamily="34" charset="0"/>
            </a:endParaRPr>
          </a:p>
        </p:txBody>
      </p:sp>
    </p:spTree>
    <p:extLst>
      <p:ext uri="{BB962C8B-B14F-4D97-AF65-F5344CB8AC3E}">
        <p14:creationId xmlns:p14="http://schemas.microsoft.com/office/powerpoint/2010/main" val="2039773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123</TotalTime>
  <Words>1458</Words>
  <Application>Microsoft Office PowerPoint</Application>
  <PresentationFormat>On-screen Show (4:3)</PresentationFormat>
  <Paragraphs>234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23</cp:revision>
  <dcterms:created xsi:type="dcterms:W3CDTF">2014-05-09T19:36:22Z</dcterms:created>
  <dcterms:modified xsi:type="dcterms:W3CDTF">2014-05-10T18:45:38Z</dcterms:modified>
</cp:coreProperties>
</file>