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90" r:id="rId3"/>
    <p:sldId id="305" r:id="rId4"/>
    <p:sldId id="279" r:id="rId5"/>
    <p:sldId id="312" r:id="rId6"/>
    <p:sldId id="311" r:id="rId7"/>
    <p:sldId id="307" r:id="rId8"/>
    <p:sldId id="294" r:id="rId9"/>
    <p:sldId id="300" r:id="rId10"/>
    <p:sldId id="313" r:id="rId11"/>
    <p:sldId id="284" r:id="rId12"/>
    <p:sldId id="285" r:id="rId13"/>
    <p:sldId id="309"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EE"/>
    <a:srgbClr val="080E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28-04-2023</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28-04-2023</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ealpython.com/build-recommendation-engine-collaborative-filte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1676400" y="1600201"/>
            <a:ext cx="86868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28 April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593040" y="2142360"/>
            <a:ext cx="7310717" cy="523220"/>
          </a:xfrm>
          <a:prstGeom prst="rect">
            <a:avLst/>
          </a:prstGeom>
        </p:spPr>
        <p:txBody>
          <a:bodyPr wrap="square">
            <a:spAutoFit/>
          </a:bodyPr>
          <a:lstStyle/>
          <a:p>
            <a:pPr algn="ctr"/>
            <a:r>
              <a:rPr lang="en-US" sz="2800" b="1" dirty="0">
                <a:latin typeface="Arial Black" panose="020B0A04020102020204" pitchFamily="34" charset="0"/>
                <a:cs typeface="Arial" panose="020B0604020202020204" pitchFamily="34" charset="0"/>
              </a:rPr>
              <a:t>BOOK RECOMMENDATION SYSTEM</a:t>
            </a:r>
            <a:endParaRPr lang="en-US" sz="2800" b="1" dirty="0">
              <a:latin typeface="Arial Black" panose="020B0A04020102020204" pitchFamily="34" charset="0"/>
            </a:endParaRPr>
          </a:p>
        </p:txBody>
      </p:sp>
      <p:sp>
        <p:nvSpPr>
          <p:cNvPr id="8" name="Rectangle 7"/>
          <p:cNvSpPr/>
          <p:nvPr/>
        </p:nvSpPr>
        <p:spPr>
          <a:xfrm>
            <a:off x="2753284" y="2887434"/>
            <a:ext cx="6990230" cy="1951496"/>
          </a:xfrm>
          <a:prstGeom prst="rect">
            <a:avLst/>
          </a:prstGeom>
        </p:spPr>
        <p:txBody>
          <a:bodyPr wrap="square">
            <a:spAutoFit/>
          </a:bodyPr>
          <a:lstStyle/>
          <a:p>
            <a:pPr>
              <a:lnSpc>
                <a:spcPct val="150000"/>
              </a:lnSpc>
            </a:pPr>
            <a:r>
              <a:rPr lang="en-US" sz="2800" i="1" dirty="0">
                <a:latin typeface="Arial" pitchFamily="34" charset="0"/>
                <a:cs typeface="Arial" pitchFamily="34" charset="0"/>
              </a:rPr>
              <a:t>Project Supervisor: </a:t>
            </a:r>
            <a:r>
              <a:rPr lang="en-US" sz="2800" b="1" dirty="0">
                <a:cs typeface="Arial" pitchFamily="34" charset="0"/>
              </a:rPr>
              <a:t>Ms. P. Santhiya</a:t>
            </a:r>
          </a:p>
          <a:p>
            <a:pPr>
              <a:lnSpc>
                <a:spcPct val="150000"/>
              </a:lnSpc>
            </a:pPr>
            <a:r>
              <a:rPr lang="en-US" sz="2800" i="1" dirty="0">
                <a:latin typeface="Arial" pitchFamily="34" charset="0"/>
                <a:cs typeface="Arial" pitchFamily="34" charset="0"/>
              </a:rPr>
              <a:t>Name of the Student: </a:t>
            </a:r>
            <a:r>
              <a:rPr lang="en-US" sz="2800" b="1" dirty="0">
                <a:cs typeface="Arial" pitchFamily="34" charset="0"/>
              </a:rPr>
              <a:t>Mohammed Arshad. A</a:t>
            </a:r>
          </a:p>
          <a:p>
            <a:pPr>
              <a:lnSpc>
                <a:spcPct val="150000"/>
              </a:lnSpc>
            </a:pPr>
            <a:r>
              <a:rPr lang="en-US" sz="2800" i="1" dirty="0">
                <a:latin typeface="Arial" pitchFamily="34" charset="0"/>
                <a:cs typeface="Arial" pitchFamily="34" charset="0"/>
              </a:rPr>
              <a:t>Register Number: </a:t>
            </a:r>
            <a:r>
              <a:rPr lang="en-US" sz="2800" b="1" dirty="0">
                <a:cs typeface="Arial" pitchFamily="34" charset="0"/>
              </a:rPr>
              <a:t>40110769</a:t>
            </a: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4466637" cy="1299881"/>
          </a:xfrm>
        </p:spPr>
        <p:txBody>
          <a:bodyPr>
            <a:normAutofit fontScale="90000"/>
          </a:bodyPr>
          <a:lstStyle/>
          <a:p>
            <a:pPr algn="l"/>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Sample Snapshot</a:t>
            </a: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pic>
        <p:nvPicPr>
          <p:cNvPr id="8" name="Picture 7">
            <a:extLst>
              <a:ext uri="{FF2B5EF4-FFF2-40B4-BE49-F238E27FC236}">
                <a16:creationId xmlns:a16="http://schemas.microsoft.com/office/drawing/2014/main" id="{DC5E4D8A-76B2-B005-97ED-31E45062F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943356"/>
            <a:ext cx="10241280" cy="4971288"/>
          </a:xfrm>
          <a:prstGeom prst="rect">
            <a:avLst/>
          </a:prstGeom>
        </p:spPr>
      </p:pic>
    </p:spTree>
    <p:extLst>
      <p:ext uri="{BB962C8B-B14F-4D97-AF65-F5344CB8AC3E}">
        <p14:creationId xmlns:p14="http://schemas.microsoft.com/office/powerpoint/2010/main" val="342999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838200" y="434788"/>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2" name="Content Placeholder 1"/>
          <p:cNvSpPr>
            <a:spLocks noGrp="1"/>
          </p:cNvSpPr>
          <p:nvPr>
            <p:ph idx="1"/>
          </p:nvPr>
        </p:nvSpPr>
        <p:spPr>
          <a:xfrm>
            <a:off x="838200" y="1275882"/>
            <a:ext cx="10515600" cy="4306235"/>
          </a:xfrm>
        </p:spPr>
        <p:txBody>
          <a:bodyPr/>
          <a:lstStyle/>
          <a:p>
            <a:pPr algn="just">
              <a:lnSpc>
                <a:spcPct val="100000"/>
              </a:lnSpc>
            </a:pPr>
            <a:r>
              <a:rPr lang="en-US" dirty="0"/>
              <a:t>The overall process of recommending books to the user of all age group category make use of popularity based filtering and collaborative filtering methodology where different users give ratings on the same book and the average number of rating is been calculated and the top-rated book is been recommended to the user. </a:t>
            </a:r>
          </a:p>
          <a:p>
            <a:pPr algn="just">
              <a:lnSpc>
                <a:spcPct val="100000"/>
              </a:lnSpc>
            </a:pPr>
            <a:r>
              <a:rPr lang="en-US" dirty="0"/>
              <a:t>The system mainly focuses on the easy finding of best books which does not need much time or work. The process of this system is accurate, reliable and cost-free. The income of this system is penalty fee collection when the book is not returned within the due time. </a:t>
            </a:r>
            <a:endParaRPr lang="en-IN" dirty="0"/>
          </a:p>
        </p:txBody>
      </p:sp>
    </p:spTree>
    <p:extLst>
      <p:ext uri="{BB962C8B-B14F-4D97-AF65-F5344CB8AC3E}">
        <p14:creationId xmlns:p14="http://schemas.microsoft.com/office/powerpoint/2010/main" val="2258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838200" y="221596"/>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838200" y="1006195"/>
            <a:ext cx="10515600" cy="4845610"/>
          </a:xfrm>
        </p:spPr>
        <p:txBody>
          <a:bodyPr>
            <a:normAutofit lnSpcReduction="10000"/>
          </a:bodyPr>
          <a:lstStyle/>
          <a:p>
            <a:pPr>
              <a:lnSpc>
                <a:spcPct val="100000"/>
              </a:lnSpc>
            </a:pPr>
            <a:r>
              <a:rPr lang="en-US" b="0" i="0" dirty="0">
                <a:solidFill>
                  <a:srgbClr val="374151"/>
                </a:solidFill>
                <a:effectLst/>
                <a:latin typeface="Söhne"/>
              </a:rPr>
              <a:t>In conclusion, </a:t>
            </a:r>
            <a:r>
              <a:rPr lang="en-US" b="1" i="1" dirty="0">
                <a:solidFill>
                  <a:srgbClr val="374151"/>
                </a:solidFill>
                <a:latin typeface="Söhne"/>
              </a:rPr>
              <a:t>C</a:t>
            </a:r>
            <a:r>
              <a:rPr lang="en-US" b="1" i="1" dirty="0">
                <a:solidFill>
                  <a:srgbClr val="374151"/>
                </a:solidFill>
                <a:effectLst/>
                <a:latin typeface="Söhne"/>
              </a:rPr>
              <a:t>ollaborative filtering</a:t>
            </a:r>
            <a:r>
              <a:rPr lang="en-US" b="0" i="0" dirty="0">
                <a:solidFill>
                  <a:srgbClr val="374151"/>
                </a:solidFill>
                <a:effectLst/>
                <a:latin typeface="Söhne"/>
              </a:rPr>
              <a:t> is a popular technique for building book recommender systems that can provide personalized recommendations to users based on their historical interactions with books. </a:t>
            </a:r>
          </a:p>
          <a:p>
            <a:pPr>
              <a:lnSpc>
                <a:spcPct val="100000"/>
              </a:lnSpc>
            </a:pPr>
            <a:r>
              <a:rPr lang="en-US" b="0" i="0" dirty="0">
                <a:solidFill>
                  <a:srgbClr val="374151"/>
                </a:solidFill>
                <a:effectLst/>
                <a:latin typeface="Söhne"/>
              </a:rPr>
              <a:t>The approach involves computing similarities between books or users, selecting a subset of similar items, and generating recommendations based on those similarities.</a:t>
            </a:r>
          </a:p>
          <a:p>
            <a:pPr>
              <a:lnSpc>
                <a:spcPct val="100000"/>
              </a:lnSpc>
            </a:pPr>
            <a:r>
              <a:rPr lang="en-US" b="0" i="0" dirty="0">
                <a:solidFill>
                  <a:srgbClr val="374151"/>
                </a:solidFill>
                <a:effectLst/>
                <a:latin typeface="Söhne"/>
              </a:rPr>
              <a:t>Overall, </a:t>
            </a:r>
            <a:r>
              <a:rPr lang="en-US" dirty="0">
                <a:solidFill>
                  <a:srgbClr val="374151"/>
                </a:solidFill>
                <a:latin typeface="Söhne"/>
              </a:rPr>
              <a:t>C</a:t>
            </a:r>
            <a:r>
              <a:rPr lang="en-US" b="0" i="0" dirty="0">
                <a:solidFill>
                  <a:srgbClr val="374151"/>
                </a:solidFill>
                <a:effectLst/>
                <a:latin typeface="Söhne"/>
              </a:rPr>
              <a:t>ollaborative filtering based book recommender systems can be a useful tool for providing personalized book recommendations to users, and can be implemented in a variety of contexts such as online bookstores, libraries, and reading apps.</a:t>
            </a:r>
            <a:endParaRPr lang="en-IN" dirty="0"/>
          </a:p>
        </p:txBody>
      </p:sp>
    </p:spTree>
    <p:extLst>
      <p:ext uri="{BB962C8B-B14F-4D97-AF65-F5344CB8AC3E}">
        <p14:creationId xmlns:p14="http://schemas.microsoft.com/office/powerpoint/2010/main" val="54284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3572"/>
            <a:ext cx="6263225" cy="1519518"/>
          </a:xfrm>
        </p:spPr>
        <p:txBody>
          <a:bodyPr>
            <a:noAutofit/>
          </a:bodyPr>
          <a:lstStyle/>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br>
              <a:rPr lang="en-US" sz="4000" dirty="0">
                <a:latin typeface="Arial" pitchFamily="34" charset="0"/>
                <a:cs typeface="Arial" pitchFamily="34" charset="0"/>
              </a:rPr>
            </a:br>
            <a:endParaRPr lang="en-IN" sz="4000" dirty="0"/>
          </a:p>
        </p:txBody>
      </p:sp>
      <p:sp>
        <p:nvSpPr>
          <p:cNvPr id="4" name="Date Placeholder 3"/>
          <p:cNvSpPr>
            <a:spLocks noGrp="1"/>
          </p:cNvSpPr>
          <p:nvPr>
            <p:ph type="dt" sz="half" idx="10"/>
          </p:nvPr>
        </p:nvSpPr>
        <p:spPr/>
        <p:txBody>
          <a:bodyPr/>
          <a:lstStyle/>
          <a:p>
            <a:fld id="{A2414E9F-A237-4082-B37B-D926ADB268EE}" type="datetime3">
              <a:rPr lang="en-US" smtClean="0"/>
              <a:pPr/>
              <a:t>28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Content Placeholder 6"/>
          <p:cNvSpPr>
            <a:spLocks noGrp="1"/>
          </p:cNvSpPr>
          <p:nvPr>
            <p:ph idx="1"/>
          </p:nvPr>
        </p:nvSpPr>
        <p:spPr>
          <a:xfrm>
            <a:off x="838200" y="1253331"/>
            <a:ext cx="10515600" cy="4351338"/>
          </a:xfrm>
        </p:spPr>
        <p:txBody>
          <a:bodyPr>
            <a:normAutofit fontScale="92500"/>
          </a:bodyPr>
          <a:lstStyle/>
          <a:p>
            <a:pPr marL="0" indent="0">
              <a:lnSpc>
                <a:spcPct val="100000"/>
              </a:lnSpc>
              <a:buNone/>
            </a:pPr>
            <a:r>
              <a:rPr lang="en-IN" sz="2400" dirty="0"/>
              <a:t>[1]. </a:t>
            </a:r>
            <a:r>
              <a:rPr lang="en-IN" sz="2400" dirty="0" err="1"/>
              <a:t>Yizhu</a:t>
            </a:r>
            <a:r>
              <a:rPr lang="en-IN" sz="2400" dirty="0"/>
              <a:t> Zhao, Jun </a:t>
            </a:r>
            <a:r>
              <a:rPr lang="en-IN" sz="2400" dirty="0" err="1"/>
              <a:t>ZengSchool</a:t>
            </a:r>
            <a:r>
              <a:rPr lang="en-IN" sz="2400" dirty="0"/>
              <a:t> of Big Data and Software Engineering Chongqing University Chongqing, China, “Library Intelligent Book Recommendation System Using Facial Expression Recognition”</a:t>
            </a:r>
          </a:p>
          <a:p>
            <a:pPr marL="0" indent="0">
              <a:lnSpc>
                <a:spcPct val="150000"/>
              </a:lnSpc>
              <a:buNone/>
            </a:pPr>
            <a:r>
              <a:rPr lang="en-IN" sz="2400" dirty="0"/>
              <a:t>[2]. </a:t>
            </a:r>
            <a:r>
              <a:rPr lang="en-US" sz="2400" dirty="0">
                <a:solidFill>
                  <a:srgbClr val="0000EE"/>
                </a:solidFill>
                <a:hlinkClick r:id="rId2">
                  <a:extLst>
                    <a:ext uri="{A12FA001-AC4F-418D-AE19-62706E023703}">
                      <ahyp:hlinkClr xmlns:ahyp="http://schemas.microsoft.com/office/drawing/2018/hyperlinkcolor" val="tx"/>
                    </a:ext>
                  </a:extLst>
                </a:hlinkClick>
              </a:rPr>
              <a:t>Build a Recommendation Engine With Collaborative Filtering </a:t>
            </a:r>
            <a:endParaRPr lang="en-US" sz="2400" dirty="0">
              <a:solidFill>
                <a:srgbClr val="0000EE"/>
              </a:solidFill>
            </a:endParaRPr>
          </a:p>
          <a:p>
            <a:pPr marL="0" indent="0">
              <a:lnSpc>
                <a:spcPct val="100000"/>
              </a:lnSpc>
              <a:buNone/>
            </a:pPr>
            <a:r>
              <a:rPr lang="en-US" sz="2400" dirty="0"/>
              <a:t>[3]. </a:t>
            </a:r>
            <a:r>
              <a:rPr lang="en-IN" sz="2400" dirty="0" err="1"/>
              <a:t>Dhirman</a:t>
            </a:r>
            <a:r>
              <a:rPr lang="en-IN" sz="2400" dirty="0"/>
              <a:t> Sarma, </a:t>
            </a:r>
            <a:r>
              <a:rPr lang="en-IN" sz="2400" dirty="0" err="1"/>
              <a:t>Tanni</a:t>
            </a:r>
            <a:r>
              <a:rPr lang="en-IN" sz="2400" dirty="0"/>
              <a:t> Mittra and Mohammad Shahadat Hossain, “Personalized Book Recommendation System using Machine Learning Algorithm” The Science and Information Organization vol.12, 2019</a:t>
            </a:r>
          </a:p>
          <a:p>
            <a:pPr marL="0" indent="0">
              <a:lnSpc>
                <a:spcPct val="150000"/>
              </a:lnSpc>
              <a:buNone/>
            </a:pPr>
            <a:r>
              <a:rPr lang="en-IN" sz="2400" dirty="0"/>
              <a:t>[4]. </a:t>
            </a:r>
            <a:r>
              <a:rPr lang="en-US" sz="2400" dirty="0"/>
              <a:t>N. Grover, “Enabling shift in retail using data: Case of Amazon”, 2019</a:t>
            </a:r>
          </a:p>
          <a:p>
            <a:pPr marL="0" indent="0">
              <a:lnSpc>
                <a:spcPct val="150000"/>
              </a:lnSpc>
              <a:buNone/>
            </a:pPr>
            <a:r>
              <a:rPr lang="en-US" sz="2400" dirty="0"/>
              <a:t>[5]. “</a:t>
            </a:r>
            <a:r>
              <a:rPr lang="en-US" sz="2400" b="0" i="0" dirty="0">
                <a:effectLst/>
              </a:rPr>
              <a:t>Building Recommender Systems with Machine Learning and AI” by Sreenivasan (2019) </a:t>
            </a:r>
            <a:endParaRPr lang="en-IN" sz="2400" dirty="0"/>
          </a:p>
        </p:txBody>
      </p:sp>
    </p:spTree>
    <p:extLst>
      <p:ext uri="{BB962C8B-B14F-4D97-AF65-F5344CB8AC3E}">
        <p14:creationId xmlns:p14="http://schemas.microsoft.com/office/powerpoint/2010/main" val="418632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59587" y="1299882"/>
            <a:ext cx="6872825" cy="4258235"/>
          </a:xfrm>
        </p:spPr>
        <p:txBody>
          <a:bodyPr>
            <a:normAutofit/>
          </a:bodyPr>
          <a:lstStyle/>
          <a:p>
            <a:pPr algn="ctr"/>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28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334"/>
            <a:ext cx="8229600" cy="1143000"/>
          </a:xfrm>
        </p:spPr>
        <p:txBody>
          <a:bodyPr>
            <a:normAutofit/>
          </a:bodyPr>
          <a:lstStyle/>
          <a:p>
            <a:pPr algn="l"/>
            <a:r>
              <a:rPr lang="en-US" sz="4000"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1981200" y="1380868"/>
            <a:ext cx="8229600" cy="4096263"/>
          </a:xfrm>
        </p:spPr>
        <p:txBody>
          <a:bodyPr>
            <a:noAutofit/>
          </a:bodyPr>
          <a:lstStyle/>
          <a:p>
            <a:r>
              <a:rPr lang="en-US" sz="2400" dirty="0">
                <a:latin typeface="Arial" pitchFamily="34" charset="0"/>
                <a:cs typeface="Arial" pitchFamily="34" charset="0"/>
              </a:rPr>
              <a:t>Introduction</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Algorithms Used</a:t>
            </a:r>
          </a:p>
          <a:p>
            <a:r>
              <a:rPr lang="en-US" sz="2400" dirty="0">
                <a:latin typeface="Arial" pitchFamily="34" charset="0"/>
                <a:cs typeface="Arial" pitchFamily="34" charset="0"/>
              </a:rPr>
              <a:t>System Architecture / Ideation Map</a:t>
            </a:r>
          </a:p>
          <a:p>
            <a:r>
              <a:rPr lang="en-US" sz="2400" dirty="0">
                <a:latin typeface="Arial" pitchFamily="34" charset="0"/>
                <a:cs typeface="Arial" pitchFamily="34" charset="0"/>
              </a:rPr>
              <a:t>Module Implementation</a:t>
            </a:r>
          </a:p>
          <a:p>
            <a:r>
              <a:rPr lang="en-US" sz="2400" dirty="0">
                <a:latin typeface="Arial" pitchFamily="34" charset="0"/>
                <a:cs typeface="Arial" pitchFamily="34" charset="0"/>
              </a:rPr>
              <a:t>Application Snapshots</a:t>
            </a:r>
          </a:p>
          <a:p>
            <a:r>
              <a:rPr lang="en-US" sz="2400" dirty="0">
                <a:latin typeface="Arial" pitchFamily="34" charset="0"/>
                <a:cs typeface="Arial" pitchFamily="34" charset="0"/>
              </a:rPr>
              <a:t>Results and Discussions</a:t>
            </a:r>
          </a:p>
          <a:p>
            <a:r>
              <a:rPr lang="en-US" sz="2400" dirty="0">
                <a:latin typeface="Arial" pitchFamily="34" charset="0"/>
                <a:cs typeface="Arial" pitchFamily="34" charset="0"/>
              </a:rPr>
              <a:t>Conclusion &amp; Future work</a:t>
            </a:r>
          </a:p>
          <a:p>
            <a:r>
              <a:rPr lang="en-US" sz="2400" dirty="0">
                <a:latin typeface="Arial" pitchFamily="34" charset="0"/>
                <a:cs typeface="Arial" pitchFamily="34" charset="0"/>
              </a:rPr>
              <a:t>References</a:t>
            </a:r>
          </a:p>
          <a:p>
            <a:endParaRPr lang="en-US" sz="2400" dirty="0"/>
          </a:p>
        </p:txBody>
      </p:sp>
      <p:sp>
        <p:nvSpPr>
          <p:cNvPr id="4" name="Date Placeholder 3"/>
          <p:cNvSpPr>
            <a:spLocks noGrp="1"/>
          </p:cNvSpPr>
          <p:nvPr>
            <p:ph type="dt" sz="half" idx="10"/>
          </p:nvPr>
        </p:nvSpPr>
        <p:spPr/>
        <p:txBody>
          <a:bodyPr/>
          <a:lstStyle/>
          <a:p>
            <a:fld id="{DBA50EAB-41BE-44C5-8B3C-E8577D7CCC37}" type="datetime3">
              <a:rPr lang="en-US" smtClean="0"/>
              <a:pPr/>
              <a:t>28 April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802"/>
            <a:ext cx="8229600" cy="1828800"/>
          </a:xfrm>
        </p:spPr>
        <p:txBody>
          <a:bodyPr>
            <a:normAutofit/>
          </a:bodyPr>
          <a:lstStyle/>
          <a:p>
            <a:pPr algn="l"/>
            <a:r>
              <a:rPr lang="en-US" sz="4000"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a:xfrm>
            <a:off x="838200" y="1476001"/>
            <a:ext cx="10515600" cy="4351338"/>
          </a:xfrm>
        </p:spPr>
        <p:txBody>
          <a:bodyPr>
            <a:normAutofit/>
          </a:bodyPr>
          <a:lstStyle/>
          <a:p>
            <a:pPr>
              <a:lnSpc>
                <a:spcPct val="100000"/>
              </a:lnSpc>
            </a:pPr>
            <a:r>
              <a:rPr lang="en-US" dirty="0"/>
              <a:t>A recommendation system is any system that mechanically suggests content for web site readers and users. These systems evolve an intelligent algorithm, which generates recommendations to users. </a:t>
            </a:r>
          </a:p>
          <a:p>
            <a:pPr>
              <a:lnSpc>
                <a:spcPct val="100000"/>
              </a:lnSpc>
            </a:pPr>
            <a:r>
              <a:rPr lang="en-US" dirty="0"/>
              <a:t>Recommendation systems square have wide custom-made that uses </a:t>
            </a:r>
            <a:r>
              <a:rPr lang="en-US" b="1" i="1" dirty="0"/>
              <a:t>collaborative filtering </a:t>
            </a:r>
            <a:r>
              <a:rPr lang="en-US" dirty="0"/>
              <a:t>and </a:t>
            </a:r>
            <a:r>
              <a:rPr lang="en-US" b="1" i="1" dirty="0"/>
              <a:t>content-based filtering </a:t>
            </a:r>
            <a:r>
              <a:rPr lang="en-US" dirty="0"/>
              <a:t>severally. </a:t>
            </a:r>
          </a:p>
          <a:p>
            <a:pPr>
              <a:lnSpc>
                <a:spcPct val="100000"/>
              </a:lnSpc>
            </a:pPr>
            <a:r>
              <a:rPr lang="en-US" b="1" dirty="0"/>
              <a:t>Book recommendation system </a:t>
            </a:r>
            <a:r>
              <a:rPr lang="en-US" dirty="0"/>
              <a:t>is the web application which is used to manage the library’s repository. This system tracks several categories like books, journals, magazines, etc.</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28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838200" y="510987"/>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endParaRPr lang="en-US" dirty="0">
              <a:solidFill>
                <a:srgbClr val="D74027"/>
              </a:solidFill>
              <a:latin typeface="Arial" pitchFamily="34" charset="0"/>
              <a:cs typeface="Arial" pitchFamily="34" charset="0"/>
            </a:endParaRPr>
          </a:p>
        </p:txBody>
      </p:sp>
      <p:sp>
        <p:nvSpPr>
          <p:cNvPr id="6" name="Content Placeholder 5">
            <a:extLst>
              <a:ext uri="{FF2B5EF4-FFF2-40B4-BE49-F238E27FC236}">
                <a16:creationId xmlns:a16="http://schemas.microsoft.com/office/drawing/2014/main" id="{C2EF04E5-4E6B-BC4A-BE57-F1A87C82484B}"/>
              </a:ext>
            </a:extLst>
          </p:cNvPr>
          <p:cNvSpPr>
            <a:spLocks noGrp="1"/>
          </p:cNvSpPr>
          <p:nvPr>
            <p:ph idx="1"/>
          </p:nvPr>
        </p:nvSpPr>
        <p:spPr>
          <a:xfrm>
            <a:off x="838200" y="1500653"/>
            <a:ext cx="10515600" cy="4351338"/>
          </a:xfrm>
        </p:spPr>
        <p:txBody>
          <a:bodyPr/>
          <a:lstStyle/>
          <a:p>
            <a:pPr marL="457200" indent="-457200" algn="l">
              <a:lnSpc>
                <a:spcPct val="100000"/>
              </a:lnSpc>
              <a:buFont typeface="Arial" panose="020B0604020202020204" pitchFamily="34" charset="0"/>
              <a:buChar char="•"/>
            </a:pPr>
            <a:r>
              <a:rPr lang="en-US" sz="2800" b="0" i="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The main objective is to create a machine learning model to recommend relevant books to users based on </a:t>
            </a:r>
            <a:r>
              <a:rPr lang="en-US" sz="2800" b="1" i="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popularity and user interests</a:t>
            </a:r>
            <a:r>
              <a:rPr lang="en-US" sz="2800" b="0" i="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p>
          <a:p>
            <a:pPr marL="457200" indent="-457200" algn="l">
              <a:lnSpc>
                <a:spcPct val="100000"/>
              </a:lnSpc>
              <a:buFont typeface="Arial" panose="020B0604020202020204" pitchFamily="34" charset="0"/>
              <a:buChar char="•"/>
            </a:pPr>
            <a:r>
              <a:rPr lang="en-US" dirty="0">
                <a:solidFill>
                  <a:srgbClr val="292929"/>
                </a:solidFill>
                <a:latin typeface="Calibri" panose="020F0502020204030204" pitchFamily="34" charset="0"/>
                <a:ea typeface="Calibri" panose="020F0502020204030204" pitchFamily="34" charset="0"/>
                <a:cs typeface="Calibri" panose="020F0502020204030204" pitchFamily="34" charset="0"/>
              </a:rPr>
              <a:t>To provide a book recommendation system that suggest the books accurately according to the user interest.</a:t>
            </a:r>
          </a:p>
          <a:p>
            <a:pPr marL="457200" indent="-457200" algn="l">
              <a:lnSpc>
                <a:spcPct val="100000"/>
              </a:lnSpc>
              <a:buFont typeface="Arial" panose="020B0604020202020204" pitchFamily="34" charset="0"/>
              <a:buChar char="•"/>
            </a:pPr>
            <a:r>
              <a:rPr lang="en-US" sz="2800" i="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To develop a model using both popularity and collaborative filtering algorithms</a:t>
            </a:r>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28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838200" y="391131"/>
            <a:ext cx="8229600" cy="655638"/>
          </a:xfrm>
        </p:spPr>
        <p:txBody>
          <a:bodyPr>
            <a:normAutofit fontScale="90000"/>
          </a:bodyPr>
          <a:lstStyle/>
          <a:p>
            <a:pPr algn="l"/>
            <a:r>
              <a:rPr lang="en-US" dirty="0">
                <a:solidFill>
                  <a:srgbClr val="C00000"/>
                </a:solidFill>
                <a:latin typeface="Arial" pitchFamily="34" charset="0"/>
                <a:cs typeface="Arial" pitchFamily="34" charset="0"/>
              </a:rPr>
              <a:t>Algorithms Used</a:t>
            </a:r>
            <a:endParaRPr lang="en-US" dirty="0">
              <a:solidFill>
                <a:srgbClr val="D74027"/>
              </a:solidFill>
              <a:latin typeface="Arial" pitchFamily="34" charset="0"/>
              <a:cs typeface="Arial" pitchFamily="34" charset="0"/>
            </a:endParaRPr>
          </a:p>
        </p:txBody>
      </p:sp>
      <p:sp>
        <p:nvSpPr>
          <p:cNvPr id="6" name="Content Placeholder 5">
            <a:extLst>
              <a:ext uri="{FF2B5EF4-FFF2-40B4-BE49-F238E27FC236}">
                <a16:creationId xmlns:a16="http://schemas.microsoft.com/office/drawing/2014/main" id="{C2EF04E5-4E6B-BC4A-BE57-F1A87C82484B}"/>
              </a:ext>
            </a:extLst>
          </p:cNvPr>
          <p:cNvSpPr>
            <a:spLocks noGrp="1"/>
          </p:cNvSpPr>
          <p:nvPr>
            <p:ph idx="1"/>
          </p:nvPr>
        </p:nvSpPr>
        <p:spPr>
          <a:xfrm>
            <a:off x="838200" y="1133100"/>
            <a:ext cx="10515600" cy="5061511"/>
          </a:xfrm>
        </p:spPr>
        <p:txBody>
          <a:bodyPr>
            <a:noAutofit/>
          </a:bodyPr>
          <a:lstStyle/>
          <a:p>
            <a:pPr marL="457200" indent="-457200" algn="l">
              <a:lnSpc>
                <a:spcPct val="100000"/>
              </a:lnSpc>
              <a:buFont typeface="Arial" panose="020B0604020202020204" pitchFamily="34" charset="0"/>
              <a:buChar char="•"/>
            </a:pPr>
            <a:r>
              <a:rPr lang="en-US" b="1" i="0" u="sng" dirty="0">
                <a:solidFill>
                  <a:srgbClr val="292929"/>
                </a:solidFill>
                <a:effectLst/>
              </a:rPr>
              <a:t>POPULARITY BASED RECOMMENDATION SYSTEM</a:t>
            </a:r>
            <a:r>
              <a:rPr lang="en-US" b="1" i="0" dirty="0">
                <a:solidFill>
                  <a:srgbClr val="292929"/>
                </a:solidFill>
                <a:effectLst/>
              </a:rPr>
              <a:t> </a:t>
            </a:r>
            <a:r>
              <a:rPr lang="en-US" b="0" i="0" dirty="0">
                <a:solidFill>
                  <a:srgbClr val="292929"/>
                </a:solidFill>
                <a:effectLst/>
              </a:rPr>
              <a:t>works with the trend. It basically uses the items which are in trend right now. </a:t>
            </a:r>
          </a:p>
          <a:p>
            <a:pPr marL="457200" indent="-457200" algn="l">
              <a:lnSpc>
                <a:spcPct val="100000"/>
              </a:lnSpc>
              <a:buFont typeface="Arial" panose="020B0604020202020204" pitchFamily="34" charset="0"/>
              <a:buChar char="•"/>
            </a:pPr>
            <a:r>
              <a:rPr lang="en-US" b="0" i="0" dirty="0">
                <a:solidFill>
                  <a:srgbClr val="292929"/>
                </a:solidFill>
                <a:effectLst/>
              </a:rPr>
              <a:t>For example, if any product which is usually bought by every new user then there are chances that it may suggest that item to the user who just signed up.</a:t>
            </a:r>
          </a:p>
          <a:p>
            <a:pPr marL="457200" indent="-457200" algn="l">
              <a:lnSpc>
                <a:spcPct val="100000"/>
              </a:lnSpc>
              <a:buFont typeface="Arial" panose="020B0604020202020204" pitchFamily="34" charset="0"/>
              <a:buChar char="•"/>
            </a:pPr>
            <a:r>
              <a:rPr lang="en-US" dirty="0">
                <a:solidFill>
                  <a:srgbClr val="292929"/>
                </a:solidFill>
              </a:rPr>
              <a:t>Weighted average formula: </a:t>
            </a:r>
            <a:r>
              <a:rPr lang="en-US" i="0" dirty="0">
                <a:solidFill>
                  <a:srgbClr val="292929"/>
                </a:solidFill>
                <a:effectLst/>
              </a:rPr>
              <a:t>(WR) = [</a:t>
            </a:r>
            <a:r>
              <a:rPr lang="en-US" i="0" dirty="0" err="1">
                <a:solidFill>
                  <a:srgbClr val="292929"/>
                </a:solidFill>
                <a:effectLst/>
              </a:rPr>
              <a:t>vR</a:t>
            </a:r>
            <a:r>
              <a:rPr lang="en-US" i="0" dirty="0">
                <a:solidFill>
                  <a:srgbClr val="292929"/>
                </a:solidFill>
                <a:effectLst/>
              </a:rPr>
              <a:t>/(</a:t>
            </a:r>
            <a:r>
              <a:rPr lang="en-US" i="0" dirty="0" err="1">
                <a:solidFill>
                  <a:srgbClr val="292929"/>
                </a:solidFill>
                <a:effectLst/>
              </a:rPr>
              <a:t>v+m</a:t>
            </a:r>
            <a:r>
              <a:rPr lang="en-US" i="0" dirty="0">
                <a:solidFill>
                  <a:srgbClr val="292929"/>
                </a:solidFill>
                <a:effectLst/>
              </a:rPr>
              <a:t>)] + [</a:t>
            </a:r>
            <a:r>
              <a:rPr lang="en-US" i="0" dirty="0" err="1">
                <a:solidFill>
                  <a:srgbClr val="292929"/>
                </a:solidFill>
                <a:effectLst/>
              </a:rPr>
              <a:t>mC</a:t>
            </a:r>
            <a:r>
              <a:rPr lang="en-US" i="0" dirty="0">
                <a:solidFill>
                  <a:srgbClr val="292929"/>
                </a:solidFill>
                <a:effectLst/>
              </a:rPr>
              <a:t>/(</a:t>
            </a:r>
            <a:r>
              <a:rPr lang="en-US" i="0" dirty="0" err="1">
                <a:solidFill>
                  <a:srgbClr val="292929"/>
                </a:solidFill>
                <a:effectLst/>
              </a:rPr>
              <a:t>v+m</a:t>
            </a:r>
            <a:r>
              <a:rPr lang="en-US" i="0" dirty="0">
                <a:solidFill>
                  <a:srgbClr val="292929"/>
                </a:solidFill>
                <a:effectLst/>
              </a:rPr>
              <a:t>)]</a:t>
            </a:r>
            <a:endParaRPr lang="en-US" dirty="0">
              <a:solidFill>
                <a:srgbClr val="292929"/>
              </a:solidFill>
            </a:endParaRPr>
          </a:p>
          <a:p>
            <a:pPr marL="457200" lvl="1" indent="0">
              <a:lnSpc>
                <a:spcPct val="100000"/>
              </a:lnSpc>
              <a:buNone/>
            </a:pPr>
            <a:r>
              <a:rPr lang="en-US" sz="2800" dirty="0">
                <a:solidFill>
                  <a:srgbClr val="292929"/>
                </a:solidFill>
              </a:rPr>
              <a:t>w</a:t>
            </a:r>
            <a:r>
              <a:rPr lang="en-US" sz="2800" i="0" dirty="0">
                <a:solidFill>
                  <a:srgbClr val="292929"/>
                </a:solidFill>
                <a:effectLst/>
              </a:rPr>
              <a:t>here,</a:t>
            </a:r>
          </a:p>
          <a:p>
            <a:pPr marL="457200" lvl="1" indent="0">
              <a:lnSpc>
                <a:spcPct val="100000"/>
              </a:lnSpc>
              <a:buNone/>
            </a:pPr>
            <a:r>
              <a:rPr lang="en-US" b="1" i="0" dirty="0">
                <a:solidFill>
                  <a:srgbClr val="292929"/>
                </a:solidFill>
                <a:effectLst/>
              </a:rPr>
              <a:t>v</a:t>
            </a:r>
            <a:r>
              <a:rPr lang="en-US" b="0" i="0" dirty="0">
                <a:solidFill>
                  <a:srgbClr val="292929"/>
                </a:solidFill>
                <a:effectLst/>
              </a:rPr>
              <a:t> is the number of votes for the books</a:t>
            </a:r>
            <a:br>
              <a:rPr lang="en-US" b="0" i="0" dirty="0">
                <a:solidFill>
                  <a:srgbClr val="292929"/>
                </a:solidFill>
                <a:effectLst/>
              </a:rPr>
            </a:br>
            <a:r>
              <a:rPr lang="en-US" b="1" i="0" dirty="0">
                <a:solidFill>
                  <a:srgbClr val="292929"/>
                </a:solidFill>
                <a:effectLst/>
              </a:rPr>
              <a:t>m</a:t>
            </a:r>
            <a:r>
              <a:rPr lang="en-US" b="0" i="0" dirty="0">
                <a:solidFill>
                  <a:srgbClr val="292929"/>
                </a:solidFill>
                <a:effectLst/>
              </a:rPr>
              <a:t> is the minimum votes required to be listed in the chart</a:t>
            </a:r>
            <a:br>
              <a:rPr lang="en-US" b="0" i="0" dirty="0">
                <a:solidFill>
                  <a:srgbClr val="292929"/>
                </a:solidFill>
                <a:effectLst/>
              </a:rPr>
            </a:br>
            <a:r>
              <a:rPr lang="en-US" b="1" i="0" dirty="0">
                <a:solidFill>
                  <a:srgbClr val="292929"/>
                </a:solidFill>
                <a:effectLst/>
              </a:rPr>
              <a:t>R</a:t>
            </a:r>
            <a:r>
              <a:rPr lang="en-US" b="0" i="0" dirty="0">
                <a:solidFill>
                  <a:srgbClr val="292929"/>
                </a:solidFill>
                <a:effectLst/>
              </a:rPr>
              <a:t> is the average rating of the books</a:t>
            </a:r>
            <a:br>
              <a:rPr lang="en-US" b="0" i="0" dirty="0">
                <a:solidFill>
                  <a:srgbClr val="292929"/>
                </a:solidFill>
                <a:effectLst/>
              </a:rPr>
            </a:br>
            <a:r>
              <a:rPr lang="en-US" b="1" i="0" dirty="0">
                <a:solidFill>
                  <a:srgbClr val="292929"/>
                </a:solidFill>
                <a:effectLst/>
              </a:rPr>
              <a:t>C</a:t>
            </a:r>
            <a:r>
              <a:rPr lang="en-US" b="0" i="0" dirty="0">
                <a:solidFill>
                  <a:srgbClr val="292929"/>
                </a:solidFill>
                <a:effectLst/>
              </a:rPr>
              <a:t> is the mean vote across the whole report</a:t>
            </a:r>
            <a:br>
              <a:rPr lang="en-US" b="0" i="0" dirty="0">
                <a:solidFill>
                  <a:srgbClr val="292929"/>
                </a:solidFill>
                <a:effectLst/>
              </a:rPr>
            </a:br>
            <a:endParaRPr lang="en-IN" i="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494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28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838200" y="219540"/>
            <a:ext cx="8229600" cy="655638"/>
          </a:xfrm>
        </p:spPr>
        <p:txBody>
          <a:bodyPr>
            <a:normAutofit fontScale="90000"/>
          </a:bodyPr>
          <a:lstStyle/>
          <a:p>
            <a:pPr algn="l"/>
            <a:r>
              <a:rPr lang="en-US" dirty="0">
                <a:solidFill>
                  <a:srgbClr val="C00000"/>
                </a:solidFill>
                <a:latin typeface="Arial" pitchFamily="34" charset="0"/>
                <a:cs typeface="Arial" pitchFamily="34" charset="0"/>
              </a:rPr>
              <a:t>Algorithms Used</a:t>
            </a:r>
            <a:endParaRPr lang="en-US" dirty="0">
              <a:solidFill>
                <a:srgbClr val="D74027"/>
              </a:solidFill>
              <a:latin typeface="Arial" pitchFamily="34" charset="0"/>
              <a:cs typeface="Arial" pitchFamily="34" charset="0"/>
            </a:endParaRPr>
          </a:p>
        </p:txBody>
      </p:sp>
      <p:sp>
        <p:nvSpPr>
          <p:cNvPr id="6" name="Content Placeholder 5">
            <a:extLst>
              <a:ext uri="{FF2B5EF4-FFF2-40B4-BE49-F238E27FC236}">
                <a16:creationId xmlns:a16="http://schemas.microsoft.com/office/drawing/2014/main" id="{C2EF04E5-4E6B-BC4A-BE57-F1A87C82484B}"/>
              </a:ext>
            </a:extLst>
          </p:cNvPr>
          <p:cNvSpPr>
            <a:spLocks noGrp="1"/>
          </p:cNvSpPr>
          <p:nvPr>
            <p:ph idx="1"/>
          </p:nvPr>
        </p:nvSpPr>
        <p:spPr>
          <a:xfrm>
            <a:off x="838200" y="898244"/>
            <a:ext cx="10515600" cy="5336009"/>
          </a:xfrm>
        </p:spPr>
        <p:txBody>
          <a:bodyPr>
            <a:noAutofit/>
          </a:bodyPr>
          <a:lstStyle/>
          <a:p>
            <a:pPr marL="457200" indent="-457200" algn="l">
              <a:lnSpc>
                <a:spcPct val="100000"/>
              </a:lnSpc>
              <a:buFont typeface="Arial" panose="020B0604020202020204" pitchFamily="34" charset="0"/>
              <a:buChar char="•"/>
            </a:pPr>
            <a:r>
              <a:rPr lang="en-US" b="1" i="0" u="sng" dirty="0">
                <a:solidFill>
                  <a:srgbClr val="374151"/>
                </a:solidFill>
                <a:effectLst/>
              </a:rPr>
              <a:t>COLLABORATIVE FILTERING</a:t>
            </a:r>
            <a:r>
              <a:rPr lang="en-US" b="0" i="0" dirty="0">
                <a:solidFill>
                  <a:srgbClr val="374151"/>
                </a:solidFill>
                <a:effectLst/>
              </a:rPr>
              <a:t> is a popular technique used in recommender systems to make personalized recommendations to users. </a:t>
            </a:r>
          </a:p>
          <a:p>
            <a:pPr marL="457200" indent="-457200" algn="l">
              <a:lnSpc>
                <a:spcPct val="100000"/>
              </a:lnSpc>
              <a:buFont typeface="Arial" panose="020B0604020202020204" pitchFamily="34" charset="0"/>
              <a:buChar char="•"/>
            </a:pPr>
            <a:r>
              <a:rPr lang="en-US" b="0" i="0" dirty="0">
                <a:solidFill>
                  <a:srgbClr val="374151"/>
                </a:solidFill>
                <a:effectLst/>
              </a:rPr>
              <a:t>The main idea behind collaborative filtering is to find similarities between users or items, based on their historical interactions, and use those similarities to predict user-item preferences.</a:t>
            </a:r>
          </a:p>
          <a:p>
            <a:pPr marL="457200" indent="-457200" algn="l">
              <a:lnSpc>
                <a:spcPct val="100000"/>
              </a:lnSpc>
              <a:buFont typeface="Arial" panose="020B0604020202020204" pitchFamily="34" charset="0"/>
              <a:buChar char="•"/>
            </a:pPr>
            <a:r>
              <a:rPr lang="en-US" b="0" i="0" dirty="0">
                <a:solidFill>
                  <a:srgbClr val="374151"/>
                </a:solidFill>
                <a:effectLst/>
              </a:rPr>
              <a:t>There are two main types of </a:t>
            </a:r>
            <a:r>
              <a:rPr lang="en-US" b="0" i="1" dirty="0">
                <a:solidFill>
                  <a:srgbClr val="374151"/>
                </a:solidFill>
                <a:effectLst/>
              </a:rPr>
              <a:t>collaborative filtering</a:t>
            </a:r>
            <a:r>
              <a:rPr lang="en-US" b="0" i="0" dirty="0">
                <a:solidFill>
                  <a:srgbClr val="374151"/>
                </a:solidFill>
                <a:effectLst/>
              </a:rPr>
              <a:t>:</a:t>
            </a:r>
          </a:p>
          <a:p>
            <a:pPr marL="0" indent="0" algn="l">
              <a:lnSpc>
                <a:spcPct val="100000"/>
              </a:lnSpc>
              <a:buNone/>
            </a:pPr>
            <a:br>
              <a:rPr lang="en-US" b="0" i="0" dirty="0">
                <a:solidFill>
                  <a:srgbClr val="292929"/>
                </a:solidFill>
                <a:effectLst/>
              </a:rPr>
            </a:br>
            <a:endParaRPr lang="en-IN" i="1" dirty="0">
              <a:ea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651EF637-323F-F9B1-728B-155C77AD3030}"/>
              </a:ext>
            </a:extLst>
          </p:cNvPr>
          <p:cNvGraphicFramePr>
            <a:graphicFrameLocks noGrp="1"/>
          </p:cNvGraphicFramePr>
          <p:nvPr>
            <p:extLst>
              <p:ext uri="{D42A27DB-BD31-4B8C-83A1-F6EECF244321}">
                <p14:modId xmlns:p14="http://schemas.microsoft.com/office/powerpoint/2010/main" val="2558441325"/>
              </p:ext>
            </p:extLst>
          </p:nvPr>
        </p:nvGraphicFramePr>
        <p:xfrm>
          <a:off x="2032000" y="4324173"/>
          <a:ext cx="8128000" cy="1910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26710362"/>
                    </a:ext>
                  </a:extLst>
                </a:gridCol>
                <a:gridCol w="4064000">
                  <a:extLst>
                    <a:ext uri="{9D8B030D-6E8A-4147-A177-3AD203B41FA5}">
                      <a16:colId xmlns:a16="http://schemas.microsoft.com/office/drawing/2014/main" val="4142169908"/>
                    </a:ext>
                  </a:extLst>
                </a:gridCol>
              </a:tblGrid>
              <a:tr h="370840">
                <a:tc>
                  <a:txBody>
                    <a:bodyPr/>
                    <a:lstStyle/>
                    <a:p>
                      <a:pPr algn="ctr"/>
                      <a:r>
                        <a:rPr lang="en-IN" sz="1800" b="1" i="0" kern="1200" dirty="0">
                          <a:solidFill>
                            <a:schemeClr val="lt1"/>
                          </a:solidFill>
                          <a:effectLst/>
                          <a:latin typeface="+mn-lt"/>
                          <a:ea typeface="+mn-ea"/>
                          <a:cs typeface="+mn-cs"/>
                        </a:rPr>
                        <a:t>USER BASED COLLABORATIVE FILTERING</a:t>
                      </a:r>
                      <a:endParaRPr lang="en-IN" dirty="0"/>
                    </a:p>
                  </a:txBody>
                  <a:tcPr/>
                </a:tc>
                <a:tc>
                  <a:txBody>
                    <a:bodyPr/>
                    <a:lstStyle/>
                    <a:p>
                      <a:pPr algn="ctr"/>
                      <a:r>
                        <a:rPr lang="en-IN" sz="1800" b="1" i="0" kern="1200" dirty="0">
                          <a:solidFill>
                            <a:schemeClr val="lt1"/>
                          </a:solidFill>
                          <a:effectLst/>
                          <a:latin typeface="+mn-lt"/>
                          <a:ea typeface="+mn-ea"/>
                          <a:cs typeface="+mn-cs"/>
                        </a:rPr>
                        <a:t>ITEM BASED COLLABORATIVE FILTERING</a:t>
                      </a:r>
                      <a:endParaRPr lang="en-IN" dirty="0"/>
                    </a:p>
                  </a:txBody>
                  <a:tcPr/>
                </a:tc>
                <a:extLst>
                  <a:ext uri="{0D108BD9-81ED-4DB2-BD59-A6C34878D82A}">
                    <a16:rowId xmlns:a16="http://schemas.microsoft.com/office/drawing/2014/main" val="2852622604"/>
                  </a:ext>
                </a:extLst>
              </a:tr>
              <a:tr h="370840">
                <a:tc>
                  <a:txBody>
                    <a:bodyPr/>
                    <a:lstStyle/>
                    <a:p>
                      <a:pPr algn="just"/>
                      <a:r>
                        <a:rPr lang="en-US" sz="1900" b="0" i="0" kern="1200" dirty="0">
                          <a:solidFill>
                            <a:schemeClr val="dk1"/>
                          </a:solidFill>
                          <a:effectLst/>
                          <a:latin typeface="+mn-lt"/>
                          <a:ea typeface="+mn-ea"/>
                          <a:cs typeface="+mn-cs"/>
                        </a:rPr>
                        <a:t>These systems recommend products to a user that similar users have liked. For measuring the similarity between two users we can either use pearson correlation or cosine similarity</a:t>
                      </a:r>
                      <a:endParaRPr lang="en-IN" sz="1900" dirty="0"/>
                    </a:p>
                  </a:txBody>
                  <a:tcPr>
                    <a:solidFill>
                      <a:schemeClr val="accent1">
                        <a:lumMod val="20000"/>
                        <a:lumOff val="80000"/>
                      </a:schemeClr>
                    </a:solidFill>
                  </a:tcPr>
                </a:tc>
                <a:tc>
                  <a:txBody>
                    <a:bodyPr/>
                    <a:lstStyle/>
                    <a:p>
                      <a:pPr algn="just"/>
                      <a:r>
                        <a:rPr lang="en-US" sz="1900" b="0" i="0" kern="1200" dirty="0">
                          <a:solidFill>
                            <a:schemeClr val="dk1"/>
                          </a:solidFill>
                          <a:effectLst/>
                          <a:latin typeface="+mn-lt"/>
                          <a:ea typeface="+mn-ea"/>
                          <a:cs typeface="+mn-cs"/>
                        </a:rPr>
                        <a:t>Instead of measuring the similarity between users, the item-based CF recommends items based on their similarity with the items that the target user rated</a:t>
                      </a:r>
                      <a:endParaRPr lang="en-IN" sz="1900" dirty="0"/>
                    </a:p>
                  </a:txBody>
                  <a:tcPr>
                    <a:solidFill>
                      <a:schemeClr val="accent1">
                        <a:lumMod val="20000"/>
                        <a:lumOff val="80000"/>
                      </a:schemeClr>
                    </a:solidFill>
                  </a:tcPr>
                </a:tc>
                <a:extLst>
                  <a:ext uri="{0D108BD9-81ED-4DB2-BD59-A6C34878D82A}">
                    <a16:rowId xmlns:a16="http://schemas.microsoft.com/office/drawing/2014/main" val="9513062"/>
                  </a:ext>
                </a:extLst>
              </a:tr>
            </a:tbl>
          </a:graphicData>
        </a:graphic>
      </p:graphicFrame>
    </p:spTree>
    <p:extLst>
      <p:ext uri="{BB962C8B-B14F-4D97-AF65-F5344CB8AC3E}">
        <p14:creationId xmlns:p14="http://schemas.microsoft.com/office/powerpoint/2010/main" val="330767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838200" y="348923"/>
            <a:ext cx="7886700" cy="1184042"/>
          </a:xfrm>
        </p:spPr>
        <p:txBody>
          <a:bodyPr>
            <a:normAutofit fontScale="90000"/>
          </a:bodyPr>
          <a:lstStyle/>
          <a:p>
            <a:pPr algn="l"/>
            <a:r>
              <a:rPr lang="en-US"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28 April 2023</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7</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7</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58650"/>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1028" name="Picture 4" descr="amazon recommendation system machine learning Hot Sale - OFF 72%">
            <a:extLst>
              <a:ext uri="{FF2B5EF4-FFF2-40B4-BE49-F238E27FC236}">
                <a16:creationId xmlns:a16="http://schemas.microsoft.com/office/drawing/2014/main" id="{956857FF-9098-3ED6-55D1-1E2AAC6525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36"/>
          <a:stretch/>
        </p:blipFill>
        <p:spPr bwMode="auto">
          <a:xfrm>
            <a:off x="2902417" y="1066451"/>
            <a:ext cx="5822483" cy="495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31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70223"/>
            <a:ext cx="10515599" cy="791321"/>
          </a:xfrm>
        </p:spPr>
        <p:txBody>
          <a:bodyPr>
            <a:normAutofit/>
          </a:bodyPr>
          <a:lstStyle/>
          <a:p>
            <a:pPr algn="l"/>
            <a:r>
              <a:rPr lang="en-US" sz="3200" dirty="0">
                <a:solidFill>
                  <a:srgbClr val="C00000"/>
                </a:solidFill>
                <a:latin typeface="Arial" pitchFamily="34" charset="0"/>
                <a:cs typeface="Arial" pitchFamily="34" charset="0"/>
              </a:rPr>
              <a:t>Project Implementation</a:t>
            </a:r>
            <a:endParaRPr lang="en-IN" sz="3200" dirty="0"/>
          </a:p>
        </p:txBody>
      </p:sp>
      <p:sp>
        <p:nvSpPr>
          <p:cNvPr id="4" name="Date Placeholder 3"/>
          <p:cNvSpPr>
            <a:spLocks noGrp="1"/>
          </p:cNvSpPr>
          <p:nvPr>
            <p:ph type="dt" sz="half" idx="10"/>
          </p:nvPr>
        </p:nvSpPr>
        <p:spPr/>
        <p:txBody>
          <a:bodyPr/>
          <a:lstStyle/>
          <a:p>
            <a:fld id="{A2414E9F-A237-4082-B37B-D926ADB268EE}" type="datetime3">
              <a:rPr lang="en-US" smtClean="0"/>
              <a:pPr/>
              <a:t>28 April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Content Placeholder 6"/>
          <p:cNvSpPr>
            <a:spLocks noGrp="1"/>
          </p:cNvSpPr>
          <p:nvPr>
            <p:ph idx="1"/>
          </p:nvPr>
        </p:nvSpPr>
        <p:spPr>
          <a:xfrm>
            <a:off x="838198" y="722124"/>
            <a:ext cx="10515600" cy="5413751"/>
          </a:xfrm>
        </p:spPr>
        <p:txBody>
          <a:bodyPr>
            <a:noAutofit/>
          </a:bodyPr>
          <a:lstStyle/>
          <a:p>
            <a:pPr marL="457200" indent="-457200">
              <a:lnSpc>
                <a:spcPct val="100000"/>
              </a:lnSpc>
              <a:buSzPct val="80000"/>
              <a:buFont typeface="+mj-lt"/>
              <a:buAutoNum type="arabicPeriod"/>
            </a:pPr>
            <a:r>
              <a:rPr lang="en-US" sz="2200" b="1" i="1" dirty="0">
                <a:solidFill>
                  <a:srgbClr val="374151"/>
                </a:solidFill>
                <a:effectLst/>
              </a:rPr>
              <a:t>Data Collection: </a:t>
            </a:r>
            <a:r>
              <a:rPr lang="en-US" sz="2200" b="0" i="0" dirty="0">
                <a:solidFill>
                  <a:srgbClr val="374151"/>
                </a:solidFill>
                <a:effectLst/>
              </a:rPr>
              <a:t>Collect data on books and user interactions. This can be done by scraping data from online bookstores, or by using existing datasets.</a:t>
            </a:r>
          </a:p>
          <a:p>
            <a:pPr marL="457200" indent="-457200">
              <a:lnSpc>
                <a:spcPct val="100000"/>
              </a:lnSpc>
              <a:buSzPct val="80000"/>
              <a:buFont typeface="+mj-lt"/>
              <a:buAutoNum type="arabicPeriod"/>
            </a:pPr>
            <a:r>
              <a:rPr lang="en-US" sz="2200" b="1" i="1" dirty="0">
                <a:solidFill>
                  <a:srgbClr val="374151"/>
                </a:solidFill>
                <a:effectLst/>
              </a:rPr>
              <a:t>Data Preprocessing: </a:t>
            </a:r>
            <a:r>
              <a:rPr lang="en-US" sz="2200" b="0" i="0" dirty="0">
                <a:solidFill>
                  <a:srgbClr val="374151"/>
                </a:solidFill>
                <a:effectLst/>
              </a:rPr>
              <a:t>Clean and preprocess the data. This involves removing duplicates, handling missing values, and converting the data into a suitable format.</a:t>
            </a:r>
          </a:p>
          <a:p>
            <a:pPr marL="457200" indent="-457200">
              <a:lnSpc>
                <a:spcPct val="100000"/>
              </a:lnSpc>
              <a:buSzPct val="80000"/>
              <a:buFont typeface="+mj-lt"/>
              <a:buAutoNum type="arabicPeriod"/>
            </a:pPr>
            <a:r>
              <a:rPr lang="en-US" sz="2200" b="1" i="1" dirty="0">
                <a:solidFill>
                  <a:srgbClr val="374151"/>
                </a:solidFill>
                <a:effectLst/>
              </a:rPr>
              <a:t>Similarity Computation: </a:t>
            </a:r>
            <a:r>
              <a:rPr lang="en-US" sz="2200" b="0" i="0" dirty="0">
                <a:solidFill>
                  <a:srgbClr val="374151"/>
                </a:solidFill>
                <a:effectLst/>
              </a:rPr>
              <a:t>Compute the similarity between books based on user ratings or reviews. This can be done using various similarity measures such as cosine similarity, Pearson correlation, or Jaccard similarity.</a:t>
            </a:r>
          </a:p>
          <a:p>
            <a:pPr marL="457200" indent="-457200">
              <a:lnSpc>
                <a:spcPct val="100000"/>
              </a:lnSpc>
              <a:buSzPct val="80000"/>
              <a:buFont typeface="+mj-lt"/>
              <a:buAutoNum type="arabicPeriod"/>
            </a:pPr>
            <a:r>
              <a:rPr lang="en-US" sz="2200" b="1" i="1" dirty="0">
                <a:solidFill>
                  <a:srgbClr val="374151"/>
                </a:solidFill>
                <a:effectLst/>
              </a:rPr>
              <a:t>Neighborhood Selection: </a:t>
            </a:r>
            <a:r>
              <a:rPr lang="en-US" sz="2200" b="0" i="0" dirty="0">
                <a:solidFill>
                  <a:srgbClr val="374151"/>
                </a:solidFill>
                <a:effectLst/>
              </a:rPr>
              <a:t>Select a subset of similar books for each target book. This can be done by using a threshold similarity score or by selecting the top K most similar books.</a:t>
            </a:r>
          </a:p>
          <a:p>
            <a:pPr marL="457200" indent="-457200">
              <a:lnSpc>
                <a:spcPct val="100000"/>
              </a:lnSpc>
              <a:buSzPct val="80000"/>
              <a:buFont typeface="+mj-lt"/>
              <a:buAutoNum type="arabicPeriod"/>
            </a:pPr>
            <a:r>
              <a:rPr lang="en-US" sz="2200" b="1" i="1" dirty="0">
                <a:solidFill>
                  <a:srgbClr val="374151"/>
                </a:solidFill>
                <a:effectLst/>
              </a:rPr>
              <a:t>Recommendation Generation:</a:t>
            </a:r>
            <a:r>
              <a:rPr lang="en-US" sz="2200" b="1" i="0" dirty="0">
                <a:solidFill>
                  <a:srgbClr val="374151"/>
                </a:solidFill>
                <a:effectLst/>
              </a:rPr>
              <a:t> </a:t>
            </a:r>
            <a:r>
              <a:rPr lang="en-US" sz="2200" b="0" i="0" dirty="0">
                <a:solidFill>
                  <a:srgbClr val="374151"/>
                </a:solidFill>
                <a:effectLst/>
              </a:rPr>
              <a:t>Use the selected subset of books to generate personalized recommendations for each user. </a:t>
            </a:r>
          </a:p>
          <a:p>
            <a:pPr marL="457200" indent="-457200">
              <a:lnSpc>
                <a:spcPct val="100000"/>
              </a:lnSpc>
              <a:buSzPct val="80000"/>
              <a:buFont typeface="+mj-lt"/>
              <a:buAutoNum type="arabicPeriod"/>
            </a:pPr>
            <a:r>
              <a:rPr lang="en-US" sz="2200" b="1" i="1" dirty="0">
                <a:solidFill>
                  <a:srgbClr val="374151"/>
                </a:solidFill>
                <a:effectLst/>
              </a:rPr>
              <a:t>Evaluation:</a:t>
            </a:r>
            <a:r>
              <a:rPr lang="en-US" sz="2200" b="0" i="1" dirty="0">
                <a:solidFill>
                  <a:srgbClr val="374151"/>
                </a:solidFill>
                <a:effectLst/>
              </a:rPr>
              <a:t> </a:t>
            </a:r>
            <a:r>
              <a:rPr lang="en-US" sz="2200" b="0" i="0" dirty="0">
                <a:solidFill>
                  <a:srgbClr val="374151"/>
                </a:solidFill>
                <a:effectLst/>
              </a:rPr>
              <a:t>Evaluate the performance of the recommender system using metrics such as precision, recall, and F1 score (model’s accuracy).</a:t>
            </a:r>
          </a:p>
        </p:txBody>
      </p:sp>
    </p:spTree>
    <p:extLst>
      <p:ext uri="{BB962C8B-B14F-4D97-AF65-F5344CB8AC3E}">
        <p14:creationId xmlns:p14="http://schemas.microsoft.com/office/powerpoint/2010/main" val="27261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4466637" cy="1299881"/>
          </a:xfrm>
        </p:spPr>
        <p:txBody>
          <a:bodyPr>
            <a:normAutofit fontScale="90000"/>
          </a:bodyPr>
          <a:lstStyle/>
          <a:p>
            <a:pPr algn="l"/>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Sample Snapshot</a:t>
            </a: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pic>
        <p:nvPicPr>
          <p:cNvPr id="7" name="Picture 6">
            <a:extLst>
              <a:ext uri="{FF2B5EF4-FFF2-40B4-BE49-F238E27FC236}">
                <a16:creationId xmlns:a16="http://schemas.microsoft.com/office/drawing/2014/main" id="{3280A26E-743E-67A5-D990-63C8D9622D09}"/>
              </a:ext>
            </a:extLst>
          </p:cNvPr>
          <p:cNvPicPr>
            <a:picLocks noChangeAspect="1"/>
          </p:cNvPicPr>
          <p:nvPr/>
        </p:nvPicPr>
        <p:blipFill rotWithShape="1">
          <a:blip r:embed="rId2">
            <a:extLst>
              <a:ext uri="{28A0092B-C50C-407E-A947-70E740481C1C}">
                <a14:useLocalDpi xmlns:a14="http://schemas.microsoft.com/office/drawing/2010/main" val="0"/>
              </a:ext>
            </a:extLst>
          </a:blip>
          <a:srcRect r="1180"/>
          <a:stretch/>
        </p:blipFill>
        <p:spPr>
          <a:xfrm>
            <a:off x="1028700" y="1047450"/>
            <a:ext cx="10134600" cy="4978251"/>
          </a:xfrm>
          <a:prstGeom prst="rect">
            <a:avLst/>
          </a:prstGeom>
        </p:spPr>
      </p:pic>
    </p:spTree>
    <p:extLst>
      <p:ext uri="{BB962C8B-B14F-4D97-AF65-F5344CB8AC3E}">
        <p14:creationId xmlns:p14="http://schemas.microsoft.com/office/powerpoint/2010/main" val="158092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1004</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Black</vt:lpstr>
      <vt:lpstr>Calibri</vt:lpstr>
      <vt:lpstr>Calibri Light</vt:lpstr>
      <vt:lpstr>Söhne</vt:lpstr>
      <vt:lpstr>Office Theme</vt:lpstr>
      <vt:lpstr> </vt:lpstr>
      <vt:lpstr>Presentation Outline</vt:lpstr>
      <vt:lpstr>Introduction </vt:lpstr>
      <vt:lpstr>Objectives</vt:lpstr>
      <vt:lpstr>Algorithms Used</vt:lpstr>
      <vt:lpstr>Algorithms Used</vt:lpstr>
      <vt:lpstr>System Architecture/ Ideation Map </vt:lpstr>
      <vt:lpstr>Project Implementation</vt:lpstr>
      <vt:lpstr> Sample Snapshot  </vt:lpstr>
      <vt:lpstr> Sample Snapshot  </vt:lpstr>
      <vt:lpstr>Results and Discussion</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Mohammed Arshad</cp:lastModifiedBy>
  <cp:revision>27</cp:revision>
  <dcterms:created xsi:type="dcterms:W3CDTF">2022-04-12T15:53:51Z</dcterms:created>
  <dcterms:modified xsi:type="dcterms:W3CDTF">2023-04-28T02:13:27Z</dcterms:modified>
</cp:coreProperties>
</file>