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2" roundtripDataSignature="AMtx7miDlFymaqmB5LWjq3p4DP9m45xNJ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D04C72D-BC7B-42E9-B12E-106878258068}">
  <a:tblStyle styleId="{8D04C72D-BC7B-42E9-B12E-106878258068}" styleName="Table_0">
    <a:wholeTbl>
      <a:tcTxStyle b="off" i="off">
        <a:font>
          <a:latin typeface="Arial"/>
          <a:ea typeface="Arial"/>
          <a:cs typeface="Arial"/>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6" name="Google Shape;146;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5" name="Google Shape;155;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4" name="Google Shape;164;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3" name="Google Shape;173;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bc45131e82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2" name="Google Shape;182;g2bc45131e82_0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9" name="Google Shape;189;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bc45131e82_0_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6" name="Google Shape;196;g2bc45131e82_0_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bc45131e8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9" name="Google Shape;89;g2bc45131e82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bc45131e82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3" name="Google Shape;103;g2bc45131e82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bc45131e82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0" name="Google Shape;110;g2bc45131e82_0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bc45131e82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7" name="Google Shape;117;g2bc45131e82_0_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bc45131e82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4" name="Google Shape;124;g2bc45131e82_0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1" name="Google Shape;131;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8" name="Google Shape;138;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2"/>
          <p:cNvSpPr/>
          <p:nvPr>
            <p:ph idx="2" type="pic"/>
          </p:nvPr>
        </p:nvSpPr>
        <p:spPr>
          <a:xfrm>
            <a:off x="5183188" y="987425"/>
            <a:ext cx="6172200" cy="4873625"/>
          </a:xfrm>
          <a:prstGeom prst="rect">
            <a:avLst/>
          </a:prstGeom>
          <a:noFill/>
          <a:ln>
            <a:noFill/>
          </a:ln>
        </p:spPr>
      </p:sp>
      <p:sp>
        <p:nvSpPr>
          <p:cNvPr id="64" name="Google Shape;64;p1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140823" y="831274"/>
            <a:ext cx="9527177" cy="132145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C00000"/>
              </a:buClr>
              <a:buSzPts val="4000"/>
              <a:buFont typeface="Calibri"/>
              <a:buNone/>
            </a:pPr>
            <a:r>
              <a:rPr b="1" lang="en-US" sz="4000">
                <a:solidFill>
                  <a:srgbClr val="C00000"/>
                </a:solidFill>
              </a:rPr>
              <a:t>2024 3</a:t>
            </a:r>
            <a:r>
              <a:rPr b="1" baseline="30000" lang="en-US" sz="4000">
                <a:solidFill>
                  <a:srgbClr val="C00000"/>
                </a:solidFill>
              </a:rPr>
              <a:t>rd</a:t>
            </a:r>
            <a:r>
              <a:rPr b="1" lang="en-US" sz="4000">
                <a:solidFill>
                  <a:srgbClr val="C00000"/>
                </a:solidFill>
              </a:rPr>
              <a:t> International Conference on Innovation in Technology (INOCON)</a:t>
            </a:r>
            <a:endParaRPr b="1" sz="4000">
              <a:solidFill>
                <a:srgbClr val="00B050"/>
              </a:solidFill>
            </a:endParaRPr>
          </a:p>
        </p:txBody>
      </p:sp>
      <p:sp>
        <p:nvSpPr>
          <p:cNvPr id="85" name="Google Shape;85;p1"/>
          <p:cNvSpPr txBox="1"/>
          <p:nvPr>
            <p:ph idx="1" type="subTitle"/>
          </p:nvPr>
        </p:nvSpPr>
        <p:spPr>
          <a:xfrm>
            <a:off x="1524000" y="2687638"/>
            <a:ext cx="9373386" cy="3255962"/>
          </a:xfrm>
          <a:prstGeom prst="rect">
            <a:avLst/>
          </a:prstGeom>
          <a:noFill/>
          <a:ln>
            <a:noFill/>
          </a:ln>
        </p:spPr>
        <p:txBody>
          <a:bodyPr anchorCtr="0" anchor="t" bIns="45700" lIns="91425" spcFirstLastPara="1" rIns="91425" wrap="square" tIns="45700">
            <a:normAutofit fontScale="92500" lnSpcReduction="20000"/>
          </a:bodyPr>
          <a:lstStyle/>
          <a:p>
            <a:pPr indent="-406400" lvl="0" marL="457200" rtl="0" algn="ctr">
              <a:lnSpc>
                <a:spcPct val="110000"/>
              </a:lnSpc>
              <a:spcBef>
                <a:spcPts val="1000"/>
              </a:spcBef>
              <a:spcAft>
                <a:spcPts val="0"/>
              </a:spcAft>
              <a:buSzPct val="92664"/>
              <a:buNone/>
            </a:pPr>
            <a:r>
              <a:rPr b="1" lang="en-US" sz="2800">
                <a:solidFill>
                  <a:srgbClr val="4C4C4C"/>
                </a:solidFill>
                <a:latin typeface="Arial"/>
                <a:ea typeface="Arial"/>
                <a:cs typeface="Arial"/>
                <a:sym typeface="Arial"/>
              </a:rPr>
              <a:t>CONSTRUCTION OF SMART IRRIGATION SYSTEM  USING CISCO PACKET TRACER</a:t>
            </a:r>
            <a:br>
              <a:rPr lang="en-US" sz="1800"/>
            </a:br>
            <a:endParaRPr sz="1800"/>
          </a:p>
          <a:p>
            <a:pPr indent="-406400" lvl="0" marL="457200" rtl="0" algn="l">
              <a:lnSpc>
                <a:spcPct val="120000"/>
              </a:lnSpc>
              <a:spcBef>
                <a:spcPts val="1000"/>
              </a:spcBef>
              <a:spcAft>
                <a:spcPts val="0"/>
              </a:spcAft>
              <a:buSzPct val="108108"/>
              <a:buNone/>
            </a:pPr>
            <a:r>
              <a:rPr lang="en-US">
                <a:solidFill>
                  <a:srgbClr val="4C4C4C"/>
                </a:solidFill>
                <a:latin typeface="Arial"/>
                <a:ea typeface="Arial"/>
                <a:cs typeface="Arial"/>
                <a:sym typeface="Arial"/>
              </a:rPr>
              <a:t>Paper ID: </a:t>
            </a:r>
            <a:r>
              <a:rPr b="1" lang="en-US">
                <a:solidFill>
                  <a:srgbClr val="4C4C4C"/>
                </a:solidFill>
                <a:latin typeface="Arial"/>
                <a:ea typeface="Arial"/>
                <a:cs typeface="Arial"/>
                <a:sym typeface="Arial"/>
              </a:rPr>
              <a:t>1586</a:t>
            </a:r>
            <a:endParaRPr/>
          </a:p>
          <a:p>
            <a:pPr indent="-406400" lvl="0" marL="457200" rtl="0" algn="l">
              <a:lnSpc>
                <a:spcPct val="120000"/>
              </a:lnSpc>
              <a:spcBef>
                <a:spcPts val="1000"/>
              </a:spcBef>
              <a:spcAft>
                <a:spcPts val="0"/>
              </a:spcAft>
              <a:buSzPct val="108108"/>
              <a:buNone/>
            </a:pPr>
            <a:r>
              <a:rPr lang="en-US">
                <a:solidFill>
                  <a:srgbClr val="4C4C4C"/>
                </a:solidFill>
                <a:latin typeface="Arial"/>
                <a:ea typeface="Arial"/>
                <a:cs typeface="Arial"/>
                <a:sym typeface="Arial"/>
              </a:rPr>
              <a:t>Presenter Name: </a:t>
            </a:r>
            <a:r>
              <a:rPr b="1" lang="en-US">
                <a:solidFill>
                  <a:srgbClr val="4C4C4C"/>
                </a:solidFill>
                <a:latin typeface="Arial"/>
                <a:ea typeface="Arial"/>
                <a:cs typeface="Arial"/>
                <a:sym typeface="Arial"/>
              </a:rPr>
              <a:t>Mohammed Arshad A</a:t>
            </a:r>
            <a:endParaRPr/>
          </a:p>
          <a:p>
            <a:pPr indent="-406400" lvl="0" marL="457200" rtl="0" algn="l">
              <a:lnSpc>
                <a:spcPct val="120000"/>
              </a:lnSpc>
              <a:spcBef>
                <a:spcPts val="1000"/>
              </a:spcBef>
              <a:spcAft>
                <a:spcPts val="0"/>
              </a:spcAft>
              <a:buSzPct val="108108"/>
              <a:buNone/>
            </a:pPr>
            <a:r>
              <a:rPr lang="en-US">
                <a:solidFill>
                  <a:srgbClr val="4C4C4C"/>
                </a:solidFill>
                <a:latin typeface="Arial"/>
                <a:ea typeface="Arial"/>
                <a:cs typeface="Arial"/>
                <a:sym typeface="Arial"/>
              </a:rPr>
              <a:t>Affiliation: </a:t>
            </a:r>
            <a:r>
              <a:rPr b="1" lang="en-US">
                <a:solidFill>
                  <a:srgbClr val="4C4C4C"/>
                </a:solidFill>
                <a:latin typeface="Arial"/>
                <a:ea typeface="Arial"/>
                <a:cs typeface="Arial"/>
                <a:sym typeface="Arial"/>
              </a:rPr>
              <a:t>Sathyabama Institute of Science and Technology, Chennai</a:t>
            </a:r>
            <a:endParaRPr/>
          </a:p>
          <a:p>
            <a:pPr indent="-406400" lvl="0" marL="457200" rtl="0" algn="ctr">
              <a:lnSpc>
                <a:spcPct val="90000"/>
              </a:lnSpc>
              <a:spcBef>
                <a:spcPts val="1000"/>
              </a:spcBef>
              <a:spcAft>
                <a:spcPts val="0"/>
              </a:spcAft>
              <a:buClr>
                <a:schemeClr val="dk1"/>
              </a:buClr>
              <a:buSzPct val="144144"/>
              <a:buNone/>
            </a:pPr>
            <a:r>
              <a:t/>
            </a:r>
            <a:endParaRPr b="1" sz="1800">
              <a:solidFill>
                <a:srgbClr val="4C4C4C"/>
              </a:solidFill>
              <a:latin typeface="Arial"/>
              <a:ea typeface="Arial"/>
              <a:cs typeface="Arial"/>
              <a:sym typeface="Arial"/>
            </a:endParaRPr>
          </a:p>
          <a:p>
            <a:pPr indent="-406400" lvl="0" marL="457200" rtl="0" algn="ctr">
              <a:lnSpc>
                <a:spcPct val="90000"/>
              </a:lnSpc>
              <a:spcBef>
                <a:spcPts val="1000"/>
              </a:spcBef>
              <a:spcAft>
                <a:spcPts val="0"/>
              </a:spcAft>
              <a:buClr>
                <a:schemeClr val="dk1"/>
              </a:buClr>
              <a:buSzPct val="144144"/>
              <a:buNone/>
            </a:pPr>
            <a:r>
              <a:t/>
            </a:r>
            <a:endParaRPr sz="1800"/>
          </a:p>
        </p:txBody>
      </p:sp>
      <p:pic>
        <p:nvPicPr>
          <p:cNvPr id="86" name="Google Shape;86;p1"/>
          <p:cNvPicPr preferRelativeResize="0"/>
          <p:nvPr/>
        </p:nvPicPr>
        <p:blipFill rotWithShape="1">
          <a:blip r:embed="rId3">
            <a:alphaModFix/>
          </a:blip>
          <a:srcRect b="0" l="0" r="0" t="0"/>
          <a:stretch/>
        </p:blipFill>
        <p:spPr>
          <a:xfrm>
            <a:off x="4170218" y="83777"/>
            <a:ext cx="2753423" cy="99622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8"/>
          <p:cNvSpPr txBox="1"/>
          <p:nvPr>
            <p:ph type="title"/>
          </p:nvPr>
        </p:nvSpPr>
        <p:spPr>
          <a:xfrm>
            <a:off x="385549" y="0"/>
            <a:ext cx="11415859"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PHYSCIAL CONFIGURATION OF HOME GATEWAY</a:t>
            </a:r>
            <a:endParaRPr/>
          </a:p>
        </p:txBody>
      </p:sp>
      <p:pic>
        <p:nvPicPr>
          <p:cNvPr id="149" name="Google Shape;149;p18"/>
          <p:cNvPicPr preferRelativeResize="0"/>
          <p:nvPr/>
        </p:nvPicPr>
        <p:blipFill rotWithShape="1">
          <a:blip r:embed="rId3">
            <a:alphaModFix/>
          </a:blip>
          <a:srcRect b="0" l="0" r="0" t="0"/>
          <a:stretch/>
        </p:blipFill>
        <p:spPr>
          <a:xfrm>
            <a:off x="10140398" y="6157429"/>
            <a:ext cx="1892576" cy="670891"/>
          </a:xfrm>
          <a:prstGeom prst="rect">
            <a:avLst/>
          </a:prstGeom>
          <a:noFill/>
          <a:ln>
            <a:noFill/>
          </a:ln>
        </p:spPr>
      </p:pic>
      <p:grpSp>
        <p:nvGrpSpPr>
          <p:cNvPr id="150" name="Google Shape;150;p18"/>
          <p:cNvGrpSpPr/>
          <p:nvPr/>
        </p:nvGrpSpPr>
        <p:grpSpPr>
          <a:xfrm>
            <a:off x="3084839" y="1456090"/>
            <a:ext cx="6019800" cy="4908295"/>
            <a:chOff x="0" y="0"/>
            <a:chExt cx="4780" cy="3772"/>
          </a:xfrm>
        </p:grpSpPr>
        <p:pic>
          <p:nvPicPr>
            <p:cNvPr id="151" name="Google Shape;151;p18"/>
            <p:cNvPicPr preferRelativeResize="0"/>
            <p:nvPr/>
          </p:nvPicPr>
          <p:blipFill rotWithShape="1">
            <a:blip r:embed="rId4">
              <a:alphaModFix/>
            </a:blip>
            <a:srcRect b="0" l="0" r="0" t="0"/>
            <a:stretch/>
          </p:blipFill>
          <p:spPr>
            <a:xfrm>
              <a:off x="43" y="78"/>
              <a:ext cx="4692" cy="3650"/>
            </a:xfrm>
            <a:prstGeom prst="rect">
              <a:avLst/>
            </a:prstGeom>
            <a:noFill/>
            <a:ln>
              <a:noFill/>
            </a:ln>
          </p:spPr>
        </p:pic>
        <p:sp>
          <p:nvSpPr>
            <p:cNvPr id="152" name="Google Shape;152;p18"/>
            <p:cNvSpPr/>
            <p:nvPr/>
          </p:nvSpPr>
          <p:spPr>
            <a:xfrm>
              <a:off x="0" y="0"/>
              <a:ext cx="4780" cy="3772"/>
            </a:xfrm>
            <a:custGeom>
              <a:rect b="b" l="l" r="r" t="t"/>
              <a:pathLst>
                <a:path extrusionOk="0" h="3772" w="4780">
                  <a:moveTo>
                    <a:pt x="4779" y="3728"/>
                  </a:moveTo>
                  <a:lnTo>
                    <a:pt x="4736" y="3728"/>
                  </a:lnTo>
                  <a:lnTo>
                    <a:pt x="43" y="3728"/>
                  </a:lnTo>
                  <a:lnTo>
                    <a:pt x="0" y="3728"/>
                  </a:lnTo>
                  <a:lnTo>
                    <a:pt x="0" y="3771"/>
                  </a:lnTo>
                  <a:lnTo>
                    <a:pt x="43" y="3771"/>
                  </a:lnTo>
                  <a:lnTo>
                    <a:pt x="4736" y="3771"/>
                  </a:lnTo>
                  <a:lnTo>
                    <a:pt x="4779" y="3771"/>
                  </a:lnTo>
                  <a:lnTo>
                    <a:pt x="4779" y="3728"/>
                  </a:lnTo>
                  <a:close/>
                  <a:moveTo>
                    <a:pt x="4779" y="0"/>
                  </a:moveTo>
                  <a:lnTo>
                    <a:pt x="4736" y="0"/>
                  </a:lnTo>
                  <a:lnTo>
                    <a:pt x="43" y="0"/>
                  </a:lnTo>
                  <a:lnTo>
                    <a:pt x="0" y="0"/>
                  </a:lnTo>
                  <a:lnTo>
                    <a:pt x="0" y="43"/>
                  </a:lnTo>
                  <a:lnTo>
                    <a:pt x="0" y="3728"/>
                  </a:lnTo>
                  <a:lnTo>
                    <a:pt x="43" y="3728"/>
                  </a:lnTo>
                  <a:lnTo>
                    <a:pt x="43" y="43"/>
                  </a:lnTo>
                  <a:lnTo>
                    <a:pt x="4736" y="43"/>
                  </a:lnTo>
                  <a:lnTo>
                    <a:pt x="4736" y="3728"/>
                  </a:lnTo>
                  <a:lnTo>
                    <a:pt x="4779" y="3728"/>
                  </a:lnTo>
                  <a:lnTo>
                    <a:pt x="4779" y="43"/>
                  </a:lnTo>
                  <a:lnTo>
                    <a:pt x="4779"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9"/>
          <p:cNvSpPr txBox="1"/>
          <p:nvPr>
            <p:ph type="title"/>
          </p:nvPr>
        </p:nvSpPr>
        <p:spPr>
          <a:xfrm>
            <a:off x="385549" y="0"/>
            <a:ext cx="11415859"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IoT DEVICES DISPLAYED ON THE SMARTPHONE</a:t>
            </a:r>
            <a:endParaRPr/>
          </a:p>
        </p:txBody>
      </p:sp>
      <p:pic>
        <p:nvPicPr>
          <p:cNvPr id="158" name="Google Shape;158;p19"/>
          <p:cNvPicPr preferRelativeResize="0"/>
          <p:nvPr/>
        </p:nvPicPr>
        <p:blipFill rotWithShape="1">
          <a:blip r:embed="rId3">
            <a:alphaModFix/>
          </a:blip>
          <a:srcRect b="0" l="0" r="0" t="0"/>
          <a:stretch/>
        </p:blipFill>
        <p:spPr>
          <a:xfrm>
            <a:off x="10140398" y="6157429"/>
            <a:ext cx="1892576" cy="670891"/>
          </a:xfrm>
          <a:prstGeom prst="rect">
            <a:avLst/>
          </a:prstGeom>
          <a:noFill/>
          <a:ln>
            <a:noFill/>
          </a:ln>
        </p:spPr>
      </p:pic>
      <p:grpSp>
        <p:nvGrpSpPr>
          <p:cNvPr id="159" name="Google Shape;159;p19"/>
          <p:cNvGrpSpPr/>
          <p:nvPr/>
        </p:nvGrpSpPr>
        <p:grpSpPr>
          <a:xfrm>
            <a:off x="2057878" y="1130254"/>
            <a:ext cx="8071200" cy="5025600"/>
            <a:chOff x="6277" y="99"/>
            <a:chExt cx="4852" cy="3190"/>
          </a:xfrm>
        </p:grpSpPr>
        <p:pic>
          <p:nvPicPr>
            <p:cNvPr id="160" name="Google Shape;160;p19"/>
            <p:cNvPicPr preferRelativeResize="0"/>
            <p:nvPr/>
          </p:nvPicPr>
          <p:blipFill rotWithShape="1">
            <a:blip r:embed="rId4">
              <a:alphaModFix/>
            </a:blip>
            <a:srcRect b="0" l="0" r="0" t="0"/>
            <a:stretch/>
          </p:blipFill>
          <p:spPr>
            <a:xfrm>
              <a:off x="6319" y="157"/>
              <a:ext cx="4764" cy="3089"/>
            </a:xfrm>
            <a:prstGeom prst="rect">
              <a:avLst/>
            </a:prstGeom>
            <a:noFill/>
            <a:ln>
              <a:noFill/>
            </a:ln>
          </p:spPr>
        </p:pic>
        <p:sp>
          <p:nvSpPr>
            <p:cNvPr id="161" name="Google Shape;161;p19"/>
            <p:cNvSpPr/>
            <p:nvPr/>
          </p:nvSpPr>
          <p:spPr>
            <a:xfrm>
              <a:off x="6277" y="99"/>
              <a:ext cx="4852" cy="3190"/>
            </a:xfrm>
            <a:custGeom>
              <a:rect b="b" l="l" r="r" t="t"/>
              <a:pathLst>
                <a:path extrusionOk="0" h="3190" w="4852">
                  <a:moveTo>
                    <a:pt x="4852" y="0"/>
                  </a:moveTo>
                  <a:lnTo>
                    <a:pt x="4809" y="0"/>
                  </a:lnTo>
                  <a:lnTo>
                    <a:pt x="4809" y="43"/>
                  </a:lnTo>
                  <a:lnTo>
                    <a:pt x="4809" y="3147"/>
                  </a:lnTo>
                  <a:lnTo>
                    <a:pt x="44" y="3147"/>
                  </a:lnTo>
                  <a:lnTo>
                    <a:pt x="44" y="43"/>
                  </a:lnTo>
                  <a:lnTo>
                    <a:pt x="4809" y="43"/>
                  </a:lnTo>
                  <a:lnTo>
                    <a:pt x="4809" y="0"/>
                  </a:lnTo>
                  <a:lnTo>
                    <a:pt x="44" y="0"/>
                  </a:lnTo>
                  <a:lnTo>
                    <a:pt x="0" y="0"/>
                  </a:lnTo>
                  <a:lnTo>
                    <a:pt x="0" y="43"/>
                  </a:lnTo>
                  <a:lnTo>
                    <a:pt x="0" y="3147"/>
                  </a:lnTo>
                  <a:lnTo>
                    <a:pt x="0" y="3190"/>
                  </a:lnTo>
                  <a:lnTo>
                    <a:pt x="44" y="3190"/>
                  </a:lnTo>
                  <a:lnTo>
                    <a:pt x="4809" y="3190"/>
                  </a:lnTo>
                  <a:lnTo>
                    <a:pt x="4852" y="3190"/>
                  </a:lnTo>
                  <a:lnTo>
                    <a:pt x="4852" y="3147"/>
                  </a:lnTo>
                  <a:lnTo>
                    <a:pt x="4852" y="43"/>
                  </a:lnTo>
                  <a:lnTo>
                    <a:pt x="4852"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0"/>
          <p:cNvSpPr txBox="1"/>
          <p:nvPr>
            <p:ph type="title"/>
          </p:nvPr>
        </p:nvSpPr>
        <p:spPr>
          <a:xfrm>
            <a:off x="385549" y="0"/>
            <a:ext cx="11415859"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NUMERICAL VALUES OF THE SENSORS</a:t>
            </a:r>
            <a:endParaRPr/>
          </a:p>
        </p:txBody>
      </p:sp>
      <p:pic>
        <p:nvPicPr>
          <p:cNvPr id="167" name="Google Shape;167;p20"/>
          <p:cNvPicPr preferRelativeResize="0"/>
          <p:nvPr/>
        </p:nvPicPr>
        <p:blipFill rotWithShape="1">
          <a:blip r:embed="rId3">
            <a:alphaModFix/>
          </a:blip>
          <a:srcRect b="0" l="0" r="0" t="0"/>
          <a:stretch/>
        </p:blipFill>
        <p:spPr>
          <a:xfrm>
            <a:off x="10140398" y="6157429"/>
            <a:ext cx="1892576" cy="670891"/>
          </a:xfrm>
          <a:prstGeom prst="rect">
            <a:avLst/>
          </a:prstGeom>
          <a:noFill/>
          <a:ln>
            <a:noFill/>
          </a:ln>
        </p:spPr>
      </p:pic>
      <p:grpSp>
        <p:nvGrpSpPr>
          <p:cNvPr id="168" name="Google Shape;168;p20"/>
          <p:cNvGrpSpPr/>
          <p:nvPr/>
        </p:nvGrpSpPr>
        <p:grpSpPr>
          <a:xfrm>
            <a:off x="2057259" y="1058815"/>
            <a:ext cx="8072437" cy="5026025"/>
            <a:chOff x="6277" y="-915"/>
            <a:chExt cx="4917" cy="3289"/>
          </a:xfrm>
        </p:grpSpPr>
        <p:pic>
          <p:nvPicPr>
            <p:cNvPr id="169" name="Google Shape;169;p20"/>
            <p:cNvPicPr preferRelativeResize="0"/>
            <p:nvPr/>
          </p:nvPicPr>
          <p:blipFill rotWithShape="1">
            <a:blip r:embed="rId4">
              <a:alphaModFix/>
            </a:blip>
            <a:srcRect b="0" l="0" r="0" t="0"/>
            <a:stretch/>
          </p:blipFill>
          <p:spPr>
            <a:xfrm>
              <a:off x="6319" y="-872"/>
              <a:ext cx="4829" cy="3201"/>
            </a:xfrm>
            <a:prstGeom prst="rect">
              <a:avLst/>
            </a:prstGeom>
            <a:noFill/>
            <a:ln>
              <a:noFill/>
            </a:ln>
          </p:spPr>
        </p:pic>
        <p:sp>
          <p:nvSpPr>
            <p:cNvPr id="170" name="Google Shape;170;p20"/>
            <p:cNvSpPr/>
            <p:nvPr/>
          </p:nvSpPr>
          <p:spPr>
            <a:xfrm>
              <a:off x="6277" y="-915"/>
              <a:ext cx="4917" cy="3289"/>
            </a:xfrm>
            <a:custGeom>
              <a:rect b="b" l="l" r="r" t="t"/>
              <a:pathLst>
                <a:path extrusionOk="0" h="3289" w="4917">
                  <a:moveTo>
                    <a:pt x="4917" y="0"/>
                  </a:moveTo>
                  <a:lnTo>
                    <a:pt x="4873" y="0"/>
                  </a:lnTo>
                  <a:lnTo>
                    <a:pt x="4873" y="43"/>
                  </a:lnTo>
                  <a:lnTo>
                    <a:pt x="4873" y="3245"/>
                  </a:lnTo>
                  <a:lnTo>
                    <a:pt x="44" y="3245"/>
                  </a:lnTo>
                  <a:lnTo>
                    <a:pt x="44" y="43"/>
                  </a:lnTo>
                  <a:lnTo>
                    <a:pt x="4873" y="43"/>
                  </a:lnTo>
                  <a:lnTo>
                    <a:pt x="4873" y="0"/>
                  </a:lnTo>
                  <a:lnTo>
                    <a:pt x="44" y="0"/>
                  </a:lnTo>
                  <a:lnTo>
                    <a:pt x="0" y="0"/>
                  </a:lnTo>
                  <a:lnTo>
                    <a:pt x="0" y="43"/>
                  </a:lnTo>
                  <a:lnTo>
                    <a:pt x="0" y="3245"/>
                  </a:lnTo>
                  <a:lnTo>
                    <a:pt x="0" y="3288"/>
                  </a:lnTo>
                  <a:lnTo>
                    <a:pt x="44" y="3288"/>
                  </a:lnTo>
                  <a:lnTo>
                    <a:pt x="4873" y="3288"/>
                  </a:lnTo>
                  <a:lnTo>
                    <a:pt x="4917" y="3288"/>
                  </a:lnTo>
                  <a:lnTo>
                    <a:pt x="4917" y="3245"/>
                  </a:lnTo>
                  <a:lnTo>
                    <a:pt x="4917" y="43"/>
                  </a:lnTo>
                  <a:lnTo>
                    <a:pt x="4917"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1"/>
          <p:cNvSpPr txBox="1"/>
          <p:nvPr>
            <p:ph type="title"/>
          </p:nvPr>
        </p:nvSpPr>
        <p:spPr>
          <a:xfrm>
            <a:off x="385549" y="0"/>
            <a:ext cx="11415859"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CONDITIONS SET FOR THE AUTOMATIC SYSTEM</a:t>
            </a:r>
            <a:endParaRPr/>
          </a:p>
        </p:txBody>
      </p:sp>
      <p:pic>
        <p:nvPicPr>
          <p:cNvPr id="176" name="Google Shape;176;p21"/>
          <p:cNvPicPr preferRelativeResize="0"/>
          <p:nvPr/>
        </p:nvPicPr>
        <p:blipFill rotWithShape="1">
          <a:blip r:embed="rId3">
            <a:alphaModFix/>
          </a:blip>
          <a:srcRect b="0" l="0" r="0" t="0"/>
          <a:stretch/>
        </p:blipFill>
        <p:spPr>
          <a:xfrm>
            <a:off x="10140398" y="6157429"/>
            <a:ext cx="1892576" cy="670891"/>
          </a:xfrm>
          <a:prstGeom prst="rect">
            <a:avLst/>
          </a:prstGeom>
          <a:noFill/>
          <a:ln>
            <a:noFill/>
          </a:ln>
        </p:spPr>
      </p:pic>
      <p:grpSp>
        <p:nvGrpSpPr>
          <p:cNvPr id="177" name="Google Shape;177;p21"/>
          <p:cNvGrpSpPr/>
          <p:nvPr/>
        </p:nvGrpSpPr>
        <p:grpSpPr>
          <a:xfrm>
            <a:off x="1694515" y="1236464"/>
            <a:ext cx="8797925" cy="4775850"/>
            <a:chOff x="1205" y="-1807"/>
            <a:chExt cx="4659" cy="3169"/>
          </a:xfrm>
        </p:grpSpPr>
        <p:pic>
          <p:nvPicPr>
            <p:cNvPr id="178" name="Google Shape;178;p21"/>
            <p:cNvPicPr preferRelativeResize="0"/>
            <p:nvPr/>
          </p:nvPicPr>
          <p:blipFill rotWithShape="1">
            <a:blip r:embed="rId4">
              <a:alphaModFix/>
            </a:blip>
            <a:srcRect b="0" l="0" r="0" t="0"/>
            <a:stretch/>
          </p:blipFill>
          <p:spPr>
            <a:xfrm>
              <a:off x="1248" y="-1734"/>
              <a:ext cx="4572" cy="3052"/>
            </a:xfrm>
            <a:prstGeom prst="rect">
              <a:avLst/>
            </a:prstGeom>
            <a:noFill/>
            <a:ln>
              <a:noFill/>
            </a:ln>
          </p:spPr>
        </p:pic>
        <p:sp>
          <p:nvSpPr>
            <p:cNvPr id="179" name="Google Shape;179;p21"/>
            <p:cNvSpPr/>
            <p:nvPr/>
          </p:nvSpPr>
          <p:spPr>
            <a:xfrm>
              <a:off x="1205" y="-1807"/>
              <a:ext cx="4659" cy="3169"/>
            </a:xfrm>
            <a:custGeom>
              <a:rect b="b" l="l" r="r" t="t"/>
              <a:pathLst>
                <a:path extrusionOk="0" h="3169" w="4659">
                  <a:moveTo>
                    <a:pt x="4616" y="3126"/>
                  </a:moveTo>
                  <a:lnTo>
                    <a:pt x="43" y="3126"/>
                  </a:lnTo>
                  <a:lnTo>
                    <a:pt x="43" y="44"/>
                  </a:lnTo>
                  <a:lnTo>
                    <a:pt x="0" y="44"/>
                  </a:lnTo>
                  <a:lnTo>
                    <a:pt x="0" y="3126"/>
                  </a:lnTo>
                  <a:lnTo>
                    <a:pt x="0" y="3169"/>
                  </a:lnTo>
                  <a:lnTo>
                    <a:pt x="43" y="3169"/>
                  </a:lnTo>
                  <a:lnTo>
                    <a:pt x="4616" y="3169"/>
                  </a:lnTo>
                  <a:lnTo>
                    <a:pt x="4616" y="3126"/>
                  </a:lnTo>
                  <a:close/>
                  <a:moveTo>
                    <a:pt x="4616" y="0"/>
                  </a:moveTo>
                  <a:lnTo>
                    <a:pt x="43" y="0"/>
                  </a:lnTo>
                  <a:lnTo>
                    <a:pt x="0" y="0"/>
                  </a:lnTo>
                  <a:lnTo>
                    <a:pt x="0" y="43"/>
                  </a:lnTo>
                  <a:lnTo>
                    <a:pt x="43" y="43"/>
                  </a:lnTo>
                  <a:lnTo>
                    <a:pt x="4616" y="43"/>
                  </a:lnTo>
                  <a:lnTo>
                    <a:pt x="4616" y="0"/>
                  </a:lnTo>
                  <a:close/>
                  <a:moveTo>
                    <a:pt x="4659" y="44"/>
                  </a:moveTo>
                  <a:lnTo>
                    <a:pt x="4616" y="44"/>
                  </a:lnTo>
                  <a:lnTo>
                    <a:pt x="4616" y="3126"/>
                  </a:lnTo>
                  <a:lnTo>
                    <a:pt x="4616" y="3169"/>
                  </a:lnTo>
                  <a:lnTo>
                    <a:pt x="4659" y="3169"/>
                  </a:lnTo>
                  <a:lnTo>
                    <a:pt x="4659" y="3126"/>
                  </a:lnTo>
                  <a:lnTo>
                    <a:pt x="4659" y="44"/>
                  </a:lnTo>
                  <a:close/>
                  <a:moveTo>
                    <a:pt x="4659" y="0"/>
                  </a:moveTo>
                  <a:lnTo>
                    <a:pt x="4616" y="0"/>
                  </a:lnTo>
                  <a:lnTo>
                    <a:pt x="4616" y="43"/>
                  </a:lnTo>
                  <a:lnTo>
                    <a:pt x="4659" y="43"/>
                  </a:lnTo>
                  <a:lnTo>
                    <a:pt x="4659"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2bc45131e82_0_5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RESULTS</a:t>
            </a:r>
            <a:endParaRPr/>
          </a:p>
        </p:txBody>
      </p:sp>
      <p:sp>
        <p:nvSpPr>
          <p:cNvPr id="185" name="Google Shape;185;g2bc45131e82_0_54"/>
          <p:cNvSpPr txBox="1"/>
          <p:nvPr>
            <p:ph idx="1" type="body"/>
          </p:nvPr>
        </p:nvSpPr>
        <p:spPr>
          <a:xfrm>
            <a:off x="936750" y="1735350"/>
            <a:ext cx="10318500" cy="3387300"/>
          </a:xfrm>
          <a:prstGeom prst="rect">
            <a:avLst/>
          </a:prstGeom>
          <a:noFill/>
          <a:ln>
            <a:noFill/>
          </a:ln>
        </p:spPr>
        <p:txBody>
          <a:bodyPr anchorCtr="0" anchor="t" bIns="45700" lIns="91425" spcFirstLastPara="1" rIns="91425" wrap="square" tIns="45700">
            <a:noAutofit/>
          </a:bodyPr>
          <a:lstStyle/>
          <a:p>
            <a:pPr indent="0" lvl="0" marL="12065" marR="365760" rtl="0" algn="just">
              <a:lnSpc>
                <a:spcPct val="100000"/>
              </a:lnSpc>
              <a:spcBef>
                <a:spcPts val="1000"/>
              </a:spcBef>
              <a:spcAft>
                <a:spcPts val="0"/>
              </a:spcAft>
              <a:buSzPts val="1800"/>
              <a:buNone/>
            </a:pPr>
            <a:r>
              <a:rPr lang="en-US" sz="2400">
                <a:latin typeface="Times New Roman"/>
                <a:ea typeface="Times New Roman"/>
                <a:cs typeface="Times New Roman"/>
                <a:sym typeface="Times New Roman"/>
              </a:rPr>
              <a:t>After registration of the devices with the home gateway, to control the IoT devices remotely using a tablet. The registered IoT devices can be viewed on the tablet. The devices can be manually operated as well as the values can be viewed and monitored in real-time. It shows the numerical values of the sensors that are displayed on the Tablet. It shows the status of the IoT devices registered with the home gateway. These devices can be manually as well as automatically monitored. The tablet interface allows users to set personalized irrigation schedules, optimizing water distribution based on real-time monitoring and device data.</a:t>
            </a:r>
            <a:endParaRPr sz="2400">
              <a:latin typeface="Times New Roman"/>
              <a:ea typeface="Times New Roman"/>
              <a:cs typeface="Times New Roman"/>
              <a:sym typeface="Times New Roman"/>
            </a:endParaRPr>
          </a:p>
        </p:txBody>
      </p:sp>
      <p:pic>
        <p:nvPicPr>
          <p:cNvPr id="186" name="Google Shape;186;g2bc45131e82_0_54"/>
          <p:cNvPicPr preferRelativeResize="0"/>
          <p:nvPr/>
        </p:nvPicPr>
        <p:blipFill rotWithShape="1">
          <a:blip r:embed="rId3">
            <a:alphaModFix/>
          </a:blip>
          <a:srcRect b="0" l="0" r="0" t="0"/>
          <a:stretch/>
        </p:blipFill>
        <p:spPr>
          <a:xfrm>
            <a:off x="10140398" y="6157429"/>
            <a:ext cx="1892576" cy="67089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838200" y="24823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                             CONCLUSION</a:t>
            </a:r>
            <a:r>
              <a:rPr lang="en-US"/>
              <a:t> </a:t>
            </a:r>
            <a:endParaRPr/>
          </a:p>
        </p:txBody>
      </p:sp>
      <p:sp>
        <p:nvSpPr>
          <p:cNvPr id="192" name="Google Shape;192;p22"/>
          <p:cNvSpPr txBox="1"/>
          <p:nvPr>
            <p:ph idx="1" type="body"/>
          </p:nvPr>
        </p:nvSpPr>
        <p:spPr>
          <a:xfrm>
            <a:off x="936750" y="1379533"/>
            <a:ext cx="10318500" cy="4098933"/>
          </a:xfrm>
          <a:prstGeom prst="rect">
            <a:avLst/>
          </a:prstGeom>
          <a:noFill/>
          <a:ln>
            <a:noFill/>
          </a:ln>
        </p:spPr>
        <p:txBody>
          <a:bodyPr anchorCtr="0" anchor="t" bIns="45700" lIns="91425" spcFirstLastPara="1" rIns="91425" wrap="square" tIns="45700">
            <a:noAutofit/>
          </a:bodyPr>
          <a:lstStyle/>
          <a:p>
            <a:pPr indent="0" lvl="0" marL="12065" marR="365760" rtl="0" algn="just">
              <a:lnSpc>
                <a:spcPct val="100000"/>
              </a:lnSpc>
              <a:spcBef>
                <a:spcPts val="1000"/>
              </a:spcBef>
              <a:spcAft>
                <a:spcPts val="0"/>
              </a:spcAft>
              <a:buSzPts val="1800"/>
              <a:buNone/>
            </a:pPr>
            <a:r>
              <a:rPr lang="en-US" sz="2400">
                <a:latin typeface="Times New Roman"/>
                <a:ea typeface="Times New Roman"/>
                <a:cs typeface="Times New Roman"/>
                <a:sym typeface="Times New Roman"/>
              </a:rPr>
              <a:t>The results prove that there is an opportunity of applying this model in real life. The implementation of the automatic irrigation system can be used to reduce the use of water. The system can be manually monitored, it can increase the energy efficiency and savings. It also makes it convenient for the user to access all the devices through the smartphone. In the field of IoT, ensuring security should be a priority. Since the IoT devices are interconnected to each other, the network should be secured. In this system, an authentication gateway is designed that requires password to check authenticity of the home user for security purpose. To extend this system to be more robust and efficient in the future, modifications can be made to make the system more secure.</a:t>
            </a:r>
            <a:endParaRPr/>
          </a:p>
        </p:txBody>
      </p:sp>
      <p:pic>
        <p:nvPicPr>
          <p:cNvPr id="193" name="Google Shape;193;p22"/>
          <p:cNvPicPr preferRelativeResize="0"/>
          <p:nvPr/>
        </p:nvPicPr>
        <p:blipFill rotWithShape="1">
          <a:blip r:embed="rId3">
            <a:alphaModFix/>
          </a:blip>
          <a:srcRect b="0" l="0" r="0" t="0"/>
          <a:stretch/>
        </p:blipFill>
        <p:spPr>
          <a:xfrm>
            <a:off x="10140398" y="6157429"/>
            <a:ext cx="1892576" cy="67089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2bc45131e82_0_98"/>
          <p:cNvSpPr txBox="1"/>
          <p:nvPr>
            <p:ph type="title"/>
          </p:nvPr>
        </p:nvSpPr>
        <p:spPr>
          <a:xfrm>
            <a:off x="838200" y="269771"/>
            <a:ext cx="10515600" cy="1117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                           REFERENCES</a:t>
            </a:r>
            <a:endParaRPr b="1"/>
          </a:p>
        </p:txBody>
      </p:sp>
      <p:sp>
        <p:nvSpPr>
          <p:cNvPr id="199" name="Google Shape;199;g2bc45131e82_0_98"/>
          <p:cNvSpPr txBox="1"/>
          <p:nvPr>
            <p:ph idx="1" type="body"/>
          </p:nvPr>
        </p:nvSpPr>
        <p:spPr>
          <a:xfrm>
            <a:off x="838200" y="1227220"/>
            <a:ext cx="10515600" cy="4702239"/>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200"/>
              </a:spcBef>
              <a:spcAft>
                <a:spcPts val="0"/>
              </a:spcAft>
              <a:buClr>
                <a:schemeClr val="dk1"/>
              </a:buClr>
              <a:buSzPts val="1100"/>
              <a:buFont typeface="Arial"/>
              <a:buNone/>
            </a:pPr>
            <a:r>
              <a:rPr b="1" i="1" lang="en-US" sz="2300">
                <a:latin typeface="Times New Roman"/>
                <a:ea typeface="Times New Roman"/>
                <a:cs typeface="Times New Roman"/>
                <a:sym typeface="Times New Roman"/>
              </a:rPr>
              <a:t>[1]</a:t>
            </a:r>
            <a:r>
              <a:rPr i="1" lang="en-US" sz="2300">
                <a:latin typeface="Times New Roman"/>
                <a:ea typeface="Times New Roman"/>
                <a:cs typeface="Times New Roman"/>
                <a:sym typeface="Times New Roman"/>
              </a:rPr>
              <a:t> Egemen Hopalı, Özalp Vayvay, “Internet of Things (IoT) and its Challenges for Usability in Developing Countries” International Journal of Innovation Engineering and Science Research, Vol. 2 , Issue. 1 January 2018</a:t>
            </a:r>
            <a:endParaRPr/>
          </a:p>
          <a:p>
            <a:pPr indent="0" lvl="0" marL="0" rtl="0" algn="l">
              <a:lnSpc>
                <a:spcPct val="100000"/>
              </a:lnSpc>
              <a:spcBef>
                <a:spcPts val="1200"/>
              </a:spcBef>
              <a:spcAft>
                <a:spcPts val="0"/>
              </a:spcAft>
              <a:buClr>
                <a:schemeClr val="dk1"/>
              </a:buClr>
              <a:buSzPts val="1100"/>
              <a:buFont typeface="Arial"/>
              <a:buNone/>
            </a:pPr>
            <a:r>
              <a:rPr b="1" i="1" lang="en-US" sz="2300">
                <a:latin typeface="Times New Roman"/>
                <a:ea typeface="Times New Roman"/>
                <a:cs typeface="Times New Roman"/>
                <a:sym typeface="Times New Roman"/>
              </a:rPr>
              <a:t>[2] </a:t>
            </a:r>
            <a:r>
              <a:rPr i="1" lang="en-US" sz="2300">
                <a:latin typeface="Times New Roman"/>
                <a:ea typeface="Times New Roman"/>
                <a:cs typeface="Times New Roman"/>
                <a:sym typeface="Times New Roman"/>
              </a:rPr>
              <a:t>Ghaliya Alfarsi, Ragad M Tawafak, Abir Alsidiri, Jasiya Jabbar, Sohail Iqbal Malik, Maryam Alsinani, “Using Cisco Packet Tracer to simulate Smart Home”, Vol. 8 , Issue 12, December 2019</a:t>
            </a:r>
            <a:endParaRPr/>
          </a:p>
          <a:p>
            <a:pPr indent="0" lvl="0" marL="0" rtl="0" algn="l">
              <a:lnSpc>
                <a:spcPct val="100000"/>
              </a:lnSpc>
              <a:spcBef>
                <a:spcPts val="1200"/>
              </a:spcBef>
              <a:spcAft>
                <a:spcPts val="0"/>
              </a:spcAft>
              <a:buClr>
                <a:schemeClr val="dk1"/>
              </a:buClr>
              <a:buSzPts val="1100"/>
              <a:buFont typeface="Arial"/>
              <a:buNone/>
            </a:pPr>
            <a:r>
              <a:rPr b="1" i="1" lang="en-US" sz="2300">
                <a:latin typeface="Times New Roman"/>
                <a:ea typeface="Times New Roman"/>
                <a:cs typeface="Times New Roman"/>
                <a:sym typeface="Times New Roman"/>
              </a:rPr>
              <a:t>[3] </a:t>
            </a:r>
            <a:r>
              <a:rPr i="1" lang="en-US" sz="2300">
                <a:latin typeface="Times New Roman"/>
                <a:ea typeface="Times New Roman"/>
                <a:cs typeface="Times New Roman"/>
                <a:sym typeface="Times New Roman"/>
              </a:rPr>
              <a:t>R. N. Rao and B. Sridhar, "IoT based smart crop-field monitoring and automation irrigation system," 2018 2nd International Conference on Inventive Systems and Control (ICISC), Coimbatore, pp. 478-483, 2018, doi: 10.1109/ICISC.2018.8399118.</a:t>
            </a:r>
            <a:endParaRPr/>
          </a:p>
          <a:p>
            <a:pPr indent="0" lvl="0" marL="0" rtl="0" algn="l">
              <a:lnSpc>
                <a:spcPct val="100000"/>
              </a:lnSpc>
              <a:spcBef>
                <a:spcPts val="1200"/>
              </a:spcBef>
              <a:spcAft>
                <a:spcPts val="0"/>
              </a:spcAft>
              <a:buClr>
                <a:schemeClr val="dk1"/>
              </a:buClr>
              <a:buSzPts val="1100"/>
              <a:buFont typeface="Arial"/>
              <a:buNone/>
            </a:pPr>
            <a:r>
              <a:rPr b="1" i="1" lang="en-US" sz="2300">
                <a:latin typeface="Times New Roman"/>
                <a:ea typeface="Times New Roman"/>
                <a:cs typeface="Times New Roman"/>
                <a:sym typeface="Times New Roman"/>
              </a:rPr>
              <a:t>[4] </a:t>
            </a:r>
            <a:r>
              <a:rPr i="1" lang="en-US" sz="2300">
                <a:latin typeface="Times New Roman"/>
                <a:ea typeface="Times New Roman"/>
                <a:cs typeface="Times New Roman"/>
                <a:sym typeface="Times New Roman"/>
              </a:rPr>
              <a:t>Isa Shemsi, “Implementing smart home using cisco packet tracer”, IJERT, Vol.4, Issue.7, January 2018.</a:t>
            </a:r>
            <a:endParaRPr i="1" sz="2300">
              <a:latin typeface="Times New Roman"/>
              <a:ea typeface="Times New Roman"/>
              <a:cs typeface="Times New Roman"/>
              <a:sym typeface="Times New Roman"/>
            </a:endParaRPr>
          </a:p>
        </p:txBody>
      </p:sp>
      <p:pic>
        <p:nvPicPr>
          <p:cNvPr id="200" name="Google Shape;200;g2bc45131e82_0_98"/>
          <p:cNvPicPr preferRelativeResize="0"/>
          <p:nvPr/>
        </p:nvPicPr>
        <p:blipFill rotWithShape="1">
          <a:blip r:embed="rId3">
            <a:alphaModFix/>
          </a:blip>
          <a:srcRect b="0" l="0" r="0" t="0"/>
          <a:stretch/>
        </p:blipFill>
        <p:spPr>
          <a:xfrm>
            <a:off x="10140398" y="6157429"/>
            <a:ext cx="1892576" cy="67089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g2bc45131e82_0_0"/>
          <p:cNvSpPr txBox="1"/>
          <p:nvPr>
            <p:ph type="title"/>
          </p:nvPr>
        </p:nvSpPr>
        <p:spPr>
          <a:xfrm>
            <a:off x="838200" y="420550"/>
            <a:ext cx="10487700" cy="9885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ABSTRACT</a:t>
            </a:r>
            <a:endParaRPr/>
          </a:p>
        </p:txBody>
      </p:sp>
      <p:sp>
        <p:nvSpPr>
          <p:cNvPr id="92" name="Google Shape;92;g2bc45131e82_0_0"/>
          <p:cNvSpPr txBox="1"/>
          <p:nvPr>
            <p:ph idx="1" type="body"/>
          </p:nvPr>
        </p:nvSpPr>
        <p:spPr>
          <a:xfrm>
            <a:off x="564600" y="1409049"/>
            <a:ext cx="11062800" cy="4529837"/>
          </a:xfrm>
          <a:prstGeom prst="rect">
            <a:avLst/>
          </a:prstGeom>
          <a:noFill/>
          <a:ln>
            <a:noFill/>
          </a:ln>
        </p:spPr>
        <p:txBody>
          <a:bodyPr anchorCtr="0" anchor="t" bIns="45700" lIns="91425" spcFirstLastPara="1" rIns="91425" wrap="square" tIns="45700">
            <a:noAutofit/>
          </a:bodyPr>
          <a:lstStyle/>
          <a:p>
            <a:pPr indent="0" lvl="0" marL="12700" marR="5080" rtl="0" algn="just">
              <a:lnSpc>
                <a:spcPct val="100000"/>
              </a:lnSpc>
              <a:spcBef>
                <a:spcPts val="1000"/>
              </a:spcBef>
              <a:spcAft>
                <a:spcPts val="0"/>
              </a:spcAft>
              <a:buSzPts val="1800"/>
              <a:buNone/>
            </a:pPr>
            <a:r>
              <a:rPr lang="en-US" sz="2400">
                <a:latin typeface="Times New Roman"/>
                <a:ea typeface="Times New Roman"/>
                <a:cs typeface="Times New Roman"/>
                <a:sym typeface="Times New Roman"/>
              </a:rPr>
              <a:t>Irrigation system is a method used to supply water to the plants as uniformly as possible. In the Internet of Things (IoT), technology devices or sensors are connected via the internet and can be remotely operated and monitored by the user. The implementation is done by performing the simulation for a smart irrigation system with the help of the Cisco packet tracer simulation software with new version Cisco Packet Tracer 7.3.0  (64-bit). This technology can be implemented for developing a smart irrigation system, which consists of devices like a lawn sprinkler, temperature monitor, humidity monitor, etc., to automate the watering system and remotely monitor the environmental conditions for better growth of the plants. All the devices are connected to the home gateway and can be remotely operated and monitored using a Tablet/PC/Smartphone.</a:t>
            </a:r>
            <a:endParaRPr/>
          </a:p>
        </p:txBody>
      </p:sp>
      <p:pic>
        <p:nvPicPr>
          <p:cNvPr id="93" name="Google Shape;93;g2bc45131e82_0_0"/>
          <p:cNvPicPr preferRelativeResize="0"/>
          <p:nvPr/>
        </p:nvPicPr>
        <p:blipFill rotWithShape="1">
          <a:blip r:embed="rId3">
            <a:alphaModFix/>
          </a:blip>
          <a:srcRect b="0" l="0" r="0" t="0"/>
          <a:stretch/>
        </p:blipFill>
        <p:spPr>
          <a:xfrm>
            <a:off x="10140398" y="6157429"/>
            <a:ext cx="1892576" cy="67089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838200" y="420550"/>
            <a:ext cx="10487700" cy="9885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INTRODUCTION</a:t>
            </a:r>
            <a:endParaRPr/>
          </a:p>
        </p:txBody>
      </p:sp>
      <p:sp>
        <p:nvSpPr>
          <p:cNvPr id="99" name="Google Shape;99;p15"/>
          <p:cNvSpPr txBox="1"/>
          <p:nvPr>
            <p:ph idx="1" type="body"/>
          </p:nvPr>
        </p:nvSpPr>
        <p:spPr>
          <a:xfrm>
            <a:off x="564600" y="1409049"/>
            <a:ext cx="11062800" cy="4529837"/>
          </a:xfrm>
          <a:prstGeom prst="rect">
            <a:avLst/>
          </a:prstGeom>
          <a:noFill/>
          <a:ln>
            <a:noFill/>
          </a:ln>
        </p:spPr>
        <p:txBody>
          <a:bodyPr anchorCtr="0" anchor="t" bIns="45700" lIns="91425" spcFirstLastPara="1" rIns="91425" wrap="square" tIns="45700">
            <a:noAutofit/>
          </a:bodyPr>
          <a:lstStyle/>
          <a:p>
            <a:pPr indent="0" lvl="0" marL="12700" rtl="0" algn="just">
              <a:lnSpc>
                <a:spcPct val="100000"/>
              </a:lnSpc>
              <a:spcBef>
                <a:spcPts val="100"/>
              </a:spcBef>
              <a:spcAft>
                <a:spcPts val="0"/>
              </a:spcAft>
              <a:buSzPts val="1800"/>
              <a:buNone/>
            </a:pPr>
            <a:r>
              <a:rPr b="0" i="0" lang="en-US" sz="2400">
                <a:solidFill>
                  <a:srgbClr val="0D0D0D"/>
                </a:solidFill>
                <a:latin typeface="Times New Roman"/>
                <a:ea typeface="Times New Roman"/>
                <a:cs typeface="Times New Roman"/>
                <a:sym typeface="Times New Roman"/>
              </a:rPr>
              <a:t>IoT technology addresses challenges faced by farmers/homeowners in maintaining proper irrigation systems amidst changing environmental conditions. Smart irrigation systems automate watering based on water level readings from monitors, ensuring efficient water usage. Humidity sensors enable automated control of humidifiers to maintain optimal humidity levels for plant growth. Various environmental sensors such as temperature, pressure, CO2, CO, wind, and humiture monitors contribute to monitoring plant health and growth. Smart devices are connected to a home gateway, enabling remote operation and monitoring via tablets, PCs, or smartphones. Motion detector alarms enhance security by alerting owners to animal presence near the irrigation field. Cisco Packet Tracer simulation tool facilitates the visualization and testing of network topologies and device integration, aiding in the development of smart irrigation systems.</a:t>
            </a:r>
            <a:endParaRPr sz="2400">
              <a:latin typeface="Times New Roman"/>
              <a:ea typeface="Times New Roman"/>
              <a:cs typeface="Times New Roman"/>
              <a:sym typeface="Times New Roman"/>
            </a:endParaRPr>
          </a:p>
        </p:txBody>
      </p:sp>
      <p:pic>
        <p:nvPicPr>
          <p:cNvPr id="100" name="Google Shape;100;p15"/>
          <p:cNvPicPr preferRelativeResize="0"/>
          <p:nvPr/>
        </p:nvPicPr>
        <p:blipFill rotWithShape="1">
          <a:blip r:embed="rId3">
            <a:alphaModFix/>
          </a:blip>
          <a:srcRect b="0" l="0" r="0" t="0"/>
          <a:stretch/>
        </p:blipFill>
        <p:spPr>
          <a:xfrm>
            <a:off x="10140398" y="6157429"/>
            <a:ext cx="1892576" cy="67089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2bc45131e82_0_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i="1" lang="en-US"/>
              <a:t>LITERATURE SURVEY AND PROBLEM FORMULATION</a:t>
            </a:r>
            <a:r>
              <a:rPr b="1" i="1" lang="en-US" sz="2800">
                <a:latin typeface="Arial"/>
                <a:ea typeface="Arial"/>
                <a:cs typeface="Arial"/>
                <a:sym typeface="Arial"/>
              </a:rPr>
              <a:t>  </a:t>
            </a:r>
            <a:endParaRPr b="1" i="1"/>
          </a:p>
        </p:txBody>
      </p:sp>
      <p:pic>
        <p:nvPicPr>
          <p:cNvPr id="106" name="Google Shape;106;g2bc45131e82_0_6"/>
          <p:cNvPicPr preferRelativeResize="0"/>
          <p:nvPr/>
        </p:nvPicPr>
        <p:blipFill rotWithShape="1">
          <a:blip r:embed="rId3">
            <a:alphaModFix/>
          </a:blip>
          <a:srcRect b="0" l="0" r="0" t="0"/>
          <a:stretch/>
        </p:blipFill>
        <p:spPr>
          <a:xfrm>
            <a:off x="10140398" y="6157429"/>
            <a:ext cx="1892576" cy="670891"/>
          </a:xfrm>
          <a:prstGeom prst="rect">
            <a:avLst/>
          </a:prstGeom>
          <a:noFill/>
          <a:ln>
            <a:noFill/>
          </a:ln>
        </p:spPr>
      </p:pic>
      <p:graphicFrame>
        <p:nvGraphicFramePr>
          <p:cNvPr id="107" name="Google Shape;107;g2bc45131e82_0_6"/>
          <p:cNvGraphicFramePr/>
          <p:nvPr/>
        </p:nvGraphicFramePr>
        <p:xfrm>
          <a:off x="666662" y="1798147"/>
          <a:ext cx="3000000" cy="3000000"/>
        </p:xfrm>
        <a:graphic>
          <a:graphicData uri="http://schemas.openxmlformats.org/drawingml/2006/table">
            <a:tbl>
              <a:tblPr bandRow="1" firstRow="1">
                <a:noFill/>
                <a:tableStyleId>{8D04C72D-BC7B-42E9-B12E-106878258068}</a:tableStyleId>
              </a:tblPr>
              <a:tblGrid>
                <a:gridCol w="692650"/>
                <a:gridCol w="3650825"/>
                <a:gridCol w="2171725"/>
                <a:gridCol w="755500"/>
                <a:gridCol w="3587975"/>
              </a:tblGrid>
              <a:tr h="317075">
                <a:tc>
                  <a:txBody>
                    <a:bodyPr/>
                    <a:lstStyle/>
                    <a:p>
                      <a:pPr indent="0" lvl="0" marL="0" marR="0" rtl="0" algn="ctr">
                        <a:lnSpc>
                          <a:spcPct val="100000"/>
                        </a:lnSpc>
                        <a:spcBef>
                          <a:spcPts val="0"/>
                        </a:spcBef>
                        <a:spcAft>
                          <a:spcPts val="0"/>
                        </a:spcAft>
                        <a:buNone/>
                      </a:pPr>
                      <a:r>
                        <a:rPr b="1" lang="en-US" sz="1500" u="none" cap="none" strike="noStrike">
                          <a:latin typeface="Times New Roman"/>
                          <a:ea typeface="Times New Roman"/>
                          <a:cs typeface="Times New Roman"/>
                          <a:sym typeface="Times New Roman"/>
                        </a:rPr>
                        <a:t>S. NO</a:t>
                      </a:r>
                      <a:endParaRPr b="1" sz="1500" u="none" cap="none" strike="noStrike">
                        <a:latin typeface="Times New Roman"/>
                        <a:ea typeface="Times New Roman"/>
                        <a:cs typeface="Times New Roman"/>
                        <a:sym typeface="Times New Roman"/>
                      </a:endParaRPr>
                    </a:p>
                  </a:txBody>
                  <a:tcPr marT="45725" marB="45725" marR="91450" marL="91450">
                    <a:solidFill>
                      <a:srgbClr val="BFBFBF"/>
                    </a:solidFill>
                  </a:tcPr>
                </a:tc>
                <a:tc>
                  <a:txBody>
                    <a:bodyPr/>
                    <a:lstStyle/>
                    <a:p>
                      <a:pPr indent="0" lvl="0" marL="0" marR="0" rtl="0" algn="ctr">
                        <a:lnSpc>
                          <a:spcPct val="100000"/>
                        </a:lnSpc>
                        <a:spcBef>
                          <a:spcPts val="0"/>
                        </a:spcBef>
                        <a:spcAft>
                          <a:spcPts val="0"/>
                        </a:spcAft>
                        <a:buNone/>
                      </a:pPr>
                      <a:r>
                        <a:rPr b="1" lang="en-US" sz="1500" u="none" cap="none" strike="noStrike">
                          <a:latin typeface="Times New Roman"/>
                          <a:ea typeface="Times New Roman"/>
                          <a:cs typeface="Times New Roman"/>
                          <a:sym typeface="Times New Roman"/>
                        </a:rPr>
                        <a:t>TITLE</a:t>
                      </a:r>
                      <a:endParaRPr b="1" sz="1500" u="none" cap="none" strike="noStrike">
                        <a:latin typeface="Times New Roman"/>
                        <a:ea typeface="Times New Roman"/>
                        <a:cs typeface="Times New Roman"/>
                        <a:sym typeface="Times New Roman"/>
                      </a:endParaRPr>
                    </a:p>
                  </a:txBody>
                  <a:tcPr marT="45725" marB="45725" marR="91450" marL="91450">
                    <a:solidFill>
                      <a:srgbClr val="BFBFBF"/>
                    </a:solidFill>
                  </a:tcPr>
                </a:tc>
                <a:tc>
                  <a:txBody>
                    <a:bodyPr/>
                    <a:lstStyle/>
                    <a:p>
                      <a:pPr indent="0" lvl="0" marL="0" marR="0" rtl="0" algn="ctr">
                        <a:lnSpc>
                          <a:spcPct val="100000"/>
                        </a:lnSpc>
                        <a:spcBef>
                          <a:spcPts val="0"/>
                        </a:spcBef>
                        <a:spcAft>
                          <a:spcPts val="0"/>
                        </a:spcAft>
                        <a:buNone/>
                      </a:pPr>
                      <a:r>
                        <a:rPr b="1" lang="en-US" sz="1500" u="none" cap="none" strike="noStrike">
                          <a:latin typeface="Times New Roman"/>
                          <a:ea typeface="Times New Roman"/>
                          <a:cs typeface="Times New Roman"/>
                          <a:sym typeface="Times New Roman"/>
                        </a:rPr>
                        <a:t>AUTHOR</a:t>
                      </a:r>
                      <a:endParaRPr b="1" sz="1500" u="none" cap="none" strike="noStrike">
                        <a:latin typeface="Times New Roman"/>
                        <a:ea typeface="Times New Roman"/>
                        <a:cs typeface="Times New Roman"/>
                        <a:sym typeface="Times New Roman"/>
                      </a:endParaRPr>
                    </a:p>
                  </a:txBody>
                  <a:tcPr marT="45725" marB="45725" marR="91450" marL="91450">
                    <a:solidFill>
                      <a:srgbClr val="BFBFBF"/>
                    </a:solidFill>
                  </a:tcPr>
                </a:tc>
                <a:tc>
                  <a:txBody>
                    <a:bodyPr/>
                    <a:lstStyle/>
                    <a:p>
                      <a:pPr indent="0" lvl="0" marL="0" marR="0" rtl="0" algn="ctr">
                        <a:lnSpc>
                          <a:spcPct val="100000"/>
                        </a:lnSpc>
                        <a:spcBef>
                          <a:spcPts val="0"/>
                        </a:spcBef>
                        <a:spcAft>
                          <a:spcPts val="0"/>
                        </a:spcAft>
                        <a:buNone/>
                      </a:pPr>
                      <a:r>
                        <a:rPr b="1" lang="en-US" sz="1500" u="none" cap="none" strike="noStrike">
                          <a:latin typeface="Times New Roman"/>
                          <a:ea typeface="Times New Roman"/>
                          <a:cs typeface="Times New Roman"/>
                          <a:sym typeface="Times New Roman"/>
                        </a:rPr>
                        <a:t>YEAR</a:t>
                      </a:r>
                      <a:endParaRPr b="1" sz="1500" u="none" cap="none" strike="noStrike">
                        <a:latin typeface="Times New Roman"/>
                        <a:ea typeface="Times New Roman"/>
                        <a:cs typeface="Times New Roman"/>
                        <a:sym typeface="Times New Roman"/>
                      </a:endParaRPr>
                    </a:p>
                  </a:txBody>
                  <a:tcPr marT="45725" marB="45725" marR="91450" marL="91450">
                    <a:solidFill>
                      <a:srgbClr val="BFBFBF"/>
                    </a:solidFill>
                  </a:tcPr>
                </a:tc>
                <a:tc>
                  <a:txBody>
                    <a:bodyPr/>
                    <a:lstStyle/>
                    <a:p>
                      <a:pPr indent="0" lvl="0" marL="0" marR="0" rtl="0" algn="ctr">
                        <a:lnSpc>
                          <a:spcPct val="100000"/>
                        </a:lnSpc>
                        <a:spcBef>
                          <a:spcPts val="0"/>
                        </a:spcBef>
                        <a:spcAft>
                          <a:spcPts val="0"/>
                        </a:spcAft>
                        <a:buNone/>
                      </a:pPr>
                      <a:r>
                        <a:rPr b="1" lang="en-US" sz="1500" u="none" cap="none" strike="noStrike">
                          <a:latin typeface="Times New Roman"/>
                          <a:ea typeface="Times New Roman"/>
                          <a:cs typeface="Times New Roman"/>
                          <a:sym typeface="Times New Roman"/>
                        </a:rPr>
                        <a:t>PROBLEM STATEMENT</a:t>
                      </a:r>
                      <a:endParaRPr b="1" sz="1500" u="none" cap="none" strike="noStrike">
                        <a:latin typeface="Times New Roman"/>
                        <a:ea typeface="Times New Roman"/>
                        <a:cs typeface="Times New Roman"/>
                        <a:sym typeface="Times New Roman"/>
                      </a:endParaRPr>
                    </a:p>
                  </a:txBody>
                  <a:tcPr marT="45725" marB="45725" marR="91450" marL="91450">
                    <a:solidFill>
                      <a:srgbClr val="BFBFBF"/>
                    </a:solidFill>
                  </a:tcPr>
                </a:tc>
              </a:tr>
              <a:tr h="1047875">
                <a:tc>
                  <a:txBody>
                    <a:bodyPr/>
                    <a:lstStyle/>
                    <a:p>
                      <a:pPr indent="0" lvl="0" marL="0" marR="0" rtl="0" algn="ctr">
                        <a:lnSpc>
                          <a:spcPct val="100000"/>
                        </a:lnSpc>
                        <a:spcBef>
                          <a:spcPts val="0"/>
                        </a:spcBef>
                        <a:spcAft>
                          <a:spcPts val="0"/>
                        </a:spcAft>
                        <a:buNone/>
                      </a:pPr>
                      <a:r>
                        <a:rPr lang="en-US" sz="1500" u="none" cap="none" strike="noStrike">
                          <a:latin typeface="Times New Roman"/>
                          <a:ea typeface="Times New Roman"/>
                          <a:cs typeface="Times New Roman"/>
                          <a:sym typeface="Times New Roman"/>
                        </a:rPr>
                        <a:t>1</a:t>
                      </a:r>
                      <a:endParaRPr sz="15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rPr lang="en-US" sz="1500" u="none" cap="none" strike="noStrike">
                          <a:latin typeface="Times New Roman"/>
                          <a:ea typeface="Times New Roman"/>
                          <a:cs typeface="Times New Roman"/>
                          <a:sym typeface="Times New Roman"/>
                        </a:rPr>
                        <a:t>Internet of Things (IoT) and its Challenges for Usability in Developing Countries </a:t>
                      </a:r>
                      <a:endParaRPr sz="15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rPr lang="en-US" sz="1500" u="none" cap="none" strike="noStrike">
                          <a:latin typeface="Times New Roman"/>
                          <a:ea typeface="Times New Roman"/>
                          <a:cs typeface="Times New Roman"/>
                          <a:sym typeface="Times New Roman"/>
                        </a:rPr>
                        <a:t>Egemen Hopalı, Özalp Vayvay</a:t>
                      </a:r>
                      <a:endParaRPr/>
                    </a:p>
                  </a:txBody>
                  <a:tcPr marT="45725" marB="45725" marR="91450" marL="91450"/>
                </a:tc>
                <a:tc>
                  <a:txBody>
                    <a:bodyPr/>
                    <a:lstStyle/>
                    <a:p>
                      <a:pPr indent="0" lvl="0" marL="0" marR="0" rtl="0" algn="ctr">
                        <a:lnSpc>
                          <a:spcPct val="100000"/>
                        </a:lnSpc>
                        <a:spcBef>
                          <a:spcPts val="0"/>
                        </a:spcBef>
                        <a:spcAft>
                          <a:spcPts val="0"/>
                        </a:spcAft>
                        <a:buNone/>
                      </a:pPr>
                      <a:r>
                        <a:rPr lang="en-US" sz="1500" u="none" cap="none" strike="noStrike">
                          <a:latin typeface="Times New Roman"/>
                          <a:ea typeface="Times New Roman"/>
                          <a:cs typeface="Times New Roman"/>
                          <a:sym typeface="Times New Roman"/>
                        </a:rPr>
                        <a:t>2018</a:t>
                      </a:r>
                      <a:endParaRPr sz="15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just">
                        <a:lnSpc>
                          <a:spcPct val="100000"/>
                        </a:lnSpc>
                        <a:spcBef>
                          <a:spcPts val="0"/>
                        </a:spcBef>
                        <a:spcAft>
                          <a:spcPts val="0"/>
                        </a:spcAft>
                        <a:buNone/>
                      </a:pPr>
                      <a:r>
                        <a:rPr lang="en-US" sz="1500" u="none" cap="none" strike="noStrike">
                          <a:latin typeface="Times New Roman"/>
                          <a:ea typeface="Times New Roman"/>
                          <a:cs typeface="Times New Roman"/>
                          <a:sym typeface="Times New Roman"/>
                        </a:rPr>
                        <a:t>Developing countries face challenges in implementing IoT due to lack of infrastructure, poor internet, security risks, privacy issues, limited skilled workforce, and low value-added production.</a:t>
                      </a:r>
                      <a:endParaRPr sz="1500" u="none" cap="none" strike="noStrike">
                        <a:latin typeface="Times New Roman"/>
                        <a:ea typeface="Times New Roman"/>
                        <a:cs typeface="Times New Roman"/>
                        <a:sym typeface="Times New Roman"/>
                      </a:endParaRPr>
                    </a:p>
                  </a:txBody>
                  <a:tcPr marT="45725" marB="45725" marR="91450" marL="91450"/>
                </a:tc>
              </a:tr>
              <a:tr h="1047875">
                <a:tc>
                  <a:txBody>
                    <a:bodyPr/>
                    <a:lstStyle/>
                    <a:p>
                      <a:pPr indent="0" lvl="0" marL="0" marR="0" rtl="0" algn="ctr">
                        <a:lnSpc>
                          <a:spcPct val="100000"/>
                        </a:lnSpc>
                        <a:spcBef>
                          <a:spcPts val="0"/>
                        </a:spcBef>
                        <a:spcAft>
                          <a:spcPts val="0"/>
                        </a:spcAft>
                        <a:buNone/>
                      </a:pPr>
                      <a:r>
                        <a:rPr lang="en-US" sz="1500" u="none" cap="none" strike="noStrike">
                          <a:latin typeface="Times New Roman"/>
                          <a:ea typeface="Times New Roman"/>
                          <a:cs typeface="Times New Roman"/>
                          <a:sym typeface="Times New Roman"/>
                        </a:rPr>
                        <a:t>2</a:t>
                      </a:r>
                      <a:endParaRPr sz="15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rPr lang="en-US" sz="1500" u="none" cap="none" strike="noStrike">
                          <a:latin typeface="Times New Roman"/>
                          <a:ea typeface="Times New Roman"/>
                          <a:cs typeface="Times New Roman"/>
                          <a:sym typeface="Times New Roman"/>
                        </a:rPr>
                        <a:t>Using Cisco Packet Tracer to simulate Smart Home</a:t>
                      </a:r>
                      <a:endParaRPr sz="15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rPr lang="en-US" sz="1500" u="none" cap="none" strike="noStrike">
                          <a:latin typeface="Times New Roman"/>
                          <a:ea typeface="Times New Roman"/>
                          <a:cs typeface="Times New Roman"/>
                          <a:sym typeface="Times New Roman"/>
                        </a:rPr>
                        <a:t>Ghaliya Alfarsi, Ragad M Tawafak, Abir Alsidiri, Jasiya Jabbar, Sohail Iqbal Malik, Maryam Alsinani</a:t>
                      </a:r>
                      <a:endParaRPr/>
                    </a:p>
                  </a:txBody>
                  <a:tcPr marT="45725" marB="45725" marR="91450" marL="91450"/>
                </a:tc>
                <a:tc>
                  <a:txBody>
                    <a:bodyPr/>
                    <a:lstStyle/>
                    <a:p>
                      <a:pPr indent="0" lvl="0" marL="0" marR="0" rtl="0" algn="ctr">
                        <a:lnSpc>
                          <a:spcPct val="100000"/>
                        </a:lnSpc>
                        <a:spcBef>
                          <a:spcPts val="0"/>
                        </a:spcBef>
                        <a:spcAft>
                          <a:spcPts val="0"/>
                        </a:spcAft>
                        <a:buNone/>
                      </a:pPr>
                      <a:r>
                        <a:rPr lang="en-US" sz="1500" u="none" cap="none" strike="noStrike">
                          <a:latin typeface="Times New Roman"/>
                          <a:ea typeface="Times New Roman"/>
                          <a:cs typeface="Times New Roman"/>
                          <a:sym typeface="Times New Roman"/>
                        </a:rPr>
                        <a:t>2019</a:t>
                      </a:r>
                      <a:endParaRPr sz="15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just">
                        <a:lnSpc>
                          <a:spcPct val="100000"/>
                        </a:lnSpc>
                        <a:spcBef>
                          <a:spcPts val="0"/>
                        </a:spcBef>
                        <a:spcAft>
                          <a:spcPts val="0"/>
                        </a:spcAft>
                        <a:buNone/>
                      </a:pPr>
                      <a:r>
                        <a:rPr lang="en-US" sz="1500" u="none" cap="none" strike="noStrike">
                          <a:latin typeface="Times New Roman"/>
                          <a:ea typeface="Times New Roman"/>
                          <a:cs typeface="Times New Roman"/>
                          <a:sym typeface="Times New Roman"/>
                        </a:rPr>
                        <a:t>Limited real-world testing, potential security vulnerabilities, dependence on stable internet connection, and lack of consideration for user privacy and data protection in smart home simulations.</a:t>
                      </a:r>
                      <a:endParaRPr sz="1500" u="none" cap="none" strike="noStrike">
                        <a:latin typeface="Times New Roman"/>
                        <a:ea typeface="Times New Roman"/>
                        <a:cs typeface="Times New Roman"/>
                        <a:sym typeface="Times New Roman"/>
                      </a:endParaRPr>
                    </a:p>
                  </a:txBody>
                  <a:tcPr marT="45725" marB="45725" marR="91450" marL="91450"/>
                </a:tc>
              </a:tr>
              <a:tr h="1047875">
                <a:tc>
                  <a:txBody>
                    <a:bodyPr/>
                    <a:lstStyle/>
                    <a:p>
                      <a:pPr indent="0" lvl="0" marL="0" marR="0" rtl="0" algn="ctr">
                        <a:lnSpc>
                          <a:spcPct val="100000"/>
                        </a:lnSpc>
                        <a:spcBef>
                          <a:spcPts val="0"/>
                        </a:spcBef>
                        <a:spcAft>
                          <a:spcPts val="0"/>
                        </a:spcAft>
                        <a:buNone/>
                      </a:pPr>
                      <a:r>
                        <a:rPr lang="en-US" sz="1500" u="none" cap="none" strike="noStrike">
                          <a:latin typeface="Times New Roman"/>
                          <a:ea typeface="Times New Roman"/>
                          <a:cs typeface="Times New Roman"/>
                          <a:sym typeface="Times New Roman"/>
                        </a:rPr>
                        <a:t>3</a:t>
                      </a:r>
                      <a:endParaRPr sz="15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rPr lang="en-US" sz="1500" u="none" cap="none" strike="noStrike">
                          <a:latin typeface="Times New Roman"/>
                          <a:ea typeface="Times New Roman"/>
                          <a:cs typeface="Times New Roman"/>
                          <a:sym typeface="Times New Roman"/>
                        </a:rPr>
                        <a:t>IoT-based intelligent irrigation management and monitoring system using Arduino</a:t>
                      </a:r>
                      <a:endParaRPr sz="15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rPr lang="en-US" sz="1500" u="none" cap="none" strike="noStrike">
                          <a:latin typeface="Times New Roman"/>
                          <a:ea typeface="Times New Roman"/>
                          <a:cs typeface="Times New Roman"/>
                          <a:sym typeface="Times New Roman"/>
                        </a:rPr>
                        <a:t>Fidaus Kamaruddin , Nik Noordini Nik Abd Malik, Noor Asniza Murad, Sharifah Kamilah Syed Yusof, Shipun Anuar Hamzah</a:t>
                      </a:r>
                      <a:endParaRPr/>
                    </a:p>
                  </a:txBody>
                  <a:tcPr marT="45725" marB="45725" marR="91450" marL="91450"/>
                </a:tc>
                <a:tc>
                  <a:txBody>
                    <a:bodyPr/>
                    <a:lstStyle/>
                    <a:p>
                      <a:pPr indent="0" lvl="0" marL="0" marR="0" rtl="0" algn="ctr">
                        <a:lnSpc>
                          <a:spcPct val="100000"/>
                        </a:lnSpc>
                        <a:spcBef>
                          <a:spcPts val="0"/>
                        </a:spcBef>
                        <a:spcAft>
                          <a:spcPts val="0"/>
                        </a:spcAft>
                        <a:buNone/>
                      </a:pPr>
                      <a:r>
                        <a:rPr lang="en-US" sz="1500" u="none" cap="none" strike="noStrike">
                          <a:latin typeface="Times New Roman"/>
                          <a:ea typeface="Times New Roman"/>
                          <a:cs typeface="Times New Roman"/>
                          <a:sym typeface="Times New Roman"/>
                        </a:rPr>
                        <a:t>2018</a:t>
                      </a:r>
                      <a:endParaRPr sz="15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just">
                        <a:lnSpc>
                          <a:spcPct val="100000"/>
                        </a:lnSpc>
                        <a:spcBef>
                          <a:spcPts val="0"/>
                        </a:spcBef>
                        <a:spcAft>
                          <a:spcPts val="0"/>
                        </a:spcAft>
                        <a:buNone/>
                      </a:pPr>
                      <a:r>
                        <a:rPr lang="en-US" sz="1500" u="none" cap="none" strike="noStrike">
                          <a:latin typeface="Times New Roman"/>
                          <a:ea typeface="Times New Roman"/>
                          <a:cs typeface="Times New Roman"/>
                          <a:sym typeface="Times New Roman"/>
                        </a:rPr>
                        <a:t>Reliance on internet connectivity, limited distance for wireless communication, complexity of system setup, and potential issues with sensor accuracy and reliability in real-world conditions.</a:t>
                      </a:r>
                      <a:endParaRPr sz="1500" u="none" cap="none" strike="noStrike">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2bc45131e82_0_2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OBJECTIVE</a:t>
            </a:r>
            <a:r>
              <a:rPr lang="en-US"/>
              <a:t> </a:t>
            </a:r>
            <a:endParaRPr/>
          </a:p>
        </p:txBody>
      </p:sp>
      <p:sp>
        <p:nvSpPr>
          <p:cNvPr id="113" name="Google Shape;113;g2bc45131e82_0_28"/>
          <p:cNvSpPr txBox="1"/>
          <p:nvPr>
            <p:ph idx="1" type="body"/>
          </p:nvPr>
        </p:nvSpPr>
        <p:spPr>
          <a:xfrm>
            <a:off x="732150" y="1690825"/>
            <a:ext cx="10727700" cy="3570600"/>
          </a:xfrm>
          <a:prstGeom prst="rect">
            <a:avLst/>
          </a:prstGeom>
          <a:noFill/>
          <a:ln>
            <a:noFill/>
          </a:ln>
        </p:spPr>
        <p:txBody>
          <a:bodyPr anchorCtr="0" anchor="t" bIns="45700" lIns="91425" spcFirstLastPara="1" rIns="91425" wrap="square" tIns="45700">
            <a:normAutofit fontScale="92500"/>
          </a:bodyPr>
          <a:lstStyle/>
          <a:p>
            <a:pPr indent="0" lvl="0" marL="76200" rtl="0" algn="just">
              <a:lnSpc>
                <a:spcPct val="115000"/>
              </a:lnSpc>
              <a:spcBef>
                <a:spcPts val="0"/>
              </a:spcBef>
              <a:spcAft>
                <a:spcPts val="0"/>
              </a:spcAft>
              <a:buSzPct val="108108"/>
              <a:buNone/>
            </a:pPr>
            <a:r>
              <a:rPr lang="en-US" sz="2400">
                <a:latin typeface="Times New Roman"/>
                <a:ea typeface="Times New Roman"/>
                <a:cs typeface="Times New Roman"/>
                <a:sym typeface="Times New Roman"/>
              </a:rPr>
              <a:t>The main objective of this research is to create and test a smart watering system using the Internet of Things (IoT) technology. We want to make it so that people can control their garden watering from anywhere using a smartphone or computer. The system will include devices like a sprinkler and sensors to check things like temperature and humidity. We'll use a program called Cisco Packet Tracer to simulate how the system works. Our main objectives are to set up and connect all the devices in the simulation, make sure they can communicate with each other through a central hub, and program them to automatically water the garden based on the soil's moisture level. We also want to see if this system can help people save water and keep their plants healthy.</a:t>
            </a:r>
            <a:endParaRPr sz="2400">
              <a:latin typeface="Times New Roman"/>
              <a:ea typeface="Times New Roman"/>
              <a:cs typeface="Times New Roman"/>
              <a:sym typeface="Times New Roman"/>
            </a:endParaRPr>
          </a:p>
        </p:txBody>
      </p:sp>
      <p:pic>
        <p:nvPicPr>
          <p:cNvPr id="114" name="Google Shape;114;g2bc45131e82_0_28"/>
          <p:cNvPicPr preferRelativeResize="0"/>
          <p:nvPr/>
        </p:nvPicPr>
        <p:blipFill rotWithShape="1">
          <a:blip r:embed="rId3">
            <a:alphaModFix/>
          </a:blip>
          <a:srcRect b="0" l="0" r="0" t="0"/>
          <a:stretch/>
        </p:blipFill>
        <p:spPr>
          <a:xfrm>
            <a:off x="10140398" y="6157429"/>
            <a:ext cx="1892576" cy="67089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2bc45131e82_0_72"/>
          <p:cNvSpPr txBox="1"/>
          <p:nvPr>
            <p:ph type="title"/>
          </p:nvPr>
        </p:nvSpPr>
        <p:spPr>
          <a:xfrm>
            <a:off x="910200" y="29680"/>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MODULES</a:t>
            </a:r>
            <a:endParaRPr/>
          </a:p>
        </p:txBody>
      </p:sp>
      <p:sp>
        <p:nvSpPr>
          <p:cNvPr id="120" name="Google Shape;120;g2bc45131e82_0_72"/>
          <p:cNvSpPr txBox="1"/>
          <p:nvPr>
            <p:ph idx="1" type="body"/>
          </p:nvPr>
        </p:nvSpPr>
        <p:spPr>
          <a:xfrm>
            <a:off x="668550" y="1009146"/>
            <a:ext cx="10998900" cy="5148283"/>
          </a:xfrm>
          <a:prstGeom prst="rect">
            <a:avLst/>
          </a:prstGeom>
          <a:noFill/>
          <a:ln>
            <a:noFill/>
          </a:ln>
        </p:spPr>
        <p:txBody>
          <a:bodyPr anchorCtr="0" anchor="t" bIns="45700" lIns="91425" spcFirstLastPara="1" rIns="91425" wrap="square" tIns="45700">
            <a:noAutofit/>
          </a:bodyPr>
          <a:lstStyle/>
          <a:p>
            <a:pPr indent="-342900" lvl="0" marL="457200" rtl="0" algn="just">
              <a:lnSpc>
                <a:spcPct val="100000"/>
              </a:lnSpc>
              <a:spcBef>
                <a:spcPts val="1000"/>
              </a:spcBef>
              <a:spcAft>
                <a:spcPts val="0"/>
              </a:spcAft>
              <a:buSzPts val="1800"/>
              <a:buChar char="•"/>
            </a:pPr>
            <a:r>
              <a:rPr lang="en-US" sz="2050">
                <a:solidFill>
                  <a:srgbClr val="0D0D0D"/>
                </a:solidFill>
                <a:latin typeface="Times New Roman"/>
                <a:ea typeface="Times New Roman"/>
                <a:cs typeface="Times New Roman"/>
                <a:sym typeface="Times New Roman"/>
              </a:rPr>
              <a:t>The main step is to c</a:t>
            </a:r>
            <a:r>
              <a:rPr b="0" i="0" lang="en-US" sz="2050">
                <a:solidFill>
                  <a:srgbClr val="0D0D0D"/>
                </a:solidFill>
                <a:latin typeface="Times New Roman"/>
                <a:ea typeface="Times New Roman"/>
                <a:cs typeface="Times New Roman"/>
                <a:sym typeface="Times New Roman"/>
              </a:rPr>
              <a:t>onnect the home gateway device to the network and configure the home gateway to provide internet access and connect to the IoT devices.</a:t>
            </a:r>
            <a:endParaRPr/>
          </a:p>
          <a:p>
            <a:pPr indent="-342900" lvl="0" marL="457200" rtl="0" algn="just">
              <a:lnSpc>
                <a:spcPct val="100000"/>
              </a:lnSpc>
              <a:spcBef>
                <a:spcPts val="1000"/>
              </a:spcBef>
              <a:spcAft>
                <a:spcPts val="0"/>
              </a:spcAft>
              <a:buSzPts val="1800"/>
              <a:buChar char="•"/>
            </a:pPr>
            <a:r>
              <a:rPr b="0" i="0" lang="en-US" sz="2050">
                <a:solidFill>
                  <a:srgbClr val="0D0D0D"/>
                </a:solidFill>
                <a:latin typeface="Times New Roman"/>
                <a:ea typeface="Times New Roman"/>
                <a:cs typeface="Times New Roman"/>
                <a:sym typeface="Times New Roman"/>
              </a:rPr>
              <a:t>Connect the various IoT devices such as lawn sprinkler, water level monitor, water drain, light indicator, temperature monitor, pressure monitor, humiture monitor, humidity monitor, humidifier, CO2 detector, CO detector, smartphone, and thermostat to the home gateway.</a:t>
            </a:r>
            <a:endParaRPr/>
          </a:p>
          <a:p>
            <a:pPr indent="-342900" lvl="0" marL="457200" rtl="0" algn="just">
              <a:lnSpc>
                <a:spcPct val="100000"/>
              </a:lnSpc>
              <a:spcBef>
                <a:spcPts val="1000"/>
              </a:spcBef>
              <a:spcAft>
                <a:spcPts val="0"/>
              </a:spcAft>
              <a:buSzPts val="1800"/>
              <a:buChar char="•"/>
            </a:pPr>
            <a:r>
              <a:rPr b="0" i="0" lang="en-US" sz="2050">
                <a:solidFill>
                  <a:srgbClr val="0D0D0D"/>
                </a:solidFill>
                <a:latin typeface="Times New Roman"/>
                <a:ea typeface="Times New Roman"/>
                <a:cs typeface="Times New Roman"/>
                <a:sym typeface="Times New Roman"/>
              </a:rPr>
              <a:t>Configure each sensor to send data to the home gateway. Set up parameters such as threshold levels for different environmental factors like temperature, humidity, and pressure.</a:t>
            </a:r>
            <a:endParaRPr sz="2050">
              <a:solidFill>
                <a:srgbClr val="0D0D0D"/>
              </a:solidFill>
              <a:latin typeface="Times New Roman"/>
              <a:ea typeface="Times New Roman"/>
              <a:cs typeface="Times New Roman"/>
              <a:sym typeface="Times New Roman"/>
            </a:endParaRPr>
          </a:p>
          <a:p>
            <a:pPr indent="-342900" lvl="0" marL="457200" rtl="0" algn="just">
              <a:lnSpc>
                <a:spcPct val="100000"/>
              </a:lnSpc>
              <a:spcBef>
                <a:spcPts val="1000"/>
              </a:spcBef>
              <a:spcAft>
                <a:spcPts val="0"/>
              </a:spcAft>
              <a:buSzPts val="1800"/>
              <a:buChar char="•"/>
            </a:pPr>
            <a:r>
              <a:rPr b="0" i="0" lang="en-US" sz="2050">
                <a:solidFill>
                  <a:srgbClr val="0D0D0D"/>
                </a:solidFill>
                <a:latin typeface="Times New Roman"/>
                <a:ea typeface="Times New Roman"/>
                <a:cs typeface="Times New Roman"/>
                <a:sym typeface="Times New Roman"/>
              </a:rPr>
              <a:t>Use programming logic (e.g., if-then conditions) to control the irrigation system based on sensor readings. Define actions for the lawn sprinkler, water drain, and humidifier based on the data received from sensors.</a:t>
            </a:r>
            <a:endParaRPr/>
          </a:p>
          <a:p>
            <a:pPr indent="-342900" lvl="0" marL="457200" rtl="0" algn="just">
              <a:lnSpc>
                <a:spcPct val="100000"/>
              </a:lnSpc>
              <a:spcBef>
                <a:spcPts val="1000"/>
              </a:spcBef>
              <a:spcAft>
                <a:spcPts val="0"/>
              </a:spcAft>
              <a:buSzPts val="1800"/>
              <a:buChar char="•"/>
            </a:pPr>
            <a:r>
              <a:rPr b="0" i="0" lang="en-US" sz="2050">
                <a:solidFill>
                  <a:srgbClr val="0D0D0D"/>
                </a:solidFill>
                <a:latin typeface="Times New Roman"/>
                <a:ea typeface="Times New Roman"/>
                <a:cs typeface="Times New Roman"/>
                <a:sym typeface="Times New Roman"/>
              </a:rPr>
              <a:t>Configure the smartphone to connect to the home gateway remotely. Develop a user interface on the smartphone for monitoring sensor data and controlling the irrigation system.</a:t>
            </a:r>
            <a:endParaRPr/>
          </a:p>
          <a:p>
            <a:pPr indent="-342900" lvl="0" marL="457200" rtl="0" algn="just">
              <a:lnSpc>
                <a:spcPct val="100000"/>
              </a:lnSpc>
              <a:spcBef>
                <a:spcPts val="1000"/>
              </a:spcBef>
              <a:spcAft>
                <a:spcPts val="0"/>
              </a:spcAft>
              <a:buSzPts val="1800"/>
              <a:buChar char="•"/>
            </a:pPr>
            <a:r>
              <a:rPr b="0" i="0" lang="en-US" sz="2050">
                <a:solidFill>
                  <a:srgbClr val="0D0D0D"/>
                </a:solidFill>
                <a:latin typeface="Times New Roman"/>
                <a:ea typeface="Times New Roman"/>
                <a:cs typeface="Times New Roman"/>
                <a:sym typeface="Times New Roman"/>
              </a:rPr>
              <a:t>Test the system to ensure proper functioning of all components. Optimize the system settings and programming logic for efficient irrigation management.</a:t>
            </a:r>
            <a:endParaRPr/>
          </a:p>
        </p:txBody>
      </p:sp>
      <p:pic>
        <p:nvPicPr>
          <p:cNvPr id="121" name="Google Shape;121;g2bc45131e82_0_72"/>
          <p:cNvPicPr preferRelativeResize="0"/>
          <p:nvPr/>
        </p:nvPicPr>
        <p:blipFill rotWithShape="1">
          <a:blip r:embed="rId3">
            <a:alphaModFix/>
          </a:blip>
          <a:srcRect b="0" l="0" r="0" t="0"/>
          <a:stretch/>
        </p:blipFill>
        <p:spPr>
          <a:xfrm>
            <a:off x="10140398" y="6157429"/>
            <a:ext cx="1892576" cy="67089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2bc45131e82_0_22"/>
          <p:cNvSpPr txBox="1"/>
          <p:nvPr>
            <p:ph type="title"/>
          </p:nvPr>
        </p:nvSpPr>
        <p:spPr>
          <a:xfrm>
            <a:off x="838198" y="86957"/>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EXISTING MODEL</a:t>
            </a:r>
            <a:endParaRPr/>
          </a:p>
        </p:txBody>
      </p:sp>
      <p:sp>
        <p:nvSpPr>
          <p:cNvPr id="127" name="Google Shape;127;g2bc45131e82_0_22"/>
          <p:cNvSpPr txBox="1"/>
          <p:nvPr>
            <p:ph idx="1" type="body"/>
          </p:nvPr>
        </p:nvSpPr>
        <p:spPr>
          <a:xfrm>
            <a:off x="796171" y="1154462"/>
            <a:ext cx="10599655" cy="4549076"/>
          </a:xfrm>
          <a:prstGeom prst="rect">
            <a:avLst/>
          </a:prstGeom>
          <a:noFill/>
          <a:ln>
            <a:noFill/>
          </a:ln>
        </p:spPr>
        <p:txBody>
          <a:bodyPr anchorCtr="0" anchor="t" bIns="45700" lIns="91425" spcFirstLastPara="1" rIns="91425" wrap="square" tIns="45700">
            <a:noAutofit/>
          </a:bodyPr>
          <a:lstStyle/>
          <a:p>
            <a:pPr indent="0" lvl="0" marL="12065" marR="5080" rtl="0" algn="just">
              <a:lnSpc>
                <a:spcPct val="100000"/>
              </a:lnSpc>
              <a:spcBef>
                <a:spcPts val="395"/>
              </a:spcBef>
              <a:spcAft>
                <a:spcPts val="0"/>
              </a:spcAft>
              <a:buSzPts val="1800"/>
              <a:buNone/>
            </a:pPr>
            <a:r>
              <a:rPr b="0" i="0" lang="en-US" sz="2400">
                <a:solidFill>
                  <a:srgbClr val="0D0D0D"/>
                </a:solidFill>
                <a:latin typeface="Times New Roman"/>
                <a:ea typeface="Times New Roman"/>
                <a:cs typeface="Times New Roman"/>
                <a:sym typeface="Times New Roman"/>
              </a:rPr>
              <a:t>One paper presents a greenhouse monitoring system using IoT and cloud storage, while another focuses on an automated irrigation system employing Raspberry Pi and Arduino microcontrollers.  Another paper describes a smart home system utilizing IoT technology for automation via Cisco Packet Tracer. Another theme involves high-level monitoring and control of agricultural data using Raspberry Pi and cloud-based IoT. </a:t>
            </a:r>
            <a:r>
              <a:rPr lang="en-US" sz="2400">
                <a:latin typeface="Times New Roman"/>
                <a:ea typeface="Times New Roman"/>
                <a:cs typeface="Times New Roman"/>
                <a:sym typeface="Times New Roman"/>
              </a:rPr>
              <a:t>Utilizing advanced IoT sensors like NodeMCU, soil moisture sensors, weather stations, and humidity sensors, real-time data is collected and transmitted wirelessly to a central control system. This sophisticated system leverages the gathered data to dynamically control actuators, optimizing water usage. Unlike traditional irrigation schedules tied to specific times and durations, the IoT-driven approach ensures a more responsive and efficient agricultural process, mitigating economic and operational disadvantages present in the existing system.</a:t>
            </a:r>
            <a:endParaRPr sz="2400">
              <a:latin typeface="Times New Roman"/>
              <a:ea typeface="Times New Roman"/>
              <a:cs typeface="Times New Roman"/>
              <a:sym typeface="Times New Roman"/>
            </a:endParaRPr>
          </a:p>
          <a:p>
            <a:pPr indent="0" lvl="0" marL="76200" rtl="0" algn="just">
              <a:lnSpc>
                <a:spcPct val="100000"/>
              </a:lnSpc>
              <a:spcBef>
                <a:spcPts val="0"/>
              </a:spcBef>
              <a:spcAft>
                <a:spcPts val="0"/>
              </a:spcAft>
              <a:buSzPts val="2400"/>
              <a:buNone/>
            </a:pPr>
            <a:r>
              <a:t/>
            </a:r>
            <a:endParaRPr sz="2400">
              <a:latin typeface="Times New Roman"/>
              <a:ea typeface="Times New Roman"/>
              <a:cs typeface="Times New Roman"/>
              <a:sym typeface="Times New Roman"/>
            </a:endParaRPr>
          </a:p>
        </p:txBody>
      </p:sp>
      <p:pic>
        <p:nvPicPr>
          <p:cNvPr id="128" name="Google Shape;128;g2bc45131e82_0_22"/>
          <p:cNvPicPr preferRelativeResize="0"/>
          <p:nvPr/>
        </p:nvPicPr>
        <p:blipFill rotWithShape="1">
          <a:blip r:embed="rId3">
            <a:alphaModFix/>
          </a:blip>
          <a:srcRect b="0" l="0" r="0" t="0"/>
          <a:stretch/>
        </p:blipFill>
        <p:spPr>
          <a:xfrm>
            <a:off x="10140398" y="6157429"/>
            <a:ext cx="1892576" cy="67089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PROPOSED MODEL</a:t>
            </a:r>
            <a:endParaRPr/>
          </a:p>
        </p:txBody>
      </p:sp>
      <p:sp>
        <p:nvSpPr>
          <p:cNvPr id="134" name="Google Shape;134;p16"/>
          <p:cNvSpPr txBox="1"/>
          <p:nvPr>
            <p:ph idx="1" type="body"/>
          </p:nvPr>
        </p:nvSpPr>
        <p:spPr>
          <a:xfrm>
            <a:off x="1223913" y="1690825"/>
            <a:ext cx="9744173" cy="4323476"/>
          </a:xfrm>
          <a:prstGeom prst="rect">
            <a:avLst/>
          </a:prstGeom>
          <a:noFill/>
          <a:ln>
            <a:noFill/>
          </a:ln>
        </p:spPr>
        <p:txBody>
          <a:bodyPr anchorCtr="0" anchor="t" bIns="45700" lIns="91425" spcFirstLastPara="1" rIns="91425" wrap="square" tIns="45700">
            <a:noAutofit/>
          </a:bodyPr>
          <a:lstStyle/>
          <a:p>
            <a:pPr indent="0" lvl="0" marL="76200" rtl="0" algn="just">
              <a:lnSpc>
                <a:spcPct val="115000"/>
              </a:lnSpc>
              <a:spcBef>
                <a:spcPts val="0"/>
              </a:spcBef>
              <a:spcAft>
                <a:spcPts val="0"/>
              </a:spcAft>
              <a:buSzPts val="2400"/>
              <a:buNone/>
            </a:pPr>
            <a:r>
              <a:rPr lang="en-US" sz="2400">
                <a:latin typeface="Times New Roman"/>
                <a:ea typeface="Times New Roman"/>
                <a:cs typeface="Times New Roman"/>
                <a:sym typeface="Times New Roman"/>
              </a:rPr>
              <a:t>The Smart Irrigation system is designed using a software called Cisco Packet Tracer. It involves a tablet and a home gateway that connect to different devices like temperature monitors, lawn sprinklers, and water level sensors. The home gateway links all the sensors and uses conditions like "if-then" actions to control the lawn sprinklers. In the future, storing data and analytics in the cloud is becoming popular. This makes it easy to access and analyze data, and allows for collaboration among farmers and experts. Some systems also include disease and pest monitoring using cameras and special software. This helps farmers spot problems early and take action to fix them.</a:t>
            </a:r>
            <a:endParaRPr sz="3500">
              <a:latin typeface="Times New Roman"/>
              <a:ea typeface="Times New Roman"/>
              <a:cs typeface="Times New Roman"/>
              <a:sym typeface="Times New Roman"/>
            </a:endParaRPr>
          </a:p>
        </p:txBody>
      </p:sp>
      <p:pic>
        <p:nvPicPr>
          <p:cNvPr id="135" name="Google Shape;135;p16"/>
          <p:cNvPicPr preferRelativeResize="0"/>
          <p:nvPr/>
        </p:nvPicPr>
        <p:blipFill rotWithShape="1">
          <a:blip r:embed="rId3">
            <a:alphaModFix/>
          </a:blip>
          <a:srcRect b="0" l="0" r="0" t="0"/>
          <a:stretch/>
        </p:blipFill>
        <p:spPr>
          <a:xfrm>
            <a:off x="10140398" y="6157429"/>
            <a:ext cx="1892576" cy="67089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7"/>
          <p:cNvSpPr txBox="1"/>
          <p:nvPr>
            <p:ph type="title"/>
          </p:nvPr>
        </p:nvSpPr>
        <p:spPr>
          <a:xfrm>
            <a:off x="838200" y="55440"/>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SYSTEM ARCHITECTURE</a:t>
            </a:r>
            <a:endParaRPr/>
          </a:p>
        </p:txBody>
      </p:sp>
      <p:pic>
        <p:nvPicPr>
          <p:cNvPr id="141" name="Google Shape;141;p17"/>
          <p:cNvPicPr preferRelativeResize="0"/>
          <p:nvPr/>
        </p:nvPicPr>
        <p:blipFill rotWithShape="1">
          <a:blip r:embed="rId3">
            <a:alphaModFix/>
          </a:blip>
          <a:srcRect b="0" l="0" r="0" t="0"/>
          <a:stretch/>
        </p:blipFill>
        <p:spPr>
          <a:xfrm>
            <a:off x="10140398" y="6157429"/>
            <a:ext cx="1892576" cy="670891"/>
          </a:xfrm>
          <a:prstGeom prst="rect">
            <a:avLst/>
          </a:prstGeom>
          <a:noFill/>
          <a:ln>
            <a:noFill/>
          </a:ln>
        </p:spPr>
      </p:pic>
      <p:pic>
        <p:nvPicPr>
          <p:cNvPr id="142" name="Google Shape;142;p17"/>
          <p:cNvPicPr preferRelativeResize="0"/>
          <p:nvPr/>
        </p:nvPicPr>
        <p:blipFill rotWithShape="1">
          <a:blip r:embed="rId4">
            <a:alphaModFix/>
          </a:blip>
          <a:srcRect b="0" l="0" r="0" t="0"/>
          <a:stretch/>
        </p:blipFill>
        <p:spPr>
          <a:xfrm>
            <a:off x="2537034" y="1223302"/>
            <a:ext cx="7117932" cy="5279000"/>
          </a:xfrm>
          <a:prstGeom prst="rect">
            <a:avLst/>
          </a:prstGeom>
          <a:noFill/>
          <a:ln>
            <a:noFill/>
          </a:ln>
        </p:spPr>
      </p:pic>
      <p:sp>
        <p:nvSpPr>
          <p:cNvPr id="143" name="Google Shape;143;p17"/>
          <p:cNvSpPr/>
          <p:nvPr/>
        </p:nvSpPr>
        <p:spPr>
          <a:xfrm>
            <a:off x="2958228" y="1381140"/>
            <a:ext cx="6412015" cy="4982487"/>
          </a:xfrm>
          <a:custGeom>
            <a:rect b="b" l="l" r="r" t="t"/>
            <a:pathLst>
              <a:path extrusionOk="0" h="3772" w="4780">
                <a:moveTo>
                  <a:pt x="4779" y="3728"/>
                </a:moveTo>
                <a:lnTo>
                  <a:pt x="4736" y="3728"/>
                </a:lnTo>
                <a:lnTo>
                  <a:pt x="43" y="3728"/>
                </a:lnTo>
                <a:lnTo>
                  <a:pt x="0" y="3728"/>
                </a:lnTo>
                <a:lnTo>
                  <a:pt x="0" y="3771"/>
                </a:lnTo>
                <a:lnTo>
                  <a:pt x="43" y="3771"/>
                </a:lnTo>
                <a:lnTo>
                  <a:pt x="4736" y="3771"/>
                </a:lnTo>
                <a:lnTo>
                  <a:pt x="4779" y="3771"/>
                </a:lnTo>
                <a:lnTo>
                  <a:pt x="4779" y="3728"/>
                </a:lnTo>
                <a:close/>
                <a:moveTo>
                  <a:pt x="4779" y="0"/>
                </a:moveTo>
                <a:lnTo>
                  <a:pt x="4736" y="0"/>
                </a:lnTo>
                <a:lnTo>
                  <a:pt x="43" y="0"/>
                </a:lnTo>
                <a:lnTo>
                  <a:pt x="0" y="0"/>
                </a:lnTo>
                <a:lnTo>
                  <a:pt x="0" y="43"/>
                </a:lnTo>
                <a:lnTo>
                  <a:pt x="0" y="3728"/>
                </a:lnTo>
                <a:lnTo>
                  <a:pt x="43" y="3728"/>
                </a:lnTo>
                <a:lnTo>
                  <a:pt x="43" y="43"/>
                </a:lnTo>
                <a:lnTo>
                  <a:pt x="4736" y="43"/>
                </a:lnTo>
                <a:lnTo>
                  <a:pt x="4736" y="3728"/>
                </a:lnTo>
                <a:lnTo>
                  <a:pt x="4779" y="3728"/>
                </a:lnTo>
                <a:lnTo>
                  <a:pt x="4779" y="43"/>
                </a:lnTo>
                <a:lnTo>
                  <a:pt x="4779"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2021-06-10T05:32:34Z</dcterms:created>
  <dc:creator>Admin</dc:creator>
</cp:coreProperties>
</file>