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2.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7" r:id="rId3"/>
    <p:sldId id="258" r:id="rId4"/>
    <p:sldId id="286" r:id="rId5"/>
    <p:sldId id="317" r:id="rId6"/>
    <p:sldId id="260" r:id="rId7"/>
    <p:sldId id="311" r:id="rId8"/>
    <p:sldId id="289" r:id="rId9"/>
    <p:sldId id="318" r:id="rId10"/>
    <p:sldId id="288" r:id="rId11"/>
    <p:sldId id="329" r:id="rId12"/>
    <p:sldId id="290" r:id="rId13"/>
    <p:sldId id="292" r:id="rId14"/>
    <p:sldId id="304" r:id="rId15"/>
    <p:sldId id="306" r:id="rId16"/>
    <p:sldId id="321" r:id="rId17"/>
    <p:sldId id="322" r:id="rId18"/>
    <p:sldId id="323" r:id="rId19"/>
    <p:sldId id="324" r:id="rId20"/>
    <p:sldId id="325" r:id="rId21"/>
    <p:sldId id="326" r:id="rId22"/>
    <p:sldId id="327" r:id="rId23"/>
    <p:sldId id="328" r:id="rId24"/>
    <p:sldId id="320" r:id="rId25"/>
    <p:sldId id="307" r:id="rId26"/>
    <p:sldId id="308" r:id="rId27"/>
    <p:sldId id="301" r:id="rId28"/>
    <p:sldId id="302" r:id="rId29"/>
    <p:sldId id="314" r:id="rId30"/>
    <p:sldId id="303" r:id="rId31"/>
    <p:sldId id="315" r:id="rId3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1FEC6B0-4EA8-4793-AE00-38A43F139543}">
          <p14:sldIdLst>
            <p14:sldId id="256"/>
            <p14:sldId id="257"/>
            <p14:sldId id="258"/>
            <p14:sldId id="286"/>
            <p14:sldId id="317"/>
            <p14:sldId id="260"/>
            <p14:sldId id="311"/>
            <p14:sldId id="289"/>
            <p14:sldId id="318"/>
            <p14:sldId id="288"/>
            <p14:sldId id="329"/>
            <p14:sldId id="290"/>
            <p14:sldId id="292"/>
            <p14:sldId id="304"/>
            <p14:sldId id="306"/>
            <p14:sldId id="321"/>
            <p14:sldId id="322"/>
            <p14:sldId id="323"/>
            <p14:sldId id="324"/>
            <p14:sldId id="325"/>
            <p14:sldId id="326"/>
            <p14:sldId id="327"/>
            <p14:sldId id="328"/>
            <p14:sldId id="320"/>
            <p14:sldId id="307"/>
            <p14:sldId id="308"/>
            <p14:sldId id="301"/>
            <p14:sldId id="302"/>
            <p14:sldId id="314"/>
            <p14:sldId id="303"/>
            <p14:sldId id="315"/>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94660"/>
  </p:normalViewPr>
  <p:slideViewPr>
    <p:cSldViewPr>
      <p:cViewPr varScale="1">
        <p:scale>
          <a:sx n="81" d="100"/>
          <a:sy n="81" d="100"/>
        </p:scale>
        <p:origin x="739"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14785529-6CFE-4676-AC9D-A496471437BF}" type="datetimeFigureOut">
              <a:rPr lang="en-IN" smtClean="0"/>
              <a:t>13-04-2024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E0D0FC4-339C-47F6-BEA5-5466EC95BCEA}" type="slidenum">
              <a:rPr lang="en-IN" smtClean="0"/>
              <a:t>‹#›</a:t>
            </a:fld>
            <a:endParaRPr lang="en-IN"/>
          </a:p>
        </p:txBody>
      </p:sp>
    </p:spTree>
    <p:extLst>
      <p:ext uri="{BB962C8B-B14F-4D97-AF65-F5344CB8AC3E}">
        <p14:creationId xmlns:p14="http://schemas.microsoft.com/office/powerpoint/2010/main" val="2370265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403944" y="888632"/>
            <a:ext cx="7384111" cy="9398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a:t>27</a:t>
            </a:r>
            <a:r>
              <a:rPr spc="-35"/>
              <a:t> </a:t>
            </a:r>
            <a:r>
              <a:rPr spc="-10"/>
              <a:t>October</a:t>
            </a:r>
            <a:r>
              <a:rPr spc="-30"/>
              <a:t> </a:t>
            </a:r>
            <a:r>
              <a:rPr spc="-5"/>
              <a:t>2022</a:t>
            </a:r>
            <a:endParaRPr spc="-5"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School of Computing</a:t>
            </a:r>
            <a:endParaRPr spc="-5" dirty="0"/>
          </a:p>
        </p:txBody>
      </p:sp>
      <p:sp>
        <p:nvSpPr>
          <p:cNvPr id="6" name="Holder 6"/>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73025">
              <a:lnSpc>
                <a:spcPct val="100000"/>
              </a:lnSpc>
              <a:spcBef>
                <a:spcPts val="45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a:t>27</a:t>
            </a:r>
            <a:r>
              <a:rPr spc="-35"/>
              <a:t> </a:t>
            </a:r>
            <a:r>
              <a:rPr spc="-10"/>
              <a:t>October</a:t>
            </a:r>
            <a:r>
              <a:rPr spc="-30"/>
              <a:t> </a:t>
            </a:r>
            <a:r>
              <a:rPr spc="-5"/>
              <a:t>2022</a:t>
            </a:r>
            <a:endParaRPr spc="-5" dirty="0"/>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School of Computing</a:t>
            </a:r>
            <a:endParaRPr spc="-5" dirty="0"/>
          </a:p>
        </p:txBody>
      </p:sp>
      <p:sp>
        <p:nvSpPr>
          <p:cNvPr id="6" name="Holder 6"/>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73025">
              <a:lnSpc>
                <a:spcPct val="100000"/>
              </a:lnSpc>
              <a:spcBef>
                <a:spcPts val="45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a:t>27</a:t>
            </a:r>
            <a:r>
              <a:rPr spc="-35"/>
              <a:t> </a:t>
            </a:r>
            <a:r>
              <a:rPr spc="-10"/>
              <a:t>October</a:t>
            </a:r>
            <a:r>
              <a:rPr spc="-30"/>
              <a:t> </a:t>
            </a:r>
            <a:r>
              <a:rPr spc="-5"/>
              <a:t>2022</a:t>
            </a:r>
            <a:endParaRPr spc="-5" dirty="0"/>
          </a:p>
        </p:txBody>
      </p:sp>
      <p:sp>
        <p:nvSpPr>
          <p:cNvPr id="6" name="Holder 6"/>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School of Computing</a:t>
            </a:r>
            <a:endParaRPr spc="-5" dirty="0"/>
          </a:p>
        </p:txBody>
      </p:sp>
      <p:sp>
        <p:nvSpPr>
          <p:cNvPr id="7" name="Holder 7"/>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73025">
              <a:lnSpc>
                <a:spcPct val="100000"/>
              </a:lnSpc>
              <a:spcBef>
                <a:spcPts val="45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5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a:t>27</a:t>
            </a:r>
            <a:r>
              <a:rPr spc="-35"/>
              <a:t> </a:t>
            </a:r>
            <a:r>
              <a:rPr spc="-10"/>
              <a:t>October</a:t>
            </a:r>
            <a:r>
              <a:rPr spc="-30"/>
              <a:t> </a:t>
            </a:r>
            <a:r>
              <a:rPr spc="-5"/>
              <a:t>2022</a:t>
            </a:r>
            <a:endParaRPr spc="-5" dirty="0"/>
          </a:p>
        </p:txBody>
      </p:sp>
      <p:sp>
        <p:nvSpPr>
          <p:cNvPr id="4" name="Holder 4"/>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School of Computing</a:t>
            </a:r>
            <a:endParaRPr spc="-5" dirty="0"/>
          </a:p>
        </p:txBody>
      </p:sp>
      <p:sp>
        <p:nvSpPr>
          <p:cNvPr id="5" name="Holder 5"/>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73025">
              <a:lnSpc>
                <a:spcPct val="100000"/>
              </a:lnSpc>
              <a:spcBef>
                <a:spcPts val="45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pPr marL="12700">
              <a:lnSpc>
                <a:spcPts val="1240"/>
              </a:lnSpc>
            </a:pPr>
            <a:r>
              <a:rPr spc="-5"/>
              <a:t>27</a:t>
            </a:r>
            <a:r>
              <a:rPr spc="-35"/>
              <a:t> </a:t>
            </a:r>
            <a:r>
              <a:rPr spc="-10"/>
              <a:t>October</a:t>
            </a:r>
            <a:r>
              <a:rPr spc="-30"/>
              <a:t> </a:t>
            </a:r>
            <a:r>
              <a:rPr spc="-5"/>
              <a:t>2022</a:t>
            </a:r>
            <a:endParaRPr spc="-5" dirty="0"/>
          </a:p>
        </p:txBody>
      </p:sp>
      <p:sp>
        <p:nvSpPr>
          <p:cNvPr id="3" name="Holder 3"/>
          <p:cNvSpPr>
            <a:spLocks noGrp="1"/>
          </p:cNvSpPr>
          <p:nvPr>
            <p:ph type="dt" sz="half" idx="6"/>
          </p:nvPr>
        </p:nvSpPr>
        <p:spPr/>
        <p:txBody>
          <a:bodyPr lIns="0" tIns="0" rIns="0" bIns="0"/>
          <a:lstStyle>
            <a:lvl1pPr>
              <a:defRPr sz="1200" b="0" i="0">
                <a:solidFill>
                  <a:srgbClr val="888888"/>
                </a:solidFill>
                <a:latin typeface="Calibri"/>
                <a:cs typeface="Calibri"/>
              </a:defRPr>
            </a:lvl1pPr>
          </a:lstStyle>
          <a:p>
            <a:pPr marL="12700">
              <a:lnSpc>
                <a:spcPts val="1240"/>
              </a:lnSpc>
            </a:pPr>
            <a:r>
              <a:rPr lang="en-US" spc="-5"/>
              <a:t>School of Computing</a:t>
            </a:r>
            <a:endParaRPr spc="-5" dirty="0"/>
          </a:p>
        </p:txBody>
      </p:sp>
      <p:sp>
        <p:nvSpPr>
          <p:cNvPr id="4" name="Holder 4"/>
          <p:cNvSpPr>
            <a:spLocks noGrp="1"/>
          </p:cNvSpPr>
          <p:nvPr>
            <p:ph type="sldNum" sz="quarter" idx="7"/>
          </p:nvPr>
        </p:nvSpPr>
        <p:spPr/>
        <p:txBody>
          <a:bodyPr lIns="0" tIns="0" rIns="0" bIns="0"/>
          <a:lstStyle>
            <a:lvl1pPr>
              <a:defRPr sz="1000" b="0" i="0">
                <a:solidFill>
                  <a:schemeClr val="tx1"/>
                </a:solidFill>
                <a:latin typeface="Calibri"/>
                <a:cs typeface="Calibri"/>
              </a:defRPr>
            </a:lvl1pPr>
          </a:lstStyle>
          <a:p>
            <a:pPr marL="73025">
              <a:lnSpc>
                <a:spcPct val="100000"/>
              </a:lnSpc>
              <a:spcBef>
                <a:spcPts val="45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379104" y="1951264"/>
            <a:ext cx="7433791" cy="1172210"/>
          </a:xfrm>
          <a:prstGeom prst="rect">
            <a:avLst/>
          </a:prstGeom>
        </p:spPr>
        <p:txBody>
          <a:bodyPr wrap="square" lIns="0" tIns="0" rIns="0" bIns="0">
            <a:spAutoFit/>
          </a:bodyPr>
          <a:lstStyle>
            <a:lvl1pPr>
              <a:defRPr sz="3950" b="1" i="0">
                <a:solidFill>
                  <a:schemeClr val="tx1"/>
                </a:solidFill>
                <a:latin typeface="Calibri"/>
                <a:cs typeface="Calibri"/>
              </a:defRPr>
            </a:lvl1pPr>
          </a:lstStyle>
          <a:p>
            <a:endParaRPr/>
          </a:p>
        </p:txBody>
      </p:sp>
      <p:sp>
        <p:nvSpPr>
          <p:cNvPr id="3" name="Holder 3"/>
          <p:cNvSpPr>
            <a:spLocks noGrp="1"/>
          </p:cNvSpPr>
          <p:nvPr>
            <p:ph type="body" idx="1"/>
          </p:nvPr>
        </p:nvSpPr>
        <p:spPr>
          <a:xfrm>
            <a:off x="947737" y="1810837"/>
            <a:ext cx="10530205" cy="410591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275199" y="6387629"/>
            <a:ext cx="1061085"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spc="-5"/>
              <a:t>27</a:t>
            </a:r>
            <a:r>
              <a:rPr spc="-35"/>
              <a:t> </a:t>
            </a:r>
            <a:r>
              <a:rPr spc="-10"/>
              <a:t>October</a:t>
            </a:r>
            <a:r>
              <a:rPr spc="-30"/>
              <a:t> </a:t>
            </a:r>
            <a:r>
              <a:rPr spc="-5"/>
              <a:t>2022</a:t>
            </a:r>
            <a:endParaRPr spc="-5" dirty="0"/>
          </a:p>
        </p:txBody>
      </p:sp>
      <p:sp>
        <p:nvSpPr>
          <p:cNvPr id="5" name="Holder 5"/>
          <p:cNvSpPr>
            <a:spLocks noGrp="1"/>
          </p:cNvSpPr>
          <p:nvPr>
            <p:ph type="dt" sz="half" idx="6"/>
          </p:nvPr>
        </p:nvSpPr>
        <p:spPr>
          <a:xfrm>
            <a:off x="5515874" y="6387629"/>
            <a:ext cx="1311909" cy="177800"/>
          </a:xfrm>
          <a:prstGeom prst="rect">
            <a:avLst/>
          </a:prstGeom>
        </p:spPr>
        <p:txBody>
          <a:bodyPr wrap="square" lIns="0" tIns="0" rIns="0" bIns="0">
            <a:spAutoFit/>
          </a:bodyPr>
          <a:lstStyle>
            <a:lvl1pPr>
              <a:defRPr sz="1200" b="0" i="0">
                <a:solidFill>
                  <a:srgbClr val="888888"/>
                </a:solidFill>
                <a:latin typeface="Calibri"/>
                <a:cs typeface="Calibri"/>
              </a:defRPr>
            </a:lvl1pPr>
          </a:lstStyle>
          <a:p>
            <a:pPr marL="12700">
              <a:lnSpc>
                <a:spcPts val="1240"/>
              </a:lnSpc>
            </a:pPr>
            <a:r>
              <a:rPr lang="en-US" spc="-5"/>
              <a:t>School of Computing</a:t>
            </a:r>
            <a:endParaRPr spc="-5" dirty="0"/>
          </a:p>
        </p:txBody>
      </p:sp>
      <p:sp>
        <p:nvSpPr>
          <p:cNvPr id="6" name="Holder 6"/>
          <p:cNvSpPr>
            <a:spLocks noGrp="1"/>
          </p:cNvSpPr>
          <p:nvPr>
            <p:ph type="sldNum" sz="quarter" idx="7"/>
          </p:nvPr>
        </p:nvSpPr>
        <p:spPr>
          <a:xfrm>
            <a:off x="11624695" y="6305044"/>
            <a:ext cx="320040" cy="22987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73025">
              <a:lnSpc>
                <a:spcPct val="100000"/>
              </a:lnSpc>
              <a:spcBef>
                <a:spcPts val="45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3802292" y="3346965"/>
            <a:ext cx="4634326" cy="2901435"/>
          </a:xfrm>
          <a:prstGeom prst="rect">
            <a:avLst/>
          </a:prstGeom>
        </p:spPr>
        <p:txBody>
          <a:bodyPr vert="horz" wrap="square" lIns="0" tIns="89535" rIns="0" bIns="0" rtlCol="0">
            <a:spAutoFit/>
          </a:bodyPr>
          <a:lstStyle/>
          <a:p>
            <a:pPr marL="12700" algn="ctr">
              <a:lnSpc>
                <a:spcPct val="150000"/>
              </a:lnSpc>
              <a:spcBef>
                <a:spcPts val="705"/>
              </a:spcBef>
            </a:pPr>
            <a:r>
              <a:rPr lang="en-IN" sz="2200" b="1" u="sng" spc="-5" dirty="0">
                <a:cs typeface="Arial" panose="020B0604020202020204" pitchFamily="34" charset="0"/>
              </a:rPr>
              <a:t>PROJECT</a:t>
            </a:r>
            <a:r>
              <a:rPr lang="en-IN" sz="2200" b="1" u="sng" spc="-40" dirty="0">
                <a:cs typeface="Arial" panose="020B0604020202020204" pitchFamily="34" charset="0"/>
              </a:rPr>
              <a:t> </a:t>
            </a:r>
            <a:r>
              <a:rPr lang="en-IN" sz="2200" b="1" u="sng" dirty="0">
                <a:cs typeface="Arial" panose="020B0604020202020204" pitchFamily="34" charset="0"/>
              </a:rPr>
              <a:t>SUPERVISOR</a:t>
            </a:r>
            <a:endParaRPr lang="en-IN" sz="2200" u="sng" dirty="0">
              <a:cs typeface="Arial" panose="020B0604020202020204" pitchFamily="34" charset="0"/>
            </a:endParaRPr>
          </a:p>
          <a:p>
            <a:pPr marL="76835" algn="ctr">
              <a:spcBef>
                <a:spcPts val="415"/>
              </a:spcBef>
            </a:pPr>
            <a:r>
              <a:rPr lang="en-IN" sz="2200" spc="-25" dirty="0">
                <a:cs typeface="Arial" panose="020B0604020202020204" pitchFamily="34" charset="0"/>
              </a:rPr>
              <a:t>Dr. J. Jabez, M.E., Ph.D.</a:t>
            </a:r>
          </a:p>
          <a:p>
            <a:pPr marL="76835" algn="ctr">
              <a:spcBef>
                <a:spcPts val="415"/>
              </a:spcBef>
            </a:pPr>
            <a:endParaRPr sz="2200" dirty="0">
              <a:cs typeface="Arial" panose="020B0604020202020204" pitchFamily="34" charset="0"/>
            </a:endParaRPr>
          </a:p>
          <a:p>
            <a:pPr marL="84455" algn="ctr"/>
            <a:r>
              <a:rPr lang="en-IN" sz="2200" b="1" u="sng" spc="-50" dirty="0">
                <a:cs typeface="Arial" panose="020B0604020202020204" pitchFamily="34" charset="0"/>
              </a:rPr>
              <a:t>TEAM</a:t>
            </a:r>
            <a:r>
              <a:rPr lang="en-IN" sz="2200" b="1" u="sng" spc="-30" dirty="0">
                <a:cs typeface="Arial" panose="020B0604020202020204" pitchFamily="34" charset="0"/>
              </a:rPr>
              <a:t> </a:t>
            </a:r>
            <a:r>
              <a:rPr lang="en-IN" sz="2200" b="1" u="sng" spc="-5" dirty="0">
                <a:cs typeface="Arial" panose="020B0604020202020204" pitchFamily="34" charset="0"/>
              </a:rPr>
              <a:t>MEMBERS</a:t>
            </a:r>
          </a:p>
          <a:p>
            <a:pPr marL="84455" algn="ctr">
              <a:lnSpc>
                <a:spcPct val="150000"/>
              </a:lnSpc>
            </a:pPr>
            <a:r>
              <a:rPr lang="en-IN" sz="2200" spc="-5" dirty="0">
                <a:cs typeface="Arial" panose="020B0604020202020204" pitchFamily="34" charset="0"/>
              </a:rPr>
              <a:t>40110129 - Atchaya</a:t>
            </a:r>
          </a:p>
          <a:p>
            <a:pPr marL="84455" algn="ctr">
              <a:lnSpc>
                <a:spcPct val="100000"/>
              </a:lnSpc>
            </a:pPr>
            <a:r>
              <a:rPr lang="en-IN" sz="2200" spc="-5" dirty="0">
                <a:cs typeface="Arial" panose="020B0604020202020204" pitchFamily="34" charset="0"/>
              </a:rPr>
              <a:t>40110769 - Mohammed Arshad</a:t>
            </a:r>
          </a:p>
          <a:p>
            <a:pPr marL="84455" algn="ctr">
              <a:lnSpc>
                <a:spcPct val="100000"/>
              </a:lnSpc>
            </a:pPr>
            <a:endParaRPr sz="2200" dirty="0">
              <a:cs typeface="Arial" panose="020B0604020202020204" pitchFamily="34" charset="0"/>
            </a:endParaRPr>
          </a:p>
        </p:txBody>
      </p:sp>
      <p:grpSp>
        <p:nvGrpSpPr>
          <p:cNvPr id="4" name="object 4"/>
          <p:cNvGrpSpPr/>
          <p:nvPr/>
        </p:nvGrpSpPr>
        <p:grpSpPr>
          <a:xfrm>
            <a:off x="261250" y="101962"/>
            <a:ext cx="11724005" cy="6630034"/>
            <a:chOff x="261250" y="101962"/>
            <a:chExt cx="11724005" cy="6630034"/>
          </a:xfrm>
        </p:grpSpPr>
        <p:pic>
          <p:nvPicPr>
            <p:cNvPr id="5" name="object 5"/>
            <p:cNvPicPr/>
            <p:nvPr/>
          </p:nvPicPr>
          <p:blipFill>
            <a:blip r:embed="rId2" cstate="print"/>
            <a:stretch>
              <a:fillRect/>
            </a:stretch>
          </p:blipFill>
          <p:spPr>
            <a:xfrm>
              <a:off x="1637550" y="106725"/>
              <a:ext cx="8837299" cy="1731674"/>
            </a:xfrm>
            <a:prstGeom prst="rect">
              <a:avLst/>
            </a:prstGeom>
          </p:spPr>
        </p:pic>
        <p:sp>
          <p:nvSpPr>
            <p:cNvPr id="6" name="object 6"/>
            <p:cNvSpPr/>
            <p:nvPr/>
          </p:nvSpPr>
          <p:spPr>
            <a:xfrm>
              <a:off x="261263" y="101975"/>
              <a:ext cx="11716385" cy="6630034"/>
            </a:xfrm>
            <a:custGeom>
              <a:avLst/>
              <a:gdLst/>
              <a:ahLst/>
              <a:cxnLst/>
              <a:rect l="l" t="t" r="r" b="b"/>
              <a:pathLst>
                <a:path w="11716385" h="6630034">
                  <a:moveTo>
                    <a:pt x="4749" y="0"/>
                  </a:moveTo>
                  <a:lnTo>
                    <a:pt x="4749" y="6629824"/>
                  </a:lnTo>
                </a:path>
                <a:path w="11716385" h="6630034">
                  <a:moveTo>
                    <a:pt x="11711550" y="0"/>
                  </a:moveTo>
                  <a:lnTo>
                    <a:pt x="11711550" y="6629824"/>
                  </a:lnTo>
                </a:path>
                <a:path w="11716385" h="6630034">
                  <a:moveTo>
                    <a:pt x="0" y="4749"/>
                  </a:moveTo>
                  <a:lnTo>
                    <a:pt x="11716300" y="4749"/>
                  </a:lnTo>
                </a:path>
                <a:path w="11716385" h="6630034">
                  <a:moveTo>
                    <a:pt x="0" y="6625074"/>
                  </a:moveTo>
                  <a:lnTo>
                    <a:pt x="11716300" y="6625074"/>
                  </a:lnTo>
                </a:path>
              </a:pathLst>
            </a:custGeom>
            <a:ln w="9524">
              <a:solidFill>
                <a:srgbClr val="000000"/>
              </a:solidFill>
            </a:ln>
          </p:spPr>
          <p:txBody>
            <a:bodyPr wrap="square" lIns="0" tIns="0" rIns="0" bIns="0" rtlCol="0"/>
            <a:lstStyle/>
            <a:p>
              <a:endParaRPr/>
            </a:p>
          </p:txBody>
        </p:sp>
        <p:sp>
          <p:nvSpPr>
            <p:cNvPr id="7" name="object 7"/>
            <p:cNvSpPr/>
            <p:nvPr/>
          </p:nvSpPr>
          <p:spPr>
            <a:xfrm>
              <a:off x="266013" y="1903125"/>
              <a:ext cx="11714480" cy="43815"/>
            </a:xfrm>
            <a:custGeom>
              <a:avLst/>
              <a:gdLst/>
              <a:ahLst/>
              <a:cxnLst/>
              <a:rect l="l" t="t" r="r" b="b"/>
              <a:pathLst>
                <a:path w="11714480" h="43814">
                  <a:moveTo>
                    <a:pt x="0" y="43799"/>
                  </a:moveTo>
                  <a:lnTo>
                    <a:pt x="11714400" y="0"/>
                  </a:lnTo>
                </a:path>
              </a:pathLst>
            </a:custGeom>
            <a:ln w="9524">
              <a:solidFill>
                <a:srgbClr val="000000"/>
              </a:solidFill>
            </a:ln>
          </p:spPr>
          <p:txBody>
            <a:bodyPr wrap="square" lIns="0" tIns="0" rIns="0" bIns="0" rtlCol="0"/>
            <a:lstStyle/>
            <a:p>
              <a:endParaRPr/>
            </a:p>
          </p:txBody>
        </p:sp>
      </p:grpSp>
      <p:sp>
        <p:nvSpPr>
          <p:cNvPr id="11" name="TextBox 10">
            <a:extLst>
              <a:ext uri="{FF2B5EF4-FFF2-40B4-BE49-F238E27FC236}">
                <a16:creationId xmlns:a16="http://schemas.microsoft.com/office/drawing/2014/main" id="{A4F8C469-C160-4F2F-BBB8-54F6DD97F357}"/>
              </a:ext>
            </a:extLst>
          </p:cNvPr>
          <p:cNvSpPr txBox="1"/>
          <p:nvPr/>
        </p:nvSpPr>
        <p:spPr>
          <a:xfrm>
            <a:off x="2061146" y="2123182"/>
            <a:ext cx="7735050" cy="1077218"/>
          </a:xfrm>
          <a:prstGeom prst="rect">
            <a:avLst/>
          </a:prstGeom>
          <a:noFill/>
        </p:spPr>
        <p:txBody>
          <a:bodyPr wrap="square" rtlCol="0">
            <a:spAutoFit/>
          </a:bodyPr>
          <a:lstStyle/>
          <a:p>
            <a:pPr algn="ctr"/>
            <a:r>
              <a:rPr lang="en-US" sz="3200" b="1" dirty="0"/>
              <a:t>CONSTRUCTION OF SMART IRRIGATION SYSTEM USING CISCO PACKET TRACER</a:t>
            </a:r>
            <a:endParaRPr lang="en-IN" sz="3200" b="1" dirty="0"/>
          </a:p>
        </p:txBody>
      </p:sp>
      <p:sp>
        <p:nvSpPr>
          <p:cNvPr id="15" name="Slide Number Placeholder 14">
            <a:extLst>
              <a:ext uri="{FF2B5EF4-FFF2-40B4-BE49-F238E27FC236}">
                <a16:creationId xmlns:a16="http://schemas.microsoft.com/office/drawing/2014/main" id="{9E3DF431-CB3B-D01E-EAEE-3F620EBFE707}"/>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1</a:t>
            </a:fld>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224" y="329503"/>
            <a:ext cx="2608580" cy="505267"/>
          </a:xfrm>
          <a:prstGeom prst="rect">
            <a:avLst/>
          </a:prstGeom>
        </p:spPr>
        <p:txBody>
          <a:bodyPr vert="horz" wrap="square" lIns="0" tIns="12700" rIns="0" bIns="0" rtlCol="0">
            <a:spAutoFit/>
          </a:bodyPr>
          <a:lstStyle/>
          <a:p>
            <a:pPr marL="12700">
              <a:lnSpc>
                <a:spcPct val="100000"/>
              </a:lnSpc>
              <a:spcBef>
                <a:spcPts val="100"/>
              </a:spcBef>
            </a:pPr>
            <a:r>
              <a:rPr lang="en-IN" sz="3200" spc="-5" dirty="0">
                <a:solidFill>
                  <a:srgbClr val="FF0000"/>
                </a:solidFill>
                <a:latin typeface="+mj-lt"/>
                <a:cs typeface="Arial"/>
              </a:rPr>
              <a:t>Objective</a:t>
            </a:r>
            <a:endParaRPr sz="3200" dirty="0">
              <a:latin typeface="+mj-lt"/>
              <a:cs typeface="Arial"/>
            </a:endParaRPr>
          </a:p>
        </p:txBody>
      </p:sp>
      <p:sp>
        <p:nvSpPr>
          <p:cNvPr id="3" name="object 3"/>
          <p:cNvSpPr txBox="1"/>
          <p:nvPr/>
        </p:nvSpPr>
        <p:spPr>
          <a:xfrm>
            <a:off x="712470" y="1469504"/>
            <a:ext cx="10767060" cy="3885423"/>
          </a:xfrm>
          <a:prstGeom prst="rect">
            <a:avLst/>
          </a:prstGeom>
        </p:spPr>
        <p:txBody>
          <a:bodyPr vert="horz" wrap="square" lIns="0" tIns="12700" rIns="0" bIns="0" rtlCol="0">
            <a:spAutoFit/>
          </a:bodyPr>
          <a:lstStyle/>
          <a:p>
            <a:pPr marL="419100" lvl="0" indent="-342900" algn="just" rtl="0">
              <a:lnSpc>
                <a:spcPct val="115000"/>
              </a:lnSpc>
              <a:spcBef>
                <a:spcPts val="0"/>
              </a:spcBef>
              <a:spcAft>
                <a:spcPts val="0"/>
              </a:spcAft>
              <a:buSzPct val="108108"/>
              <a:buFont typeface="Arial" panose="020B0604020202020204" pitchFamily="34" charset="0"/>
              <a:buChar char="•"/>
            </a:pPr>
            <a:r>
              <a:rPr lang="en-US" sz="2000" dirty="0">
                <a:ea typeface="Times New Roman"/>
                <a:cs typeface="Times New Roman"/>
                <a:sym typeface="Times New Roman"/>
              </a:rPr>
              <a:t>The objective of this research is to create and test a smart watering system using the Internet of Things (IoT) technology. We want to make it so that people can control their garden watering from anywhere using a smartphone or computer. </a:t>
            </a:r>
          </a:p>
          <a:p>
            <a:pPr marL="419100" lvl="0" indent="-342900" algn="just" rtl="0">
              <a:lnSpc>
                <a:spcPct val="115000"/>
              </a:lnSpc>
              <a:spcBef>
                <a:spcPts val="0"/>
              </a:spcBef>
              <a:spcAft>
                <a:spcPts val="0"/>
              </a:spcAft>
              <a:buSzPct val="108108"/>
              <a:buFont typeface="Arial" panose="020B0604020202020204" pitchFamily="34" charset="0"/>
              <a:buChar char="•"/>
            </a:pPr>
            <a:endParaRPr lang="en-US" sz="2000" dirty="0">
              <a:ea typeface="Times New Roman"/>
              <a:cs typeface="Times New Roman"/>
              <a:sym typeface="Times New Roman"/>
            </a:endParaRPr>
          </a:p>
          <a:p>
            <a:pPr marL="419100" lvl="0" indent="-342900" algn="just" rtl="0">
              <a:lnSpc>
                <a:spcPct val="115000"/>
              </a:lnSpc>
              <a:spcBef>
                <a:spcPts val="0"/>
              </a:spcBef>
              <a:spcAft>
                <a:spcPts val="0"/>
              </a:spcAft>
              <a:buSzPct val="108108"/>
              <a:buFont typeface="Arial" panose="020B0604020202020204" pitchFamily="34" charset="0"/>
              <a:buChar char="•"/>
            </a:pPr>
            <a:r>
              <a:rPr lang="en-US" sz="2000" dirty="0">
                <a:ea typeface="Times New Roman"/>
                <a:cs typeface="Times New Roman"/>
                <a:sym typeface="Times New Roman"/>
              </a:rPr>
              <a:t>The system will include devices like a sprinkler and sensors to check things like temperature and humidity. We'll use a program called Cisco Packet Tracer to simulate how the system works. </a:t>
            </a:r>
          </a:p>
          <a:p>
            <a:pPr marL="419100" lvl="0" indent="-342900" algn="just" rtl="0">
              <a:lnSpc>
                <a:spcPct val="115000"/>
              </a:lnSpc>
              <a:spcBef>
                <a:spcPts val="0"/>
              </a:spcBef>
              <a:spcAft>
                <a:spcPts val="0"/>
              </a:spcAft>
              <a:buSzPct val="108108"/>
              <a:buFont typeface="Arial" panose="020B0604020202020204" pitchFamily="34" charset="0"/>
              <a:buChar char="•"/>
            </a:pPr>
            <a:endParaRPr lang="en-US" sz="2000" dirty="0">
              <a:ea typeface="Times New Roman"/>
              <a:cs typeface="Times New Roman"/>
              <a:sym typeface="Times New Roman"/>
            </a:endParaRPr>
          </a:p>
          <a:p>
            <a:pPr marL="419100" lvl="0" indent="-342900" algn="just" rtl="0">
              <a:lnSpc>
                <a:spcPct val="115000"/>
              </a:lnSpc>
              <a:spcBef>
                <a:spcPts val="0"/>
              </a:spcBef>
              <a:spcAft>
                <a:spcPts val="0"/>
              </a:spcAft>
              <a:buSzPct val="108108"/>
              <a:buFont typeface="Arial" panose="020B0604020202020204" pitchFamily="34" charset="0"/>
              <a:buChar char="•"/>
            </a:pPr>
            <a:r>
              <a:rPr lang="en-US" sz="2000" dirty="0">
                <a:ea typeface="Times New Roman"/>
                <a:cs typeface="Times New Roman"/>
                <a:sym typeface="Times New Roman"/>
              </a:rPr>
              <a:t>Our main objectives are to set up and connect all the devices in the simulation, make sure they can communicate with each other through a central hub, and program them to automatically water the garden based on the soil's moisture level. We also want to see if this system can help people save water and keep their plants healthy.</a:t>
            </a:r>
          </a:p>
        </p:txBody>
      </p:sp>
      <p:grpSp>
        <p:nvGrpSpPr>
          <p:cNvPr id="4" name="object 4"/>
          <p:cNvGrpSpPr/>
          <p:nvPr/>
        </p:nvGrpSpPr>
        <p:grpSpPr>
          <a:xfrm>
            <a:off x="136212" y="119387"/>
            <a:ext cx="11927840" cy="6624320"/>
            <a:chOff x="136212" y="119387"/>
            <a:chExt cx="11927840" cy="6624320"/>
          </a:xfrm>
        </p:grpSpPr>
        <p:sp>
          <p:nvSpPr>
            <p:cNvPr id="5" name="object 5"/>
            <p:cNvSpPr/>
            <p:nvPr/>
          </p:nvSpPr>
          <p:spPr>
            <a:xfrm>
              <a:off x="136224" y="119400"/>
              <a:ext cx="11927840" cy="6624320"/>
            </a:xfrm>
            <a:custGeom>
              <a:avLst/>
              <a:gdLst/>
              <a:ahLst/>
              <a:cxnLst/>
              <a:rect l="l" t="t" r="r" b="b"/>
              <a:pathLst>
                <a:path w="11927840" h="6624320">
                  <a:moveTo>
                    <a:pt x="4749" y="0"/>
                  </a:moveTo>
                  <a:lnTo>
                    <a:pt x="4749" y="6623799"/>
                  </a:lnTo>
                </a:path>
                <a:path w="11927840" h="6624320">
                  <a:moveTo>
                    <a:pt x="11922499" y="0"/>
                  </a:moveTo>
                  <a:lnTo>
                    <a:pt x="11922499" y="6623799"/>
                  </a:lnTo>
                </a:path>
                <a:path w="11927840" h="6624320">
                  <a:moveTo>
                    <a:pt x="0" y="4749"/>
                  </a:moveTo>
                  <a:lnTo>
                    <a:pt x="11927249" y="4749"/>
                  </a:lnTo>
                </a:path>
                <a:path w="11927840" h="6624320">
                  <a:moveTo>
                    <a:pt x="0" y="6619049"/>
                  </a:moveTo>
                  <a:lnTo>
                    <a:pt x="11927249" y="6619049"/>
                  </a:lnTo>
                </a:path>
              </a:pathLst>
            </a:custGeom>
            <a:ln w="9524">
              <a:solidFill>
                <a:srgbClr val="000000"/>
              </a:solidFill>
            </a:ln>
          </p:spPr>
          <p:txBody>
            <a:bodyPr wrap="square" lIns="0" tIns="0" rIns="0" bIns="0" rtlCol="0"/>
            <a:lstStyle/>
            <a:p>
              <a:endParaRPr/>
            </a:p>
          </p:txBody>
        </p:sp>
        <p:sp>
          <p:nvSpPr>
            <p:cNvPr id="6" name="object 6"/>
            <p:cNvSpPr/>
            <p:nvPr/>
          </p:nvSpPr>
          <p:spPr>
            <a:xfrm>
              <a:off x="220962" y="999875"/>
              <a:ext cx="11772265" cy="29209"/>
            </a:xfrm>
            <a:custGeom>
              <a:avLst/>
              <a:gdLst/>
              <a:ahLst/>
              <a:cxnLst/>
              <a:rect l="l" t="t" r="r" b="b"/>
              <a:pathLst>
                <a:path w="11772265" h="29209">
                  <a:moveTo>
                    <a:pt x="0" y="28799"/>
                  </a:moveTo>
                  <a:lnTo>
                    <a:pt x="11771700" y="0"/>
                  </a:lnTo>
                </a:path>
              </a:pathLst>
            </a:custGeom>
            <a:ln w="9524">
              <a:solidFill>
                <a:srgbClr val="44546A"/>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BA6984BC-6A22-BE12-FA0C-E9032796D812}"/>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10</a:t>
            </a:fld>
            <a:endParaRPr lang="en-IN" dirty="0"/>
          </a:p>
        </p:txBody>
      </p:sp>
    </p:spTree>
    <p:extLst>
      <p:ext uri="{BB962C8B-B14F-4D97-AF65-F5344CB8AC3E}">
        <p14:creationId xmlns:p14="http://schemas.microsoft.com/office/powerpoint/2010/main" val="53613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224" y="329503"/>
            <a:ext cx="2608580" cy="505267"/>
          </a:xfrm>
          <a:prstGeom prst="rect">
            <a:avLst/>
          </a:prstGeom>
        </p:spPr>
        <p:txBody>
          <a:bodyPr vert="horz" wrap="square" lIns="0" tIns="12700" rIns="0" bIns="0" rtlCol="0">
            <a:spAutoFit/>
          </a:bodyPr>
          <a:lstStyle/>
          <a:p>
            <a:pPr marL="12700">
              <a:lnSpc>
                <a:spcPct val="100000"/>
              </a:lnSpc>
              <a:spcBef>
                <a:spcPts val="100"/>
              </a:spcBef>
            </a:pPr>
            <a:r>
              <a:rPr lang="en-IN" sz="3200" spc="-5" dirty="0">
                <a:solidFill>
                  <a:srgbClr val="FF0000"/>
                </a:solidFill>
                <a:latin typeface="+mj-lt"/>
                <a:cs typeface="Arial"/>
              </a:rPr>
              <a:t>Modules</a:t>
            </a:r>
            <a:endParaRPr sz="3200" dirty="0">
              <a:latin typeface="+mj-lt"/>
              <a:cs typeface="Arial"/>
            </a:endParaRPr>
          </a:p>
        </p:txBody>
      </p:sp>
      <p:sp>
        <p:nvSpPr>
          <p:cNvPr id="3" name="object 3"/>
          <p:cNvSpPr txBox="1"/>
          <p:nvPr/>
        </p:nvSpPr>
        <p:spPr>
          <a:xfrm>
            <a:off x="706883" y="1339985"/>
            <a:ext cx="10767060" cy="4962897"/>
          </a:xfrm>
          <a:prstGeom prst="rect">
            <a:avLst/>
          </a:prstGeom>
        </p:spPr>
        <p:txBody>
          <a:bodyPr vert="horz" wrap="square" lIns="0" tIns="12700" rIns="0" bIns="0" rtlCol="0">
            <a:spAutoFit/>
          </a:bodyPr>
          <a:lstStyle/>
          <a:p>
            <a:pPr marL="628650" lvl="0" indent="-514350" algn="just" rtl="0">
              <a:lnSpc>
                <a:spcPct val="100000"/>
              </a:lnSpc>
              <a:spcBef>
                <a:spcPts val="1000"/>
              </a:spcBef>
              <a:spcAft>
                <a:spcPts val="0"/>
              </a:spcAft>
              <a:buSzPts val="1800"/>
              <a:buFont typeface="+mj-lt"/>
              <a:buAutoNum type="romanUcPeriod"/>
            </a:pPr>
            <a:r>
              <a:rPr lang="en-US" sz="2000" dirty="0">
                <a:solidFill>
                  <a:srgbClr val="0D0D0D"/>
                </a:solidFill>
                <a:ea typeface="Times New Roman"/>
                <a:cs typeface="Times New Roman"/>
                <a:sym typeface="Times New Roman"/>
              </a:rPr>
              <a:t>The main step is to c</a:t>
            </a:r>
            <a:r>
              <a:rPr lang="en-US" sz="2000" b="0" i="0" dirty="0">
                <a:solidFill>
                  <a:srgbClr val="0D0D0D"/>
                </a:solidFill>
                <a:ea typeface="Times New Roman"/>
                <a:cs typeface="Times New Roman"/>
                <a:sym typeface="Times New Roman"/>
              </a:rPr>
              <a:t>onnect the home gateway device to the network and configure the home gateway to provide internet access and connect to the IoT devices.</a:t>
            </a:r>
            <a:endParaRPr lang="en-US" sz="2000" dirty="0"/>
          </a:p>
          <a:p>
            <a:pPr marL="628650" lvl="0" indent="-514350" algn="just" rtl="0">
              <a:lnSpc>
                <a:spcPct val="100000"/>
              </a:lnSpc>
              <a:spcBef>
                <a:spcPts val="1000"/>
              </a:spcBef>
              <a:spcAft>
                <a:spcPts val="0"/>
              </a:spcAft>
              <a:buSzPts val="1800"/>
              <a:buFont typeface="+mj-lt"/>
              <a:buAutoNum type="romanUcPeriod"/>
            </a:pPr>
            <a:r>
              <a:rPr lang="en-US" sz="2000" b="0" i="0" dirty="0">
                <a:solidFill>
                  <a:srgbClr val="0D0D0D"/>
                </a:solidFill>
                <a:ea typeface="Times New Roman"/>
                <a:cs typeface="Times New Roman"/>
                <a:sym typeface="Times New Roman"/>
              </a:rPr>
              <a:t>Connect the various IoT devices such as lawn sprinkler, water level monitor, water drain, light indicator, temperature monitor, pressure monitor, humiture monitor, humidity monitor, humidifier, CO2 detector, CO detector, smartphone, and thermostat to the home gateway.</a:t>
            </a:r>
            <a:endParaRPr lang="en-US" sz="2000" dirty="0"/>
          </a:p>
          <a:p>
            <a:pPr marL="628650" lvl="0" indent="-514350" algn="just" rtl="0">
              <a:lnSpc>
                <a:spcPct val="100000"/>
              </a:lnSpc>
              <a:spcBef>
                <a:spcPts val="1000"/>
              </a:spcBef>
              <a:spcAft>
                <a:spcPts val="0"/>
              </a:spcAft>
              <a:buSzPts val="1800"/>
              <a:buFont typeface="+mj-lt"/>
              <a:buAutoNum type="romanUcPeriod"/>
            </a:pPr>
            <a:r>
              <a:rPr lang="en-US" sz="2000" b="0" i="0" dirty="0">
                <a:solidFill>
                  <a:srgbClr val="0D0D0D"/>
                </a:solidFill>
                <a:ea typeface="Times New Roman"/>
                <a:cs typeface="Times New Roman"/>
                <a:sym typeface="Times New Roman"/>
              </a:rPr>
              <a:t>Configure each sensor to send data to the home gateway. Set up parameters such as threshold levels for different environmental factors like temperature, humidity, and pressure.</a:t>
            </a:r>
            <a:endParaRPr lang="en-US" sz="2000" dirty="0">
              <a:solidFill>
                <a:srgbClr val="0D0D0D"/>
              </a:solidFill>
              <a:ea typeface="Times New Roman"/>
              <a:cs typeface="Times New Roman"/>
              <a:sym typeface="Times New Roman"/>
            </a:endParaRPr>
          </a:p>
          <a:p>
            <a:pPr marL="628650" lvl="0" indent="-514350" algn="just" rtl="0">
              <a:lnSpc>
                <a:spcPct val="100000"/>
              </a:lnSpc>
              <a:spcBef>
                <a:spcPts val="1000"/>
              </a:spcBef>
              <a:spcAft>
                <a:spcPts val="0"/>
              </a:spcAft>
              <a:buSzPts val="1800"/>
              <a:buFont typeface="+mj-lt"/>
              <a:buAutoNum type="romanUcPeriod"/>
            </a:pPr>
            <a:r>
              <a:rPr lang="en-US" sz="2000" b="0" i="0" dirty="0">
                <a:solidFill>
                  <a:srgbClr val="0D0D0D"/>
                </a:solidFill>
                <a:ea typeface="Times New Roman"/>
                <a:cs typeface="Times New Roman"/>
                <a:sym typeface="Times New Roman"/>
              </a:rPr>
              <a:t>Use programming logic (e.g., if-then conditions) to control the irrigation system based on sensor readings. Define actions for the lawn sprinkler, water drain, and humidifier based on the data received from sensors.</a:t>
            </a:r>
            <a:endParaRPr lang="en-US" sz="2000" dirty="0"/>
          </a:p>
          <a:p>
            <a:pPr marL="628650" lvl="0" indent="-514350" algn="just" rtl="0">
              <a:lnSpc>
                <a:spcPct val="100000"/>
              </a:lnSpc>
              <a:spcBef>
                <a:spcPts val="1000"/>
              </a:spcBef>
              <a:spcAft>
                <a:spcPts val="0"/>
              </a:spcAft>
              <a:buSzPts val="1800"/>
              <a:buFont typeface="+mj-lt"/>
              <a:buAutoNum type="romanUcPeriod"/>
            </a:pPr>
            <a:r>
              <a:rPr lang="en-US" sz="2000" b="0" i="0" dirty="0">
                <a:solidFill>
                  <a:srgbClr val="0D0D0D"/>
                </a:solidFill>
                <a:ea typeface="Times New Roman"/>
                <a:cs typeface="Times New Roman"/>
                <a:sym typeface="Times New Roman"/>
              </a:rPr>
              <a:t>Configure the smartphone to connect to the home gateway remotely. Develop a user interface on the smartphone for monitoring sensor data and controlling the irrigation system.</a:t>
            </a:r>
            <a:endParaRPr lang="en-US" sz="2000" dirty="0"/>
          </a:p>
          <a:p>
            <a:pPr marL="628650" lvl="0" indent="-514350" algn="just" rtl="0">
              <a:lnSpc>
                <a:spcPct val="100000"/>
              </a:lnSpc>
              <a:spcBef>
                <a:spcPts val="1000"/>
              </a:spcBef>
              <a:spcAft>
                <a:spcPts val="0"/>
              </a:spcAft>
              <a:buSzPts val="1800"/>
              <a:buFont typeface="+mj-lt"/>
              <a:buAutoNum type="romanUcPeriod"/>
            </a:pPr>
            <a:r>
              <a:rPr lang="en-US" sz="2000" b="0" i="0" dirty="0">
                <a:solidFill>
                  <a:srgbClr val="0D0D0D"/>
                </a:solidFill>
                <a:ea typeface="Times New Roman"/>
                <a:cs typeface="Times New Roman"/>
                <a:sym typeface="Times New Roman"/>
              </a:rPr>
              <a:t>Test the system to ensure proper functioning of all components. Optimize the system settings and programming logic for efficient irrigation management.</a:t>
            </a:r>
            <a:endParaRPr lang="en-US" sz="2000" dirty="0"/>
          </a:p>
        </p:txBody>
      </p:sp>
      <p:grpSp>
        <p:nvGrpSpPr>
          <p:cNvPr id="4" name="object 4"/>
          <p:cNvGrpSpPr/>
          <p:nvPr/>
        </p:nvGrpSpPr>
        <p:grpSpPr>
          <a:xfrm>
            <a:off x="136212" y="119387"/>
            <a:ext cx="11927840" cy="6624320"/>
            <a:chOff x="136212" y="119387"/>
            <a:chExt cx="11927840" cy="6624320"/>
          </a:xfrm>
        </p:grpSpPr>
        <p:sp>
          <p:nvSpPr>
            <p:cNvPr id="5" name="object 5"/>
            <p:cNvSpPr/>
            <p:nvPr/>
          </p:nvSpPr>
          <p:spPr>
            <a:xfrm>
              <a:off x="136224" y="119400"/>
              <a:ext cx="11927840" cy="6624320"/>
            </a:xfrm>
            <a:custGeom>
              <a:avLst/>
              <a:gdLst/>
              <a:ahLst/>
              <a:cxnLst/>
              <a:rect l="l" t="t" r="r" b="b"/>
              <a:pathLst>
                <a:path w="11927840" h="6624320">
                  <a:moveTo>
                    <a:pt x="4749" y="0"/>
                  </a:moveTo>
                  <a:lnTo>
                    <a:pt x="4749" y="6623799"/>
                  </a:lnTo>
                </a:path>
                <a:path w="11927840" h="6624320">
                  <a:moveTo>
                    <a:pt x="11922499" y="0"/>
                  </a:moveTo>
                  <a:lnTo>
                    <a:pt x="11922499" y="6623799"/>
                  </a:lnTo>
                </a:path>
                <a:path w="11927840" h="6624320">
                  <a:moveTo>
                    <a:pt x="0" y="4749"/>
                  </a:moveTo>
                  <a:lnTo>
                    <a:pt x="11927249" y="4749"/>
                  </a:lnTo>
                </a:path>
                <a:path w="11927840" h="6624320">
                  <a:moveTo>
                    <a:pt x="0" y="6619049"/>
                  </a:moveTo>
                  <a:lnTo>
                    <a:pt x="11927249" y="6619049"/>
                  </a:lnTo>
                </a:path>
              </a:pathLst>
            </a:custGeom>
            <a:ln w="9524">
              <a:solidFill>
                <a:srgbClr val="000000"/>
              </a:solidFill>
            </a:ln>
          </p:spPr>
          <p:txBody>
            <a:bodyPr wrap="square" lIns="0" tIns="0" rIns="0" bIns="0" rtlCol="0"/>
            <a:lstStyle/>
            <a:p>
              <a:endParaRPr/>
            </a:p>
          </p:txBody>
        </p:sp>
        <p:sp>
          <p:nvSpPr>
            <p:cNvPr id="6" name="object 6"/>
            <p:cNvSpPr/>
            <p:nvPr/>
          </p:nvSpPr>
          <p:spPr>
            <a:xfrm>
              <a:off x="220962" y="999875"/>
              <a:ext cx="11772265" cy="29209"/>
            </a:xfrm>
            <a:custGeom>
              <a:avLst/>
              <a:gdLst/>
              <a:ahLst/>
              <a:cxnLst/>
              <a:rect l="l" t="t" r="r" b="b"/>
              <a:pathLst>
                <a:path w="11772265" h="29209">
                  <a:moveTo>
                    <a:pt x="0" y="28799"/>
                  </a:moveTo>
                  <a:lnTo>
                    <a:pt x="11771700" y="0"/>
                  </a:lnTo>
                </a:path>
              </a:pathLst>
            </a:custGeom>
            <a:ln w="9524">
              <a:solidFill>
                <a:srgbClr val="44546A"/>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BA6984BC-6A22-BE12-FA0C-E9032796D812}"/>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11</a:t>
            </a:fld>
            <a:endParaRPr lang="en-IN" dirty="0"/>
          </a:p>
        </p:txBody>
      </p:sp>
    </p:spTree>
    <p:extLst>
      <p:ext uri="{BB962C8B-B14F-4D97-AF65-F5344CB8AC3E}">
        <p14:creationId xmlns:p14="http://schemas.microsoft.com/office/powerpoint/2010/main" val="4005465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224" y="329503"/>
            <a:ext cx="3598576" cy="505267"/>
          </a:xfrm>
          <a:prstGeom prst="rect">
            <a:avLst/>
          </a:prstGeom>
        </p:spPr>
        <p:txBody>
          <a:bodyPr vert="horz" wrap="square" lIns="0" tIns="12700" rIns="0" bIns="0" rtlCol="0">
            <a:spAutoFit/>
          </a:bodyPr>
          <a:lstStyle/>
          <a:p>
            <a:pPr marL="12700">
              <a:lnSpc>
                <a:spcPct val="100000"/>
              </a:lnSpc>
              <a:spcBef>
                <a:spcPts val="100"/>
              </a:spcBef>
            </a:pPr>
            <a:r>
              <a:rPr lang="en-IN" sz="3200" spc="-5" dirty="0">
                <a:solidFill>
                  <a:srgbClr val="FF0000"/>
                </a:solidFill>
                <a:latin typeface="+mj-lt"/>
                <a:cs typeface="Arial"/>
              </a:rPr>
              <a:t>Proposed System</a:t>
            </a:r>
            <a:endParaRPr sz="3200" dirty="0">
              <a:latin typeface="+mj-lt"/>
              <a:cs typeface="Arial"/>
            </a:endParaRPr>
          </a:p>
        </p:txBody>
      </p:sp>
      <p:sp>
        <p:nvSpPr>
          <p:cNvPr id="3" name="object 3"/>
          <p:cNvSpPr txBox="1"/>
          <p:nvPr/>
        </p:nvSpPr>
        <p:spPr>
          <a:xfrm>
            <a:off x="723564" y="1304013"/>
            <a:ext cx="10767060" cy="4239366"/>
          </a:xfrm>
          <a:prstGeom prst="rect">
            <a:avLst/>
          </a:prstGeom>
        </p:spPr>
        <p:txBody>
          <a:bodyPr vert="horz" wrap="square" lIns="0" tIns="12700" rIns="0" bIns="0" rtlCol="0">
            <a:spAutoFit/>
          </a:bodyPr>
          <a:lstStyle/>
          <a:p>
            <a:pPr marL="419100" lvl="0" indent="-342900" algn="just" rtl="0">
              <a:lnSpc>
                <a:spcPct val="115000"/>
              </a:lnSpc>
              <a:spcBef>
                <a:spcPts val="0"/>
              </a:spcBef>
              <a:spcAft>
                <a:spcPts val="0"/>
              </a:spcAft>
              <a:buSzPts val="2400"/>
              <a:buFont typeface="Arial" panose="020B0604020202020204" pitchFamily="34" charset="0"/>
              <a:buChar char="•"/>
            </a:pPr>
            <a:r>
              <a:rPr lang="en-US" sz="2000" dirty="0">
                <a:ea typeface="Times New Roman"/>
                <a:cs typeface="Times New Roman"/>
                <a:sym typeface="Times New Roman"/>
              </a:rPr>
              <a:t>The Smart Irrigation system is designed using a software called Cisco Packet Tracer. It involves a tablet and a home gateway that connect to different devices like temperature monitors, lawn sprinklers, and water level sensors. </a:t>
            </a:r>
          </a:p>
          <a:p>
            <a:pPr marL="419100" lvl="0" indent="-342900" algn="just" rtl="0">
              <a:lnSpc>
                <a:spcPct val="115000"/>
              </a:lnSpc>
              <a:spcBef>
                <a:spcPts val="0"/>
              </a:spcBef>
              <a:spcAft>
                <a:spcPts val="0"/>
              </a:spcAft>
              <a:buSzPts val="2400"/>
              <a:buFont typeface="Arial" panose="020B0604020202020204" pitchFamily="34" charset="0"/>
              <a:buChar char="•"/>
            </a:pPr>
            <a:endParaRPr lang="en-US" sz="2000" dirty="0">
              <a:ea typeface="Times New Roman"/>
              <a:cs typeface="Times New Roman"/>
              <a:sym typeface="Times New Roman"/>
            </a:endParaRPr>
          </a:p>
          <a:p>
            <a:pPr marL="419100" lvl="0" indent="-342900" algn="just" rtl="0">
              <a:lnSpc>
                <a:spcPct val="115000"/>
              </a:lnSpc>
              <a:spcBef>
                <a:spcPts val="0"/>
              </a:spcBef>
              <a:spcAft>
                <a:spcPts val="0"/>
              </a:spcAft>
              <a:buSzPts val="2400"/>
              <a:buFont typeface="Arial" panose="020B0604020202020204" pitchFamily="34" charset="0"/>
              <a:buChar char="•"/>
            </a:pPr>
            <a:r>
              <a:rPr lang="en-US" sz="2000" dirty="0">
                <a:ea typeface="Times New Roman"/>
                <a:cs typeface="Times New Roman"/>
                <a:sym typeface="Times New Roman"/>
              </a:rPr>
              <a:t>The home gateway links all the sensors and uses conditions like "if-then" actions to control the lawn sprinklers. </a:t>
            </a:r>
          </a:p>
          <a:p>
            <a:pPr marL="419100" lvl="0" indent="-342900" algn="just" rtl="0">
              <a:lnSpc>
                <a:spcPct val="115000"/>
              </a:lnSpc>
              <a:spcBef>
                <a:spcPts val="0"/>
              </a:spcBef>
              <a:spcAft>
                <a:spcPts val="0"/>
              </a:spcAft>
              <a:buSzPts val="2400"/>
              <a:buFont typeface="Arial" panose="020B0604020202020204" pitchFamily="34" charset="0"/>
              <a:buChar char="•"/>
            </a:pPr>
            <a:endParaRPr lang="en-US" sz="2000" dirty="0">
              <a:ea typeface="Times New Roman"/>
              <a:cs typeface="Times New Roman"/>
              <a:sym typeface="Times New Roman"/>
            </a:endParaRPr>
          </a:p>
          <a:p>
            <a:pPr marL="419100" lvl="0" indent="-342900" algn="just" rtl="0">
              <a:lnSpc>
                <a:spcPct val="115000"/>
              </a:lnSpc>
              <a:spcBef>
                <a:spcPts val="0"/>
              </a:spcBef>
              <a:spcAft>
                <a:spcPts val="0"/>
              </a:spcAft>
              <a:buSzPts val="2400"/>
              <a:buFont typeface="Arial" panose="020B0604020202020204" pitchFamily="34" charset="0"/>
              <a:buChar char="•"/>
            </a:pPr>
            <a:r>
              <a:rPr lang="en-US" sz="2000" dirty="0">
                <a:ea typeface="Times New Roman"/>
                <a:cs typeface="Times New Roman"/>
                <a:sym typeface="Times New Roman"/>
              </a:rPr>
              <a:t>In the future, storing data and analytics in the cloud is becoming popular. This makes it easy to access and analyze data, and allows for collaboration among farmers and experts.</a:t>
            </a:r>
          </a:p>
          <a:p>
            <a:pPr marL="419100" lvl="0" indent="-342900" algn="just" rtl="0">
              <a:lnSpc>
                <a:spcPct val="115000"/>
              </a:lnSpc>
              <a:spcBef>
                <a:spcPts val="0"/>
              </a:spcBef>
              <a:spcAft>
                <a:spcPts val="0"/>
              </a:spcAft>
              <a:buSzPts val="2400"/>
              <a:buFont typeface="Arial" panose="020B0604020202020204" pitchFamily="34" charset="0"/>
              <a:buChar char="•"/>
            </a:pPr>
            <a:endParaRPr lang="en-US" sz="2000" dirty="0">
              <a:ea typeface="Times New Roman"/>
              <a:cs typeface="Times New Roman"/>
              <a:sym typeface="Times New Roman"/>
            </a:endParaRPr>
          </a:p>
          <a:p>
            <a:pPr marL="419100" lvl="0" indent="-342900" algn="just" rtl="0">
              <a:lnSpc>
                <a:spcPct val="115000"/>
              </a:lnSpc>
              <a:spcBef>
                <a:spcPts val="0"/>
              </a:spcBef>
              <a:spcAft>
                <a:spcPts val="0"/>
              </a:spcAft>
              <a:buSzPts val="2400"/>
              <a:buFont typeface="Arial" panose="020B0604020202020204" pitchFamily="34" charset="0"/>
              <a:buChar char="•"/>
            </a:pPr>
            <a:r>
              <a:rPr lang="en-US" sz="2000" dirty="0">
                <a:ea typeface="Times New Roman"/>
                <a:cs typeface="Times New Roman"/>
                <a:sym typeface="Times New Roman"/>
              </a:rPr>
              <a:t> Some systems also include disease and pest monitoring using cameras and special software. This helps farmers spot problems early and take action to fix them.</a:t>
            </a:r>
            <a:endParaRPr lang="en-US" sz="3200" dirty="0">
              <a:ea typeface="Times New Roman"/>
              <a:cs typeface="Times New Roman"/>
              <a:sym typeface="Times New Roman"/>
            </a:endParaRPr>
          </a:p>
        </p:txBody>
      </p:sp>
      <p:grpSp>
        <p:nvGrpSpPr>
          <p:cNvPr id="4" name="object 4"/>
          <p:cNvGrpSpPr/>
          <p:nvPr/>
        </p:nvGrpSpPr>
        <p:grpSpPr>
          <a:xfrm>
            <a:off x="136212" y="119387"/>
            <a:ext cx="11927840" cy="6624320"/>
            <a:chOff x="136212" y="119387"/>
            <a:chExt cx="11927840" cy="6624320"/>
          </a:xfrm>
        </p:grpSpPr>
        <p:sp>
          <p:nvSpPr>
            <p:cNvPr id="5" name="object 5"/>
            <p:cNvSpPr/>
            <p:nvPr/>
          </p:nvSpPr>
          <p:spPr>
            <a:xfrm>
              <a:off x="136224" y="119400"/>
              <a:ext cx="11927840" cy="6624320"/>
            </a:xfrm>
            <a:custGeom>
              <a:avLst/>
              <a:gdLst/>
              <a:ahLst/>
              <a:cxnLst/>
              <a:rect l="l" t="t" r="r" b="b"/>
              <a:pathLst>
                <a:path w="11927840" h="6624320">
                  <a:moveTo>
                    <a:pt x="4749" y="0"/>
                  </a:moveTo>
                  <a:lnTo>
                    <a:pt x="4749" y="6623799"/>
                  </a:lnTo>
                </a:path>
                <a:path w="11927840" h="6624320">
                  <a:moveTo>
                    <a:pt x="11922499" y="0"/>
                  </a:moveTo>
                  <a:lnTo>
                    <a:pt x="11922499" y="6623799"/>
                  </a:lnTo>
                </a:path>
                <a:path w="11927840" h="6624320">
                  <a:moveTo>
                    <a:pt x="0" y="4749"/>
                  </a:moveTo>
                  <a:lnTo>
                    <a:pt x="11927249" y="4749"/>
                  </a:lnTo>
                </a:path>
                <a:path w="11927840" h="6624320">
                  <a:moveTo>
                    <a:pt x="0" y="6619049"/>
                  </a:moveTo>
                  <a:lnTo>
                    <a:pt x="11927249" y="6619049"/>
                  </a:lnTo>
                </a:path>
              </a:pathLst>
            </a:custGeom>
            <a:ln w="9524">
              <a:solidFill>
                <a:srgbClr val="000000"/>
              </a:solidFill>
            </a:ln>
          </p:spPr>
          <p:txBody>
            <a:bodyPr wrap="square" lIns="0" tIns="0" rIns="0" bIns="0" rtlCol="0"/>
            <a:lstStyle/>
            <a:p>
              <a:endParaRPr/>
            </a:p>
          </p:txBody>
        </p:sp>
        <p:sp>
          <p:nvSpPr>
            <p:cNvPr id="6" name="object 6"/>
            <p:cNvSpPr/>
            <p:nvPr/>
          </p:nvSpPr>
          <p:spPr>
            <a:xfrm>
              <a:off x="220962" y="999875"/>
              <a:ext cx="11772265" cy="29209"/>
            </a:xfrm>
            <a:custGeom>
              <a:avLst/>
              <a:gdLst/>
              <a:ahLst/>
              <a:cxnLst/>
              <a:rect l="l" t="t" r="r" b="b"/>
              <a:pathLst>
                <a:path w="11772265" h="29209">
                  <a:moveTo>
                    <a:pt x="0" y="28799"/>
                  </a:moveTo>
                  <a:lnTo>
                    <a:pt x="11771700" y="0"/>
                  </a:lnTo>
                </a:path>
              </a:pathLst>
            </a:custGeom>
            <a:ln w="9524">
              <a:solidFill>
                <a:srgbClr val="44546A"/>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F58FE074-953B-BA03-15A6-1424D7A06EE0}"/>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12</a:t>
            </a:fld>
            <a:endParaRPr lang="en-IN" dirty="0"/>
          </a:p>
        </p:txBody>
      </p:sp>
    </p:spTree>
    <p:extLst>
      <p:ext uri="{BB962C8B-B14F-4D97-AF65-F5344CB8AC3E}">
        <p14:creationId xmlns:p14="http://schemas.microsoft.com/office/powerpoint/2010/main" val="1793053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223" y="304800"/>
            <a:ext cx="4177015" cy="505267"/>
          </a:xfrm>
          <a:prstGeom prst="rect">
            <a:avLst/>
          </a:prstGeom>
        </p:spPr>
        <p:txBody>
          <a:bodyPr vert="horz" wrap="square" lIns="0" tIns="12700" rIns="0" bIns="0" rtlCol="0">
            <a:spAutoFit/>
          </a:bodyPr>
          <a:lstStyle/>
          <a:p>
            <a:pPr marL="12700">
              <a:lnSpc>
                <a:spcPct val="100000"/>
              </a:lnSpc>
              <a:spcBef>
                <a:spcPts val="100"/>
              </a:spcBef>
            </a:pPr>
            <a:r>
              <a:rPr lang="en-IN" sz="3200" spc="-5" dirty="0">
                <a:solidFill>
                  <a:srgbClr val="FF0000"/>
                </a:solidFill>
                <a:latin typeface="+mj-lt"/>
                <a:cs typeface="Arial"/>
              </a:rPr>
              <a:t>System Architecture</a:t>
            </a:r>
            <a:endParaRPr sz="3200" dirty="0">
              <a:latin typeface="+mj-lt"/>
              <a:cs typeface="Arial"/>
            </a:endParaRPr>
          </a:p>
        </p:txBody>
      </p:sp>
      <p:grpSp>
        <p:nvGrpSpPr>
          <p:cNvPr id="4" name="object 4"/>
          <p:cNvGrpSpPr/>
          <p:nvPr/>
        </p:nvGrpSpPr>
        <p:grpSpPr>
          <a:xfrm>
            <a:off x="136224" y="119400"/>
            <a:ext cx="11927840" cy="6624320"/>
            <a:chOff x="136224" y="119400"/>
            <a:chExt cx="11927840" cy="6624320"/>
          </a:xfrm>
        </p:grpSpPr>
        <p:sp>
          <p:nvSpPr>
            <p:cNvPr id="5" name="object 5"/>
            <p:cNvSpPr/>
            <p:nvPr/>
          </p:nvSpPr>
          <p:spPr>
            <a:xfrm>
              <a:off x="136224" y="119400"/>
              <a:ext cx="11927840" cy="6624320"/>
            </a:xfrm>
            <a:custGeom>
              <a:avLst/>
              <a:gdLst/>
              <a:ahLst/>
              <a:cxnLst/>
              <a:rect l="l" t="t" r="r" b="b"/>
              <a:pathLst>
                <a:path w="11927840" h="6624320">
                  <a:moveTo>
                    <a:pt x="4749" y="0"/>
                  </a:moveTo>
                  <a:lnTo>
                    <a:pt x="4749" y="6623799"/>
                  </a:lnTo>
                </a:path>
                <a:path w="11927840" h="6624320">
                  <a:moveTo>
                    <a:pt x="11922499" y="0"/>
                  </a:moveTo>
                  <a:lnTo>
                    <a:pt x="11922499" y="6623799"/>
                  </a:lnTo>
                </a:path>
                <a:path w="11927840" h="6624320">
                  <a:moveTo>
                    <a:pt x="0" y="4749"/>
                  </a:moveTo>
                  <a:lnTo>
                    <a:pt x="11927249" y="4749"/>
                  </a:lnTo>
                </a:path>
                <a:path w="11927840" h="6624320">
                  <a:moveTo>
                    <a:pt x="0" y="6619049"/>
                  </a:moveTo>
                  <a:lnTo>
                    <a:pt x="11927249" y="6619049"/>
                  </a:lnTo>
                </a:path>
              </a:pathLst>
            </a:custGeom>
            <a:ln w="9524">
              <a:solidFill>
                <a:srgbClr val="000000"/>
              </a:solidFill>
            </a:ln>
          </p:spPr>
          <p:txBody>
            <a:bodyPr wrap="square" lIns="0" tIns="0" rIns="0" bIns="0" rtlCol="0"/>
            <a:lstStyle/>
            <a:p>
              <a:endParaRPr/>
            </a:p>
          </p:txBody>
        </p:sp>
        <p:sp>
          <p:nvSpPr>
            <p:cNvPr id="6" name="object 6"/>
            <p:cNvSpPr/>
            <p:nvPr/>
          </p:nvSpPr>
          <p:spPr>
            <a:xfrm>
              <a:off x="220962" y="914400"/>
              <a:ext cx="11772265" cy="29209"/>
            </a:xfrm>
            <a:custGeom>
              <a:avLst/>
              <a:gdLst/>
              <a:ahLst/>
              <a:cxnLst/>
              <a:rect l="l" t="t" r="r" b="b"/>
              <a:pathLst>
                <a:path w="11772265" h="29209">
                  <a:moveTo>
                    <a:pt x="0" y="28799"/>
                  </a:moveTo>
                  <a:lnTo>
                    <a:pt x="11771700" y="0"/>
                  </a:lnTo>
                </a:path>
              </a:pathLst>
            </a:custGeom>
            <a:ln w="9524">
              <a:solidFill>
                <a:srgbClr val="44546A"/>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17D9476D-2B64-D215-E428-B005917D6540}"/>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13</a:t>
            </a:fld>
            <a:endParaRPr lang="en-IN" dirty="0"/>
          </a:p>
        </p:txBody>
      </p:sp>
      <p:pic>
        <p:nvPicPr>
          <p:cNvPr id="8" name="Picture 7">
            <a:extLst>
              <a:ext uri="{FF2B5EF4-FFF2-40B4-BE49-F238E27FC236}">
                <a16:creationId xmlns:a16="http://schemas.microsoft.com/office/drawing/2014/main" id="{CB5A5F26-2DA4-7879-51D6-D53B765C49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689" y="1116910"/>
            <a:ext cx="6990810" cy="5186424"/>
          </a:xfrm>
          <a:prstGeom prst="rect">
            <a:avLst/>
          </a:prstGeom>
          <a:ln>
            <a:solidFill>
              <a:schemeClr val="bg1"/>
            </a:solidFill>
          </a:ln>
        </p:spPr>
      </p:pic>
      <p:sp>
        <p:nvSpPr>
          <p:cNvPr id="3" name="Google Shape;143;p17">
            <a:extLst>
              <a:ext uri="{FF2B5EF4-FFF2-40B4-BE49-F238E27FC236}">
                <a16:creationId xmlns:a16="http://schemas.microsoft.com/office/drawing/2014/main" id="{CD547AAC-B097-1A78-041B-E5B20724FB64}"/>
              </a:ext>
            </a:extLst>
          </p:cNvPr>
          <p:cNvSpPr/>
          <p:nvPr/>
        </p:nvSpPr>
        <p:spPr>
          <a:xfrm>
            <a:off x="2958228" y="1381140"/>
            <a:ext cx="6412015" cy="4982487"/>
          </a:xfrm>
          <a:custGeom>
            <a:avLst/>
            <a:gdLst/>
            <a:ahLst/>
            <a:cxnLst/>
            <a:rect l="l" t="t" r="r" b="b"/>
            <a:pathLst>
              <a:path w="4780" h="3772" extrusionOk="0">
                <a:moveTo>
                  <a:pt x="4779" y="3728"/>
                </a:moveTo>
                <a:lnTo>
                  <a:pt x="4736" y="3728"/>
                </a:lnTo>
                <a:lnTo>
                  <a:pt x="43" y="3728"/>
                </a:lnTo>
                <a:lnTo>
                  <a:pt x="0" y="3728"/>
                </a:lnTo>
                <a:lnTo>
                  <a:pt x="0" y="3771"/>
                </a:lnTo>
                <a:lnTo>
                  <a:pt x="43" y="3771"/>
                </a:lnTo>
                <a:lnTo>
                  <a:pt x="4736" y="3771"/>
                </a:lnTo>
                <a:lnTo>
                  <a:pt x="4779" y="3771"/>
                </a:lnTo>
                <a:lnTo>
                  <a:pt x="4779" y="3728"/>
                </a:lnTo>
                <a:close/>
                <a:moveTo>
                  <a:pt x="4779" y="0"/>
                </a:moveTo>
                <a:lnTo>
                  <a:pt x="4736" y="0"/>
                </a:lnTo>
                <a:lnTo>
                  <a:pt x="43" y="0"/>
                </a:lnTo>
                <a:lnTo>
                  <a:pt x="0" y="0"/>
                </a:lnTo>
                <a:lnTo>
                  <a:pt x="0" y="43"/>
                </a:lnTo>
                <a:lnTo>
                  <a:pt x="0" y="3728"/>
                </a:lnTo>
                <a:lnTo>
                  <a:pt x="43" y="3728"/>
                </a:lnTo>
                <a:lnTo>
                  <a:pt x="43" y="43"/>
                </a:lnTo>
                <a:lnTo>
                  <a:pt x="4736" y="43"/>
                </a:lnTo>
                <a:lnTo>
                  <a:pt x="4736" y="3728"/>
                </a:lnTo>
                <a:lnTo>
                  <a:pt x="4779" y="3728"/>
                </a:lnTo>
                <a:lnTo>
                  <a:pt x="4779" y="43"/>
                </a:lnTo>
                <a:lnTo>
                  <a:pt x="4779" y="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94752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7204" y="332756"/>
            <a:ext cx="10608976" cy="505267"/>
          </a:xfrm>
          <a:prstGeom prst="rect">
            <a:avLst/>
          </a:prstGeom>
        </p:spPr>
        <p:txBody>
          <a:bodyPr vert="horz" wrap="square" lIns="0" tIns="12700" rIns="0" bIns="0" rtlCol="0">
            <a:spAutoFit/>
          </a:bodyPr>
          <a:lstStyle/>
          <a:p>
            <a:pPr marL="12700">
              <a:lnSpc>
                <a:spcPct val="100000"/>
              </a:lnSpc>
              <a:spcBef>
                <a:spcPts val="100"/>
              </a:spcBef>
            </a:pPr>
            <a:r>
              <a:rPr lang="en-IN" sz="3200" spc="-5" dirty="0">
                <a:solidFill>
                  <a:srgbClr val="FF0000"/>
                </a:solidFill>
                <a:latin typeface="+mj-lt"/>
                <a:cs typeface="Arial"/>
              </a:rPr>
              <a:t>Description of Software Implementation</a:t>
            </a:r>
            <a:endParaRPr sz="3200" dirty="0">
              <a:latin typeface="+mj-lt"/>
              <a:cs typeface="Arial"/>
            </a:endParaRPr>
          </a:p>
        </p:txBody>
      </p:sp>
      <p:grpSp>
        <p:nvGrpSpPr>
          <p:cNvPr id="4" name="object 4"/>
          <p:cNvGrpSpPr/>
          <p:nvPr/>
        </p:nvGrpSpPr>
        <p:grpSpPr>
          <a:xfrm>
            <a:off x="136212" y="157480"/>
            <a:ext cx="11927840" cy="6624320"/>
            <a:chOff x="136212" y="119387"/>
            <a:chExt cx="11927840" cy="6624320"/>
          </a:xfrm>
        </p:grpSpPr>
        <p:sp>
          <p:nvSpPr>
            <p:cNvPr id="5" name="object 5"/>
            <p:cNvSpPr/>
            <p:nvPr/>
          </p:nvSpPr>
          <p:spPr>
            <a:xfrm>
              <a:off x="136224" y="119400"/>
              <a:ext cx="11927840" cy="6624320"/>
            </a:xfrm>
            <a:custGeom>
              <a:avLst/>
              <a:gdLst/>
              <a:ahLst/>
              <a:cxnLst/>
              <a:rect l="l" t="t" r="r" b="b"/>
              <a:pathLst>
                <a:path w="11927840" h="6624320">
                  <a:moveTo>
                    <a:pt x="4749" y="0"/>
                  </a:moveTo>
                  <a:lnTo>
                    <a:pt x="4749" y="6623799"/>
                  </a:lnTo>
                </a:path>
                <a:path w="11927840" h="6624320">
                  <a:moveTo>
                    <a:pt x="11922499" y="0"/>
                  </a:moveTo>
                  <a:lnTo>
                    <a:pt x="11922499" y="6623799"/>
                  </a:lnTo>
                </a:path>
                <a:path w="11927840" h="6624320">
                  <a:moveTo>
                    <a:pt x="0" y="4749"/>
                  </a:moveTo>
                  <a:lnTo>
                    <a:pt x="11927249" y="4749"/>
                  </a:lnTo>
                </a:path>
                <a:path w="11927840" h="6624320">
                  <a:moveTo>
                    <a:pt x="0" y="6619049"/>
                  </a:moveTo>
                  <a:lnTo>
                    <a:pt x="11927249" y="6619049"/>
                  </a:lnTo>
                </a:path>
              </a:pathLst>
            </a:custGeom>
            <a:ln w="9524">
              <a:solidFill>
                <a:srgbClr val="000000"/>
              </a:solidFill>
            </a:ln>
          </p:spPr>
          <p:txBody>
            <a:bodyPr wrap="square" lIns="0" tIns="0" rIns="0" bIns="0" rtlCol="0"/>
            <a:lstStyle/>
            <a:p>
              <a:endParaRPr/>
            </a:p>
          </p:txBody>
        </p:sp>
        <p:sp>
          <p:nvSpPr>
            <p:cNvPr id="6" name="object 6"/>
            <p:cNvSpPr/>
            <p:nvPr/>
          </p:nvSpPr>
          <p:spPr>
            <a:xfrm>
              <a:off x="220962" y="999875"/>
              <a:ext cx="11772265" cy="29209"/>
            </a:xfrm>
            <a:custGeom>
              <a:avLst/>
              <a:gdLst/>
              <a:ahLst/>
              <a:cxnLst/>
              <a:rect l="l" t="t" r="r" b="b"/>
              <a:pathLst>
                <a:path w="11772265" h="29209">
                  <a:moveTo>
                    <a:pt x="0" y="28799"/>
                  </a:moveTo>
                  <a:lnTo>
                    <a:pt x="11771700" y="0"/>
                  </a:lnTo>
                </a:path>
              </a:pathLst>
            </a:custGeom>
            <a:ln w="9524">
              <a:solidFill>
                <a:srgbClr val="44546A"/>
              </a:solidFill>
            </a:ln>
          </p:spPr>
          <p:txBody>
            <a:bodyPr wrap="square" lIns="0" tIns="0" rIns="0" bIns="0" rtlCol="0"/>
            <a:lstStyle/>
            <a:p>
              <a:endParaRPr/>
            </a:p>
          </p:txBody>
        </p:sp>
      </p:grpSp>
      <p:graphicFrame>
        <p:nvGraphicFramePr>
          <p:cNvPr id="14" name="Table 14">
            <a:extLst>
              <a:ext uri="{FF2B5EF4-FFF2-40B4-BE49-F238E27FC236}">
                <a16:creationId xmlns:a16="http://schemas.microsoft.com/office/drawing/2014/main" id="{8DF3C9D5-6150-4A3F-8324-8376D7BE29FB}"/>
              </a:ext>
            </a:extLst>
          </p:cNvPr>
          <p:cNvGraphicFramePr>
            <a:graphicFrameLocks noGrp="1"/>
          </p:cNvGraphicFramePr>
          <p:nvPr>
            <p:extLst>
              <p:ext uri="{D42A27DB-BD31-4B8C-83A1-F6EECF244321}">
                <p14:modId xmlns:p14="http://schemas.microsoft.com/office/powerpoint/2010/main" val="3422880828"/>
              </p:ext>
            </p:extLst>
          </p:nvPr>
        </p:nvGraphicFramePr>
        <p:xfrm>
          <a:off x="947386" y="1828244"/>
          <a:ext cx="10319416" cy="3969238"/>
        </p:xfrm>
        <a:graphic>
          <a:graphicData uri="http://schemas.openxmlformats.org/drawingml/2006/table">
            <a:tbl>
              <a:tblPr firstRow="1">
                <a:tableStyleId>{D7AC3CCA-C797-4891-BE02-D94E43425B78}</a:tableStyleId>
              </a:tblPr>
              <a:tblGrid>
                <a:gridCol w="5159708">
                  <a:extLst>
                    <a:ext uri="{9D8B030D-6E8A-4147-A177-3AD203B41FA5}">
                      <a16:colId xmlns:a16="http://schemas.microsoft.com/office/drawing/2014/main" val="2483286502"/>
                    </a:ext>
                  </a:extLst>
                </a:gridCol>
                <a:gridCol w="5159708">
                  <a:extLst>
                    <a:ext uri="{9D8B030D-6E8A-4147-A177-3AD203B41FA5}">
                      <a16:colId xmlns:a16="http://schemas.microsoft.com/office/drawing/2014/main" val="4130138758"/>
                    </a:ext>
                  </a:extLst>
                </a:gridCol>
              </a:tblGrid>
              <a:tr h="567034">
                <a:tc gridSpan="2">
                  <a:txBody>
                    <a:bodyPr/>
                    <a:lstStyle/>
                    <a:p>
                      <a:pPr algn="ctr">
                        <a:lnSpc>
                          <a:spcPct val="150000"/>
                        </a:lnSpc>
                      </a:pPr>
                      <a:r>
                        <a:rPr lang="en-IN" sz="2200" b="1" dirty="0">
                          <a:latin typeface="+mn-lt"/>
                          <a:cs typeface="Arial" panose="020B0604020202020204" pitchFamily="34" charset="0"/>
                        </a:rPr>
                        <a:t>LIST OF COMPONENTS AND SENSORS USED</a:t>
                      </a:r>
                    </a:p>
                  </a:txBody>
                  <a:tcPr/>
                </a:tc>
                <a:tc hMerge="1">
                  <a:txBody>
                    <a:bodyPr/>
                    <a:lstStyle/>
                    <a:p>
                      <a:pPr algn="ctr"/>
                      <a:endParaRPr lang="en-IN" sz="2000" b="0" dirty="0">
                        <a:latin typeface="+mn-lt"/>
                        <a:cs typeface="Arial" panose="020B0604020202020204" pitchFamily="34" charset="0"/>
                      </a:endParaRPr>
                    </a:p>
                  </a:txBody>
                  <a:tcPr/>
                </a:tc>
                <a:extLst>
                  <a:ext uri="{0D108BD9-81ED-4DB2-BD59-A6C34878D82A}">
                    <a16:rowId xmlns:a16="http://schemas.microsoft.com/office/drawing/2014/main" val="781474331"/>
                  </a:ext>
                </a:extLst>
              </a:tr>
              <a:tr h="567034">
                <a:tc>
                  <a:txBody>
                    <a:bodyPr/>
                    <a:lstStyle/>
                    <a:p>
                      <a:pPr algn="ctr">
                        <a:lnSpc>
                          <a:spcPct val="150000"/>
                        </a:lnSpc>
                      </a:pPr>
                      <a:r>
                        <a:rPr lang="en-IN" sz="2000" b="0" dirty="0">
                          <a:latin typeface="+mn-lt"/>
                        </a:rPr>
                        <a:t>Home Gateway</a:t>
                      </a:r>
                      <a:endParaRPr lang="en-IN" sz="2000" b="0" dirty="0">
                        <a:latin typeface="+mn-lt"/>
                        <a:cs typeface="Arial" panose="020B0604020202020204" pitchFamily="34" charset="0"/>
                      </a:endParaRPr>
                    </a:p>
                  </a:txBody>
                  <a:tcPr/>
                </a:tc>
                <a:tc>
                  <a:txBody>
                    <a:bodyPr/>
                    <a:lstStyle/>
                    <a:p>
                      <a:pPr algn="ctr">
                        <a:lnSpc>
                          <a:spcPct val="150000"/>
                        </a:lnSpc>
                      </a:pPr>
                      <a:r>
                        <a:rPr lang="en-IN" sz="2000" b="0" dirty="0">
                          <a:latin typeface="+mn-lt"/>
                        </a:rPr>
                        <a:t>Temperature Monitor</a:t>
                      </a:r>
                      <a:endParaRPr lang="en-IN" sz="2000" b="0" dirty="0">
                        <a:latin typeface="+mn-lt"/>
                        <a:cs typeface="Arial" panose="020B0604020202020204" pitchFamily="34" charset="0"/>
                      </a:endParaRPr>
                    </a:p>
                  </a:txBody>
                  <a:tcPr/>
                </a:tc>
                <a:extLst>
                  <a:ext uri="{0D108BD9-81ED-4DB2-BD59-A6C34878D82A}">
                    <a16:rowId xmlns:a16="http://schemas.microsoft.com/office/drawing/2014/main" val="2099376339"/>
                  </a:ext>
                </a:extLst>
              </a:tr>
              <a:tr h="567034">
                <a:tc>
                  <a:txBody>
                    <a:bodyPr/>
                    <a:lstStyle/>
                    <a:p>
                      <a:pPr marL="0" marR="0" lvl="0" indent="0" algn="ctr" defTabSz="914400" eaLnBrk="1" fontAlgn="auto" latinLnBrk="0" hangingPunct="1">
                        <a:lnSpc>
                          <a:spcPct val="150000"/>
                        </a:lnSpc>
                        <a:spcBef>
                          <a:spcPts val="0"/>
                        </a:spcBef>
                        <a:spcAft>
                          <a:spcPts val="0"/>
                        </a:spcAft>
                        <a:buClrTx/>
                        <a:buSzTx/>
                        <a:buFontTx/>
                        <a:buNone/>
                        <a:tabLst/>
                        <a:defRPr/>
                      </a:pPr>
                      <a:r>
                        <a:rPr lang="en-IN" sz="2000" b="0" dirty="0">
                          <a:latin typeface="+mn-lt"/>
                        </a:rPr>
                        <a:t>Light Indicator</a:t>
                      </a:r>
                      <a:endParaRPr lang="en-IN" sz="2000" b="0" dirty="0">
                        <a:latin typeface="+mn-lt"/>
                        <a:cs typeface="Arial" panose="020B0604020202020204" pitchFamily="34" charset="0"/>
                      </a:endParaRPr>
                    </a:p>
                  </a:txBody>
                  <a:tcPr/>
                </a:tc>
                <a:tc>
                  <a:txBody>
                    <a:bodyPr/>
                    <a:lstStyle/>
                    <a:p>
                      <a:pPr algn="ctr">
                        <a:lnSpc>
                          <a:spcPct val="150000"/>
                        </a:lnSpc>
                      </a:pPr>
                      <a:r>
                        <a:rPr lang="en-IN" sz="2000" b="0" dirty="0">
                          <a:latin typeface="+mn-lt"/>
                        </a:rPr>
                        <a:t>Pressure Monitor</a:t>
                      </a:r>
                      <a:endParaRPr lang="en-IN" sz="2000" b="0" dirty="0">
                        <a:latin typeface="+mn-lt"/>
                        <a:cs typeface="Arial" panose="020B0604020202020204" pitchFamily="34" charset="0"/>
                      </a:endParaRPr>
                    </a:p>
                  </a:txBody>
                  <a:tcPr/>
                </a:tc>
                <a:extLst>
                  <a:ext uri="{0D108BD9-81ED-4DB2-BD59-A6C34878D82A}">
                    <a16:rowId xmlns:a16="http://schemas.microsoft.com/office/drawing/2014/main" val="1555520162"/>
                  </a:ext>
                </a:extLst>
              </a:tr>
              <a:tr h="567034">
                <a:tc>
                  <a:txBody>
                    <a:bodyPr/>
                    <a:lstStyle/>
                    <a:p>
                      <a:pPr algn="ctr">
                        <a:lnSpc>
                          <a:spcPct val="150000"/>
                        </a:lnSpc>
                      </a:pPr>
                      <a:r>
                        <a:rPr lang="en-IN" sz="2000" b="0" dirty="0">
                          <a:latin typeface="+mn-lt"/>
                        </a:rPr>
                        <a:t>Lawn Sprinkler</a:t>
                      </a:r>
                      <a:endParaRPr lang="en-IN" sz="2000" b="0" dirty="0">
                        <a:latin typeface="+mn-lt"/>
                        <a:cs typeface="Arial" panose="020B0604020202020204" pitchFamily="34" charset="0"/>
                      </a:endParaRPr>
                    </a:p>
                  </a:txBody>
                  <a:tcPr/>
                </a:tc>
                <a:tc>
                  <a:txBody>
                    <a:bodyPr/>
                    <a:lstStyle/>
                    <a:p>
                      <a:pPr algn="ctr">
                        <a:lnSpc>
                          <a:spcPct val="150000"/>
                        </a:lnSpc>
                      </a:pPr>
                      <a:r>
                        <a:rPr lang="en-IN" sz="2000" b="0" dirty="0">
                          <a:latin typeface="+mn-lt"/>
                        </a:rPr>
                        <a:t>Humiture Monitor</a:t>
                      </a:r>
                      <a:endParaRPr lang="en-IN" sz="2000" b="0" dirty="0">
                        <a:latin typeface="+mn-lt"/>
                        <a:cs typeface="Arial" panose="020B0604020202020204" pitchFamily="34" charset="0"/>
                      </a:endParaRPr>
                    </a:p>
                  </a:txBody>
                  <a:tcPr/>
                </a:tc>
                <a:extLst>
                  <a:ext uri="{0D108BD9-81ED-4DB2-BD59-A6C34878D82A}">
                    <a16:rowId xmlns:a16="http://schemas.microsoft.com/office/drawing/2014/main" val="3709887134"/>
                  </a:ext>
                </a:extLst>
              </a:tr>
              <a:tr h="567034">
                <a:tc>
                  <a:txBody>
                    <a:bodyPr/>
                    <a:lstStyle/>
                    <a:p>
                      <a:pPr algn="ctr">
                        <a:lnSpc>
                          <a:spcPct val="150000"/>
                        </a:lnSpc>
                      </a:pPr>
                      <a:r>
                        <a:rPr lang="en-IN" sz="2000" b="0" dirty="0">
                          <a:latin typeface="+mn-lt"/>
                        </a:rPr>
                        <a:t>Water-level monitor</a:t>
                      </a:r>
                      <a:endParaRPr lang="en-IN" sz="2000" b="0" dirty="0">
                        <a:latin typeface="+mn-lt"/>
                        <a:cs typeface="Arial" panose="020B0604020202020204" pitchFamily="34" charset="0"/>
                      </a:endParaRPr>
                    </a:p>
                  </a:txBody>
                  <a:tcPr/>
                </a:tc>
                <a:tc>
                  <a:txBody>
                    <a:bodyPr/>
                    <a:lstStyle/>
                    <a:p>
                      <a:pPr algn="ctr">
                        <a:lnSpc>
                          <a:spcPct val="150000"/>
                        </a:lnSpc>
                      </a:pPr>
                      <a:r>
                        <a:rPr lang="en-IN" sz="2000" b="0" dirty="0">
                          <a:latin typeface="+mn-lt"/>
                        </a:rPr>
                        <a:t>Humidity Monitor</a:t>
                      </a:r>
                      <a:endParaRPr lang="en-IN" sz="2000" b="0" dirty="0">
                        <a:latin typeface="+mn-lt"/>
                        <a:cs typeface="Arial" panose="020B0604020202020204" pitchFamily="34" charset="0"/>
                      </a:endParaRPr>
                    </a:p>
                  </a:txBody>
                  <a:tcPr/>
                </a:tc>
                <a:extLst>
                  <a:ext uri="{0D108BD9-81ED-4DB2-BD59-A6C34878D82A}">
                    <a16:rowId xmlns:a16="http://schemas.microsoft.com/office/drawing/2014/main" val="2590735659"/>
                  </a:ext>
                </a:extLst>
              </a:tr>
              <a:tr h="567034">
                <a:tc>
                  <a:txBody>
                    <a:bodyPr/>
                    <a:lstStyle/>
                    <a:p>
                      <a:pPr algn="ctr">
                        <a:lnSpc>
                          <a:spcPct val="150000"/>
                        </a:lnSpc>
                      </a:pPr>
                      <a:r>
                        <a:rPr lang="en-IN" sz="2000" b="0" dirty="0">
                          <a:latin typeface="+mn-lt"/>
                        </a:rPr>
                        <a:t>Water Drain</a:t>
                      </a:r>
                      <a:endParaRPr lang="en-IN" sz="2000" b="0" dirty="0">
                        <a:latin typeface="+mn-lt"/>
                        <a:cs typeface="Arial" panose="020B0604020202020204" pitchFamily="34" charset="0"/>
                      </a:endParaRPr>
                    </a:p>
                  </a:txBody>
                  <a:tcPr/>
                </a:tc>
                <a:tc>
                  <a:txBody>
                    <a:bodyPr/>
                    <a:lstStyle/>
                    <a:p>
                      <a:pPr algn="ctr">
                        <a:lnSpc>
                          <a:spcPct val="150000"/>
                        </a:lnSpc>
                      </a:pPr>
                      <a:r>
                        <a:rPr lang="en-IN" sz="2000" b="0" dirty="0">
                          <a:latin typeface="+mn-lt"/>
                        </a:rPr>
                        <a:t>Humidifier</a:t>
                      </a:r>
                      <a:endParaRPr lang="en-IN" sz="2000" b="0" dirty="0">
                        <a:latin typeface="+mn-lt"/>
                        <a:cs typeface="Arial" panose="020B0604020202020204" pitchFamily="34" charset="0"/>
                      </a:endParaRPr>
                    </a:p>
                  </a:txBody>
                  <a:tcPr/>
                </a:tc>
                <a:extLst>
                  <a:ext uri="{0D108BD9-81ED-4DB2-BD59-A6C34878D82A}">
                    <a16:rowId xmlns:a16="http://schemas.microsoft.com/office/drawing/2014/main" val="1690499163"/>
                  </a:ext>
                </a:extLst>
              </a:tr>
              <a:tr h="567034">
                <a:tc>
                  <a:txBody>
                    <a:bodyPr/>
                    <a:lstStyle/>
                    <a:p>
                      <a:pPr marL="0" marR="0" lvl="0" indent="0" algn="ctr" defTabSz="914400" eaLnBrk="1" fontAlgn="auto" latinLnBrk="0" hangingPunct="1">
                        <a:lnSpc>
                          <a:spcPct val="150000"/>
                        </a:lnSpc>
                        <a:spcBef>
                          <a:spcPts val="0"/>
                        </a:spcBef>
                        <a:spcAft>
                          <a:spcPts val="0"/>
                        </a:spcAft>
                        <a:buClrTx/>
                        <a:buSzTx/>
                        <a:buFontTx/>
                        <a:buNone/>
                        <a:tabLst/>
                        <a:defRPr/>
                      </a:pPr>
                      <a:r>
                        <a:rPr lang="en-IN" sz="2000" b="0" dirty="0">
                          <a:latin typeface="+mn-lt"/>
                        </a:rPr>
                        <a:t>Wind Detector</a:t>
                      </a:r>
                    </a:p>
                  </a:txBody>
                  <a:tcPr/>
                </a:tc>
                <a:tc>
                  <a:txBody>
                    <a:bodyPr/>
                    <a:lstStyle/>
                    <a:p>
                      <a:pPr marL="0" marR="0" lvl="0" indent="0" algn="ctr" defTabSz="914400" eaLnBrk="1" fontAlgn="auto" latinLnBrk="0" hangingPunct="1">
                        <a:lnSpc>
                          <a:spcPct val="150000"/>
                        </a:lnSpc>
                        <a:spcBef>
                          <a:spcPts val="0"/>
                        </a:spcBef>
                        <a:spcAft>
                          <a:spcPts val="0"/>
                        </a:spcAft>
                        <a:buClrTx/>
                        <a:buSzTx/>
                        <a:buFontTx/>
                        <a:buNone/>
                        <a:tabLst/>
                        <a:defRPr/>
                      </a:pPr>
                      <a:r>
                        <a:rPr lang="en-IN" sz="2000" b="0" dirty="0">
                          <a:latin typeface="+mn-lt"/>
                        </a:rPr>
                        <a:t>CO2 Detector</a:t>
                      </a:r>
                      <a:endParaRPr lang="en-IN" sz="2000" b="0" dirty="0">
                        <a:latin typeface="+mn-lt"/>
                        <a:cs typeface="Arial" panose="020B0604020202020204" pitchFamily="34" charset="0"/>
                      </a:endParaRPr>
                    </a:p>
                  </a:txBody>
                  <a:tcPr/>
                </a:tc>
                <a:extLst>
                  <a:ext uri="{0D108BD9-81ED-4DB2-BD59-A6C34878D82A}">
                    <a16:rowId xmlns:a16="http://schemas.microsoft.com/office/drawing/2014/main" val="2848391984"/>
                  </a:ext>
                </a:extLst>
              </a:tr>
            </a:tbl>
          </a:graphicData>
        </a:graphic>
      </p:graphicFrame>
      <p:sp>
        <p:nvSpPr>
          <p:cNvPr id="15" name="Slide Number Placeholder 14">
            <a:extLst>
              <a:ext uri="{FF2B5EF4-FFF2-40B4-BE49-F238E27FC236}">
                <a16:creationId xmlns:a16="http://schemas.microsoft.com/office/drawing/2014/main" id="{F7F4A42F-B26A-4C0E-F332-16855542C0A9}"/>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14</a:t>
            </a:fld>
            <a:endParaRPr lang="en-IN" dirty="0"/>
          </a:p>
        </p:txBody>
      </p:sp>
    </p:spTree>
    <p:extLst>
      <p:ext uri="{BB962C8B-B14F-4D97-AF65-F5344CB8AC3E}">
        <p14:creationId xmlns:p14="http://schemas.microsoft.com/office/powerpoint/2010/main" val="117493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04800"/>
            <a:ext cx="9238925"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solidFill>
                  <a:srgbClr val="FF0000"/>
                </a:solidFill>
                <a:latin typeface="+mj-lt"/>
                <a:cs typeface="Arial MT"/>
              </a:rPr>
              <a:t>Block Diagram of Smart Irrigation System</a:t>
            </a:r>
            <a:endParaRPr lang="en-US" sz="3200" dirty="0">
              <a:solidFill>
                <a:srgbClr val="FF0000"/>
              </a:solidFill>
              <a:latin typeface="+mj-lt"/>
              <a:cs typeface="Arial M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pic>
        <p:nvPicPr>
          <p:cNvPr id="12" name="Picture 11">
            <a:extLst>
              <a:ext uri="{FF2B5EF4-FFF2-40B4-BE49-F238E27FC236}">
                <a16:creationId xmlns:a16="http://schemas.microsoft.com/office/drawing/2014/main" id="{B92AA6A1-8D02-E0FA-A824-379C215151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9448" y="1131733"/>
            <a:ext cx="8156841" cy="5316200"/>
          </a:xfrm>
          <a:prstGeom prst="rect">
            <a:avLst/>
          </a:prstGeom>
        </p:spPr>
      </p:pic>
      <p:sp>
        <p:nvSpPr>
          <p:cNvPr id="15" name="Slide Number Placeholder 14">
            <a:extLst>
              <a:ext uri="{FF2B5EF4-FFF2-40B4-BE49-F238E27FC236}">
                <a16:creationId xmlns:a16="http://schemas.microsoft.com/office/drawing/2014/main" id="{62A0A62D-2E63-9F97-118A-40CDA5946247}"/>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15</a:t>
            </a:fld>
            <a:endParaRPr lang="en-IN" dirty="0"/>
          </a:p>
        </p:txBody>
      </p:sp>
    </p:spTree>
    <p:extLst>
      <p:ext uri="{BB962C8B-B14F-4D97-AF65-F5344CB8AC3E}">
        <p14:creationId xmlns:p14="http://schemas.microsoft.com/office/powerpoint/2010/main" val="3252286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04800"/>
            <a:ext cx="9238925"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solidFill>
                  <a:srgbClr val="FF0000"/>
                </a:solidFill>
                <a:latin typeface="+mj-lt"/>
                <a:cs typeface="Arial MT"/>
              </a:rPr>
              <a:t>Physical Configuration of Home Gateway</a:t>
            </a:r>
            <a:endParaRPr lang="en-US" sz="3200" dirty="0">
              <a:solidFill>
                <a:srgbClr val="FF0000"/>
              </a:solidFill>
              <a:latin typeface="+mj-lt"/>
              <a:cs typeface="Arial M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3" name="Rectangle 4">
            <a:extLst>
              <a:ext uri="{FF2B5EF4-FFF2-40B4-BE49-F238E27FC236}">
                <a16:creationId xmlns:a16="http://schemas.microsoft.com/office/drawing/2014/main" id="{0656CA87-5607-678C-96DE-E338ABC12705}"/>
              </a:ext>
            </a:extLst>
          </p:cNvPr>
          <p:cNvSpPr>
            <a:spLocks noChangeArrowheads="1"/>
          </p:cNvSpPr>
          <p:nvPr/>
        </p:nvSpPr>
        <p:spPr bwMode="auto">
          <a:xfrm>
            <a:off x="3657600" y="114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0" name="Group 1">
            <a:extLst>
              <a:ext uri="{FF2B5EF4-FFF2-40B4-BE49-F238E27FC236}">
                <a16:creationId xmlns:a16="http://schemas.microsoft.com/office/drawing/2014/main" id="{2EA27ED8-48DB-2973-E185-8706BD6F4D75}"/>
              </a:ext>
            </a:extLst>
          </p:cNvPr>
          <p:cNvGrpSpPr>
            <a:grpSpLocks/>
          </p:cNvGrpSpPr>
          <p:nvPr/>
        </p:nvGrpSpPr>
        <p:grpSpPr bwMode="auto">
          <a:xfrm>
            <a:off x="3086100" y="1291085"/>
            <a:ext cx="6019800" cy="4908295"/>
            <a:chOff x="0" y="0"/>
            <a:chExt cx="4780" cy="3772"/>
          </a:xfrm>
        </p:grpSpPr>
        <p:pic>
          <p:nvPicPr>
            <p:cNvPr id="2051" name="Picture 3">
              <a:extLst>
                <a:ext uri="{FF2B5EF4-FFF2-40B4-BE49-F238E27FC236}">
                  <a16:creationId xmlns:a16="http://schemas.microsoft.com/office/drawing/2014/main" id="{9F926274-00C4-266F-3CFD-199DF74E9E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 y="78"/>
              <a:ext cx="4692" cy="3650"/>
            </a:xfrm>
            <a:prstGeom prst="rect">
              <a:avLst/>
            </a:prstGeom>
            <a:noFill/>
            <a:extLst>
              <a:ext uri="{909E8E84-426E-40DD-AFC4-6F175D3DCCD1}">
                <a14:hiddenFill xmlns:a14="http://schemas.microsoft.com/office/drawing/2010/main">
                  <a:solidFill>
                    <a:srgbClr val="FFFFFF"/>
                  </a:solidFill>
                </a14:hiddenFill>
              </a:ext>
            </a:extLst>
          </p:spPr>
        </p:pic>
        <p:sp>
          <p:nvSpPr>
            <p:cNvPr id="11" name="AutoShape 2">
              <a:extLst>
                <a:ext uri="{FF2B5EF4-FFF2-40B4-BE49-F238E27FC236}">
                  <a16:creationId xmlns:a16="http://schemas.microsoft.com/office/drawing/2014/main" id="{13152741-702D-ED90-D4AB-505110E49D1D}"/>
                </a:ext>
              </a:extLst>
            </p:cNvPr>
            <p:cNvSpPr>
              <a:spLocks/>
            </p:cNvSpPr>
            <p:nvPr/>
          </p:nvSpPr>
          <p:spPr bwMode="auto">
            <a:xfrm>
              <a:off x="0" y="0"/>
              <a:ext cx="4780" cy="3772"/>
            </a:xfrm>
            <a:custGeom>
              <a:avLst/>
              <a:gdLst>
                <a:gd name="T0" fmla="*/ 4779 w 4780"/>
                <a:gd name="T1" fmla="*/ 3728 h 3772"/>
                <a:gd name="T2" fmla="*/ 4736 w 4780"/>
                <a:gd name="T3" fmla="*/ 3728 h 3772"/>
                <a:gd name="T4" fmla="*/ 43 w 4780"/>
                <a:gd name="T5" fmla="*/ 3728 h 3772"/>
                <a:gd name="T6" fmla="*/ 0 w 4780"/>
                <a:gd name="T7" fmla="*/ 3728 h 3772"/>
                <a:gd name="T8" fmla="*/ 0 w 4780"/>
                <a:gd name="T9" fmla="*/ 3771 h 3772"/>
                <a:gd name="T10" fmla="*/ 43 w 4780"/>
                <a:gd name="T11" fmla="*/ 3771 h 3772"/>
                <a:gd name="T12" fmla="*/ 4736 w 4780"/>
                <a:gd name="T13" fmla="*/ 3771 h 3772"/>
                <a:gd name="T14" fmla="*/ 4779 w 4780"/>
                <a:gd name="T15" fmla="*/ 3771 h 3772"/>
                <a:gd name="T16" fmla="*/ 4779 w 4780"/>
                <a:gd name="T17" fmla="*/ 3728 h 3772"/>
                <a:gd name="T18" fmla="*/ 4779 w 4780"/>
                <a:gd name="T19" fmla="*/ 0 h 3772"/>
                <a:gd name="T20" fmla="*/ 4736 w 4780"/>
                <a:gd name="T21" fmla="*/ 0 h 3772"/>
                <a:gd name="T22" fmla="*/ 43 w 4780"/>
                <a:gd name="T23" fmla="*/ 0 h 3772"/>
                <a:gd name="T24" fmla="*/ 0 w 4780"/>
                <a:gd name="T25" fmla="*/ 0 h 3772"/>
                <a:gd name="T26" fmla="*/ 0 w 4780"/>
                <a:gd name="T27" fmla="*/ 43 h 3772"/>
                <a:gd name="T28" fmla="*/ 0 w 4780"/>
                <a:gd name="T29" fmla="*/ 3728 h 3772"/>
                <a:gd name="T30" fmla="*/ 43 w 4780"/>
                <a:gd name="T31" fmla="*/ 3728 h 3772"/>
                <a:gd name="T32" fmla="*/ 43 w 4780"/>
                <a:gd name="T33" fmla="*/ 43 h 3772"/>
                <a:gd name="T34" fmla="*/ 4736 w 4780"/>
                <a:gd name="T35" fmla="*/ 43 h 3772"/>
                <a:gd name="T36" fmla="*/ 4736 w 4780"/>
                <a:gd name="T37" fmla="*/ 3728 h 3772"/>
                <a:gd name="T38" fmla="*/ 4779 w 4780"/>
                <a:gd name="T39" fmla="*/ 3728 h 3772"/>
                <a:gd name="T40" fmla="*/ 4779 w 4780"/>
                <a:gd name="T41" fmla="*/ 43 h 3772"/>
                <a:gd name="T42" fmla="*/ 4779 w 4780"/>
                <a:gd name="T43" fmla="*/ 0 h 37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4780" h="3772">
                  <a:moveTo>
                    <a:pt x="4779" y="3728"/>
                  </a:moveTo>
                  <a:lnTo>
                    <a:pt x="4736" y="3728"/>
                  </a:lnTo>
                  <a:lnTo>
                    <a:pt x="43" y="3728"/>
                  </a:lnTo>
                  <a:lnTo>
                    <a:pt x="0" y="3728"/>
                  </a:lnTo>
                  <a:lnTo>
                    <a:pt x="0" y="3771"/>
                  </a:lnTo>
                  <a:lnTo>
                    <a:pt x="43" y="3771"/>
                  </a:lnTo>
                  <a:lnTo>
                    <a:pt x="4736" y="3771"/>
                  </a:lnTo>
                  <a:lnTo>
                    <a:pt x="4779" y="3771"/>
                  </a:lnTo>
                  <a:lnTo>
                    <a:pt x="4779" y="3728"/>
                  </a:lnTo>
                  <a:close/>
                  <a:moveTo>
                    <a:pt x="4779" y="0"/>
                  </a:moveTo>
                  <a:lnTo>
                    <a:pt x="4736" y="0"/>
                  </a:lnTo>
                  <a:lnTo>
                    <a:pt x="43" y="0"/>
                  </a:lnTo>
                  <a:lnTo>
                    <a:pt x="0" y="0"/>
                  </a:lnTo>
                  <a:lnTo>
                    <a:pt x="0" y="43"/>
                  </a:lnTo>
                  <a:lnTo>
                    <a:pt x="0" y="3728"/>
                  </a:lnTo>
                  <a:lnTo>
                    <a:pt x="43" y="3728"/>
                  </a:lnTo>
                  <a:lnTo>
                    <a:pt x="43" y="43"/>
                  </a:lnTo>
                  <a:lnTo>
                    <a:pt x="4736" y="43"/>
                  </a:lnTo>
                  <a:lnTo>
                    <a:pt x="4736" y="3728"/>
                  </a:lnTo>
                  <a:lnTo>
                    <a:pt x="4779" y="3728"/>
                  </a:lnTo>
                  <a:lnTo>
                    <a:pt x="4779" y="43"/>
                  </a:lnTo>
                  <a:lnTo>
                    <a:pt x="477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5" name="Slide Number Placeholder 14">
            <a:extLst>
              <a:ext uri="{FF2B5EF4-FFF2-40B4-BE49-F238E27FC236}">
                <a16:creationId xmlns:a16="http://schemas.microsoft.com/office/drawing/2014/main" id="{677F8F75-25BB-78F3-B67E-7F592B88D0C8}"/>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16</a:t>
            </a:fld>
            <a:endParaRPr lang="en-IN" dirty="0"/>
          </a:p>
        </p:txBody>
      </p:sp>
    </p:spTree>
    <p:extLst>
      <p:ext uri="{BB962C8B-B14F-4D97-AF65-F5344CB8AC3E}">
        <p14:creationId xmlns:p14="http://schemas.microsoft.com/office/powerpoint/2010/main" val="4144491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04800"/>
            <a:ext cx="9238925"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solidFill>
                  <a:srgbClr val="FF0000"/>
                </a:solidFill>
                <a:latin typeface="+mj-lt"/>
                <a:cs typeface="Arial MT"/>
              </a:rPr>
              <a:t>Automatic Sprinkler System</a:t>
            </a:r>
            <a:endParaRPr lang="en-US" sz="3200" dirty="0">
              <a:solidFill>
                <a:srgbClr val="FF0000"/>
              </a:solidFill>
              <a:latin typeface="+mj-lt"/>
              <a:cs typeface="Arial M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3" name="Rectangle 4">
            <a:extLst>
              <a:ext uri="{FF2B5EF4-FFF2-40B4-BE49-F238E27FC236}">
                <a16:creationId xmlns:a16="http://schemas.microsoft.com/office/drawing/2014/main" id="{0656CA87-5607-678C-96DE-E338ABC12705}"/>
              </a:ext>
            </a:extLst>
          </p:cNvPr>
          <p:cNvSpPr>
            <a:spLocks noChangeArrowheads="1"/>
          </p:cNvSpPr>
          <p:nvPr/>
        </p:nvSpPr>
        <p:spPr bwMode="auto">
          <a:xfrm>
            <a:off x="3657600" y="114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2" name="Group 2">
            <a:extLst>
              <a:ext uri="{FF2B5EF4-FFF2-40B4-BE49-F238E27FC236}">
                <a16:creationId xmlns:a16="http://schemas.microsoft.com/office/drawing/2014/main" id="{900BC297-4F45-DC6F-4A7A-D9D16653B195}"/>
              </a:ext>
            </a:extLst>
          </p:cNvPr>
          <p:cNvGrpSpPr>
            <a:grpSpLocks/>
          </p:cNvGrpSpPr>
          <p:nvPr/>
        </p:nvGrpSpPr>
        <p:grpSpPr bwMode="auto">
          <a:xfrm>
            <a:off x="3086400" y="1236843"/>
            <a:ext cx="6019200" cy="4906800"/>
            <a:chOff x="6277" y="239"/>
            <a:chExt cx="4821" cy="3474"/>
          </a:xfrm>
        </p:grpSpPr>
        <p:pic>
          <p:nvPicPr>
            <p:cNvPr id="3075" name="Picture 3">
              <a:extLst>
                <a:ext uri="{FF2B5EF4-FFF2-40B4-BE49-F238E27FC236}">
                  <a16:creationId xmlns:a16="http://schemas.microsoft.com/office/drawing/2014/main" id="{7749ADAF-72AA-19EC-8F27-3CB3B02E4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 y="381"/>
              <a:ext cx="4733" cy="2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4">
              <a:extLst>
                <a:ext uri="{FF2B5EF4-FFF2-40B4-BE49-F238E27FC236}">
                  <a16:creationId xmlns:a16="http://schemas.microsoft.com/office/drawing/2014/main" id="{FC4386AC-702B-1E9E-C270-D495D34D9D77}"/>
                </a:ext>
              </a:extLst>
            </p:cNvPr>
            <p:cNvSpPr>
              <a:spLocks/>
            </p:cNvSpPr>
            <p:nvPr/>
          </p:nvSpPr>
          <p:spPr bwMode="auto">
            <a:xfrm>
              <a:off x="6277" y="239"/>
              <a:ext cx="4821" cy="3474"/>
            </a:xfrm>
            <a:custGeom>
              <a:avLst/>
              <a:gdLst>
                <a:gd name="T0" fmla="+- 0 11098 6277"/>
                <a:gd name="T1" fmla="*/ T0 w 4821"/>
                <a:gd name="T2" fmla="+- 0 239 239"/>
                <a:gd name="T3" fmla="*/ 239 h 3474"/>
                <a:gd name="T4" fmla="+- 0 11054 6277"/>
                <a:gd name="T5" fmla="*/ T4 w 4821"/>
                <a:gd name="T6" fmla="+- 0 239 239"/>
                <a:gd name="T7" fmla="*/ 239 h 3474"/>
                <a:gd name="T8" fmla="+- 0 11054 6277"/>
                <a:gd name="T9" fmla="*/ T8 w 4821"/>
                <a:gd name="T10" fmla="+- 0 283 239"/>
                <a:gd name="T11" fmla="*/ 283 h 3474"/>
                <a:gd name="T12" fmla="+- 0 11054 6277"/>
                <a:gd name="T13" fmla="*/ T12 w 4821"/>
                <a:gd name="T14" fmla="+- 0 3669 239"/>
                <a:gd name="T15" fmla="*/ 3669 h 3474"/>
                <a:gd name="T16" fmla="+- 0 6321 6277"/>
                <a:gd name="T17" fmla="*/ T16 w 4821"/>
                <a:gd name="T18" fmla="+- 0 3669 239"/>
                <a:gd name="T19" fmla="*/ 3669 h 3474"/>
                <a:gd name="T20" fmla="+- 0 6321 6277"/>
                <a:gd name="T21" fmla="*/ T20 w 4821"/>
                <a:gd name="T22" fmla="+- 0 283 239"/>
                <a:gd name="T23" fmla="*/ 283 h 3474"/>
                <a:gd name="T24" fmla="+- 0 11054 6277"/>
                <a:gd name="T25" fmla="*/ T24 w 4821"/>
                <a:gd name="T26" fmla="+- 0 283 239"/>
                <a:gd name="T27" fmla="*/ 283 h 3474"/>
                <a:gd name="T28" fmla="+- 0 11054 6277"/>
                <a:gd name="T29" fmla="*/ T28 w 4821"/>
                <a:gd name="T30" fmla="+- 0 239 239"/>
                <a:gd name="T31" fmla="*/ 239 h 3474"/>
                <a:gd name="T32" fmla="+- 0 6321 6277"/>
                <a:gd name="T33" fmla="*/ T32 w 4821"/>
                <a:gd name="T34" fmla="+- 0 239 239"/>
                <a:gd name="T35" fmla="*/ 239 h 3474"/>
                <a:gd name="T36" fmla="+- 0 6277 6277"/>
                <a:gd name="T37" fmla="*/ T36 w 4821"/>
                <a:gd name="T38" fmla="+- 0 239 239"/>
                <a:gd name="T39" fmla="*/ 239 h 3474"/>
                <a:gd name="T40" fmla="+- 0 6277 6277"/>
                <a:gd name="T41" fmla="*/ T40 w 4821"/>
                <a:gd name="T42" fmla="+- 0 283 239"/>
                <a:gd name="T43" fmla="*/ 283 h 3474"/>
                <a:gd name="T44" fmla="+- 0 6277 6277"/>
                <a:gd name="T45" fmla="*/ T44 w 4821"/>
                <a:gd name="T46" fmla="+- 0 3669 239"/>
                <a:gd name="T47" fmla="*/ 3669 h 3474"/>
                <a:gd name="T48" fmla="+- 0 6277 6277"/>
                <a:gd name="T49" fmla="*/ T48 w 4821"/>
                <a:gd name="T50" fmla="+- 0 3713 239"/>
                <a:gd name="T51" fmla="*/ 3713 h 3474"/>
                <a:gd name="T52" fmla="+- 0 6321 6277"/>
                <a:gd name="T53" fmla="*/ T52 w 4821"/>
                <a:gd name="T54" fmla="+- 0 3713 239"/>
                <a:gd name="T55" fmla="*/ 3713 h 3474"/>
                <a:gd name="T56" fmla="+- 0 11054 6277"/>
                <a:gd name="T57" fmla="*/ T56 w 4821"/>
                <a:gd name="T58" fmla="+- 0 3713 239"/>
                <a:gd name="T59" fmla="*/ 3713 h 3474"/>
                <a:gd name="T60" fmla="+- 0 11098 6277"/>
                <a:gd name="T61" fmla="*/ T60 w 4821"/>
                <a:gd name="T62" fmla="+- 0 3713 239"/>
                <a:gd name="T63" fmla="*/ 3713 h 3474"/>
                <a:gd name="T64" fmla="+- 0 11098 6277"/>
                <a:gd name="T65" fmla="*/ T64 w 4821"/>
                <a:gd name="T66" fmla="+- 0 3669 239"/>
                <a:gd name="T67" fmla="*/ 3669 h 3474"/>
                <a:gd name="T68" fmla="+- 0 11098 6277"/>
                <a:gd name="T69" fmla="*/ T68 w 4821"/>
                <a:gd name="T70" fmla="+- 0 283 239"/>
                <a:gd name="T71" fmla="*/ 283 h 3474"/>
                <a:gd name="T72" fmla="+- 0 11098 6277"/>
                <a:gd name="T73" fmla="*/ T72 w 4821"/>
                <a:gd name="T74" fmla="+- 0 239 239"/>
                <a:gd name="T75" fmla="*/ 239 h 347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821" h="3474">
                  <a:moveTo>
                    <a:pt x="4821" y="0"/>
                  </a:moveTo>
                  <a:lnTo>
                    <a:pt x="4777" y="0"/>
                  </a:lnTo>
                  <a:lnTo>
                    <a:pt x="4777" y="44"/>
                  </a:lnTo>
                  <a:lnTo>
                    <a:pt x="4777" y="3430"/>
                  </a:lnTo>
                  <a:lnTo>
                    <a:pt x="44" y="3430"/>
                  </a:lnTo>
                  <a:lnTo>
                    <a:pt x="44" y="44"/>
                  </a:lnTo>
                  <a:lnTo>
                    <a:pt x="4777" y="44"/>
                  </a:lnTo>
                  <a:lnTo>
                    <a:pt x="4777" y="0"/>
                  </a:lnTo>
                  <a:lnTo>
                    <a:pt x="44" y="0"/>
                  </a:lnTo>
                  <a:lnTo>
                    <a:pt x="0" y="0"/>
                  </a:lnTo>
                  <a:lnTo>
                    <a:pt x="0" y="44"/>
                  </a:lnTo>
                  <a:lnTo>
                    <a:pt x="0" y="3430"/>
                  </a:lnTo>
                  <a:lnTo>
                    <a:pt x="0" y="3474"/>
                  </a:lnTo>
                  <a:lnTo>
                    <a:pt x="44" y="3474"/>
                  </a:lnTo>
                  <a:lnTo>
                    <a:pt x="4777" y="3474"/>
                  </a:lnTo>
                  <a:lnTo>
                    <a:pt x="4821" y="3474"/>
                  </a:lnTo>
                  <a:lnTo>
                    <a:pt x="4821" y="3430"/>
                  </a:lnTo>
                  <a:lnTo>
                    <a:pt x="4821" y="44"/>
                  </a:lnTo>
                  <a:lnTo>
                    <a:pt x="4821"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6" name="Slide Number Placeholder 15">
            <a:extLst>
              <a:ext uri="{FF2B5EF4-FFF2-40B4-BE49-F238E27FC236}">
                <a16:creationId xmlns:a16="http://schemas.microsoft.com/office/drawing/2014/main" id="{8A96611C-281F-723F-1D5C-948D3A5C81A4}"/>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17</a:t>
            </a:fld>
            <a:endParaRPr lang="en-IN" dirty="0"/>
          </a:p>
        </p:txBody>
      </p:sp>
    </p:spTree>
    <p:extLst>
      <p:ext uri="{BB962C8B-B14F-4D97-AF65-F5344CB8AC3E}">
        <p14:creationId xmlns:p14="http://schemas.microsoft.com/office/powerpoint/2010/main" val="33675882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04800"/>
            <a:ext cx="9238925"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solidFill>
                  <a:srgbClr val="FF0000"/>
                </a:solidFill>
                <a:latin typeface="+mj-lt"/>
                <a:cs typeface="Arial MT"/>
              </a:rPr>
              <a:t>Connection of Devices to the Home Gateway</a:t>
            </a:r>
            <a:endParaRPr lang="en-US" sz="3200" dirty="0">
              <a:solidFill>
                <a:srgbClr val="FF0000"/>
              </a:solidFill>
              <a:latin typeface="+mj-lt"/>
              <a:cs typeface="Arial M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3" name="Rectangle 4">
            <a:extLst>
              <a:ext uri="{FF2B5EF4-FFF2-40B4-BE49-F238E27FC236}">
                <a16:creationId xmlns:a16="http://schemas.microsoft.com/office/drawing/2014/main" id="{0656CA87-5607-678C-96DE-E338ABC12705}"/>
              </a:ext>
            </a:extLst>
          </p:cNvPr>
          <p:cNvSpPr>
            <a:spLocks noChangeArrowheads="1"/>
          </p:cNvSpPr>
          <p:nvPr/>
        </p:nvSpPr>
        <p:spPr bwMode="auto">
          <a:xfrm>
            <a:off x="3657600" y="114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0" name="Group 2">
            <a:extLst>
              <a:ext uri="{FF2B5EF4-FFF2-40B4-BE49-F238E27FC236}">
                <a16:creationId xmlns:a16="http://schemas.microsoft.com/office/drawing/2014/main" id="{C3E2262E-F927-F111-F847-2E46F9BC03A7}"/>
              </a:ext>
            </a:extLst>
          </p:cNvPr>
          <p:cNvGrpSpPr>
            <a:grpSpLocks/>
          </p:cNvGrpSpPr>
          <p:nvPr/>
        </p:nvGrpSpPr>
        <p:grpSpPr bwMode="auto">
          <a:xfrm>
            <a:off x="3086400" y="1292876"/>
            <a:ext cx="6019200" cy="4906800"/>
            <a:chOff x="1152" y="-3377"/>
            <a:chExt cx="4782" cy="3474"/>
          </a:xfrm>
        </p:grpSpPr>
        <p:pic>
          <p:nvPicPr>
            <p:cNvPr id="4099" name="Picture 3">
              <a:extLst>
                <a:ext uri="{FF2B5EF4-FFF2-40B4-BE49-F238E27FC236}">
                  <a16:creationId xmlns:a16="http://schemas.microsoft.com/office/drawing/2014/main" id="{98309E13-A82E-5664-3EB4-45F59A4AB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8" y="-3226"/>
              <a:ext cx="4552" cy="3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4">
              <a:extLst>
                <a:ext uri="{FF2B5EF4-FFF2-40B4-BE49-F238E27FC236}">
                  <a16:creationId xmlns:a16="http://schemas.microsoft.com/office/drawing/2014/main" id="{D2AB2EB3-937D-3123-CBE3-C1610880457D}"/>
                </a:ext>
              </a:extLst>
            </p:cNvPr>
            <p:cNvSpPr>
              <a:spLocks/>
            </p:cNvSpPr>
            <p:nvPr/>
          </p:nvSpPr>
          <p:spPr bwMode="auto">
            <a:xfrm>
              <a:off x="1152" y="-3377"/>
              <a:ext cx="4782" cy="3474"/>
            </a:xfrm>
            <a:custGeom>
              <a:avLst/>
              <a:gdLst>
                <a:gd name="T0" fmla="+- 0 5934 1152"/>
                <a:gd name="T1" fmla="*/ T0 w 4782"/>
                <a:gd name="T2" fmla="+- 0 -3333 -3377"/>
                <a:gd name="T3" fmla="*/ -3333 h 3474"/>
                <a:gd name="T4" fmla="+- 0 5891 1152"/>
                <a:gd name="T5" fmla="*/ T4 w 4782"/>
                <a:gd name="T6" fmla="+- 0 -3333 -3377"/>
                <a:gd name="T7" fmla="*/ -3333 h 3474"/>
                <a:gd name="T8" fmla="+- 0 5891 1152"/>
                <a:gd name="T9" fmla="*/ T8 w 4782"/>
                <a:gd name="T10" fmla="+- 0 54 -3377"/>
                <a:gd name="T11" fmla="*/ 54 h 3474"/>
                <a:gd name="T12" fmla="+- 0 1195 1152"/>
                <a:gd name="T13" fmla="*/ T12 w 4782"/>
                <a:gd name="T14" fmla="+- 0 54 -3377"/>
                <a:gd name="T15" fmla="*/ 54 h 3474"/>
                <a:gd name="T16" fmla="+- 0 1195 1152"/>
                <a:gd name="T17" fmla="*/ T16 w 4782"/>
                <a:gd name="T18" fmla="+- 0 -3333 -3377"/>
                <a:gd name="T19" fmla="*/ -3333 h 3474"/>
                <a:gd name="T20" fmla="+- 0 1152 1152"/>
                <a:gd name="T21" fmla="*/ T20 w 4782"/>
                <a:gd name="T22" fmla="+- 0 -3333 -3377"/>
                <a:gd name="T23" fmla="*/ -3333 h 3474"/>
                <a:gd name="T24" fmla="+- 0 1152 1152"/>
                <a:gd name="T25" fmla="*/ T24 w 4782"/>
                <a:gd name="T26" fmla="+- 0 54 -3377"/>
                <a:gd name="T27" fmla="*/ 54 h 3474"/>
                <a:gd name="T28" fmla="+- 0 1152 1152"/>
                <a:gd name="T29" fmla="*/ T28 w 4782"/>
                <a:gd name="T30" fmla="+- 0 97 -3377"/>
                <a:gd name="T31" fmla="*/ 97 h 3474"/>
                <a:gd name="T32" fmla="+- 0 1195 1152"/>
                <a:gd name="T33" fmla="*/ T32 w 4782"/>
                <a:gd name="T34" fmla="+- 0 97 -3377"/>
                <a:gd name="T35" fmla="*/ 97 h 3474"/>
                <a:gd name="T36" fmla="+- 0 5891 1152"/>
                <a:gd name="T37" fmla="*/ T36 w 4782"/>
                <a:gd name="T38" fmla="+- 0 97 -3377"/>
                <a:gd name="T39" fmla="*/ 97 h 3474"/>
                <a:gd name="T40" fmla="+- 0 5934 1152"/>
                <a:gd name="T41" fmla="*/ T40 w 4782"/>
                <a:gd name="T42" fmla="+- 0 97 -3377"/>
                <a:gd name="T43" fmla="*/ 97 h 3474"/>
                <a:gd name="T44" fmla="+- 0 5934 1152"/>
                <a:gd name="T45" fmla="*/ T44 w 4782"/>
                <a:gd name="T46" fmla="+- 0 54 -3377"/>
                <a:gd name="T47" fmla="*/ 54 h 3474"/>
                <a:gd name="T48" fmla="+- 0 5934 1152"/>
                <a:gd name="T49" fmla="*/ T48 w 4782"/>
                <a:gd name="T50" fmla="+- 0 -3333 -3377"/>
                <a:gd name="T51" fmla="*/ -3333 h 3474"/>
                <a:gd name="T52" fmla="+- 0 5934 1152"/>
                <a:gd name="T53" fmla="*/ T52 w 4782"/>
                <a:gd name="T54" fmla="+- 0 -3377 -3377"/>
                <a:gd name="T55" fmla="*/ -3377 h 3474"/>
                <a:gd name="T56" fmla="+- 0 5891 1152"/>
                <a:gd name="T57" fmla="*/ T56 w 4782"/>
                <a:gd name="T58" fmla="+- 0 -3377 -3377"/>
                <a:gd name="T59" fmla="*/ -3377 h 3474"/>
                <a:gd name="T60" fmla="+- 0 1195 1152"/>
                <a:gd name="T61" fmla="*/ T60 w 4782"/>
                <a:gd name="T62" fmla="+- 0 -3377 -3377"/>
                <a:gd name="T63" fmla="*/ -3377 h 3474"/>
                <a:gd name="T64" fmla="+- 0 1152 1152"/>
                <a:gd name="T65" fmla="*/ T64 w 4782"/>
                <a:gd name="T66" fmla="+- 0 -3377 -3377"/>
                <a:gd name="T67" fmla="*/ -3377 h 3474"/>
                <a:gd name="T68" fmla="+- 0 1152 1152"/>
                <a:gd name="T69" fmla="*/ T68 w 4782"/>
                <a:gd name="T70" fmla="+- 0 -3333 -3377"/>
                <a:gd name="T71" fmla="*/ -3333 h 3474"/>
                <a:gd name="T72" fmla="+- 0 1195 1152"/>
                <a:gd name="T73" fmla="*/ T72 w 4782"/>
                <a:gd name="T74" fmla="+- 0 -3333 -3377"/>
                <a:gd name="T75" fmla="*/ -3333 h 3474"/>
                <a:gd name="T76" fmla="+- 0 5891 1152"/>
                <a:gd name="T77" fmla="*/ T76 w 4782"/>
                <a:gd name="T78" fmla="+- 0 -3333 -3377"/>
                <a:gd name="T79" fmla="*/ -3333 h 3474"/>
                <a:gd name="T80" fmla="+- 0 5934 1152"/>
                <a:gd name="T81" fmla="*/ T80 w 4782"/>
                <a:gd name="T82" fmla="+- 0 -3333 -3377"/>
                <a:gd name="T83" fmla="*/ -3333 h 3474"/>
                <a:gd name="T84" fmla="+- 0 5934 1152"/>
                <a:gd name="T85" fmla="*/ T84 w 4782"/>
                <a:gd name="T86" fmla="+- 0 -3377 -3377"/>
                <a:gd name="T87" fmla="*/ -3377 h 3474"/>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782" h="3474">
                  <a:moveTo>
                    <a:pt x="4782" y="44"/>
                  </a:moveTo>
                  <a:lnTo>
                    <a:pt x="4739" y="44"/>
                  </a:lnTo>
                  <a:lnTo>
                    <a:pt x="4739" y="3431"/>
                  </a:lnTo>
                  <a:lnTo>
                    <a:pt x="43" y="3431"/>
                  </a:lnTo>
                  <a:lnTo>
                    <a:pt x="43" y="44"/>
                  </a:lnTo>
                  <a:lnTo>
                    <a:pt x="0" y="44"/>
                  </a:lnTo>
                  <a:lnTo>
                    <a:pt x="0" y="3431"/>
                  </a:lnTo>
                  <a:lnTo>
                    <a:pt x="0" y="3474"/>
                  </a:lnTo>
                  <a:lnTo>
                    <a:pt x="43" y="3474"/>
                  </a:lnTo>
                  <a:lnTo>
                    <a:pt x="4739" y="3474"/>
                  </a:lnTo>
                  <a:lnTo>
                    <a:pt x="4782" y="3474"/>
                  </a:lnTo>
                  <a:lnTo>
                    <a:pt x="4782" y="3431"/>
                  </a:lnTo>
                  <a:lnTo>
                    <a:pt x="4782" y="44"/>
                  </a:lnTo>
                  <a:close/>
                  <a:moveTo>
                    <a:pt x="4782" y="0"/>
                  </a:moveTo>
                  <a:lnTo>
                    <a:pt x="4739" y="0"/>
                  </a:lnTo>
                  <a:lnTo>
                    <a:pt x="43" y="0"/>
                  </a:lnTo>
                  <a:lnTo>
                    <a:pt x="0" y="0"/>
                  </a:lnTo>
                  <a:lnTo>
                    <a:pt x="0" y="44"/>
                  </a:lnTo>
                  <a:lnTo>
                    <a:pt x="43" y="44"/>
                  </a:lnTo>
                  <a:lnTo>
                    <a:pt x="4739" y="44"/>
                  </a:lnTo>
                  <a:lnTo>
                    <a:pt x="4782" y="44"/>
                  </a:lnTo>
                  <a:lnTo>
                    <a:pt x="478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6" name="Slide Number Placeholder 15">
            <a:extLst>
              <a:ext uri="{FF2B5EF4-FFF2-40B4-BE49-F238E27FC236}">
                <a16:creationId xmlns:a16="http://schemas.microsoft.com/office/drawing/2014/main" id="{FA87DF9C-CBFC-83D7-5C1A-978183C1389F}"/>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18</a:t>
            </a:fld>
            <a:endParaRPr lang="en-IN" dirty="0"/>
          </a:p>
        </p:txBody>
      </p:sp>
    </p:spTree>
    <p:extLst>
      <p:ext uri="{BB962C8B-B14F-4D97-AF65-F5344CB8AC3E}">
        <p14:creationId xmlns:p14="http://schemas.microsoft.com/office/powerpoint/2010/main" val="755014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04800"/>
            <a:ext cx="9238925"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solidFill>
                  <a:srgbClr val="FF0000"/>
                </a:solidFill>
                <a:latin typeface="+mj-lt"/>
                <a:cs typeface="Arial MT"/>
              </a:rPr>
              <a:t>Humidity Monitoring System</a:t>
            </a:r>
            <a:endParaRPr lang="en-US" sz="3200" dirty="0">
              <a:solidFill>
                <a:srgbClr val="FF0000"/>
              </a:solidFill>
              <a:latin typeface="+mj-lt"/>
              <a:cs typeface="Arial M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9" name="object 9"/>
          <p:cNvSpPr txBox="1">
            <a:spLocks noGrp="1"/>
          </p:cNvSpPr>
          <p:nvPr>
            <p:ph type="sldNum" sz="quarter" idx="7"/>
          </p:nvPr>
        </p:nvSpPr>
        <p:spPr>
          <a:xfrm>
            <a:off x="11624695" y="6305044"/>
            <a:ext cx="320040" cy="212238"/>
          </a:xfrm>
          <a:prstGeom prst="rect">
            <a:avLst/>
          </a:prstGeom>
        </p:spPr>
        <p:txBody>
          <a:bodyPr vert="horz" wrap="square" lIns="0" tIns="57785" rIns="0" bIns="0" rtlCol="0">
            <a:spAutoFit/>
          </a:bodyPr>
          <a:lstStyle/>
          <a:p>
            <a:pPr marL="73025">
              <a:lnSpc>
                <a:spcPct val="100000"/>
              </a:lnSpc>
              <a:spcBef>
                <a:spcPts val="455"/>
              </a:spcBef>
            </a:pPr>
            <a:endParaRPr dirty="0"/>
          </a:p>
        </p:txBody>
      </p:sp>
      <p:sp>
        <p:nvSpPr>
          <p:cNvPr id="3" name="Rectangle 4">
            <a:extLst>
              <a:ext uri="{FF2B5EF4-FFF2-40B4-BE49-F238E27FC236}">
                <a16:creationId xmlns:a16="http://schemas.microsoft.com/office/drawing/2014/main" id="{0656CA87-5607-678C-96DE-E338ABC12705}"/>
              </a:ext>
            </a:extLst>
          </p:cNvPr>
          <p:cNvSpPr>
            <a:spLocks noChangeArrowheads="1"/>
          </p:cNvSpPr>
          <p:nvPr/>
        </p:nvSpPr>
        <p:spPr bwMode="auto">
          <a:xfrm>
            <a:off x="3657600" y="114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2" name="Group 2">
            <a:extLst>
              <a:ext uri="{FF2B5EF4-FFF2-40B4-BE49-F238E27FC236}">
                <a16:creationId xmlns:a16="http://schemas.microsoft.com/office/drawing/2014/main" id="{CA762F54-E206-FEE9-B008-CB66147E605C}"/>
              </a:ext>
            </a:extLst>
          </p:cNvPr>
          <p:cNvGrpSpPr>
            <a:grpSpLocks/>
          </p:cNvGrpSpPr>
          <p:nvPr/>
        </p:nvGrpSpPr>
        <p:grpSpPr bwMode="auto">
          <a:xfrm>
            <a:off x="3086400" y="1236977"/>
            <a:ext cx="6019200" cy="4906800"/>
            <a:chOff x="6277" y="237"/>
            <a:chExt cx="4859" cy="3438"/>
          </a:xfrm>
        </p:grpSpPr>
        <p:pic>
          <p:nvPicPr>
            <p:cNvPr id="5123" name="Picture 3">
              <a:extLst>
                <a:ext uri="{FF2B5EF4-FFF2-40B4-BE49-F238E27FC236}">
                  <a16:creationId xmlns:a16="http://schemas.microsoft.com/office/drawing/2014/main" id="{07B0D9B4-1D50-5022-4045-8872624640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 y="513"/>
              <a:ext cx="4771" cy="3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AutoShape 4">
              <a:extLst>
                <a:ext uri="{FF2B5EF4-FFF2-40B4-BE49-F238E27FC236}">
                  <a16:creationId xmlns:a16="http://schemas.microsoft.com/office/drawing/2014/main" id="{F0811E03-C3A4-F487-18A7-65FA0F1B85A1}"/>
                </a:ext>
              </a:extLst>
            </p:cNvPr>
            <p:cNvSpPr>
              <a:spLocks/>
            </p:cNvSpPr>
            <p:nvPr/>
          </p:nvSpPr>
          <p:spPr bwMode="auto">
            <a:xfrm>
              <a:off x="6277" y="237"/>
              <a:ext cx="4859" cy="3438"/>
            </a:xfrm>
            <a:custGeom>
              <a:avLst/>
              <a:gdLst>
                <a:gd name="T0" fmla="+- 0 11136 6277"/>
                <a:gd name="T1" fmla="*/ T0 w 4859"/>
                <a:gd name="T2" fmla="+- 0 281 237"/>
                <a:gd name="T3" fmla="*/ 281 h 3438"/>
                <a:gd name="T4" fmla="+- 0 11093 6277"/>
                <a:gd name="T5" fmla="*/ T4 w 4859"/>
                <a:gd name="T6" fmla="+- 0 281 237"/>
                <a:gd name="T7" fmla="*/ 281 h 3438"/>
                <a:gd name="T8" fmla="+- 0 11093 6277"/>
                <a:gd name="T9" fmla="*/ T8 w 4859"/>
                <a:gd name="T10" fmla="+- 0 3631 237"/>
                <a:gd name="T11" fmla="*/ 3631 h 3438"/>
                <a:gd name="T12" fmla="+- 0 6321 6277"/>
                <a:gd name="T13" fmla="*/ T12 w 4859"/>
                <a:gd name="T14" fmla="+- 0 3631 237"/>
                <a:gd name="T15" fmla="*/ 3631 h 3438"/>
                <a:gd name="T16" fmla="+- 0 6321 6277"/>
                <a:gd name="T17" fmla="*/ T16 w 4859"/>
                <a:gd name="T18" fmla="+- 0 281 237"/>
                <a:gd name="T19" fmla="*/ 281 h 3438"/>
                <a:gd name="T20" fmla="+- 0 6277 6277"/>
                <a:gd name="T21" fmla="*/ T20 w 4859"/>
                <a:gd name="T22" fmla="+- 0 281 237"/>
                <a:gd name="T23" fmla="*/ 281 h 3438"/>
                <a:gd name="T24" fmla="+- 0 6277 6277"/>
                <a:gd name="T25" fmla="*/ T24 w 4859"/>
                <a:gd name="T26" fmla="+- 0 3631 237"/>
                <a:gd name="T27" fmla="*/ 3631 h 3438"/>
                <a:gd name="T28" fmla="+- 0 6277 6277"/>
                <a:gd name="T29" fmla="*/ T28 w 4859"/>
                <a:gd name="T30" fmla="+- 0 3675 237"/>
                <a:gd name="T31" fmla="*/ 3675 h 3438"/>
                <a:gd name="T32" fmla="+- 0 6321 6277"/>
                <a:gd name="T33" fmla="*/ T32 w 4859"/>
                <a:gd name="T34" fmla="+- 0 3675 237"/>
                <a:gd name="T35" fmla="*/ 3675 h 3438"/>
                <a:gd name="T36" fmla="+- 0 11093 6277"/>
                <a:gd name="T37" fmla="*/ T36 w 4859"/>
                <a:gd name="T38" fmla="+- 0 3675 237"/>
                <a:gd name="T39" fmla="*/ 3675 h 3438"/>
                <a:gd name="T40" fmla="+- 0 11136 6277"/>
                <a:gd name="T41" fmla="*/ T40 w 4859"/>
                <a:gd name="T42" fmla="+- 0 3675 237"/>
                <a:gd name="T43" fmla="*/ 3675 h 3438"/>
                <a:gd name="T44" fmla="+- 0 11136 6277"/>
                <a:gd name="T45" fmla="*/ T44 w 4859"/>
                <a:gd name="T46" fmla="+- 0 3631 237"/>
                <a:gd name="T47" fmla="*/ 3631 h 3438"/>
                <a:gd name="T48" fmla="+- 0 11136 6277"/>
                <a:gd name="T49" fmla="*/ T48 w 4859"/>
                <a:gd name="T50" fmla="+- 0 281 237"/>
                <a:gd name="T51" fmla="*/ 281 h 3438"/>
                <a:gd name="T52" fmla="+- 0 11136 6277"/>
                <a:gd name="T53" fmla="*/ T52 w 4859"/>
                <a:gd name="T54" fmla="+- 0 237 237"/>
                <a:gd name="T55" fmla="*/ 237 h 3438"/>
                <a:gd name="T56" fmla="+- 0 11093 6277"/>
                <a:gd name="T57" fmla="*/ T56 w 4859"/>
                <a:gd name="T58" fmla="+- 0 237 237"/>
                <a:gd name="T59" fmla="*/ 237 h 3438"/>
                <a:gd name="T60" fmla="+- 0 6321 6277"/>
                <a:gd name="T61" fmla="*/ T60 w 4859"/>
                <a:gd name="T62" fmla="+- 0 237 237"/>
                <a:gd name="T63" fmla="*/ 237 h 3438"/>
                <a:gd name="T64" fmla="+- 0 6277 6277"/>
                <a:gd name="T65" fmla="*/ T64 w 4859"/>
                <a:gd name="T66" fmla="+- 0 237 237"/>
                <a:gd name="T67" fmla="*/ 237 h 3438"/>
                <a:gd name="T68" fmla="+- 0 6277 6277"/>
                <a:gd name="T69" fmla="*/ T68 w 4859"/>
                <a:gd name="T70" fmla="+- 0 280 237"/>
                <a:gd name="T71" fmla="*/ 280 h 3438"/>
                <a:gd name="T72" fmla="+- 0 6321 6277"/>
                <a:gd name="T73" fmla="*/ T72 w 4859"/>
                <a:gd name="T74" fmla="+- 0 280 237"/>
                <a:gd name="T75" fmla="*/ 280 h 3438"/>
                <a:gd name="T76" fmla="+- 0 11093 6277"/>
                <a:gd name="T77" fmla="*/ T76 w 4859"/>
                <a:gd name="T78" fmla="+- 0 280 237"/>
                <a:gd name="T79" fmla="*/ 280 h 3438"/>
                <a:gd name="T80" fmla="+- 0 11136 6277"/>
                <a:gd name="T81" fmla="*/ T80 w 4859"/>
                <a:gd name="T82" fmla="+- 0 280 237"/>
                <a:gd name="T83" fmla="*/ 280 h 3438"/>
                <a:gd name="T84" fmla="+- 0 11136 6277"/>
                <a:gd name="T85" fmla="*/ T84 w 4859"/>
                <a:gd name="T86" fmla="+- 0 237 237"/>
                <a:gd name="T87" fmla="*/ 237 h 3438"/>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859" h="3438">
                  <a:moveTo>
                    <a:pt x="4859" y="44"/>
                  </a:moveTo>
                  <a:lnTo>
                    <a:pt x="4816" y="44"/>
                  </a:lnTo>
                  <a:lnTo>
                    <a:pt x="4816" y="3394"/>
                  </a:lnTo>
                  <a:lnTo>
                    <a:pt x="44" y="3394"/>
                  </a:lnTo>
                  <a:lnTo>
                    <a:pt x="44" y="44"/>
                  </a:lnTo>
                  <a:lnTo>
                    <a:pt x="0" y="44"/>
                  </a:lnTo>
                  <a:lnTo>
                    <a:pt x="0" y="3394"/>
                  </a:lnTo>
                  <a:lnTo>
                    <a:pt x="0" y="3438"/>
                  </a:lnTo>
                  <a:lnTo>
                    <a:pt x="44" y="3438"/>
                  </a:lnTo>
                  <a:lnTo>
                    <a:pt x="4816" y="3438"/>
                  </a:lnTo>
                  <a:lnTo>
                    <a:pt x="4859" y="3438"/>
                  </a:lnTo>
                  <a:lnTo>
                    <a:pt x="4859" y="3394"/>
                  </a:lnTo>
                  <a:lnTo>
                    <a:pt x="4859" y="44"/>
                  </a:lnTo>
                  <a:close/>
                  <a:moveTo>
                    <a:pt x="4859" y="0"/>
                  </a:moveTo>
                  <a:lnTo>
                    <a:pt x="4816" y="0"/>
                  </a:lnTo>
                  <a:lnTo>
                    <a:pt x="44" y="0"/>
                  </a:lnTo>
                  <a:lnTo>
                    <a:pt x="0" y="0"/>
                  </a:lnTo>
                  <a:lnTo>
                    <a:pt x="0" y="43"/>
                  </a:lnTo>
                  <a:lnTo>
                    <a:pt x="44" y="43"/>
                  </a:lnTo>
                  <a:lnTo>
                    <a:pt x="4816" y="43"/>
                  </a:lnTo>
                  <a:lnTo>
                    <a:pt x="4859" y="43"/>
                  </a:lnTo>
                  <a:lnTo>
                    <a:pt x="48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3294959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700" y="393942"/>
            <a:ext cx="5071745" cy="505267"/>
          </a:xfrm>
          <a:prstGeom prst="rect">
            <a:avLst/>
          </a:prstGeom>
        </p:spPr>
        <p:txBody>
          <a:bodyPr vert="horz" wrap="square" lIns="0" tIns="12700" rIns="0" bIns="0" rtlCol="0">
            <a:spAutoFit/>
          </a:bodyPr>
          <a:lstStyle/>
          <a:p>
            <a:pPr marL="12700">
              <a:lnSpc>
                <a:spcPct val="100000"/>
              </a:lnSpc>
              <a:spcBef>
                <a:spcPts val="100"/>
              </a:spcBef>
            </a:pPr>
            <a:r>
              <a:rPr sz="3200" spc="-10" dirty="0">
                <a:solidFill>
                  <a:srgbClr val="FF0000"/>
                </a:solidFill>
                <a:latin typeface="+mj-lt"/>
                <a:cs typeface="Arial" panose="020B0604020202020204" pitchFamily="34" charset="0"/>
              </a:rPr>
              <a:t>Presentation</a:t>
            </a:r>
            <a:r>
              <a:rPr sz="3200" spc="-100" dirty="0">
                <a:solidFill>
                  <a:srgbClr val="FF0000"/>
                </a:solidFill>
                <a:latin typeface="+mj-lt"/>
                <a:cs typeface="Arial" panose="020B0604020202020204" pitchFamily="34" charset="0"/>
              </a:rPr>
              <a:t> </a:t>
            </a:r>
            <a:r>
              <a:rPr sz="3200" spc="-5" dirty="0">
                <a:solidFill>
                  <a:srgbClr val="FF0000"/>
                </a:solidFill>
                <a:latin typeface="+mj-lt"/>
                <a:cs typeface="Arial" panose="020B0604020202020204" pitchFamily="34" charset="0"/>
              </a:rPr>
              <a:t>Outline</a:t>
            </a:r>
            <a:endParaRPr sz="3200" dirty="0">
              <a:latin typeface="+mj-lt"/>
              <a:cs typeface="Arial" panose="020B0604020202020204" pitchFamily="34" charset="0"/>
            </a:endParaRPr>
          </a:p>
        </p:txBody>
      </p:sp>
      <p:sp>
        <p:nvSpPr>
          <p:cNvPr id="3" name="object 3"/>
          <p:cNvSpPr txBox="1"/>
          <p:nvPr/>
        </p:nvSpPr>
        <p:spPr>
          <a:xfrm>
            <a:off x="664700" y="1298327"/>
            <a:ext cx="7157010" cy="4950073"/>
          </a:xfrm>
          <a:prstGeom prst="rect">
            <a:avLst/>
          </a:prstGeom>
        </p:spPr>
        <p:txBody>
          <a:bodyPr vert="horz" wrap="square" lIns="0" tIns="12700" rIns="0" bIns="0" rtlCol="0">
            <a:spAutoFit/>
          </a:bodyPr>
          <a:lstStyle/>
          <a:p>
            <a:pPr marL="316865" indent="-304800">
              <a:spcBef>
                <a:spcPts val="100"/>
              </a:spcBef>
              <a:buChar char="•"/>
              <a:tabLst>
                <a:tab pos="316865" algn="l"/>
                <a:tab pos="317500" algn="l"/>
              </a:tabLst>
            </a:pPr>
            <a:r>
              <a:rPr lang="en-IN" sz="2000" spc="-5" dirty="0">
                <a:cs typeface="Arial MT"/>
              </a:rPr>
              <a:t>Abstract</a:t>
            </a:r>
          </a:p>
          <a:p>
            <a:pPr marL="316865" indent="-304800">
              <a:spcBef>
                <a:spcPts val="100"/>
              </a:spcBef>
              <a:buChar char="•"/>
              <a:tabLst>
                <a:tab pos="316865" algn="l"/>
                <a:tab pos="317500" algn="l"/>
              </a:tabLst>
            </a:pPr>
            <a:r>
              <a:rPr sz="2000" spc="-5" dirty="0">
                <a:cs typeface="Arial MT"/>
              </a:rPr>
              <a:t>Introduction</a:t>
            </a:r>
            <a:endParaRPr sz="2000" dirty="0">
              <a:cs typeface="Arial MT"/>
            </a:endParaRPr>
          </a:p>
          <a:p>
            <a:pPr marL="316865" indent="-300990">
              <a:buChar char="•"/>
              <a:tabLst>
                <a:tab pos="316865" algn="l"/>
                <a:tab pos="317500" algn="l"/>
              </a:tabLst>
            </a:pPr>
            <a:r>
              <a:rPr lang="en-IN" sz="2000" dirty="0">
                <a:cs typeface="Arial MT"/>
              </a:rPr>
              <a:t>Problem Statement</a:t>
            </a:r>
            <a:endParaRPr sz="2000" dirty="0">
              <a:cs typeface="Arial MT"/>
            </a:endParaRPr>
          </a:p>
          <a:p>
            <a:pPr marL="316865" indent="-304800">
              <a:buChar char="•"/>
              <a:tabLst>
                <a:tab pos="316865" algn="l"/>
                <a:tab pos="317500" algn="l"/>
              </a:tabLst>
            </a:pPr>
            <a:r>
              <a:rPr sz="2000" spc="-5" dirty="0">
                <a:cs typeface="Arial MT"/>
              </a:rPr>
              <a:t>Literature</a:t>
            </a:r>
            <a:r>
              <a:rPr sz="2000" spc="-50" dirty="0">
                <a:cs typeface="Arial MT"/>
              </a:rPr>
              <a:t> </a:t>
            </a:r>
            <a:r>
              <a:rPr sz="2000" dirty="0">
                <a:cs typeface="Arial MT"/>
              </a:rPr>
              <a:t>survey</a:t>
            </a:r>
          </a:p>
          <a:p>
            <a:pPr marL="316865" indent="-304800">
              <a:buChar char="•"/>
              <a:tabLst>
                <a:tab pos="316865" algn="l"/>
                <a:tab pos="317500" algn="l"/>
              </a:tabLst>
            </a:pPr>
            <a:r>
              <a:rPr sz="2000" spc="-5" dirty="0">
                <a:cs typeface="Arial MT"/>
              </a:rPr>
              <a:t>Inferences</a:t>
            </a:r>
            <a:r>
              <a:rPr sz="2000" spc="-35" dirty="0">
                <a:cs typeface="Arial MT"/>
              </a:rPr>
              <a:t> </a:t>
            </a:r>
            <a:r>
              <a:rPr sz="2000" spc="-5" dirty="0">
                <a:cs typeface="Arial MT"/>
              </a:rPr>
              <a:t>from</a:t>
            </a:r>
            <a:r>
              <a:rPr sz="2000" spc="-30" dirty="0">
                <a:cs typeface="Arial MT"/>
              </a:rPr>
              <a:t> </a:t>
            </a:r>
            <a:r>
              <a:rPr sz="2000" spc="-5" dirty="0">
                <a:cs typeface="Arial MT"/>
              </a:rPr>
              <a:t>Literature</a:t>
            </a:r>
            <a:r>
              <a:rPr sz="2000" spc="-30" dirty="0">
                <a:cs typeface="Arial MT"/>
              </a:rPr>
              <a:t> </a:t>
            </a:r>
            <a:r>
              <a:rPr sz="2000" spc="-5" dirty="0">
                <a:cs typeface="Arial MT"/>
              </a:rPr>
              <a:t>Survey</a:t>
            </a:r>
            <a:endParaRPr sz="2000" dirty="0">
              <a:cs typeface="Arial MT"/>
            </a:endParaRPr>
          </a:p>
          <a:p>
            <a:pPr marL="316865" indent="-304800">
              <a:buChar char="•"/>
              <a:tabLst>
                <a:tab pos="316865" algn="l"/>
                <a:tab pos="317500" algn="l"/>
              </a:tabLst>
            </a:pPr>
            <a:r>
              <a:rPr lang="en-IN" sz="2000" spc="-5" dirty="0">
                <a:cs typeface="Arial MT"/>
              </a:rPr>
              <a:t>Existing System</a:t>
            </a:r>
            <a:endParaRPr lang="en-IN" sz="2000" dirty="0">
              <a:cs typeface="Arial MT"/>
            </a:endParaRPr>
          </a:p>
          <a:p>
            <a:pPr marL="316865" indent="-304800">
              <a:buChar char="•"/>
              <a:tabLst>
                <a:tab pos="316865" algn="l"/>
                <a:tab pos="317500" algn="l"/>
              </a:tabLst>
            </a:pPr>
            <a:r>
              <a:rPr lang="en-IN" sz="2000" spc="-5" dirty="0">
                <a:cs typeface="Arial MT"/>
              </a:rPr>
              <a:t>Goal</a:t>
            </a:r>
            <a:endParaRPr sz="2000" dirty="0">
              <a:cs typeface="Arial MT"/>
            </a:endParaRPr>
          </a:p>
          <a:p>
            <a:pPr marL="316865" indent="-304800">
              <a:buChar char="•"/>
              <a:tabLst>
                <a:tab pos="316865" algn="l"/>
                <a:tab pos="317500" algn="l"/>
              </a:tabLst>
            </a:pPr>
            <a:r>
              <a:rPr lang="en-IN" sz="2000" dirty="0">
                <a:cs typeface="Arial MT"/>
              </a:rPr>
              <a:t>Objective</a:t>
            </a:r>
          </a:p>
          <a:p>
            <a:pPr marL="316865" indent="-304800">
              <a:buChar char="•"/>
              <a:tabLst>
                <a:tab pos="316865" algn="l"/>
                <a:tab pos="317500" algn="l"/>
              </a:tabLst>
            </a:pPr>
            <a:r>
              <a:rPr lang="en-IN" sz="2000" dirty="0">
                <a:cs typeface="Arial MT"/>
              </a:rPr>
              <a:t>Modules</a:t>
            </a:r>
            <a:endParaRPr sz="2000" dirty="0">
              <a:cs typeface="Arial MT"/>
            </a:endParaRPr>
          </a:p>
          <a:p>
            <a:pPr marL="316865" indent="-304800">
              <a:buChar char="•"/>
              <a:tabLst>
                <a:tab pos="316865" algn="l"/>
                <a:tab pos="317500" algn="l"/>
              </a:tabLst>
            </a:pPr>
            <a:r>
              <a:rPr sz="2000" spc="-5" dirty="0">
                <a:cs typeface="Arial MT"/>
              </a:rPr>
              <a:t>Proposed</a:t>
            </a:r>
            <a:r>
              <a:rPr sz="2000" spc="-55" dirty="0">
                <a:cs typeface="Arial MT"/>
              </a:rPr>
              <a:t> </a:t>
            </a:r>
            <a:r>
              <a:rPr sz="2000" spc="-5" dirty="0">
                <a:cs typeface="Arial MT"/>
              </a:rPr>
              <a:t>System</a:t>
            </a:r>
            <a:endParaRPr lang="en-IN" sz="2000" spc="-5" dirty="0">
              <a:cs typeface="Arial MT"/>
            </a:endParaRPr>
          </a:p>
          <a:p>
            <a:pPr marL="316865" indent="-304800">
              <a:buChar char="•"/>
              <a:tabLst>
                <a:tab pos="316865" algn="l"/>
                <a:tab pos="317500" algn="l"/>
              </a:tabLst>
            </a:pPr>
            <a:r>
              <a:rPr lang="en-IN" sz="2000" spc="-5" dirty="0">
                <a:cs typeface="Arial MT"/>
              </a:rPr>
              <a:t>System Architecture</a:t>
            </a:r>
          </a:p>
          <a:p>
            <a:pPr marL="316865" indent="-304800">
              <a:buChar char="•"/>
              <a:tabLst>
                <a:tab pos="316865" algn="l"/>
                <a:tab pos="317500" algn="l"/>
              </a:tabLst>
            </a:pPr>
            <a:r>
              <a:rPr lang="en-IN" sz="2000" spc="-5" dirty="0">
                <a:cs typeface="Arial MT"/>
              </a:rPr>
              <a:t>Description of Software Implementation</a:t>
            </a:r>
          </a:p>
          <a:p>
            <a:pPr marL="316865" indent="-304800">
              <a:buChar char="•"/>
              <a:tabLst>
                <a:tab pos="316865" algn="l"/>
                <a:tab pos="317500" algn="l"/>
              </a:tabLst>
            </a:pPr>
            <a:r>
              <a:rPr sz="2000" spc="-5" dirty="0">
                <a:cs typeface="Arial MT"/>
              </a:rPr>
              <a:t>Results</a:t>
            </a:r>
            <a:r>
              <a:rPr sz="2000" spc="-35" dirty="0">
                <a:cs typeface="Arial MT"/>
              </a:rPr>
              <a:t> </a:t>
            </a:r>
            <a:r>
              <a:rPr sz="2000" dirty="0">
                <a:cs typeface="Arial MT"/>
              </a:rPr>
              <a:t>&amp;</a:t>
            </a:r>
            <a:r>
              <a:rPr sz="2000" spc="-40" dirty="0">
                <a:cs typeface="Arial MT"/>
              </a:rPr>
              <a:t> </a:t>
            </a:r>
            <a:r>
              <a:rPr sz="2000" spc="-5" dirty="0">
                <a:cs typeface="Arial MT"/>
              </a:rPr>
              <a:t>Discussion</a:t>
            </a:r>
            <a:endParaRPr sz="2000" dirty="0">
              <a:cs typeface="Arial MT"/>
            </a:endParaRPr>
          </a:p>
          <a:p>
            <a:pPr marL="316865" indent="-304800">
              <a:buChar char="•"/>
              <a:tabLst>
                <a:tab pos="316865" algn="l"/>
                <a:tab pos="317500" algn="l"/>
              </a:tabLst>
            </a:pPr>
            <a:r>
              <a:rPr sz="2000" spc="-5" dirty="0">
                <a:cs typeface="Arial MT"/>
              </a:rPr>
              <a:t>Conclusion</a:t>
            </a:r>
            <a:endParaRPr lang="en-IN" sz="2000" spc="-135" dirty="0">
              <a:cs typeface="Arial MT"/>
            </a:endParaRPr>
          </a:p>
          <a:p>
            <a:pPr marL="316865" indent="-304800">
              <a:buChar char="•"/>
              <a:tabLst>
                <a:tab pos="316865" algn="l"/>
                <a:tab pos="317500" algn="l"/>
              </a:tabLst>
            </a:pPr>
            <a:r>
              <a:rPr sz="2000" spc="-5" dirty="0">
                <a:cs typeface="Arial MT"/>
              </a:rPr>
              <a:t>Future</a:t>
            </a:r>
            <a:r>
              <a:rPr sz="2000" spc="-25" dirty="0">
                <a:cs typeface="Arial MT"/>
              </a:rPr>
              <a:t> </a:t>
            </a:r>
            <a:r>
              <a:rPr lang="en-IN" sz="2000" spc="-5" dirty="0">
                <a:cs typeface="Arial MT"/>
              </a:rPr>
              <a:t>Enhancement</a:t>
            </a:r>
            <a:endParaRPr sz="2000" dirty="0">
              <a:cs typeface="Arial MT"/>
            </a:endParaRPr>
          </a:p>
          <a:p>
            <a:pPr marL="316865" indent="-304800">
              <a:buChar char="•"/>
              <a:tabLst>
                <a:tab pos="316865" algn="l"/>
                <a:tab pos="317500" algn="l"/>
              </a:tabLst>
            </a:pPr>
            <a:r>
              <a:rPr sz="2000" spc="-5" dirty="0">
                <a:cs typeface="Arial MT"/>
              </a:rPr>
              <a:t>References</a:t>
            </a:r>
            <a:endParaRPr sz="2000" dirty="0">
              <a:cs typeface="Arial MT"/>
            </a:endParaRPr>
          </a:p>
        </p:txBody>
      </p:sp>
      <p:grpSp>
        <p:nvGrpSpPr>
          <p:cNvPr id="7" name="object 7"/>
          <p:cNvGrpSpPr/>
          <p:nvPr/>
        </p:nvGrpSpPr>
        <p:grpSpPr>
          <a:xfrm>
            <a:off x="131312" y="120062"/>
            <a:ext cx="11938000" cy="6620509"/>
            <a:chOff x="131312" y="120062"/>
            <a:chExt cx="11938000" cy="6620509"/>
          </a:xfrm>
        </p:grpSpPr>
        <p:sp>
          <p:nvSpPr>
            <p:cNvPr id="8" name="object 8"/>
            <p:cNvSpPr/>
            <p:nvPr/>
          </p:nvSpPr>
          <p:spPr>
            <a:xfrm>
              <a:off x="131325" y="120074"/>
              <a:ext cx="11934825" cy="6620509"/>
            </a:xfrm>
            <a:custGeom>
              <a:avLst/>
              <a:gdLst/>
              <a:ahLst/>
              <a:cxnLst/>
              <a:rect l="l" t="t" r="r" b="b"/>
              <a:pathLst>
                <a:path w="11934825" h="6620509">
                  <a:moveTo>
                    <a:pt x="4749" y="0"/>
                  </a:moveTo>
                  <a:lnTo>
                    <a:pt x="4749" y="6619999"/>
                  </a:lnTo>
                </a:path>
                <a:path w="11934825" h="6620509">
                  <a:moveTo>
                    <a:pt x="11930049" y="0"/>
                  </a:moveTo>
                  <a:lnTo>
                    <a:pt x="11930049" y="6619999"/>
                  </a:lnTo>
                </a:path>
                <a:path w="11934825" h="6620509">
                  <a:moveTo>
                    <a:pt x="0" y="4749"/>
                  </a:moveTo>
                  <a:lnTo>
                    <a:pt x="11934799" y="4749"/>
                  </a:lnTo>
                </a:path>
                <a:path w="11934825" h="6620509">
                  <a:moveTo>
                    <a:pt x="0" y="6615249"/>
                  </a:moveTo>
                  <a:lnTo>
                    <a:pt x="11934799" y="6615249"/>
                  </a:lnTo>
                </a:path>
              </a:pathLst>
            </a:custGeom>
            <a:ln w="9524">
              <a:solidFill>
                <a:srgbClr val="000000"/>
              </a:solidFill>
            </a:ln>
          </p:spPr>
          <p:txBody>
            <a:bodyPr wrap="square" lIns="0" tIns="0" rIns="0" bIns="0" rtlCol="0"/>
            <a:lstStyle/>
            <a:p>
              <a:endParaRPr/>
            </a:p>
          </p:txBody>
        </p:sp>
        <p:sp>
          <p:nvSpPr>
            <p:cNvPr id="9" name="object 9"/>
            <p:cNvSpPr/>
            <p:nvPr/>
          </p:nvSpPr>
          <p:spPr>
            <a:xfrm>
              <a:off x="138825" y="1096799"/>
              <a:ext cx="11925300" cy="13970"/>
            </a:xfrm>
            <a:custGeom>
              <a:avLst/>
              <a:gdLst/>
              <a:ahLst/>
              <a:cxnLst/>
              <a:rect l="l" t="t" r="r" b="b"/>
              <a:pathLst>
                <a:path w="11925300" h="13969">
                  <a:moveTo>
                    <a:pt x="0" y="13799"/>
                  </a:moveTo>
                  <a:lnTo>
                    <a:pt x="11925299" y="0"/>
                  </a:lnTo>
                </a:path>
              </a:pathLst>
            </a:custGeom>
            <a:ln w="9524">
              <a:solidFill>
                <a:srgbClr val="44546A"/>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E84DB742-F416-11F0-128B-7C90DD08BE61}"/>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2</a:t>
            </a:fld>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04800"/>
            <a:ext cx="9238925"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solidFill>
                  <a:srgbClr val="FF0000"/>
                </a:solidFill>
                <a:latin typeface="+mj-lt"/>
                <a:cs typeface="Arial MT"/>
              </a:rPr>
              <a:t>Overall Network</a:t>
            </a:r>
            <a:endParaRPr lang="en-US" sz="3200" dirty="0">
              <a:solidFill>
                <a:srgbClr val="FF0000"/>
              </a:solidFill>
              <a:latin typeface="+mj-lt"/>
              <a:cs typeface="Arial M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3" name="Rectangle 4">
            <a:extLst>
              <a:ext uri="{FF2B5EF4-FFF2-40B4-BE49-F238E27FC236}">
                <a16:creationId xmlns:a16="http://schemas.microsoft.com/office/drawing/2014/main" id="{0656CA87-5607-678C-96DE-E338ABC12705}"/>
              </a:ext>
            </a:extLst>
          </p:cNvPr>
          <p:cNvSpPr>
            <a:spLocks noChangeArrowheads="1"/>
          </p:cNvSpPr>
          <p:nvPr/>
        </p:nvSpPr>
        <p:spPr bwMode="auto">
          <a:xfrm>
            <a:off x="3657600" y="114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pSp>
        <p:nvGrpSpPr>
          <p:cNvPr id="10" name="Group 2">
            <a:extLst>
              <a:ext uri="{FF2B5EF4-FFF2-40B4-BE49-F238E27FC236}">
                <a16:creationId xmlns:a16="http://schemas.microsoft.com/office/drawing/2014/main" id="{3832D3CA-4755-637F-56C8-EAFE6320921F}"/>
              </a:ext>
            </a:extLst>
          </p:cNvPr>
          <p:cNvGrpSpPr>
            <a:grpSpLocks/>
          </p:cNvGrpSpPr>
          <p:nvPr/>
        </p:nvGrpSpPr>
        <p:grpSpPr bwMode="auto">
          <a:xfrm>
            <a:off x="3086400" y="1237628"/>
            <a:ext cx="6019200" cy="4906800"/>
            <a:chOff x="1152" y="241"/>
            <a:chExt cx="4789" cy="3193"/>
          </a:xfrm>
        </p:grpSpPr>
        <p:pic>
          <p:nvPicPr>
            <p:cNvPr id="6147" name="Picture 3">
              <a:extLst>
                <a:ext uri="{FF2B5EF4-FFF2-40B4-BE49-F238E27FC236}">
                  <a16:creationId xmlns:a16="http://schemas.microsoft.com/office/drawing/2014/main" id="{FA0B5BEA-169B-F90C-C4F9-C2DD0A9BB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 y="422"/>
              <a:ext cx="4602" cy="2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AutoShape 4">
              <a:extLst>
                <a:ext uri="{FF2B5EF4-FFF2-40B4-BE49-F238E27FC236}">
                  <a16:creationId xmlns:a16="http://schemas.microsoft.com/office/drawing/2014/main" id="{CFFE08FC-7998-B6A6-58E1-C3F3B9D80B69}"/>
                </a:ext>
              </a:extLst>
            </p:cNvPr>
            <p:cNvSpPr>
              <a:spLocks/>
            </p:cNvSpPr>
            <p:nvPr/>
          </p:nvSpPr>
          <p:spPr bwMode="auto">
            <a:xfrm>
              <a:off x="1152" y="241"/>
              <a:ext cx="4789" cy="3193"/>
            </a:xfrm>
            <a:custGeom>
              <a:avLst/>
              <a:gdLst>
                <a:gd name="T0" fmla="+- 0 5941 1152"/>
                <a:gd name="T1" fmla="*/ T0 w 4789"/>
                <a:gd name="T2" fmla="+- 0 285 241"/>
                <a:gd name="T3" fmla="*/ 285 h 3193"/>
                <a:gd name="T4" fmla="+- 0 5898 1152"/>
                <a:gd name="T5" fmla="*/ T4 w 4789"/>
                <a:gd name="T6" fmla="+- 0 285 241"/>
                <a:gd name="T7" fmla="*/ 285 h 3193"/>
                <a:gd name="T8" fmla="+- 0 5898 1152"/>
                <a:gd name="T9" fmla="*/ T8 w 4789"/>
                <a:gd name="T10" fmla="+- 0 3391 241"/>
                <a:gd name="T11" fmla="*/ 3391 h 3193"/>
                <a:gd name="T12" fmla="+- 0 1195 1152"/>
                <a:gd name="T13" fmla="*/ T12 w 4789"/>
                <a:gd name="T14" fmla="+- 0 3391 241"/>
                <a:gd name="T15" fmla="*/ 3391 h 3193"/>
                <a:gd name="T16" fmla="+- 0 1195 1152"/>
                <a:gd name="T17" fmla="*/ T16 w 4789"/>
                <a:gd name="T18" fmla="+- 0 285 241"/>
                <a:gd name="T19" fmla="*/ 285 h 3193"/>
                <a:gd name="T20" fmla="+- 0 1152 1152"/>
                <a:gd name="T21" fmla="*/ T20 w 4789"/>
                <a:gd name="T22" fmla="+- 0 285 241"/>
                <a:gd name="T23" fmla="*/ 285 h 3193"/>
                <a:gd name="T24" fmla="+- 0 1152 1152"/>
                <a:gd name="T25" fmla="*/ T24 w 4789"/>
                <a:gd name="T26" fmla="+- 0 3391 241"/>
                <a:gd name="T27" fmla="*/ 3391 h 3193"/>
                <a:gd name="T28" fmla="+- 0 1152 1152"/>
                <a:gd name="T29" fmla="*/ T28 w 4789"/>
                <a:gd name="T30" fmla="+- 0 3434 241"/>
                <a:gd name="T31" fmla="*/ 3434 h 3193"/>
                <a:gd name="T32" fmla="+- 0 1195 1152"/>
                <a:gd name="T33" fmla="*/ T32 w 4789"/>
                <a:gd name="T34" fmla="+- 0 3434 241"/>
                <a:gd name="T35" fmla="*/ 3434 h 3193"/>
                <a:gd name="T36" fmla="+- 0 5898 1152"/>
                <a:gd name="T37" fmla="*/ T36 w 4789"/>
                <a:gd name="T38" fmla="+- 0 3434 241"/>
                <a:gd name="T39" fmla="*/ 3434 h 3193"/>
                <a:gd name="T40" fmla="+- 0 5941 1152"/>
                <a:gd name="T41" fmla="*/ T40 w 4789"/>
                <a:gd name="T42" fmla="+- 0 3434 241"/>
                <a:gd name="T43" fmla="*/ 3434 h 3193"/>
                <a:gd name="T44" fmla="+- 0 5941 1152"/>
                <a:gd name="T45" fmla="*/ T44 w 4789"/>
                <a:gd name="T46" fmla="+- 0 3391 241"/>
                <a:gd name="T47" fmla="*/ 3391 h 3193"/>
                <a:gd name="T48" fmla="+- 0 5941 1152"/>
                <a:gd name="T49" fmla="*/ T48 w 4789"/>
                <a:gd name="T50" fmla="+- 0 285 241"/>
                <a:gd name="T51" fmla="*/ 285 h 3193"/>
                <a:gd name="T52" fmla="+- 0 5941 1152"/>
                <a:gd name="T53" fmla="*/ T52 w 4789"/>
                <a:gd name="T54" fmla="+- 0 241 241"/>
                <a:gd name="T55" fmla="*/ 241 h 3193"/>
                <a:gd name="T56" fmla="+- 0 5898 1152"/>
                <a:gd name="T57" fmla="*/ T56 w 4789"/>
                <a:gd name="T58" fmla="+- 0 241 241"/>
                <a:gd name="T59" fmla="*/ 241 h 3193"/>
                <a:gd name="T60" fmla="+- 0 1195 1152"/>
                <a:gd name="T61" fmla="*/ T60 w 4789"/>
                <a:gd name="T62" fmla="+- 0 241 241"/>
                <a:gd name="T63" fmla="*/ 241 h 3193"/>
                <a:gd name="T64" fmla="+- 0 1152 1152"/>
                <a:gd name="T65" fmla="*/ T64 w 4789"/>
                <a:gd name="T66" fmla="+- 0 241 241"/>
                <a:gd name="T67" fmla="*/ 241 h 3193"/>
                <a:gd name="T68" fmla="+- 0 1152 1152"/>
                <a:gd name="T69" fmla="*/ T68 w 4789"/>
                <a:gd name="T70" fmla="+- 0 284 241"/>
                <a:gd name="T71" fmla="*/ 284 h 3193"/>
                <a:gd name="T72" fmla="+- 0 1195 1152"/>
                <a:gd name="T73" fmla="*/ T72 w 4789"/>
                <a:gd name="T74" fmla="+- 0 284 241"/>
                <a:gd name="T75" fmla="*/ 284 h 3193"/>
                <a:gd name="T76" fmla="+- 0 5898 1152"/>
                <a:gd name="T77" fmla="*/ T76 w 4789"/>
                <a:gd name="T78" fmla="+- 0 284 241"/>
                <a:gd name="T79" fmla="*/ 284 h 3193"/>
                <a:gd name="T80" fmla="+- 0 5941 1152"/>
                <a:gd name="T81" fmla="*/ T80 w 4789"/>
                <a:gd name="T82" fmla="+- 0 284 241"/>
                <a:gd name="T83" fmla="*/ 284 h 3193"/>
                <a:gd name="T84" fmla="+- 0 5941 1152"/>
                <a:gd name="T85" fmla="*/ T84 w 4789"/>
                <a:gd name="T86" fmla="+- 0 241 241"/>
                <a:gd name="T87" fmla="*/ 241 h 3193"/>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Lst>
              <a:rect l="0" t="0" r="r" b="b"/>
              <a:pathLst>
                <a:path w="4789" h="3193">
                  <a:moveTo>
                    <a:pt x="4789" y="44"/>
                  </a:moveTo>
                  <a:lnTo>
                    <a:pt x="4746" y="44"/>
                  </a:lnTo>
                  <a:lnTo>
                    <a:pt x="4746" y="3150"/>
                  </a:lnTo>
                  <a:lnTo>
                    <a:pt x="43" y="3150"/>
                  </a:lnTo>
                  <a:lnTo>
                    <a:pt x="43" y="44"/>
                  </a:lnTo>
                  <a:lnTo>
                    <a:pt x="0" y="44"/>
                  </a:lnTo>
                  <a:lnTo>
                    <a:pt x="0" y="3150"/>
                  </a:lnTo>
                  <a:lnTo>
                    <a:pt x="0" y="3193"/>
                  </a:lnTo>
                  <a:lnTo>
                    <a:pt x="43" y="3193"/>
                  </a:lnTo>
                  <a:lnTo>
                    <a:pt x="4746" y="3193"/>
                  </a:lnTo>
                  <a:lnTo>
                    <a:pt x="4789" y="3193"/>
                  </a:lnTo>
                  <a:lnTo>
                    <a:pt x="4789" y="3150"/>
                  </a:lnTo>
                  <a:lnTo>
                    <a:pt x="4789" y="44"/>
                  </a:lnTo>
                  <a:close/>
                  <a:moveTo>
                    <a:pt x="4789" y="0"/>
                  </a:moveTo>
                  <a:lnTo>
                    <a:pt x="4746" y="0"/>
                  </a:lnTo>
                  <a:lnTo>
                    <a:pt x="43" y="0"/>
                  </a:lnTo>
                  <a:lnTo>
                    <a:pt x="0" y="0"/>
                  </a:lnTo>
                  <a:lnTo>
                    <a:pt x="0" y="43"/>
                  </a:lnTo>
                  <a:lnTo>
                    <a:pt x="43" y="43"/>
                  </a:lnTo>
                  <a:lnTo>
                    <a:pt x="4746" y="43"/>
                  </a:lnTo>
                  <a:lnTo>
                    <a:pt x="4789" y="43"/>
                  </a:lnTo>
                  <a:lnTo>
                    <a:pt x="478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6" name="Slide Number Placeholder 15">
            <a:extLst>
              <a:ext uri="{FF2B5EF4-FFF2-40B4-BE49-F238E27FC236}">
                <a16:creationId xmlns:a16="http://schemas.microsoft.com/office/drawing/2014/main" id="{C29F7BD8-8B3B-0A9E-69DC-2C75D3F46B44}"/>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20</a:t>
            </a:fld>
            <a:endParaRPr lang="en-IN" dirty="0"/>
          </a:p>
        </p:txBody>
      </p:sp>
    </p:spTree>
    <p:extLst>
      <p:ext uri="{BB962C8B-B14F-4D97-AF65-F5344CB8AC3E}">
        <p14:creationId xmlns:p14="http://schemas.microsoft.com/office/powerpoint/2010/main" val="1849008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04800"/>
            <a:ext cx="9238925"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solidFill>
                  <a:srgbClr val="FF0000"/>
                </a:solidFill>
                <a:latin typeface="+mj-lt"/>
                <a:cs typeface="Arial MT"/>
              </a:rPr>
              <a:t>Desktop Site View on the Tablet</a:t>
            </a:r>
            <a:endParaRPr lang="en-US" sz="3200" dirty="0">
              <a:solidFill>
                <a:srgbClr val="FF0000"/>
              </a:solidFill>
              <a:latin typeface="+mj-lt"/>
              <a:cs typeface="Arial M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3" name="Rectangle 4">
            <a:extLst>
              <a:ext uri="{FF2B5EF4-FFF2-40B4-BE49-F238E27FC236}">
                <a16:creationId xmlns:a16="http://schemas.microsoft.com/office/drawing/2014/main" id="{0656CA87-5607-678C-96DE-E338ABC12705}"/>
              </a:ext>
            </a:extLst>
          </p:cNvPr>
          <p:cNvSpPr>
            <a:spLocks noChangeArrowheads="1"/>
          </p:cNvSpPr>
          <p:nvPr/>
        </p:nvSpPr>
        <p:spPr bwMode="auto">
          <a:xfrm>
            <a:off x="3657600" y="114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7" name="image24.png">
            <a:extLst>
              <a:ext uri="{FF2B5EF4-FFF2-40B4-BE49-F238E27FC236}">
                <a16:creationId xmlns:a16="http://schemas.microsoft.com/office/drawing/2014/main" id="{E33C9413-A14B-C762-1AEE-BCDEE6D636F1}"/>
              </a:ext>
            </a:extLst>
          </p:cNvPr>
          <p:cNvPicPr>
            <a:picLocks noChangeAspect="1"/>
          </p:cNvPicPr>
          <p:nvPr/>
        </p:nvPicPr>
        <p:blipFill>
          <a:blip r:embed="rId2" cstate="print"/>
          <a:stretch>
            <a:fillRect/>
          </a:stretch>
        </p:blipFill>
        <p:spPr>
          <a:xfrm>
            <a:off x="1927706" y="1256727"/>
            <a:ext cx="8360325" cy="5025600"/>
          </a:xfrm>
          <a:prstGeom prst="rect">
            <a:avLst/>
          </a:prstGeom>
        </p:spPr>
      </p:pic>
      <p:sp>
        <p:nvSpPr>
          <p:cNvPr id="12" name="Slide Number Placeholder 11">
            <a:extLst>
              <a:ext uri="{FF2B5EF4-FFF2-40B4-BE49-F238E27FC236}">
                <a16:creationId xmlns:a16="http://schemas.microsoft.com/office/drawing/2014/main" id="{43D3D496-6F94-A835-CDB5-D6538AC2A022}"/>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21</a:t>
            </a:fld>
            <a:endParaRPr lang="en-IN" dirty="0"/>
          </a:p>
        </p:txBody>
      </p:sp>
    </p:spTree>
    <p:extLst>
      <p:ext uri="{BB962C8B-B14F-4D97-AF65-F5344CB8AC3E}">
        <p14:creationId xmlns:p14="http://schemas.microsoft.com/office/powerpoint/2010/main" val="471186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04800"/>
            <a:ext cx="9238925"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solidFill>
                  <a:srgbClr val="FF0000"/>
                </a:solidFill>
                <a:latin typeface="+mj-lt"/>
                <a:cs typeface="Arial MT"/>
              </a:rPr>
              <a:t>Web Browser View on the Tablet</a:t>
            </a:r>
            <a:endParaRPr lang="en-US" sz="3200" dirty="0">
              <a:solidFill>
                <a:srgbClr val="FF0000"/>
              </a:solidFill>
              <a:latin typeface="+mj-lt"/>
              <a:cs typeface="Arial M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3" name="Rectangle 4">
            <a:extLst>
              <a:ext uri="{FF2B5EF4-FFF2-40B4-BE49-F238E27FC236}">
                <a16:creationId xmlns:a16="http://schemas.microsoft.com/office/drawing/2014/main" id="{0656CA87-5607-678C-96DE-E338ABC12705}"/>
              </a:ext>
            </a:extLst>
          </p:cNvPr>
          <p:cNvSpPr>
            <a:spLocks noChangeArrowheads="1"/>
          </p:cNvSpPr>
          <p:nvPr/>
        </p:nvSpPr>
        <p:spPr bwMode="auto">
          <a:xfrm>
            <a:off x="3657600" y="114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8" name="image25.png">
            <a:extLst>
              <a:ext uri="{FF2B5EF4-FFF2-40B4-BE49-F238E27FC236}">
                <a16:creationId xmlns:a16="http://schemas.microsoft.com/office/drawing/2014/main" id="{93E8085F-A0D6-C0BC-C442-A5FD5174A431}"/>
              </a:ext>
            </a:extLst>
          </p:cNvPr>
          <p:cNvPicPr>
            <a:picLocks noChangeAspect="1"/>
          </p:cNvPicPr>
          <p:nvPr/>
        </p:nvPicPr>
        <p:blipFill>
          <a:blip r:embed="rId2" cstate="print"/>
          <a:stretch>
            <a:fillRect/>
          </a:stretch>
        </p:blipFill>
        <p:spPr>
          <a:xfrm>
            <a:off x="2069759" y="1276182"/>
            <a:ext cx="8052482" cy="5025600"/>
          </a:xfrm>
          <a:prstGeom prst="rect">
            <a:avLst/>
          </a:prstGeom>
        </p:spPr>
      </p:pic>
      <p:sp>
        <p:nvSpPr>
          <p:cNvPr id="11" name="Slide Number Placeholder 10">
            <a:extLst>
              <a:ext uri="{FF2B5EF4-FFF2-40B4-BE49-F238E27FC236}">
                <a16:creationId xmlns:a16="http://schemas.microsoft.com/office/drawing/2014/main" id="{6E73524D-41DA-A445-CDDD-4A4881DA6D92}"/>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22</a:t>
            </a:fld>
            <a:endParaRPr lang="en-IN" dirty="0"/>
          </a:p>
        </p:txBody>
      </p:sp>
    </p:spTree>
    <p:extLst>
      <p:ext uri="{BB962C8B-B14F-4D97-AF65-F5344CB8AC3E}">
        <p14:creationId xmlns:p14="http://schemas.microsoft.com/office/powerpoint/2010/main" val="2873821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04800"/>
            <a:ext cx="9238925"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solidFill>
                  <a:srgbClr val="FF0000"/>
                </a:solidFill>
                <a:latin typeface="+mj-lt"/>
                <a:cs typeface="Arial MT"/>
              </a:rPr>
              <a:t>Login Page View on the Tablet</a:t>
            </a:r>
            <a:endParaRPr lang="en-US" sz="3200" dirty="0">
              <a:solidFill>
                <a:srgbClr val="FF0000"/>
              </a:solidFill>
              <a:latin typeface="+mj-lt"/>
              <a:cs typeface="Arial M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3" name="Rectangle 4">
            <a:extLst>
              <a:ext uri="{FF2B5EF4-FFF2-40B4-BE49-F238E27FC236}">
                <a16:creationId xmlns:a16="http://schemas.microsoft.com/office/drawing/2014/main" id="{0656CA87-5607-678C-96DE-E338ABC12705}"/>
              </a:ext>
            </a:extLst>
          </p:cNvPr>
          <p:cNvSpPr>
            <a:spLocks noChangeArrowheads="1"/>
          </p:cNvSpPr>
          <p:nvPr/>
        </p:nvSpPr>
        <p:spPr bwMode="auto">
          <a:xfrm>
            <a:off x="3657600" y="11430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9" name="Picture 8">
            <a:extLst>
              <a:ext uri="{FF2B5EF4-FFF2-40B4-BE49-F238E27FC236}">
                <a16:creationId xmlns:a16="http://schemas.microsoft.com/office/drawing/2014/main" id="{D1BDCA3B-A478-0A32-CFD4-A5438444E98C}"/>
              </a:ext>
            </a:extLst>
          </p:cNvPr>
          <p:cNvPicPr>
            <a:picLocks noChangeAspect="1"/>
          </p:cNvPicPr>
          <p:nvPr/>
        </p:nvPicPr>
        <p:blipFill>
          <a:blip r:embed="rId2"/>
          <a:stretch>
            <a:fillRect/>
          </a:stretch>
        </p:blipFill>
        <p:spPr>
          <a:xfrm>
            <a:off x="2069400" y="1330545"/>
            <a:ext cx="8053200" cy="4196909"/>
          </a:xfrm>
          <a:prstGeom prst="rect">
            <a:avLst/>
          </a:prstGeom>
        </p:spPr>
      </p:pic>
      <p:sp>
        <p:nvSpPr>
          <p:cNvPr id="12" name="Slide Number Placeholder 11">
            <a:extLst>
              <a:ext uri="{FF2B5EF4-FFF2-40B4-BE49-F238E27FC236}">
                <a16:creationId xmlns:a16="http://schemas.microsoft.com/office/drawing/2014/main" id="{075687DB-613B-B0DC-0AD7-FCB6A6D91215}"/>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23</a:t>
            </a:fld>
            <a:endParaRPr lang="en-IN" dirty="0"/>
          </a:p>
        </p:txBody>
      </p:sp>
    </p:spTree>
    <p:extLst>
      <p:ext uri="{BB962C8B-B14F-4D97-AF65-F5344CB8AC3E}">
        <p14:creationId xmlns:p14="http://schemas.microsoft.com/office/powerpoint/2010/main" val="422734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32933"/>
            <a:ext cx="9238925" cy="505267"/>
          </a:xfrm>
          <a:prstGeom prst="rect">
            <a:avLst/>
          </a:prstGeom>
        </p:spPr>
        <p:txBody>
          <a:bodyPr vert="horz" wrap="square" lIns="0" tIns="12700" rIns="0" bIns="0" rtlCol="0">
            <a:spAutoFit/>
          </a:bodyPr>
          <a:lstStyle/>
          <a:p>
            <a:pPr marL="12700">
              <a:lnSpc>
                <a:spcPct val="100000"/>
              </a:lnSpc>
              <a:spcBef>
                <a:spcPts val="100"/>
              </a:spcBef>
            </a:pPr>
            <a:r>
              <a:rPr lang="en-US" sz="3200" spc="-5" dirty="0">
                <a:solidFill>
                  <a:srgbClr val="FF0000"/>
                </a:solidFill>
                <a:latin typeface="+mj-lt"/>
                <a:cs typeface="Arial MT"/>
              </a:rPr>
              <a:t>IoT</a:t>
            </a:r>
            <a:r>
              <a:rPr lang="en-US" sz="3200" spc="-45" dirty="0">
                <a:solidFill>
                  <a:srgbClr val="FF0000"/>
                </a:solidFill>
                <a:latin typeface="+mj-lt"/>
                <a:cs typeface="Arial MT"/>
              </a:rPr>
              <a:t> </a:t>
            </a:r>
            <a:r>
              <a:rPr lang="en-US" sz="3200" spc="-5" dirty="0">
                <a:solidFill>
                  <a:srgbClr val="FF0000"/>
                </a:solidFill>
                <a:latin typeface="+mj-lt"/>
                <a:cs typeface="Arial MT"/>
              </a:rPr>
              <a:t>devices</a:t>
            </a:r>
            <a:r>
              <a:rPr lang="en-US" sz="3200" spc="-10" dirty="0">
                <a:solidFill>
                  <a:srgbClr val="FF0000"/>
                </a:solidFill>
                <a:latin typeface="+mj-lt"/>
                <a:cs typeface="Arial MT"/>
              </a:rPr>
              <a:t> </a:t>
            </a:r>
            <a:r>
              <a:rPr lang="en-US" sz="3200" spc="-5" dirty="0">
                <a:solidFill>
                  <a:srgbClr val="FF0000"/>
                </a:solidFill>
                <a:latin typeface="+mj-lt"/>
                <a:cs typeface="Arial MT"/>
              </a:rPr>
              <a:t>displayed</a:t>
            </a:r>
            <a:r>
              <a:rPr lang="en-US" sz="3200" spc="-15" dirty="0">
                <a:solidFill>
                  <a:srgbClr val="FF0000"/>
                </a:solidFill>
                <a:latin typeface="+mj-lt"/>
                <a:cs typeface="Arial MT"/>
              </a:rPr>
              <a:t> </a:t>
            </a:r>
            <a:r>
              <a:rPr lang="en-US" sz="3200" spc="-5" dirty="0">
                <a:solidFill>
                  <a:srgbClr val="FF0000"/>
                </a:solidFill>
                <a:latin typeface="+mj-lt"/>
                <a:cs typeface="Arial MT"/>
              </a:rPr>
              <a:t>on</a:t>
            </a:r>
            <a:r>
              <a:rPr lang="en-US" sz="3200" spc="-15" dirty="0">
                <a:solidFill>
                  <a:srgbClr val="FF0000"/>
                </a:solidFill>
                <a:latin typeface="+mj-lt"/>
                <a:cs typeface="Arial MT"/>
              </a:rPr>
              <a:t> </a:t>
            </a:r>
            <a:r>
              <a:rPr lang="en-US" sz="3200" spc="-5" dirty="0">
                <a:solidFill>
                  <a:srgbClr val="FF0000"/>
                </a:solidFill>
                <a:latin typeface="+mj-lt"/>
                <a:cs typeface="Arial MT"/>
              </a:rPr>
              <a:t>the</a:t>
            </a:r>
            <a:r>
              <a:rPr lang="en-US" sz="3200" spc="-45" dirty="0">
                <a:solidFill>
                  <a:srgbClr val="FF0000"/>
                </a:solidFill>
                <a:latin typeface="+mj-lt"/>
                <a:cs typeface="Arial MT"/>
              </a:rPr>
              <a:t> </a:t>
            </a:r>
            <a:r>
              <a:rPr lang="en-US" sz="3200" spc="-40" dirty="0">
                <a:solidFill>
                  <a:srgbClr val="FF0000"/>
                </a:solidFill>
                <a:latin typeface="+mj-lt"/>
                <a:cs typeface="Arial MT"/>
              </a:rPr>
              <a:t>Tablet</a:t>
            </a:r>
            <a:endParaRPr lang="en-US" sz="3200" dirty="0">
              <a:solidFill>
                <a:srgbClr val="FF0000"/>
              </a:solidFill>
              <a:latin typeface="+mj-lt"/>
              <a:cs typeface="Arial M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grpSp>
        <p:nvGrpSpPr>
          <p:cNvPr id="12" name="Group 5">
            <a:extLst>
              <a:ext uri="{FF2B5EF4-FFF2-40B4-BE49-F238E27FC236}">
                <a16:creationId xmlns:a16="http://schemas.microsoft.com/office/drawing/2014/main" id="{E4D4DC91-8720-535D-E5A6-1F5113AEAE20}"/>
              </a:ext>
            </a:extLst>
          </p:cNvPr>
          <p:cNvGrpSpPr>
            <a:grpSpLocks/>
          </p:cNvGrpSpPr>
          <p:nvPr/>
        </p:nvGrpSpPr>
        <p:grpSpPr bwMode="auto">
          <a:xfrm>
            <a:off x="2136228" y="1177577"/>
            <a:ext cx="8071200" cy="5025600"/>
            <a:chOff x="6277" y="100"/>
            <a:chExt cx="4852" cy="3190"/>
          </a:xfrm>
        </p:grpSpPr>
        <p:pic>
          <p:nvPicPr>
            <p:cNvPr id="7174" name="Picture 6">
              <a:extLst>
                <a:ext uri="{FF2B5EF4-FFF2-40B4-BE49-F238E27FC236}">
                  <a16:creationId xmlns:a16="http://schemas.microsoft.com/office/drawing/2014/main" id="{283D03A8-B3BA-A826-5366-92525BB16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 y="157"/>
              <a:ext cx="4764" cy="3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7">
              <a:extLst>
                <a:ext uri="{FF2B5EF4-FFF2-40B4-BE49-F238E27FC236}">
                  <a16:creationId xmlns:a16="http://schemas.microsoft.com/office/drawing/2014/main" id="{5AB13FDC-E6C5-CDE6-470A-A4D8CF1728B3}"/>
                </a:ext>
              </a:extLst>
            </p:cNvPr>
            <p:cNvSpPr>
              <a:spLocks/>
            </p:cNvSpPr>
            <p:nvPr/>
          </p:nvSpPr>
          <p:spPr bwMode="auto">
            <a:xfrm>
              <a:off x="6277" y="99"/>
              <a:ext cx="4852" cy="3190"/>
            </a:xfrm>
            <a:custGeom>
              <a:avLst/>
              <a:gdLst>
                <a:gd name="T0" fmla="+- 0 11129 6277"/>
                <a:gd name="T1" fmla="*/ T0 w 4852"/>
                <a:gd name="T2" fmla="+- 0 100 100"/>
                <a:gd name="T3" fmla="*/ 100 h 3190"/>
                <a:gd name="T4" fmla="+- 0 11086 6277"/>
                <a:gd name="T5" fmla="*/ T4 w 4852"/>
                <a:gd name="T6" fmla="+- 0 100 100"/>
                <a:gd name="T7" fmla="*/ 100 h 3190"/>
                <a:gd name="T8" fmla="+- 0 11086 6277"/>
                <a:gd name="T9" fmla="*/ T8 w 4852"/>
                <a:gd name="T10" fmla="+- 0 143 100"/>
                <a:gd name="T11" fmla="*/ 143 h 3190"/>
                <a:gd name="T12" fmla="+- 0 11086 6277"/>
                <a:gd name="T13" fmla="*/ T12 w 4852"/>
                <a:gd name="T14" fmla="+- 0 3247 100"/>
                <a:gd name="T15" fmla="*/ 3247 h 3190"/>
                <a:gd name="T16" fmla="+- 0 6321 6277"/>
                <a:gd name="T17" fmla="*/ T16 w 4852"/>
                <a:gd name="T18" fmla="+- 0 3247 100"/>
                <a:gd name="T19" fmla="*/ 3247 h 3190"/>
                <a:gd name="T20" fmla="+- 0 6321 6277"/>
                <a:gd name="T21" fmla="*/ T20 w 4852"/>
                <a:gd name="T22" fmla="+- 0 143 100"/>
                <a:gd name="T23" fmla="*/ 143 h 3190"/>
                <a:gd name="T24" fmla="+- 0 11086 6277"/>
                <a:gd name="T25" fmla="*/ T24 w 4852"/>
                <a:gd name="T26" fmla="+- 0 143 100"/>
                <a:gd name="T27" fmla="*/ 143 h 3190"/>
                <a:gd name="T28" fmla="+- 0 11086 6277"/>
                <a:gd name="T29" fmla="*/ T28 w 4852"/>
                <a:gd name="T30" fmla="+- 0 100 100"/>
                <a:gd name="T31" fmla="*/ 100 h 3190"/>
                <a:gd name="T32" fmla="+- 0 6321 6277"/>
                <a:gd name="T33" fmla="*/ T32 w 4852"/>
                <a:gd name="T34" fmla="+- 0 100 100"/>
                <a:gd name="T35" fmla="*/ 100 h 3190"/>
                <a:gd name="T36" fmla="+- 0 6277 6277"/>
                <a:gd name="T37" fmla="*/ T36 w 4852"/>
                <a:gd name="T38" fmla="+- 0 100 100"/>
                <a:gd name="T39" fmla="*/ 100 h 3190"/>
                <a:gd name="T40" fmla="+- 0 6277 6277"/>
                <a:gd name="T41" fmla="*/ T40 w 4852"/>
                <a:gd name="T42" fmla="+- 0 143 100"/>
                <a:gd name="T43" fmla="*/ 143 h 3190"/>
                <a:gd name="T44" fmla="+- 0 6277 6277"/>
                <a:gd name="T45" fmla="*/ T44 w 4852"/>
                <a:gd name="T46" fmla="+- 0 3247 100"/>
                <a:gd name="T47" fmla="*/ 3247 h 3190"/>
                <a:gd name="T48" fmla="+- 0 6277 6277"/>
                <a:gd name="T49" fmla="*/ T48 w 4852"/>
                <a:gd name="T50" fmla="+- 0 3290 100"/>
                <a:gd name="T51" fmla="*/ 3290 h 3190"/>
                <a:gd name="T52" fmla="+- 0 6321 6277"/>
                <a:gd name="T53" fmla="*/ T52 w 4852"/>
                <a:gd name="T54" fmla="+- 0 3290 100"/>
                <a:gd name="T55" fmla="*/ 3290 h 3190"/>
                <a:gd name="T56" fmla="+- 0 11086 6277"/>
                <a:gd name="T57" fmla="*/ T56 w 4852"/>
                <a:gd name="T58" fmla="+- 0 3290 100"/>
                <a:gd name="T59" fmla="*/ 3290 h 3190"/>
                <a:gd name="T60" fmla="+- 0 11129 6277"/>
                <a:gd name="T61" fmla="*/ T60 w 4852"/>
                <a:gd name="T62" fmla="+- 0 3290 100"/>
                <a:gd name="T63" fmla="*/ 3290 h 3190"/>
                <a:gd name="T64" fmla="+- 0 11129 6277"/>
                <a:gd name="T65" fmla="*/ T64 w 4852"/>
                <a:gd name="T66" fmla="+- 0 3247 100"/>
                <a:gd name="T67" fmla="*/ 3247 h 3190"/>
                <a:gd name="T68" fmla="+- 0 11129 6277"/>
                <a:gd name="T69" fmla="*/ T68 w 4852"/>
                <a:gd name="T70" fmla="+- 0 143 100"/>
                <a:gd name="T71" fmla="*/ 143 h 3190"/>
                <a:gd name="T72" fmla="+- 0 11129 6277"/>
                <a:gd name="T73" fmla="*/ T72 w 4852"/>
                <a:gd name="T74" fmla="+- 0 100 100"/>
                <a:gd name="T75" fmla="*/ 100 h 3190"/>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852" h="3190">
                  <a:moveTo>
                    <a:pt x="4852" y="0"/>
                  </a:moveTo>
                  <a:lnTo>
                    <a:pt x="4809" y="0"/>
                  </a:lnTo>
                  <a:lnTo>
                    <a:pt x="4809" y="43"/>
                  </a:lnTo>
                  <a:lnTo>
                    <a:pt x="4809" y="3147"/>
                  </a:lnTo>
                  <a:lnTo>
                    <a:pt x="44" y="3147"/>
                  </a:lnTo>
                  <a:lnTo>
                    <a:pt x="44" y="43"/>
                  </a:lnTo>
                  <a:lnTo>
                    <a:pt x="4809" y="43"/>
                  </a:lnTo>
                  <a:lnTo>
                    <a:pt x="4809" y="0"/>
                  </a:lnTo>
                  <a:lnTo>
                    <a:pt x="44" y="0"/>
                  </a:lnTo>
                  <a:lnTo>
                    <a:pt x="0" y="0"/>
                  </a:lnTo>
                  <a:lnTo>
                    <a:pt x="0" y="43"/>
                  </a:lnTo>
                  <a:lnTo>
                    <a:pt x="0" y="3147"/>
                  </a:lnTo>
                  <a:lnTo>
                    <a:pt x="0" y="3190"/>
                  </a:lnTo>
                  <a:lnTo>
                    <a:pt x="44" y="3190"/>
                  </a:lnTo>
                  <a:lnTo>
                    <a:pt x="4809" y="3190"/>
                  </a:lnTo>
                  <a:lnTo>
                    <a:pt x="4852" y="3190"/>
                  </a:lnTo>
                  <a:lnTo>
                    <a:pt x="4852" y="3147"/>
                  </a:lnTo>
                  <a:lnTo>
                    <a:pt x="4852" y="43"/>
                  </a:lnTo>
                  <a:lnTo>
                    <a:pt x="4852"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6" name="Slide Number Placeholder 15">
            <a:extLst>
              <a:ext uri="{FF2B5EF4-FFF2-40B4-BE49-F238E27FC236}">
                <a16:creationId xmlns:a16="http://schemas.microsoft.com/office/drawing/2014/main" id="{88BE7C61-D2D8-3952-144E-886DCD17FAEA}"/>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24</a:t>
            </a:fld>
            <a:endParaRPr lang="en-IN" dirty="0"/>
          </a:p>
        </p:txBody>
      </p:sp>
    </p:spTree>
    <p:extLst>
      <p:ext uri="{BB962C8B-B14F-4D97-AF65-F5344CB8AC3E}">
        <p14:creationId xmlns:p14="http://schemas.microsoft.com/office/powerpoint/2010/main" val="15261014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32933"/>
            <a:ext cx="9238925" cy="505267"/>
          </a:xfrm>
          <a:prstGeom prst="rect">
            <a:avLst/>
          </a:prstGeom>
        </p:spPr>
        <p:txBody>
          <a:bodyPr vert="horz" wrap="square" lIns="0" tIns="12700" rIns="0" bIns="0" rtlCol="0">
            <a:spAutoFit/>
          </a:bodyPr>
          <a:lstStyle/>
          <a:p>
            <a:r>
              <a:rPr lang="en-US" sz="3200" dirty="0">
                <a:solidFill>
                  <a:srgbClr val="FF0000"/>
                </a:solidFill>
                <a:latin typeface="+mn-lt"/>
              </a:rPr>
              <a:t>Numerical values of the sensors</a:t>
            </a:r>
            <a:endParaRPr lang="en-IN" sz="3200" dirty="0">
              <a:solidFill>
                <a:srgbClr val="FF0000"/>
              </a:solidFill>
              <a:latin typeface="+mn-l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grpSp>
        <p:nvGrpSpPr>
          <p:cNvPr id="11" name="Group 5">
            <a:extLst>
              <a:ext uri="{FF2B5EF4-FFF2-40B4-BE49-F238E27FC236}">
                <a16:creationId xmlns:a16="http://schemas.microsoft.com/office/drawing/2014/main" id="{D3B0BDBC-8B48-40DC-9540-A3A347A185DB}"/>
              </a:ext>
            </a:extLst>
          </p:cNvPr>
          <p:cNvGrpSpPr>
            <a:grpSpLocks/>
          </p:cNvGrpSpPr>
          <p:nvPr/>
        </p:nvGrpSpPr>
        <p:grpSpPr bwMode="auto">
          <a:xfrm>
            <a:off x="2092015" y="1192318"/>
            <a:ext cx="8072437" cy="5026025"/>
            <a:chOff x="6277" y="-914"/>
            <a:chExt cx="4917" cy="3289"/>
          </a:xfrm>
        </p:grpSpPr>
        <p:pic>
          <p:nvPicPr>
            <p:cNvPr id="12" name="Picture 6">
              <a:extLst>
                <a:ext uri="{FF2B5EF4-FFF2-40B4-BE49-F238E27FC236}">
                  <a16:creationId xmlns:a16="http://schemas.microsoft.com/office/drawing/2014/main" id="{6CC1C8AE-E224-4793-951C-3D5F50C791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9" y="-872"/>
              <a:ext cx="4829" cy="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Freeform 7">
              <a:extLst>
                <a:ext uri="{FF2B5EF4-FFF2-40B4-BE49-F238E27FC236}">
                  <a16:creationId xmlns:a16="http://schemas.microsoft.com/office/drawing/2014/main" id="{48210E41-9FCC-4CB0-9E1C-EB27A6381B61}"/>
                </a:ext>
              </a:extLst>
            </p:cNvPr>
            <p:cNvSpPr>
              <a:spLocks/>
            </p:cNvSpPr>
            <p:nvPr/>
          </p:nvSpPr>
          <p:spPr bwMode="auto">
            <a:xfrm>
              <a:off x="6277" y="-915"/>
              <a:ext cx="4917" cy="3289"/>
            </a:xfrm>
            <a:custGeom>
              <a:avLst/>
              <a:gdLst>
                <a:gd name="T0" fmla="+- 0 11194 6277"/>
                <a:gd name="T1" fmla="*/ T0 w 4917"/>
                <a:gd name="T2" fmla="+- 0 -914 -914"/>
                <a:gd name="T3" fmla="*/ -914 h 3289"/>
                <a:gd name="T4" fmla="+- 0 11150 6277"/>
                <a:gd name="T5" fmla="*/ T4 w 4917"/>
                <a:gd name="T6" fmla="+- 0 -914 -914"/>
                <a:gd name="T7" fmla="*/ -914 h 3289"/>
                <a:gd name="T8" fmla="+- 0 11150 6277"/>
                <a:gd name="T9" fmla="*/ T8 w 4917"/>
                <a:gd name="T10" fmla="+- 0 -871 -914"/>
                <a:gd name="T11" fmla="*/ -871 h 3289"/>
                <a:gd name="T12" fmla="+- 0 11150 6277"/>
                <a:gd name="T13" fmla="*/ T12 w 4917"/>
                <a:gd name="T14" fmla="+- 0 2331 -914"/>
                <a:gd name="T15" fmla="*/ 2331 h 3289"/>
                <a:gd name="T16" fmla="+- 0 6321 6277"/>
                <a:gd name="T17" fmla="*/ T16 w 4917"/>
                <a:gd name="T18" fmla="+- 0 2331 -914"/>
                <a:gd name="T19" fmla="*/ 2331 h 3289"/>
                <a:gd name="T20" fmla="+- 0 6321 6277"/>
                <a:gd name="T21" fmla="*/ T20 w 4917"/>
                <a:gd name="T22" fmla="+- 0 -871 -914"/>
                <a:gd name="T23" fmla="*/ -871 h 3289"/>
                <a:gd name="T24" fmla="+- 0 11150 6277"/>
                <a:gd name="T25" fmla="*/ T24 w 4917"/>
                <a:gd name="T26" fmla="+- 0 -871 -914"/>
                <a:gd name="T27" fmla="*/ -871 h 3289"/>
                <a:gd name="T28" fmla="+- 0 11150 6277"/>
                <a:gd name="T29" fmla="*/ T28 w 4917"/>
                <a:gd name="T30" fmla="+- 0 -914 -914"/>
                <a:gd name="T31" fmla="*/ -914 h 3289"/>
                <a:gd name="T32" fmla="+- 0 6321 6277"/>
                <a:gd name="T33" fmla="*/ T32 w 4917"/>
                <a:gd name="T34" fmla="+- 0 -914 -914"/>
                <a:gd name="T35" fmla="*/ -914 h 3289"/>
                <a:gd name="T36" fmla="+- 0 6277 6277"/>
                <a:gd name="T37" fmla="*/ T36 w 4917"/>
                <a:gd name="T38" fmla="+- 0 -914 -914"/>
                <a:gd name="T39" fmla="*/ -914 h 3289"/>
                <a:gd name="T40" fmla="+- 0 6277 6277"/>
                <a:gd name="T41" fmla="*/ T40 w 4917"/>
                <a:gd name="T42" fmla="+- 0 -871 -914"/>
                <a:gd name="T43" fmla="*/ -871 h 3289"/>
                <a:gd name="T44" fmla="+- 0 6277 6277"/>
                <a:gd name="T45" fmla="*/ T44 w 4917"/>
                <a:gd name="T46" fmla="+- 0 2331 -914"/>
                <a:gd name="T47" fmla="*/ 2331 h 3289"/>
                <a:gd name="T48" fmla="+- 0 6277 6277"/>
                <a:gd name="T49" fmla="*/ T48 w 4917"/>
                <a:gd name="T50" fmla="+- 0 2374 -914"/>
                <a:gd name="T51" fmla="*/ 2374 h 3289"/>
                <a:gd name="T52" fmla="+- 0 6321 6277"/>
                <a:gd name="T53" fmla="*/ T52 w 4917"/>
                <a:gd name="T54" fmla="+- 0 2374 -914"/>
                <a:gd name="T55" fmla="*/ 2374 h 3289"/>
                <a:gd name="T56" fmla="+- 0 11150 6277"/>
                <a:gd name="T57" fmla="*/ T56 w 4917"/>
                <a:gd name="T58" fmla="+- 0 2374 -914"/>
                <a:gd name="T59" fmla="*/ 2374 h 3289"/>
                <a:gd name="T60" fmla="+- 0 11194 6277"/>
                <a:gd name="T61" fmla="*/ T60 w 4917"/>
                <a:gd name="T62" fmla="+- 0 2374 -914"/>
                <a:gd name="T63" fmla="*/ 2374 h 3289"/>
                <a:gd name="T64" fmla="+- 0 11194 6277"/>
                <a:gd name="T65" fmla="*/ T64 w 4917"/>
                <a:gd name="T66" fmla="+- 0 2331 -914"/>
                <a:gd name="T67" fmla="*/ 2331 h 3289"/>
                <a:gd name="T68" fmla="+- 0 11194 6277"/>
                <a:gd name="T69" fmla="*/ T68 w 4917"/>
                <a:gd name="T70" fmla="+- 0 -871 -914"/>
                <a:gd name="T71" fmla="*/ -871 h 3289"/>
                <a:gd name="T72" fmla="+- 0 11194 6277"/>
                <a:gd name="T73" fmla="*/ T72 w 4917"/>
                <a:gd name="T74" fmla="+- 0 -914 -914"/>
                <a:gd name="T75" fmla="*/ -914 h 328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Lst>
              <a:rect l="0" t="0" r="r" b="b"/>
              <a:pathLst>
                <a:path w="4917" h="3289">
                  <a:moveTo>
                    <a:pt x="4917" y="0"/>
                  </a:moveTo>
                  <a:lnTo>
                    <a:pt x="4873" y="0"/>
                  </a:lnTo>
                  <a:lnTo>
                    <a:pt x="4873" y="43"/>
                  </a:lnTo>
                  <a:lnTo>
                    <a:pt x="4873" y="3245"/>
                  </a:lnTo>
                  <a:lnTo>
                    <a:pt x="44" y="3245"/>
                  </a:lnTo>
                  <a:lnTo>
                    <a:pt x="44" y="43"/>
                  </a:lnTo>
                  <a:lnTo>
                    <a:pt x="4873" y="43"/>
                  </a:lnTo>
                  <a:lnTo>
                    <a:pt x="4873" y="0"/>
                  </a:lnTo>
                  <a:lnTo>
                    <a:pt x="44" y="0"/>
                  </a:lnTo>
                  <a:lnTo>
                    <a:pt x="0" y="0"/>
                  </a:lnTo>
                  <a:lnTo>
                    <a:pt x="0" y="43"/>
                  </a:lnTo>
                  <a:lnTo>
                    <a:pt x="0" y="3245"/>
                  </a:lnTo>
                  <a:lnTo>
                    <a:pt x="0" y="3288"/>
                  </a:lnTo>
                  <a:lnTo>
                    <a:pt x="44" y="3288"/>
                  </a:lnTo>
                  <a:lnTo>
                    <a:pt x="4873" y="3288"/>
                  </a:lnTo>
                  <a:lnTo>
                    <a:pt x="4917" y="3288"/>
                  </a:lnTo>
                  <a:lnTo>
                    <a:pt x="4917" y="3245"/>
                  </a:lnTo>
                  <a:lnTo>
                    <a:pt x="4917" y="43"/>
                  </a:lnTo>
                  <a:lnTo>
                    <a:pt x="4917"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4" name="Slide Number Placeholder 13">
            <a:extLst>
              <a:ext uri="{FF2B5EF4-FFF2-40B4-BE49-F238E27FC236}">
                <a16:creationId xmlns:a16="http://schemas.microsoft.com/office/drawing/2014/main" id="{F21A305F-80A0-CECA-593B-AAE2F189746A}"/>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25</a:t>
            </a:fld>
            <a:endParaRPr lang="en-IN" dirty="0"/>
          </a:p>
        </p:txBody>
      </p:sp>
    </p:spTree>
    <p:extLst>
      <p:ext uri="{BB962C8B-B14F-4D97-AF65-F5344CB8AC3E}">
        <p14:creationId xmlns:p14="http://schemas.microsoft.com/office/powerpoint/2010/main" val="1063091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32933"/>
            <a:ext cx="9238925" cy="505267"/>
          </a:xfrm>
          <a:prstGeom prst="rect">
            <a:avLst/>
          </a:prstGeom>
        </p:spPr>
        <p:txBody>
          <a:bodyPr vert="horz" wrap="square" lIns="0" tIns="12700" rIns="0" bIns="0" rtlCol="0">
            <a:spAutoFit/>
          </a:bodyPr>
          <a:lstStyle/>
          <a:p>
            <a:r>
              <a:rPr lang="en-US" sz="3200" dirty="0">
                <a:solidFill>
                  <a:srgbClr val="FF0000"/>
                </a:solidFill>
                <a:latin typeface="+mn-lt"/>
              </a:rPr>
              <a:t>Conditions Set for the Automatic Systems</a:t>
            </a:r>
            <a:endParaRPr lang="en-IN" sz="3200" dirty="0">
              <a:solidFill>
                <a:srgbClr val="FF0000"/>
              </a:solidFill>
              <a:latin typeface="+mn-lt"/>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grpSp>
        <p:nvGrpSpPr>
          <p:cNvPr id="3" name="Group 2">
            <a:extLst>
              <a:ext uri="{FF2B5EF4-FFF2-40B4-BE49-F238E27FC236}">
                <a16:creationId xmlns:a16="http://schemas.microsoft.com/office/drawing/2014/main" id="{476D1338-AE3D-4BAC-93B7-0AF35B1642FD}"/>
              </a:ext>
            </a:extLst>
          </p:cNvPr>
          <p:cNvGrpSpPr>
            <a:grpSpLocks/>
          </p:cNvGrpSpPr>
          <p:nvPr/>
        </p:nvGrpSpPr>
        <p:grpSpPr bwMode="auto">
          <a:xfrm>
            <a:off x="1772865" y="1302452"/>
            <a:ext cx="8797925" cy="4775850"/>
            <a:chOff x="1205" y="-1807"/>
            <a:chExt cx="4659" cy="3169"/>
          </a:xfrm>
        </p:grpSpPr>
        <p:pic>
          <p:nvPicPr>
            <p:cNvPr id="4099" name="Picture 3">
              <a:extLst>
                <a:ext uri="{FF2B5EF4-FFF2-40B4-BE49-F238E27FC236}">
                  <a16:creationId xmlns:a16="http://schemas.microsoft.com/office/drawing/2014/main" id="{2A2BF0F4-88B6-4E4D-8279-57E587D44F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8" y="-1734"/>
              <a:ext cx="4572" cy="3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4">
              <a:extLst>
                <a:ext uri="{FF2B5EF4-FFF2-40B4-BE49-F238E27FC236}">
                  <a16:creationId xmlns:a16="http://schemas.microsoft.com/office/drawing/2014/main" id="{F9F33DD6-4AE4-42B3-85AB-A74D3D7A2DA4}"/>
                </a:ext>
              </a:extLst>
            </p:cNvPr>
            <p:cNvSpPr>
              <a:spLocks/>
            </p:cNvSpPr>
            <p:nvPr/>
          </p:nvSpPr>
          <p:spPr bwMode="auto">
            <a:xfrm>
              <a:off x="1205" y="-1807"/>
              <a:ext cx="4659" cy="3169"/>
            </a:xfrm>
            <a:custGeom>
              <a:avLst/>
              <a:gdLst>
                <a:gd name="T0" fmla="+- 0 5821 1205"/>
                <a:gd name="T1" fmla="*/ T0 w 4659"/>
                <a:gd name="T2" fmla="+- 0 1319 -1807"/>
                <a:gd name="T3" fmla="*/ 1319 h 3169"/>
                <a:gd name="T4" fmla="+- 0 1248 1205"/>
                <a:gd name="T5" fmla="*/ T4 w 4659"/>
                <a:gd name="T6" fmla="+- 0 1319 -1807"/>
                <a:gd name="T7" fmla="*/ 1319 h 3169"/>
                <a:gd name="T8" fmla="+- 0 1248 1205"/>
                <a:gd name="T9" fmla="*/ T8 w 4659"/>
                <a:gd name="T10" fmla="+- 0 -1763 -1807"/>
                <a:gd name="T11" fmla="*/ -1763 h 3169"/>
                <a:gd name="T12" fmla="+- 0 1205 1205"/>
                <a:gd name="T13" fmla="*/ T12 w 4659"/>
                <a:gd name="T14" fmla="+- 0 -1763 -1807"/>
                <a:gd name="T15" fmla="*/ -1763 h 3169"/>
                <a:gd name="T16" fmla="+- 0 1205 1205"/>
                <a:gd name="T17" fmla="*/ T16 w 4659"/>
                <a:gd name="T18" fmla="+- 0 1319 -1807"/>
                <a:gd name="T19" fmla="*/ 1319 h 3169"/>
                <a:gd name="T20" fmla="+- 0 1205 1205"/>
                <a:gd name="T21" fmla="*/ T20 w 4659"/>
                <a:gd name="T22" fmla="+- 0 1362 -1807"/>
                <a:gd name="T23" fmla="*/ 1362 h 3169"/>
                <a:gd name="T24" fmla="+- 0 1248 1205"/>
                <a:gd name="T25" fmla="*/ T24 w 4659"/>
                <a:gd name="T26" fmla="+- 0 1362 -1807"/>
                <a:gd name="T27" fmla="*/ 1362 h 3169"/>
                <a:gd name="T28" fmla="+- 0 5821 1205"/>
                <a:gd name="T29" fmla="*/ T28 w 4659"/>
                <a:gd name="T30" fmla="+- 0 1362 -1807"/>
                <a:gd name="T31" fmla="*/ 1362 h 3169"/>
                <a:gd name="T32" fmla="+- 0 5821 1205"/>
                <a:gd name="T33" fmla="*/ T32 w 4659"/>
                <a:gd name="T34" fmla="+- 0 1319 -1807"/>
                <a:gd name="T35" fmla="*/ 1319 h 3169"/>
                <a:gd name="T36" fmla="+- 0 5821 1205"/>
                <a:gd name="T37" fmla="*/ T36 w 4659"/>
                <a:gd name="T38" fmla="+- 0 -1807 -1807"/>
                <a:gd name="T39" fmla="*/ -1807 h 3169"/>
                <a:gd name="T40" fmla="+- 0 1248 1205"/>
                <a:gd name="T41" fmla="*/ T40 w 4659"/>
                <a:gd name="T42" fmla="+- 0 -1807 -1807"/>
                <a:gd name="T43" fmla="*/ -1807 h 3169"/>
                <a:gd name="T44" fmla="+- 0 1205 1205"/>
                <a:gd name="T45" fmla="*/ T44 w 4659"/>
                <a:gd name="T46" fmla="+- 0 -1807 -1807"/>
                <a:gd name="T47" fmla="*/ -1807 h 3169"/>
                <a:gd name="T48" fmla="+- 0 1205 1205"/>
                <a:gd name="T49" fmla="*/ T48 w 4659"/>
                <a:gd name="T50" fmla="+- 0 -1764 -1807"/>
                <a:gd name="T51" fmla="*/ -1764 h 3169"/>
                <a:gd name="T52" fmla="+- 0 1248 1205"/>
                <a:gd name="T53" fmla="*/ T52 w 4659"/>
                <a:gd name="T54" fmla="+- 0 -1764 -1807"/>
                <a:gd name="T55" fmla="*/ -1764 h 3169"/>
                <a:gd name="T56" fmla="+- 0 5821 1205"/>
                <a:gd name="T57" fmla="*/ T56 w 4659"/>
                <a:gd name="T58" fmla="+- 0 -1764 -1807"/>
                <a:gd name="T59" fmla="*/ -1764 h 3169"/>
                <a:gd name="T60" fmla="+- 0 5821 1205"/>
                <a:gd name="T61" fmla="*/ T60 w 4659"/>
                <a:gd name="T62" fmla="+- 0 -1807 -1807"/>
                <a:gd name="T63" fmla="*/ -1807 h 3169"/>
                <a:gd name="T64" fmla="+- 0 5864 1205"/>
                <a:gd name="T65" fmla="*/ T64 w 4659"/>
                <a:gd name="T66" fmla="+- 0 -1763 -1807"/>
                <a:gd name="T67" fmla="*/ -1763 h 3169"/>
                <a:gd name="T68" fmla="+- 0 5821 1205"/>
                <a:gd name="T69" fmla="*/ T68 w 4659"/>
                <a:gd name="T70" fmla="+- 0 -1763 -1807"/>
                <a:gd name="T71" fmla="*/ -1763 h 3169"/>
                <a:gd name="T72" fmla="+- 0 5821 1205"/>
                <a:gd name="T73" fmla="*/ T72 w 4659"/>
                <a:gd name="T74" fmla="+- 0 1319 -1807"/>
                <a:gd name="T75" fmla="*/ 1319 h 3169"/>
                <a:gd name="T76" fmla="+- 0 5821 1205"/>
                <a:gd name="T77" fmla="*/ T76 w 4659"/>
                <a:gd name="T78" fmla="+- 0 1362 -1807"/>
                <a:gd name="T79" fmla="*/ 1362 h 3169"/>
                <a:gd name="T80" fmla="+- 0 5864 1205"/>
                <a:gd name="T81" fmla="*/ T80 w 4659"/>
                <a:gd name="T82" fmla="+- 0 1362 -1807"/>
                <a:gd name="T83" fmla="*/ 1362 h 3169"/>
                <a:gd name="T84" fmla="+- 0 5864 1205"/>
                <a:gd name="T85" fmla="*/ T84 w 4659"/>
                <a:gd name="T86" fmla="+- 0 1319 -1807"/>
                <a:gd name="T87" fmla="*/ 1319 h 3169"/>
                <a:gd name="T88" fmla="+- 0 5864 1205"/>
                <a:gd name="T89" fmla="*/ T88 w 4659"/>
                <a:gd name="T90" fmla="+- 0 -1763 -1807"/>
                <a:gd name="T91" fmla="*/ -1763 h 3169"/>
                <a:gd name="T92" fmla="+- 0 5864 1205"/>
                <a:gd name="T93" fmla="*/ T92 w 4659"/>
                <a:gd name="T94" fmla="+- 0 -1807 -1807"/>
                <a:gd name="T95" fmla="*/ -1807 h 3169"/>
                <a:gd name="T96" fmla="+- 0 5821 1205"/>
                <a:gd name="T97" fmla="*/ T96 w 4659"/>
                <a:gd name="T98" fmla="+- 0 -1807 -1807"/>
                <a:gd name="T99" fmla="*/ -1807 h 3169"/>
                <a:gd name="T100" fmla="+- 0 5821 1205"/>
                <a:gd name="T101" fmla="*/ T100 w 4659"/>
                <a:gd name="T102" fmla="+- 0 -1764 -1807"/>
                <a:gd name="T103" fmla="*/ -1764 h 3169"/>
                <a:gd name="T104" fmla="+- 0 5864 1205"/>
                <a:gd name="T105" fmla="*/ T104 w 4659"/>
                <a:gd name="T106" fmla="+- 0 -1764 -1807"/>
                <a:gd name="T107" fmla="*/ -1764 h 3169"/>
                <a:gd name="T108" fmla="+- 0 5864 1205"/>
                <a:gd name="T109" fmla="*/ T108 w 4659"/>
                <a:gd name="T110" fmla="+- 0 -1807 -1807"/>
                <a:gd name="T111" fmla="*/ -1807 h 3169"/>
              </a:gdLst>
              <a:ahLst/>
              <a:cxnLst>
                <a:cxn ang="0">
                  <a:pos x="T1" y="T3"/>
                </a:cxn>
                <a:cxn ang="0">
                  <a:pos x="T5" y="T7"/>
                </a:cxn>
                <a:cxn ang="0">
                  <a:pos x="T9" y="T11"/>
                </a:cxn>
                <a:cxn ang="0">
                  <a:pos x="T13" y="T15"/>
                </a:cxn>
                <a:cxn ang="0">
                  <a:pos x="T17" y="T19"/>
                </a:cxn>
                <a:cxn ang="0">
                  <a:pos x="T21" y="T23"/>
                </a:cxn>
                <a:cxn ang="0">
                  <a:pos x="T25" y="T27"/>
                </a:cxn>
                <a:cxn ang="0">
                  <a:pos x="T29" y="T31"/>
                </a:cxn>
                <a:cxn ang="0">
                  <a:pos x="T33" y="T35"/>
                </a:cxn>
                <a:cxn ang="0">
                  <a:pos x="T37" y="T39"/>
                </a:cxn>
                <a:cxn ang="0">
                  <a:pos x="T41" y="T43"/>
                </a:cxn>
                <a:cxn ang="0">
                  <a:pos x="T45" y="T47"/>
                </a:cxn>
                <a:cxn ang="0">
                  <a:pos x="T49" y="T51"/>
                </a:cxn>
                <a:cxn ang="0">
                  <a:pos x="T53" y="T55"/>
                </a:cxn>
                <a:cxn ang="0">
                  <a:pos x="T57" y="T59"/>
                </a:cxn>
                <a:cxn ang="0">
                  <a:pos x="T61" y="T63"/>
                </a:cxn>
                <a:cxn ang="0">
                  <a:pos x="T65" y="T67"/>
                </a:cxn>
                <a:cxn ang="0">
                  <a:pos x="T69" y="T71"/>
                </a:cxn>
                <a:cxn ang="0">
                  <a:pos x="T73" y="T75"/>
                </a:cxn>
                <a:cxn ang="0">
                  <a:pos x="T77" y="T79"/>
                </a:cxn>
                <a:cxn ang="0">
                  <a:pos x="T81" y="T83"/>
                </a:cxn>
                <a:cxn ang="0">
                  <a:pos x="T85" y="T87"/>
                </a:cxn>
                <a:cxn ang="0">
                  <a:pos x="T89" y="T91"/>
                </a:cxn>
                <a:cxn ang="0">
                  <a:pos x="T93" y="T95"/>
                </a:cxn>
                <a:cxn ang="0">
                  <a:pos x="T97" y="T99"/>
                </a:cxn>
                <a:cxn ang="0">
                  <a:pos x="T101" y="T103"/>
                </a:cxn>
                <a:cxn ang="0">
                  <a:pos x="T105" y="T107"/>
                </a:cxn>
                <a:cxn ang="0">
                  <a:pos x="T109" y="T111"/>
                </a:cxn>
              </a:cxnLst>
              <a:rect l="0" t="0" r="r" b="b"/>
              <a:pathLst>
                <a:path w="4659" h="3169">
                  <a:moveTo>
                    <a:pt x="4616" y="3126"/>
                  </a:moveTo>
                  <a:lnTo>
                    <a:pt x="43" y="3126"/>
                  </a:lnTo>
                  <a:lnTo>
                    <a:pt x="43" y="44"/>
                  </a:lnTo>
                  <a:lnTo>
                    <a:pt x="0" y="44"/>
                  </a:lnTo>
                  <a:lnTo>
                    <a:pt x="0" y="3126"/>
                  </a:lnTo>
                  <a:lnTo>
                    <a:pt x="0" y="3169"/>
                  </a:lnTo>
                  <a:lnTo>
                    <a:pt x="43" y="3169"/>
                  </a:lnTo>
                  <a:lnTo>
                    <a:pt x="4616" y="3169"/>
                  </a:lnTo>
                  <a:lnTo>
                    <a:pt x="4616" y="3126"/>
                  </a:lnTo>
                  <a:close/>
                  <a:moveTo>
                    <a:pt x="4616" y="0"/>
                  </a:moveTo>
                  <a:lnTo>
                    <a:pt x="43" y="0"/>
                  </a:lnTo>
                  <a:lnTo>
                    <a:pt x="0" y="0"/>
                  </a:lnTo>
                  <a:lnTo>
                    <a:pt x="0" y="43"/>
                  </a:lnTo>
                  <a:lnTo>
                    <a:pt x="43" y="43"/>
                  </a:lnTo>
                  <a:lnTo>
                    <a:pt x="4616" y="43"/>
                  </a:lnTo>
                  <a:lnTo>
                    <a:pt x="4616" y="0"/>
                  </a:lnTo>
                  <a:close/>
                  <a:moveTo>
                    <a:pt x="4659" y="44"/>
                  </a:moveTo>
                  <a:lnTo>
                    <a:pt x="4616" y="44"/>
                  </a:lnTo>
                  <a:lnTo>
                    <a:pt x="4616" y="3126"/>
                  </a:lnTo>
                  <a:lnTo>
                    <a:pt x="4616" y="3169"/>
                  </a:lnTo>
                  <a:lnTo>
                    <a:pt x="4659" y="3169"/>
                  </a:lnTo>
                  <a:lnTo>
                    <a:pt x="4659" y="3126"/>
                  </a:lnTo>
                  <a:lnTo>
                    <a:pt x="4659" y="44"/>
                  </a:lnTo>
                  <a:close/>
                  <a:moveTo>
                    <a:pt x="4659" y="0"/>
                  </a:moveTo>
                  <a:lnTo>
                    <a:pt x="4616" y="0"/>
                  </a:lnTo>
                  <a:lnTo>
                    <a:pt x="4616" y="43"/>
                  </a:lnTo>
                  <a:lnTo>
                    <a:pt x="4659" y="43"/>
                  </a:lnTo>
                  <a:lnTo>
                    <a:pt x="4659"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3" name="Slide Number Placeholder 12">
            <a:extLst>
              <a:ext uri="{FF2B5EF4-FFF2-40B4-BE49-F238E27FC236}">
                <a16:creationId xmlns:a16="http://schemas.microsoft.com/office/drawing/2014/main" id="{C2A52406-15FA-298B-B821-BA027E1F461A}"/>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26</a:t>
            </a:fld>
            <a:endParaRPr lang="en-IN" dirty="0"/>
          </a:p>
        </p:txBody>
      </p:sp>
    </p:spTree>
    <p:extLst>
      <p:ext uri="{BB962C8B-B14F-4D97-AF65-F5344CB8AC3E}">
        <p14:creationId xmlns:p14="http://schemas.microsoft.com/office/powerpoint/2010/main" val="30144433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332933"/>
            <a:ext cx="4895525" cy="505267"/>
          </a:xfrm>
          <a:prstGeom prst="rect">
            <a:avLst/>
          </a:prstGeom>
        </p:spPr>
        <p:txBody>
          <a:bodyPr vert="horz" wrap="square" lIns="0" tIns="12700" rIns="0" bIns="0" rtlCol="0">
            <a:spAutoFit/>
          </a:bodyPr>
          <a:lstStyle/>
          <a:p>
            <a:pPr marL="12700">
              <a:lnSpc>
                <a:spcPct val="100000"/>
              </a:lnSpc>
              <a:spcBef>
                <a:spcPts val="100"/>
              </a:spcBef>
            </a:pPr>
            <a:r>
              <a:rPr lang="en-IN" sz="3200" spc="-55" dirty="0">
                <a:solidFill>
                  <a:srgbClr val="FF0000"/>
                </a:solidFill>
                <a:latin typeface="+mj-lt"/>
              </a:rPr>
              <a:t>Result and Discussion</a:t>
            </a:r>
            <a:endParaRPr sz="3200" dirty="0">
              <a:latin typeface="+mj-lt"/>
            </a:endParaRPr>
          </a:p>
        </p:txBody>
      </p:sp>
      <p:sp>
        <p:nvSpPr>
          <p:cNvPr id="3" name="object 3"/>
          <p:cNvSpPr txBox="1"/>
          <p:nvPr/>
        </p:nvSpPr>
        <p:spPr>
          <a:xfrm>
            <a:off x="964051" y="1249236"/>
            <a:ext cx="10287635" cy="3436197"/>
          </a:xfrm>
          <a:prstGeom prst="rect">
            <a:avLst/>
          </a:prstGeom>
        </p:spPr>
        <p:txBody>
          <a:bodyPr vert="horz" wrap="square" lIns="0" tIns="50165" rIns="0" bIns="0" rtlCol="0">
            <a:spAutoFit/>
          </a:bodyPr>
          <a:lstStyle/>
          <a:p>
            <a:pPr marL="354965" marR="365760" indent="-342900" algn="just">
              <a:buFont typeface="Arial" panose="020B0604020202020204" pitchFamily="34" charset="0"/>
              <a:buChar char="•"/>
              <a:tabLst>
                <a:tab pos="174625" algn="l"/>
              </a:tabLst>
            </a:pPr>
            <a:r>
              <a:rPr lang="en-US" sz="2000" dirty="0">
                <a:cs typeface="Arial" panose="020B0604020202020204" pitchFamily="34" charset="0"/>
              </a:rPr>
              <a:t>After registration of the devices with the home gateway, to control the IoT devices remotely using a tablet. The registered IoT devices can be viewed on the tablet. </a:t>
            </a:r>
          </a:p>
          <a:p>
            <a:pPr marL="354965" marR="365760" indent="-342900" algn="just">
              <a:buFont typeface="Arial" panose="020B0604020202020204" pitchFamily="34" charset="0"/>
              <a:buChar char="•"/>
              <a:tabLst>
                <a:tab pos="174625" algn="l"/>
              </a:tabLst>
            </a:pPr>
            <a:endParaRPr lang="en-US" sz="2000" dirty="0">
              <a:cs typeface="Arial" panose="020B0604020202020204" pitchFamily="34" charset="0"/>
            </a:endParaRPr>
          </a:p>
          <a:p>
            <a:pPr marL="354965" marR="365760" indent="-342900" algn="just">
              <a:buFont typeface="Arial" panose="020B0604020202020204" pitchFamily="34" charset="0"/>
              <a:buChar char="•"/>
              <a:tabLst>
                <a:tab pos="174625" algn="l"/>
              </a:tabLst>
            </a:pPr>
            <a:r>
              <a:rPr lang="en-US" sz="2000" dirty="0">
                <a:cs typeface="Arial" panose="020B0604020202020204" pitchFamily="34" charset="0"/>
              </a:rPr>
              <a:t>The devices can be manually operated as well as the values can be viewed and monitored in real-time. </a:t>
            </a:r>
          </a:p>
          <a:p>
            <a:pPr marL="354965" marR="365760" indent="-342900" algn="just">
              <a:buFont typeface="Arial" panose="020B0604020202020204" pitchFamily="34" charset="0"/>
              <a:buChar char="•"/>
              <a:tabLst>
                <a:tab pos="174625" algn="l"/>
              </a:tabLst>
            </a:pPr>
            <a:endParaRPr lang="en-US" sz="2000" dirty="0">
              <a:cs typeface="Arial" panose="020B0604020202020204" pitchFamily="34" charset="0"/>
            </a:endParaRPr>
          </a:p>
          <a:p>
            <a:pPr marL="354965" marR="365760" indent="-342900" algn="just">
              <a:buFont typeface="Arial" panose="020B0604020202020204" pitchFamily="34" charset="0"/>
              <a:buChar char="•"/>
              <a:tabLst>
                <a:tab pos="174625" algn="l"/>
              </a:tabLst>
            </a:pPr>
            <a:r>
              <a:rPr lang="en-US" sz="2000" dirty="0">
                <a:cs typeface="Arial" panose="020B0604020202020204" pitchFamily="34" charset="0"/>
              </a:rPr>
              <a:t>It shows the numerical values of the sensors that are displayed on the Tablet. It shows the status of the IoT devices registered with the home gateway. </a:t>
            </a:r>
          </a:p>
          <a:p>
            <a:pPr marL="354965" marR="365760" indent="-342900" algn="just">
              <a:buFont typeface="Arial" panose="020B0604020202020204" pitchFamily="34" charset="0"/>
              <a:buChar char="•"/>
              <a:tabLst>
                <a:tab pos="174625" algn="l"/>
              </a:tabLst>
            </a:pPr>
            <a:endParaRPr lang="en-US" sz="2000" dirty="0">
              <a:cs typeface="Arial" panose="020B0604020202020204" pitchFamily="34" charset="0"/>
            </a:endParaRPr>
          </a:p>
          <a:p>
            <a:pPr marL="354965" marR="365760" indent="-342900" algn="just">
              <a:buFont typeface="Arial" panose="020B0604020202020204" pitchFamily="34" charset="0"/>
              <a:buChar char="•"/>
              <a:tabLst>
                <a:tab pos="174625" algn="l"/>
              </a:tabLst>
            </a:pPr>
            <a:r>
              <a:rPr lang="en-US" sz="2000" dirty="0"/>
              <a:t>Quick and automatic maintenance of this device is made easier thanks to the tablet interface. </a:t>
            </a:r>
            <a:r>
              <a:rPr lang="en-US" sz="2000" dirty="0">
                <a:cs typeface="Arial" panose="020B0604020202020204" pitchFamily="34" charset="0"/>
              </a:rPr>
              <a:t>These devices can be manually as well as automatically monitored. </a:t>
            </a:r>
            <a:endParaRPr lang="en-IN" sz="2000" dirty="0">
              <a:cs typeface="Arial" panose="020B0604020202020204" pitchFamily="34" charset="0"/>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12" name="Slide Number Placeholder 11">
            <a:extLst>
              <a:ext uri="{FF2B5EF4-FFF2-40B4-BE49-F238E27FC236}">
                <a16:creationId xmlns:a16="http://schemas.microsoft.com/office/drawing/2014/main" id="{10240E52-6EBB-D722-0886-CC911DA9A59C}"/>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27</a:t>
            </a:fld>
            <a:endParaRPr lang="en-IN" dirty="0"/>
          </a:p>
        </p:txBody>
      </p:sp>
    </p:spTree>
    <p:extLst>
      <p:ext uri="{BB962C8B-B14F-4D97-AF65-F5344CB8AC3E}">
        <p14:creationId xmlns:p14="http://schemas.microsoft.com/office/powerpoint/2010/main" val="9425118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254225"/>
            <a:ext cx="6724325" cy="505267"/>
          </a:xfrm>
          <a:prstGeom prst="rect">
            <a:avLst/>
          </a:prstGeom>
        </p:spPr>
        <p:txBody>
          <a:bodyPr vert="horz" wrap="square" lIns="0" tIns="12700" rIns="0" bIns="0" rtlCol="0">
            <a:spAutoFit/>
          </a:bodyPr>
          <a:lstStyle/>
          <a:p>
            <a:pPr marL="12700">
              <a:lnSpc>
                <a:spcPct val="100000"/>
              </a:lnSpc>
              <a:spcBef>
                <a:spcPts val="100"/>
              </a:spcBef>
            </a:pPr>
            <a:r>
              <a:rPr lang="en-IN" sz="3200" spc="-55" dirty="0">
                <a:solidFill>
                  <a:srgbClr val="FF0000"/>
                </a:solidFill>
                <a:latin typeface="+mj-lt"/>
              </a:rPr>
              <a:t>Conclusion</a:t>
            </a:r>
            <a:endParaRPr sz="3200" dirty="0">
              <a:latin typeface="+mj-lt"/>
            </a:endParaRPr>
          </a:p>
        </p:txBody>
      </p:sp>
      <p:sp>
        <p:nvSpPr>
          <p:cNvPr id="3" name="object 3"/>
          <p:cNvSpPr txBox="1"/>
          <p:nvPr/>
        </p:nvSpPr>
        <p:spPr>
          <a:xfrm>
            <a:off x="964051" y="1295400"/>
            <a:ext cx="10287635" cy="4513415"/>
          </a:xfrm>
          <a:prstGeom prst="rect">
            <a:avLst/>
          </a:prstGeom>
        </p:spPr>
        <p:txBody>
          <a:bodyPr vert="horz" wrap="square" lIns="0" tIns="50165" rIns="0" bIns="0" rtlCol="0">
            <a:spAutoFit/>
          </a:bodyPr>
          <a:lstStyle/>
          <a:p>
            <a:pPr marL="354965" marR="365760" lvl="0" indent="-342900" algn="just" rtl="0">
              <a:lnSpc>
                <a:spcPct val="100000"/>
              </a:lnSpc>
              <a:spcBef>
                <a:spcPts val="1000"/>
              </a:spcBef>
              <a:spcAft>
                <a:spcPts val="0"/>
              </a:spcAft>
              <a:buSzPts val="1800"/>
              <a:buFont typeface="Arial" panose="020B0604020202020204" pitchFamily="34" charset="0"/>
              <a:buChar char="•"/>
            </a:pPr>
            <a:r>
              <a:rPr lang="en-US" sz="2000" dirty="0">
                <a:ea typeface="Times New Roman"/>
                <a:cs typeface="Times New Roman"/>
                <a:sym typeface="Times New Roman"/>
              </a:rPr>
              <a:t>The results prove that there is an opportunity of applying this model in real life. The implementation of the automatic irrigation system can be used to reduce the use of water. </a:t>
            </a:r>
          </a:p>
          <a:p>
            <a:pPr marL="354965" marR="365760" lvl="0" indent="-342900" algn="just" rtl="0">
              <a:lnSpc>
                <a:spcPct val="100000"/>
              </a:lnSpc>
              <a:spcBef>
                <a:spcPts val="1000"/>
              </a:spcBef>
              <a:spcAft>
                <a:spcPts val="0"/>
              </a:spcAft>
              <a:buSzPts val="1800"/>
              <a:buFont typeface="Arial" panose="020B0604020202020204" pitchFamily="34" charset="0"/>
              <a:buChar char="•"/>
            </a:pPr>
            <a:endParaRPr lang="en-US" sz="2000" dirty="0">
              <a:ea typeface="Times New Roman"/>
              <a:cs typeface="Times New Roman"/>
              <a:sym typeface="Times New Roman"/>
            </a:endParaRPr>
          </a:p>
          <a:p>
            <a:pPr marL="354965" marR="365760" lvl="0" indent="-342900" algn="just" rtl="0">
              <a:lnSpc>
                <a:spcPct val="100000"/>
              </a:lnSpc>
              <a:spcBef>
                <a:spcPts val="1000"/>
              </a:spcBef>
              <a:spcAft>
                <a:spcPts val="0"/>
              </a:spcAft>
              <a:buSzPts val="1800"/>
              <a:buFont typeface="Arial" panose="020B0604020202020204" pitchFamily="34" charset="0"/>
              <a:buChar char="•"/>
            </a:pPr>
            <a:r>
              <a:rPr lang="en-US" sz="2000" dirty="0">
                <a:ea typeface="Times New Roman"/>
                <a:cs typeface="Times New Roman"/>
                <a:sym typeface="Times New Roman"/>
              </a:rPr>
              <a:t>The system can be manually monitored, it can increase the energy efficiency and savings. It also makes it convenient for the user to access all the devices through the smartphone.</a:t>
            </a:r>
          </a:p>
          <a:p>
            <a:pPr marL="354965" marR="365760" lvl="0" indent="-342900" algn="just" rtl="0">
              <a:lnSpc>
                <a:spcPct val="100000"/>
              </a:lnSpc>
              <a:spcBef>
                <a:spcPts val="1000"/>
              </a:spcBef>
              <a:spcAft>
                <a:spcPts val="0"/>
              </a:spcAft>
              <a:buSzPts val="1800"/>
              <a:buFont typeface="Arial" panose="020B0604020202020204" pitchFamily="34" charset="0"/>
              <a:buChar char="•"/>
            </a:pPr>
            <a:endParaRPr lang="en-US" sz="2000" dirty="0">
              <a:ea typeface="Times New Roman"/>
              <a:cs typeface="Times New Roman"/>
              <a:sym typeface="Times New Roman"/>
            </a:endParaRPr>
          </a:p>
          <a:p>
            <a:pPr marL="354965" marR="365760" lvl="0" indent="-342900" algn="just" rtl="0">
              <a:lnSpc>
                <a:spcPct val="100000"/>
              </a:lnSpc>
              <a:spcBef>
                <a:spcPts val="1000"/>
              </a:spcBef>
              <a:spcAft>
                <a:spcPts val="0"/>
              </a:spcAft>
              <a:buSzPts val="1800"/>
              <a:buFont typeface="Arial" panose="020B0604020202020204" pitchFamily="34" charset="0"/>
              <a:buChar char="•"/>
            </a:pPr>
            <a:r>
              <a:rPr lang="en-US" sz="2000" dirty="0">
                <a:ea typeface="Times New Roman"/>
                <a:cs typeface="Times New Roman"/>
                <a:sym typeface="Times New Roman"/>
              </a:rPr>
              <a:t>In the field of IoT, ensuring security should be a priority. Since the IoT devices are interconnected to each other, the network should be secured. </a:t>
            </a:r>
          </a:p>
          <a:p>
            <a:pPr marL="354965" marR="365760" lvl="0" indent="-342900" algn="just" rtl="0">
              <a:lnSpc>
                <a:spcPct val="100000"/>
              </a:lnSpc>
              <a:spcBef>
                <a:spcPts val="1000"/>
              </a:spcBef>
              <a:spcAft>
                <a:spcPts val="0"/>
              </a:spcAft>
              <a:buSzPts val="1800"/>
              <a:buFont typeface="Arial" panose="020B0604020202020204" pitchFamily="34" charset="0"/>
              <a:buChar char="•"/>
            </a:pPr>
            <a:endParaRPr lang="en-US" sz="2000" dirty="0">
              <a:ea typeface="Times New Roman"/>
              <a:cs typeface="Times New Roman"/>
              <a:sym typeface="Times New Roman"/>
            </a:endParaRPr>
          </a:p>
          <a:p>
            <a:pPr marL="354965" marR="365760" lvl="0" indent="-342900" algn="just" rtl="0">
              <a:lnSpc>
                <a:spcPct val="100000"/>
              </a:lnSpc>
              <a:spcBef>
                <a:spcPts val="1000"/>
              </a:spcBef>
              <a:spcAft>
                <a:spcPts val="0"/>
              </a:spcAft>
              <a:buSzPts val="1800"/>
              <a:buFont typeface="Arial" panose="020B0604020202020204" pitchFamily="34" charset="0"/>
              <a:buChar char="•"/>
            </a:pPr>
            <a:r>
              <a:rPr lang="en-US" sz="2000" dirty="0">
                <a:ea typeface="Times New Roman"/>
                <a:cs typeface="Times New Roman"/>
                <a:sym typeface="Times New Roman"/>
              </a:rPr>
              <a:t>In this system, an authentication gateway is designed that requires password to check authenticity of the home user for security purpose. To extend this system to be more robust and efficient in the future, modifications can be made to make the system more secure.</a:t>
            </a:r>
            <a:endParaRPr lang="en-US" sz="3200" dirty="0"/>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12" name="Slide Number Placeholder 11">
            <a:extLst>
              <a:ext uri="{FF2B5EF4-FFF2-40B4-BE49-F238E27FC236}">
                <a16:creationId xmlns:a16="http://schemas.microsoft.com/office/drawing/2014/main" id="{A07D6F7E-9BBC-FDA8-5A7A-B3A6B79D0869}"/>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28</a:t>
            </a:fld>
            <a:endParaRPr lang="en-IN" dirty="0"/>
          </a:p>
        </p:txBody>
      </p:sp>
    </p:spTree>
    <p:extLst>
      <p:ext uri="{BB962C8B-B14F-4D97-AF65-F5344CB8AC3E}">
        <p14:creationId xmlns:p14="http://schemas.microsoft.com/office/powerpoint/2010/main" val="25631308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5675" y="254225"/>
            <a:ext cx="6724325" cy="505267"/>
          </a:xfrm>
          <a:prstGeom prst="rect">
            <a:avLst/>
          </a:prstGeom>
        </p:spPr>
        <p:txBody>
          <a:bodyPr vert="horz" wrap="square" lIns="0" tIns="12700" rIns="0" bIns="0" rtlCol="0">
            <a:spAutoFit/>
          </a:bodyPr>
          <a:lstStyle/>
          <a:p>
            <a:pPr marL="12700">
              <a:lnSpc>
                <a:spcPct val="100000"/>
              </a:lnSpc>
              <a:spcBef>
                <a:spcPts val="100"/>
              </a:spcBef>
            </a:pPr>
            <a:r>
              <a:rPr lang="en-IN" sz="3200" spc="-55" dirty="0">
                <a:solidFill>
                  <a:srgbClr val="FF0000"/>
                </a:solidFill>
                <a:latin typeface="+mj-lt"/>
              </a:rPr>
              <a:t>Future Enhancement</a:t>
            </a:r>
            <a:endParaRPr sz="3200" dirty="0">
              <a:latin typeface="+mj-lt"/>
            </a:endParaRPr>
          </a:p>
        </p:txBody>
      </p:sp>
      <p:sp>
        <p:nvSpPr>
          <p:cNvPr id="3" name="object 3"/>
          <p:cNvSpPr txBox="1"/>
          <p:nvPr/>
        </p:nvSpPr>
        <p:spPr>
          <a:xfrm>
            <a:off x="1028010" y="1246735"/>
            <a:ext cx="10287635" cy="4667303"/>
          </a:xfrm>
          <a:prstGeom prst="rect">
            <a:avLst/>
          </a:prstGeom>
        </p:spPr>
        <p:txBody>
          <a:bodyPr vert="horz" wrap="square" lIns="0" tIns="50165" rIns="0" bIns="0" rtlCol="0">
            <a:spAutoFit/>
          </a:bodyPr>
          <a:lstStyle/>
          <a:p>
            <a:pPr marL="354965" marR="365760" indent="-342900" algn="just">
              <a:buFont typeface="Arial" panose="020B0604020202020204" pitchFamily="34" charset="0"/>
              <a:buChar char="•"/>
              <a:tabLst>
                <a:tab pos="174625" algn="l"/>
              </a:tabLst>
            </a:pPr>
            <a:r>
              <a:rPr lang="en-US" sz="2000" dirty="0">
                <a:cs typeface="Arial MT"/>
              </a:rPr>
              <a:t>Future enhancements to the smart irrigation system leveraging Cisco Packet Tracer encompass IoT integration through advanced protocols, machine learning algorithms for dynamic scheduling, scalable cloud integration for data processing, and improved user interfaces employing responsive design principles. </a:t>
            </a:r>
          </a:p>
          <a:p>
            <a:pPr marL="354965" marR="365760" indent="-342900" algn="just">
              <a:buFont typeface="Arial" panose="020B0604020202020204" pitchFamily="34" charset="0"/>
              <a:buChar char="•"/>
              <a:tabLst>
                <a:tab pos="174625" algn="l"/>
              </a:tabLst>
            </a:pPr>
            <a:endParaRPr lang="en-US" sz="2000" dirty="0">
              <a:cs typeface="Arial MT"/>
            </a:endParaRPr>
          </a:p>
          <a:p>
            <a:pPr marL="354965" marR="365760" indent="-342900" algn="just">
              <a:buFont typeface="Arial" panose="020B0604020202020204" pitchFamily="34" charset="0"/>
              <a:buChar char="•"/>
              <a:tabLst>
                <a:tab pos="174625" algn="l"/>
              </a:tabLst>
            </a:pPr>
            <a:r>
              <a:rPr lang="en-US" sz="2000" dirty="0">
                <a:cs typeface="Arial MT"/>
              </a:rPr>
              <a:t>The implementation includes sophisticated water quality monitoring sensors, energy-efficient IoT device integration, robust security protocols with advanced encryption, and the establishment of a remote management infrastructure. </a:t>
            </a:r>
          </a:p>
          <a:p>
            <a:pPr marL="354965" marR="365760" indent="-342900" algn="just">
              <a:buFont typeface="Arial" panose="020B0604020202020204" pitchFamily="34" charset="0"/>
              <a:buChar char="•"/>
              <a:tabLst>
                <a:tab pos="174625" algn="l"/>
              </a:tabLst>
            </a:pPr>
            <a:endParaRPr lang="en-US" sz="2000" dirty="0">
              <a:cs typeface="Arial MT"/>
            </a:endParaRPr>
          </a:p>
          <a:p>
            <a:pPr marL="354965" marR="365760" indent="-342900" algn="just">
              <a:buFont typeface="Arial" panose="020B0604020202020204" pitchFamily="34" charset="0"/>
              <a:buChar char="•"/>
              <a:tabLst>
                <a:tab pos="174625" algn="l"/>
              </a:tabLst>
            </a:pPr>
            <a:r>
              <a:rPr lang="en-US" sz="2000" dirty="0">
                <a:cs typeface="Arial MT"/>
              </a:rPr>
              <a:t>Additionally, community-based collaboration features involve the development of shared data protocols for synchronized water management practices. </a:t>
            </a:r>
          </a:p>
          <a:p>
            <a:pPr marL="354965" marR="365760" indent="-342900" algn="just">
              <a:buFont typeface="Arial" panose="020B0604020202020204" pitchFamily="34" charset="0"/>
              <a:buChar char="•"/>
              <a:tabLst>
                <a:tab pos="174625" algn="l"/>
              </a:tabLst>
            </a:pPr>
            <a:endParaRPr lang="en-US" sz="2000" dirty="0">
              <a:cs typeface="Arial MT"/>
            </a:endParaRPr>
          </a:p>
          <a:p>
            <a:pPr marL="354965" marR="365760" indent="-342900" algn="just">
              <a:buFont typeface="Arial" panose="020B0604020202020204" pitchFamily="34" charset="0"/>
              <a:buChar char="•"/>
              <a:tabLst>
                <a:tab pos="174625" algn="l"/>
              </a:tabLst>
            </a:pPr>
            <a:r>
              <a:rPr lang="en-US" sz="2000" dirty="0">
                <a:cs typeface="Arial MT"/>
              </a:rPr>
              <a:t>These technical advancements collectively strive to optimize precision agriculture, conserve water resources, and foster a collaborative ecosystem for water management, exemplifying a holistic and technologically progressive paradigm in smart farming practices.</a:t>
            </a:r>
            <a:endParaRPr lang="en-IN" sz="2000" dirty="0">
              <a:cs typeface="Arial" panose="020B0604020202020204" pitchFamily="34" charset="0"/>
            </a:endParaRP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12" name="Slide Number Placeholder 11">
            <a:extLst>
              <a:ext uri="{FF2B5EF4-FFF2-40B4-BE49-F238E27FC236}">
                <a16:creationId xmlns:a16="http://schemas.microsoft.com/office/drawing/2014/main" id="{9E94E9D0-AA06-62D0-4E98-FD51D3F4C3E2}"/>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29</a:t>
            </a:fld>
            <a:endParaRPr lang="en-IN" dirty="0"/>
          </a:p>
        </p:txBody>
      </p:sp>
    </p:spTree>
    <p:extLst>
      <p:ext uri="{BB962C8B-B14F-4D97-AF65-F5344CB8AC3E}">
        <p14:creationId xmlns:p14="http://schemas.microsoft.com/office/powerpoint/2010/main" val="4226414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224" y="329503"/>
            <a:ext cx="1998376" cy="505267"/>
          </a:xfrm>
          <a:prstGeom prst="rect">
            <a:avLst/>
          </a:prstGeom>
        </p:spPr>
        <p:txBody>
          <a:bodyPr vert="horz" wrap="square" lIns="0" tIns="12700" rIns="0" bIns="0" rtlCol="0">
            <a:spAutoFit/>
          </a:bodyPr>
          <a:lstStyle/>
          <a:p>
            <a:pPr marL="12700">
              <a:lnSpc>
                <a:spcPct val="100000"/>
              </a:lnSpc>
              <a:spcBef>
                <a:spcPts val="100"/>
              </a:spcBef>
            </a:pPr>
            <a:r>
              <a:rPr lang="en-IN" sz="3200" spc="-5" dirty="0">
                <a:solidFill>
                  <a:srgbClr val="FF0000"/>
                </a:solidFill>
                <a:latin typeface="+mj-lt"/>
                <a:cs typeface="Arial"/>
              </a:rPr>
              <a:t>Abstract</a:t>
            </a:r>
            <a:endParaRPr sz="3200" dirty="0">
              <a:latin typeface="+mj-lt"/>
              <a:cs typeface="Arial"/>
            </a:endParaRPr>
          </a:p>
        </p:txBody>
      </p:sp>
      <p:sp>
        <p:nvSpPr>
          <p:cNvPr id="3" name="object 3"/>
          <p:cNvSpPr txBox="1"/>
          <p:nvPr/>
        </p:nvSpPr>
        <p:spPr>
          <a:xfrm>
            <a:off x="723564" y="1494721"/>
            <a:ext cx="10767060" cy="4475584"/>
          </a:xfrm>
          <a:prstGeom prst="rect">
            <a:avLst/>
          </a:prstGeom>
        </p:spPr>
        <p:txBody>
          <a:bodyPr vert="horz" wrap="square" lIns="0" tIns="12700" rIns="0" bIns="0" rtlCol="0">
            <a:spAutoFit/>
          </a:bodyPr>
          <a:lstStyle/>
          <a:p>
            <a:pPr marL="360000" marR="5080" lvl="0" indent="-342900" algn="just" rtl="0">
              <a:lnSpc>
                <a:spcPct val="100000"/>
              </a:lnSpc>
              <a:spcBef>
                <a:spcPts val="600"/>
              </a:spcBef>
              <a:spcAft>
                <a:spcPts val="0"/>
              </a:spcAft>
              <a:buSzPts val="1800"/>
              <a:buFont typeface="Arial" panose="020B0604020202020204" pitchFamily="34" charset="0"/>
              <a:buChar char="•"/>
            </a:pPr>
            <a:r>
              <a:rPr lang="en-US" sz="2000" dirty="0">
                <a:ea typeface="Times New Roman"/>
                <a:cs typeface="Times New Roman"/>
                <a:sym typeface="Times New Roman"/>
              </a:rPr>
              <a:t>Irrigation system is a method used to supply water to the plants as uniformly as possible. In the Internet of Things (IoT), technology devices or sensors are connected via the internet and can be remotely operated and monitored by the user. </a:t>
            </a:r>
          </a:p>
          <a:p>
            <a:pPr marL="360000" marR="5080" lvl="0" indent="-342900" algn="just" rtl="0">
              <a:lnSpc>
                <a:spcPct val="100000"/>
              </a:lnSpc>
              <a:spcBef>
                <a:spcPts val="600"/>
              </a:spcBef>
              <a:spcAft>
                <a:spcPts val="0"/>
              </a:spcAft>
              <a:buSzPts val="1800"/>
              <a:buFont typeface="Arial" panose="020B0604020202020204" pitchFamily="34" charset="0"/>
              <a:buChar char="•"/>
            </a:pPr>
            <a:endParaRPr lang="en-US" sz="2000" dirty="0">
              <a:ea typeface="Times New Roman"/>
              <a:cs typeface="Times New Roman"/>
              <a:sym typeface="Times New Roman"/>
            </a:endParaRPr>
          </a:p>
          <a:p>
            <a:pPr marL="360000" marR="5080" lvl="0" indent="-342900" algn="just" rtl="0">
              <a:lnSpc>
                <a:spcPct val="100000"/>
              </a:lnSpc>
              <a:spcBef>
                <a:spcPts val="600"/>
              </a:spcBef>
              <a:spcAft>
                <a:spcPts val="0"/>
              </a:spcAft>
              <a:buSzPts val="1800"/>
              <a:buFont typeface="Arial" panose="020B0604020202020204" pitchFamily="34" charset="0"/>
              <a:buChar char="•"/>
            </a:pPr>
            <a:r>
              <a:rPr lang="en-US" sz="2000" dirty="0">
                <a:ea typeface="Times New Roman"/>
                <a:cs typeface="Times New Roman"/>
                <a:sym typeface="Times New Roman"/>
              </a:rPr>
              <a:t>The implementation is done by performing the simulation for a smart irrigation system with the help of the Cisco packet tracer simulation software with new version Cisco Packet Tracer 7.3.0  (64-bit). </a:t>
            </a:r>
          </a:p>
          <a:p>
            <a:pPr marL="360000" marR="5080" lvl="0" indent="-342900" algn="just" rtl="0">
              <a:lnSpc>
                <a:spcPct val="100000"/>
              </a:lnSpc>
              <a:spcBef>
                <a:spcPts val="600"/>
              </a:spcBef>
              <a:spcAft>
                <a:spcPts val="0"/>
              </a:spcAft>
              <a:buSzPts val="1800"/>
              <a:buFont typeface="Arial" panose="020B0604020202020204" pitchFamily="34" charset="0"/>
              <a:buChar char="•"/>
            </a:pPr>
            <a:endParaRPr lang="en-US" sz="2000" dirty="0">
              <a:ea typeface="Times New Roman"/>
              <a:cs typeface="Times New Roman"/>
              <a:sym typeface="Times New Roman"/>
            </a:endParaRPr>
          </a:p>
          <a:p>
            <a:pPr marL="360000" marR="5080" lvl="0" indent="-342900" algn="just" rtl="0">
              <a:lnSpc>
                <a:spcPct val="100000"/>
              </a:lnSpc>
              <a:spcBef>
                <a:spcPts val="600"/>
              </a:spcBef>
              <a:spcAft>
                <a:spcPts val="0"/>
              </a:spcAft>
              <a:buSzPts val="1800"/>
              <a:buFont typeface="Arial" panose="020B0604020202020204" pitchFamily="34" charset="0"/>
              <a:buChar char="•"/>
            </a:pPr>
            <a:r>
              <a:rPr lang="en-US" sz="2000" dirty="0">
                <a:ea typeface="Times New Roman"/>
                <a:cs typeface="Times New Roman"/>
                <a:sym typeface="Times New Roman"/>
              </a:rPr>
              <a:t>This technology can be implemented for developing a smart irrigation system, which consists of devices like a lawn sprinkler, temperature monitor, humidity monitor, etc., to automate the watering system and remotely monitor the environmental conditions for better growth of the plants. </a:t>
            </a:r>
          </a:p>
          <a:p>
            <a:pPr marL="360000" marR="5080" lvl="0" indent="-342900" algn="just" rtl="0">
              <a:lnSpc>
                <a:spcPct val="100000"/>
              </a:lnSpc>
              <a:spcBef>
                <a:spcPts val="600"/>
              </a:spcBef>
              <a:spcAft>
                <a:spcPts val="0"/>
              </a:spcAft>
              <a:buSzPts val="1800"/>
              <a:buFont typeface="Arial" panose="020B0604020202020204" pitchFamily="34" charset="0"/>
              <a:buChar char="•"/>
            </a:pPr>
            <a:endParaRPr lang="en-US" sz="2000" dirty="0">
              <a:ea typeface="Times New Roman"/>
              <a:cs typeface="Times New Roman"/>
              <a:sym typeface="Times New Roman"/>
            </a:endParaRPr>
          </a:p>
          <a:p>
            <a:pPr marL="360000" marR="5080" lvl="0" indent="-342900" algn="just" rtl="0">
              <a:lnSpc>
                <a:spcPct val="100000"/>
              </a:lnSpc>
              <a:spcBef>
                <a:spcPts val="600"/>
              </a:spcBef>
              <a:spcAft>
                <a:spcPts val="0"/>
              </a:spcAft>
              <a:buSzPts val="1800"/>
              <a:buFont typeface="Arial" panose="020B0604020202020204" pitchFamily="34" charset="0"/>
              <a:buChar char="•"/>
            </a:pPr>
            <a:r>
              <a:rPr lang="en-US" sz="2000" dirty="0">
                <a:ea typeface="Times New Roman"/>
                <a:cs typeface="Times New Roman"/>
                <a:sym typeface="Times New Roman"/>
              </a:rPr>
              <a:t>All the devices are connected to the home gateway and can be remotely operated and monitored using a Tablet/PC/Smartphone.</a:t>
            </a:r>
            <a:endParaRPr lang="en-US" sz="3200" dirty="0"/>
          </a:p>
        </p:txBody>
      </p:sp>
      <p:grpSp>
        <p:nvGrpSpPr>
          <p:cNvPr id="4" name="object 4"/>
          <p:cNvGrpSpPr/>
          <p:nvPr/>
        </p:nvGrpSpPr>
        <p:grpSpPr>
          <a:xfrm>
            <a:off x="136212" y="119387"/>
            <a:ext cx="11927840" cy="6624320"/>
            <a:chOff x="136212" y="119387"/>
            <a:chExt cx="11927840" cy="6624320"/>
          </a:xfrm>
        </p:grpSpPr>
        <p:sp>
          <p:nvSpPr>
            <p:cNvPr id="5" name="object 5"/>
            <p:cNvSpPr/>
            <p:nvPr/>
          </p:nvSpPr>
          <p:spPr>
            <a:xfrm>
              <a:off x="136224" y="119400"/>
              <a:ext cx="11927840" cy="6624320"/>
            </a:xfrm>
            <a:custGeom>
              <a:avLst/>
              <a:gdLst/>
              <a:ahLst/>
              <a:cxnLst/>
              <a:rect l="l" t="t" r="r" b="b"/>
              <a:pathLst>
                <a:path w="11927840" h="6624320">
                  <a:moveTo>
                    <a:pt x="4749" y="0"/>
                  </a:moveTo>
                  <a:lnTo>
                    <a:pt x="4749" y="6623799"/>
                  </a:lnTo>
                </a:path>
                <a:path w="11927840" h="6624320">
                  <a:moveTo>
                    <a:pt x="11922499" y="0"/>
                  </a:moveTo>
                  <a:lnTo>
                    <a:pt x="11922499" y="6623799"/>
                  </a:lnTo>
                </a:path>
                <a:path w="11927840" h="6624320">
                  <a:moveTo>
                    <a:pt x="0" y="4749"/>
                  </a:moveTo>
                  <a:lnTo>
                    <a:pt x="11927249" y="4749"/>
                  </a:lnTo>
                </a:path>
                <a:path w="11927840" h="6624320">
                  <a:moveTo>
                    <a:pt x="0" y="6619049"/>
                  </a:moveTo>
                  <a:lnTo>
                    <a:pt x="11927249" y="6619049"/>
                  </a:lnTo>
                </a:path>
              </a:pathLst>
            </a:custGeom>
            <a:ln w="9524">
              <a:solidFill>
                <a:srgbClr val="000000"/>
              </a:solidFill>
            </a:ln>
          </p:spPr>
          <p:txBody>
            <a:bodyPr wrap="square" lIns="0" tIns="0" rIns="0" bIns="0" rtlCol="0"/>
            <a:lstStyle/>
            <a:p>
              <a:endParaRPr/>
            </a:p>
          </p:txBody>
        </p:sp>
        <p:sp>
          <p:nvSpPr>
            <p:cNvPr id="6" name="object 6"/>
            <p:cNvSpPr/>
            <p:nvPr/>
          </p:nvSpPr>
          <p:spPr>
            <a:xfrm>
              <a:off x="220962" y="999875"/>
              <a:ext cx="11772265" cy="29209"/>
            </a:xfrm>
            <a:custGeom>
              <a:avLst/>
              <a:gdLst/>
              <a:ahLst/>
              <a:cxnLst/>
              <a:rect l="l" t="t" r="r" b="b"/>
              <a:pathLst>
                <a:path w="11772265" h="29209">
                  <a:moveTo>
                    <a:pt x="0" y="28799"/>
                  </a:moveTo>
                  <a:lnTo>
                    <a:pt x="11771700" y="0"/>
                  </a:lnTo>
                </a:path>
              </a:pathLst>
            </a:custGeom>
            <a:ln w="9524">
              <a:solidFill>
                <a:srgbClr val="44546A"/>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AC5A7C1A-55E0-9587-207D-5B5A4EBD326A}"/>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3</a:t>
            </a:fld>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26951" y="316435"/>
            <a:ext cx="6724325" cy="505267"/>
          </a:xfrm>
          <a:prstGeom prst="rect">
            <a:avLst/>
          </a:prstGeom>
        </p:spPr>
        <p:txBody>
          <a:bodyPr vert="horz" wrap="square" lIns="0" tIns="12700" rIns="0" bIns="0" rtlCol="0">
            <a:spAutoFit/>
          </a:bodyPr>
          <a:lstStyle/>
          <a:p>
            <a:pPr marL="12700">
              <a:lnSpc>
                <a:spcPct val="100000"/>
              </a:lnSpc>
              <a:spcBef>
                <a:spcPts val="100"/>
              </a:spcBef>
            </a:pPr>
            <a:r>
              <a:rPr lang="en-IN" sz="3200" spc="-55" dirty="0">
                <a:solidFill>
                  <a:srgbClr val="FF0000"/>
                </a:solidFill>
                <a:latin typeface="+mj-lt"/>
              </a:rPr>
              <a:t>Reference</a:t>
            </a:r>
            <a:endParaRPr sz="3200" dirty="0">
              <a:latin typeface="+mj-lt"/>
            </a:endParaRPr>
          </a:p>
        </p:txBody>
      </p:sp>
      <p:sp>
        <p:nvSpPr>
          <p:cNvPr id="3" name="object 3"/>
          <p:cNvSpPr txBox="1"/>
          <p:nvPr/>
        </p:nvSpPr>
        <p:spPr>
          <a:xfrm>
            <a:off x="1028010" y="1214507"/>
            <a:ext cx="10287635" cy="4667303"/>
          </a:xfrm>
          <a:prstGeom prst="rect">
            <a:avLst/>
          </a:prstGeom>
        </p:spPr>
        <p:txBody>
          <a:bodyPr vert="horz" wrap="square" lIns="0" tIns="50165" rIns="0" bIns="0" rtlCol="0">
            <a:spAutoFit/>
          </a:bodyPr>
          <a:lstStyle/>
          <a:p>
            <a:pPr marL="0" lvl="0" indent="0" algn="l" rtl="0">
              <a:lnSpc>
                <a:spcPct val="100000"/>
              </a:lnSpc>
              <a:spcBef>
                <a:spcPts val="1200"/>
              </a:spcBef>
              <a:spcAft>
                <a:spcPts val="0"/>
              </a:spcAft>
              <a:buClr>
                <a:schemeClr val="dk1"/>
              </a:buClr>
              <a:buSzPts val="1100"/>
              <a:buFont typeface="Arial"/>
              <a:buNone/>
            </a:pPr>
            <a:r>
              <a:rPr lang="en-US" sz="2000" b="1" dirty="0">
                <a:ea typeface="Times New Roman"/>
                <a:cs typeface="Times New Roman"/>
                <a:sym typeface="Times New Roman"/>
              </a:rPr>
              <a:t>[1] </a:t>
            </a:r>
            <a:r>
              <a:rPr lang="en-US" sz="2000" i="1" dirty="0">
                <a:ea typeface="Times New Roman"/>
                <a:cs typeface="Times New Roman"/>
                <a:sym typeface="Times New Roman"/>
              </a:rPr>
              <a:t>Egemen Hopalı, Özalp Vayvay, “Internet of Things (IoT) and its Challenges for Usability in Developing Countries” International Journal of Innovation Engineering and Science Research, Vol. 2 , Issue. 1 January 2018</a:t>
            </a:r>
            <a:endParaRPr lang="en-US" sz="2000" i="1" dirty="0"/>
          </a:p>
          <a:p>
            <a:pPr marL="0" lvl="0" indent="0" algn="l" rtl="0">
              <a:lnSpc>
                <a:spcPct val="100000"/>
              </a:lnSpc>
              <a:spcBef>
                <a:spcPts val="1200"/>
              </a:spcBef>
              <a:spcAft>
                <a:spcPts val="0"/>
              </a:spcAft>
              <a:buClr>
                <a:schemeClr val="dk1"/>
              </a:buClr>
              <a:buSzPts val="1100"/>
              <a:buFont typeface="Arial"/>
              <a:buNone/>
            </a:pPr>
            <a:r>
              <a:rPr lang="en-US" sz="2000" b="1" dirty="0">
                <a:ea typeface="Times New Roman"/>
                <a:cs typeface="Times New Roman"/>
                <a:sym typeface="Times New Roman"/>
              </a:rPr>
              <a:t>[2] </a:t>
            </a:r>
            <a:r>
              <a:rPr lang="en-US" sz="2000" i="1" dirty="0">
                <a:ea typeface="Times New Roman"/>
                <a:cs typeface="Times New Roman"/>
                <a:sym typeface="Times New Roman"/>
              </a:rPr>
              <a:t>Ghaliya Alfarsi, Ragad M Tawafak, Abir Alsidiri, Jasiya Jabbar, Sohail Iqbal Malik, Maryam Alsinani, “Using Cisco Packet Tracer to simulate Smart Home”, Vol. 8 , Issue 12, December 2019</a:t>
            </a:r>
            <a:endParaRPr lang="en-US" sz="2000" i="1" dirty="0"/>
          </a:p>
          <a:p>
            <a:pPr marL="0" lvl="0" indent="0" algn="l" rtl="0">
              <a:lnSpc>
                <a:spcPct val="100000"/>
              </a:lnSpc>
              <a:spcBef>
                <a:spcPts val="1200"/>
              </a:spcBef>
              <a:spcAft>
                <a:spcPts val="0"/>
              </a:spcAft>
              <a:buClr>
                <a:schemeClr val="dk1"/>
              </a:buClr>
              <a:buSzPts val="1100"/>
              <a:buFont typeface="Arial"/>
              <a:buNone/>
            </a:pPr>
            <a:r>
              <a:rPr lang="en-US" sz="2000" b="1" dirty="0">
                <a:ea typeface="Times New Roman"/>
                <a:cs typeface="Times New Roman"/>
                <a:sym typeface="Times New Roman"/>
              </a:rPr>
              <a:t>[3] </a:t>
            </a:r>
            <a:r>
              <a:rPr lang="en-US" sz="2000" i="1" dirty="0">
                <a:ea typeface="Times New Roman"/>
                <a:cs typeface="Times New Roman"/>
                <a:sym typeface="Times New Roman"/>
              </a:rPr>
              <a:t>R. N. Rao and B. Sridhar, "IoT based smart crop-field monitoring and automation irrigation system," 2018 2nd International Conference on Inventive Systems and Control (ICISC), Coimbatore, pp. 478-483, 2018, doi: 10.1109/ICISC.2018.8399118.</a:t>
            </a:r>
            <a:endParaRPr lang="en-US" sz="2000" i="1" dirty="0"/>
          </a:p>
          <a:p>
            <a:pPr marL="0" lvl="0" indent="0" algn="l" rtl="0">
              <a:lnSpc>
                <a:spcPct val="100000"/>
              </a:lnSpc>
              <a:spcBef>
                <a:spcPts val="1200"/>
              </a:spcBef>
              <a:spcAft>
                <a:spcPts val="0"/>
              </a:spcAft>
              <a:buClr>
                <a:schemeClr val="dk1"/>
              </a:buClr>
              <a:buSzPts val="1100"/>
              <a:buFont typeface="Arial"/>
              <a:buNone/>
            </a:pPr>
            <a:r>
              <a:rPr lang="en-US" sz="2000" b="1" dirty="0">
                <a:ea typeface="Times New Roman"/>
                <a:cs typeface="Times New Roman"/>
                <a:sym typeface="Times New Roman"/>
              </a:rPr>
              <a:t>[4] </a:t>
            </a:r>
            <a:r>
              <a:rPr lang="en-US" sz="2000" i="1" dirty="0">
                <a:ea typeface="Times New Roman"/>
                <a:cs typeface="Times New Roman"/>
                <a:sym typeface="Times New Roman"/>
              </a:rPr>
              <a:t>Isa Shemsi, “Implementing smart home using cisco packet tracer”, IJERT, Vol.4, Issue.7, January 2018.</a:t>
            </a:r>
          </a:p>
          <a:p>
            <a:pPr marL="0" lvl="0" indent="0" algn="l" rtl="0">
              <a:lnSpc>
                <a:spcPct val="100000"/>
              </a:lnSpc>
              <a:spcBef>
                <a:spcPts val="1200"/>
              </a:spcBef>
              <a:spcAft>
                <a:spcPts val="0"/>
              </a:spcAft>
              <a:buClr>
                <a:schemeClr val="dk1"/>
              </a:buClr>
              <a:buSzPts val="1100"/>
              <a:buFont typeface="Arial"/>
              <a:buNone/>
            </a:pPr>
            <a:r>
              <a:rPr lang="en-US" sz="2000" b="1" dirty="0">
                <a:ea typeface="Times New Roman"/>
                <a:cs typeface="Times New Roman"/>
                <a:sym typeface="Times New Roman"/>
              </a:rPr>
              <a:t>[5] </a:t>
            </a:r>
            <a:r>
              <a:rPr lang="en-US" sz="2000" i="1" dirty="0">
                <a:ea typeface="Times New Roman"/>
                <a:cs typeface="Times New Roman"/>
                <a:sym typeface="Times New Roman"/>
              </a:rPr>
              <a:t>Abdulrazaq, A., A. Aboaba, G. M. Yelmis, M. Peter, S. Buba and A. Jubril. “Application of smart technology in monitoring and control of home appliances.” Arid Zone Journal of Engineering, Technology and Environment 13: 523-534, 2017</a:t>
            </a:r>
          </a:p>
        </p:txBody>
      </p:sp>
      <p:grpSp>
        <p:nvGrpSpPr>
          <p:cNvPr id="4" name="object 4"/>
          <p:cNvGrpSpPr/>
          <p:nvPr/>
        </p:nvGrpSpPr>
        <p:grpSpPr>
          <a:xfrm>
            <a:off x="174112" y="131337"/>
            <a:ext cx="11867515" cy="6603365"/>
            <a:chOff x="174112" y="131337"/>
            <a:chExt cx="11867515" cy="6603365"/>
          </a:xfrm>
        </p:grpSpPr>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6" name="object 6"/>
            <p:cNvSpPr/>
            <p:nvPr/>
          </p:nvSpPr>
          <p:spPr>
            <a:xfrm>
              <a:off x="178874" y="948675"/>
              <a:ext cx="11857990" cy="44450"/>
            </a:xfrm>
            <a:custGeom>
              <a:avLst/>
              <a:gdLst/>
              <a:ahLst/>
              <a:cxnLst/>
              <a:rect l="l" t="t" r="r" b="b"/>
              <a:pathLst>
                <a:path w="11857990" h="44450">
                  <a:moveTo>
                    <a:pt x="0" y="44399"/>
                  </a:moveTo>
                  <a:lnTo>
                    <a:pt x="11857499" y="0"/>
                  </a:lnTo>
                </a:path>
              </a:pathLst>
            </a:custGeom>
            <a:ln w="9524">
              <a:solidFill>
                <a:srgbClr val="44546A"/>
              </a:solidFill>
            </a:ln>
          </p:spPr>
          <p:txBody>
            <a:bodyPr wrap="square" lIns="0" tIns="0" rIns="0" bIns="0" rtlCol="0"/>
            <a:lstStyle/>
            <a:p>
              <a:endParaRPr/>
            </a:p>
          </p:txBody>
        </p:sp>
      </p:grpSp>
      <p:sp>
        <p:nvSpPr>
          <p:cNvPr id="12" name="Slide Number Placeholder 11">
            <a:extLst>
              <a:ext uri="{FF2B5EF4-FFF2-40B4-BE49-F238E27FC236}">
                <a16:creationId xmlns:a16="http://schemas.microsoft.com/office/drawing/2014/main" id="{216740EC-FE7A-64FB-6E47-48DDA2BD43F6}"/>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30</a:t>
            </a:fld>
            <a:endParaRPr lang="en-IN" dirty="0"/>
          </a:p>
        </p:txBody>
      </p:sp>
    </p:spTree>
    <p:extLst>
      <p:ext uri="{BB962C8B-B14F-4D97-AF65-F5344CB8AC3E}">
        <p14:creationId xmlns:p14="http://schemas.microsoft.com/office/powerpoint/2010/main" val="2667151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964063" y="2392691"/>
            <a:ext cx="10287635" cy="1036309"/>
          </a:xfrm>
          <a:prstGeom prst="rect">
            <a:avLst/>
          </a:prstGeom>
        </p:spPr>
        <p:txBody>
          <a:bodyPr vert="horz" wrap="square" lIns="0" tIns="50165" rIns="0" bIns="0" rtlCol="0">
            <a:spAutoFit/>
          </a:bodyPr>
          <a:lstStyle/>
          <a:p>
            <a:pPr marL="12700" marR="346710" algn="ctr">
              <a:lnSpc>
                <a:spcPct val="113300"/>
              </a:lnSpc>
              <a:spcBef>
                <a:spcPts val="100"/>
              </a:spcBef>
              <a:buSzPct val="93333"/>
              <a:tabLst>
                <a:tab pos="231140" algn="l"/>
              </a:tabLst>
            </a:pPr>
            <a:r>
              <a:rPr lang="en-IN" sz="6000" dirty="0">
                <a:solidFill>
                  <a:srgbClr val="FF0000"/>
                </a:solidFill>
                <a:cs typeface="Arial" panose="020B0604020202020204" pitchFamily="34" charset="0"/>
              </a:rPr>
              <a:t>Thank You</a:t>
            </a:r>
          </a:p>
        </p:txBody>
      </p:sp>
      <p:sp>
        <p:nvSpPr>
          <p:cNvPr id="5" name="object 5"/>
          <p:cNvSpPr/>
          <p:nvPr/>
        </p:nvSpPr>
        <p:spPr>
          <a:xfrm>
            <a:off x="174124" y="131350"/>
            <a:ext cx="11867515" cy="6603365"/>
          </a:xfrm>
          <a:custGeom>
            <a:avLst/>
            <a:gdLst/>
            <a:ahLst/>
            <a:cxnLst/>
            <a:rect l="l" t="t" r="r" b="b"/>
            <a:pathLst>
              <a:path w="11867515" h="6603365">
                <a:moveTo>
                  <a:pt x="4749" y="0"/>
                </a:moveTo>
                <a:lnTo>
                  <a:pt x="4749" y="6603099"/>
                </a:lnTo>
              </a:path>
              <a:path w="11867515" h="6603365">
                <a:moveTo>
                  <a:pt x="11862349" y="0"/>
                </a:moveTo>
                <a:lnTo>
                  <a:pt x="11862349" y="6603099"/>
                </a:lnTo>
              </a:path>
              <a:path w="11867515" h="6603365">
                <a:moveTo>
                  <a:pt x="0" y="4749"/>
                </a:moveTo>
                <a:lnTo>
                  <a:pt x="11867099" y="4749"/>
                </a:lnTo>
              </a:path>
              <a:path w="11867515" h="6603365">
                <a:moveTo>
                  <a:pt x="0" y="6598349"/>
                </a:moveTo>
                <a:lnTo>
                  <a:pt x="11867099" y="6598349"/>
                </a:lnTo>
              </a:path>
            </a:pathLst>
          </a:custGeom>
          <a:ln w="9524">
            <a:solidFill>
              <a:srgbClr val="000000"/>
            </a:solidFill>
          </a:ln>
        </p:spPr>
        <p:txBody>
          <a:bodyPr wrap="square" lIns="0" tIns="0" rIns="0" bIns="0" rtlCol="0"/>
          <a:lstStyle/>
          <a:p>
            <a:endParaRPr/>
          </a:p>
        </p:txBody>
      </p:sp>
      <p:sp>
        <p:nvSpPr>
          <p:cNvPr id="12" name="Slide Number Placeholder 11">
            <a:extLst>
              <a:ext uri="{FF2B5EF4-FFF2-40B4-BE49-F238E27FC236}">
                <a16:creationId xmlns:a16="http://schemas.microsoft.com/office/drawing/2014/main" id="{958F750D-977A-CE3F-9404-72178F0FC724}"/>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31</a:t>
            </a:fld>
            <a:endParaRPr lang="en-IN" dirty="0"/>
          </a:p>
        </p:txBody>
      </p:sp>
    </p:spTree>
    <p:extLst>
      <p:ext uri="{BB962C8B-B14F-4D97-AF65-F5344CB8AC3E}">
        <p14:creationId xmlns:p14="http://schemas.microsoft.com/office/powerpoint/2010/main" val="42993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224" y="329503"/>
            <a:ext cx="2608580" cy="505267"/>
          </a:xfrm>
          <a:prstGeom prst="rect">
            <a:avLst/>
          </a:prstGeom>
        </p:spPr>
        <p:txBody>
          <a:bodyPr vert="horz" wrap="square" lIns="0" tIns="12700" rIns="0" bIns="0" rtlCol="0">
            <a:spAutoFit/>
          </a:bodyPr>
          <a:lstStyle/>
          <a:p>
            <a:pPr marL="12700">
              <a:lnSpc>
                <a:spcPct val="100000"/>
              </a:lnSpc>
              <a:spcBef>
                <a:spcPts val="100"/>
              </a:spcBef>
            </a:pPr>
            <a:r>
              <a:rPr sz="3200" spc="-5" dirty="0">
                <a:solidFill>
                  <a:srgbClr val="FF0000"/>
                </a:solidFill>
                <a:latin typeface="+mj-lt"/>
                <a:cs typeface="Arial"/>
              </a:rPr>
              <a:t>Introduction</a:t>
            </a:r>
            <a:endParaRPr sz="3200" dirty="0">
              <a:latin typeface="+mj-lt"/>
              <a:cs typeface="Arial"/>
            </a:endParaRPr>
          </a:p>
        </p:txBody>
      </p:sp>
      <p:sp>
        <p:nvSpPr>
          <p:cNvPr id="3" name="object 3"/>
          <p:cNvSpPr txBox="1"/>
          <p:nvPr/>
        </p:nvSpPr>
        <p:spPr>
          <a:xfrm>
            <a:off x="712470" y="1394673"/>
            <a:ext cx="10767060" cy="4398640"/>
          </a:xfrm>
          <a:prstGeom prst="rect">
            <a:avLst/>
          </a:prstGeom>
        </p:spPr>
        <p:txBody>
          <a:bodyPr vert="horz" wrap="square" lIns="0" tIns="12700" rIns="0" bIns="0" rtlCol="0">
            <a:spAutoFit/>
          </a:bodyPr>
          <a:lstStyle/>
          <a:p>
            <a:pPr marL="355600" lvl="0" indent="-342900" algn="just" rtl="0">
              <a:lnSpc>
                <a:spcPct val="100000"/>
              </a:lnSpc>
              <a:spcBef>
                <a:spcPts val="100"/>
              </a:spcBef>
              <a:spcAft>
                <a:spcPts val="0"/>
              </a:spcAft>
              <a:buSzPts val="1800"/>
              <a:buFont typeface="Arial" panose="020B0604020202020204" pitchFamily="34" charset="0"/>
              <a:buChar char="•"/>
            </a:pPr>
            <a:r>
              <a:rPr lang="en-US" sz="2000" b="0" i="0" dirty="0">
                <a:solidFill>
                  <a:srgbClr val="0D0D0D"/>
                </a:solidFill>
                <a:ea typeface="Times New Roman"/>
                <a:cs typeface="Times New Roman"/>
                <a:sym typeface="Times New Roman"/>
              </a:rPr>
              <a:t>IoT technology addresses challenges faced by farmers/homeowners in maintaining proper irrigation systems amidst changing environmental conditions. </a:t>
            </a:r>
          </a:p>
          <a:p>
            <a:pPr marL="355600" lvl="0" indent="-342900" algn="just" rtl="0">
              <a:lnSpc>
                <a:spcPct val="100000"/>
              </a:lnSpc>
              <a:spcBef>
                <a:spcPts val="100"/>
              </a:spcBef>
              <a:spcAft>
                <a:spcPts val="0"/>
              </a:spcAft>
              <a:buSzPts val="1800"/>
              <a:buFont typeface="Arial" panose="020B0604020202020204" pitchFamily="34" charset="0"/>
              <a:buChar char="•"/>
            </a:pPr>
            <a:endParaRPr lang="en-US" sz="2000" dirty="0">
              <a:solidFill>
                <a:srgbClr val="0D0D0D"/>
              </a:solidFill>
              <a:ea typeface="Times New Roman"/>
              <a:cs typeface="Times New Roman"/>
              <a:sym typeface="Times New Roman"/>
            </a:endParaRPr>
          </a:p>
          <a:p>
            <a:pPr marL="355600" lvl="0" indent="-342900" algn="just" rtl="0">
              <a:lnSpc>
                <a:spcPct val="100000"/>
              </a:lnSpc>
              <a:spcBef>
                <a:spcPts val="100"/>
              </a:spcBef>
              <a:spcAft>
                <a:spcPts val="0"/>
              </a:spcAft>
              <a:buSzPts val="1800"/>
              <a:buFont typeface="Arial" panose="020B0604020202020204" pitchFamily="34" charset="0"/>
              <a:buChar char="•"/>
            </a:pPr>
            <a:r>
              <a:rPr lang="en-US" sz="2000" b="0" i="0" dirty="0">
                <a:solidFill>
                  <a:srgbClr val="0D0D0D"/>
                </a:solidFill>
                <a:ea typeface="Times New Roman"/>
                <a:cs typeface="Times New Roman"/>
                <a:sym typeface="Times New Roman"/>
              </a:rPr>
              <a:t>Smart irrigation systems automate watering based on water level readings from monitors, ensuring efficient water usage. Humidity sensors enable automated control of humidifiers to maintain optimal humidity levels for plant growth. </a:t>
            </a:r>
          </a:p>
          <a:p>
            <a:pPr marL="355600" lvl="0" indent="-342900" algn="just" rtl="0">
              <a:lnSpc>
                <a:spcPct val="100000"/>
              </a:lnSpc>
              <a:spcBef>
                <a:spcPts val="100"/>
              </a:spcBef>
              <a:spcAft>
                <a:spcPts val="0"/>
              </a:spcAft>
              <a:buSzPts val="1800"/>
              <a:buFont typeface="Arial" panose="020B0604020202020204" pitchFamily="34" charset="0"/>
              <a:buChar char="•"/>
            </a:pPr>
            <a:endParaRPr lang="en-US" sz="2000" dirty="0">
              <a:solidFill>
                <a:srgbClr val="0D0D0D"/>
              </a:solidFill>
              <a:ea typeface="Times New Roman"/>
              <a:cs typeface="Times New Roman"/>
              <a:sym typeface="Times New Roman"/>
            </a:endParaRPr>
          </a:p>
          <a:p>
            <a:pPr marL="355600" lvl="0" indent="-342900" algn="just" rtl="0">
              <a:lnSpc>
                <a:spcPct val="100000"/>
              </a:lnSpc>
              <a:spcBef>
                <a:spcPts val="100"/>
              </a:spcBef>
              <a:spcAft>
                <a:spcPts val="0"/>
              </a:spcAft>
              <a:buSzPts val="1800"/>
              <a:buFont typeface="Arial" panose="020B0604020202020204" pitchFamily="34" charset="0"/>
              <a:buChar char="•"/>
            </a:pPr>
            <a:r>
              <a:rPr lang="en-US" sz="2000" b="0" i="0" dirty="0">
                <a:solidFill>
                  <a:srgbClr val="0D0D0D"/>
                </a:solidFill>
                <a:ea typeface="Times New Roman"/>
                <a:cs typeface="Times New Roman"/>
                <a:sym typeface="Times New Roman"/>
              </a:rPr>
              <a:t>Various environmental sensors such as temperature, pressure, CO2, CO, wind, and humiture monitors contribute to monitoring plant health and growth. Smart devices are connected to a home gateway, enabling remote operation and monitoring via tablets, PCs, or smartphones. Motion detector alarms enhance security by alerting owners to animal presence near the irrigation field. </a:t>
            </a:r>
          </a:p>
          <a:p>
            <a:pPr marL="355600" lvl="0" indent="-342900" algn="just" rtl="0">
              <a:lnSpc>
                <a:spcPct val="100000"/>
              </a:lnSpc>
              <a:spcBef>
                <a:spcPts val="100"/>
              </a:spcBef>
              <a:spcAft>
                <a:spcPts val="0"/>
              </a:spcAft>
              <a:buSzPts val="1800"/>
              <a:buFont typeface="Arial" panose="020B0604020202020204" pitchFamily="34" charset="0"/>
              <a:buChar char="•"/>
            </a:pPr>
            <a:endParaRPr lang="en-US" sz="2000" dirty="0">
              <a:solidFill>
                <a:srgbClr val="0D0D0D"/>
              </a:solidFill>
              <a:ea typeface="Times New Roman"/>
              <a:cs typeface="Times New Roman"/>
              <a:sym typeface="Times New Roman"/>
            </a:endParaRPr>
          </a:p>
          <a:p>
            <a:pPr marL="355600" lvl="0" indent="-342900" algn="just" rtl="0">
              <a:lnSpc>
                <a:spcPct val="100000"/>
              </a:lnSpc>
              <a:spcBef>
                <a:spcPts val="100"/>
              </a:spcBef>
              <a:spcAft>
                <a:spcPts val="0"/>
              </a:spcAft>
              <a:buSzPts val="1800"/>
              <a:buFont typeface="Arial" panose="020B0604020202020204" pitchFamily="34" charset="0"/>
              <a:buChar char="•"/>
            </a:pPr>
            <a:r>
              <a:rPr lang="en-US" sz="2000" b="0" i="0" dirty="0">
                <a:solidFill>
                  <a:srgbClr val="0D0D0D"/>
                </a:solidFill>
                <a:ea typeface="Times New Roman"/>
                <a:cs typeface="Times New Roman"/>
                <a:sym typeface="Times New Roman"/>
              </a:rPr>
              <a:t>Cisco Packet Tracer simulation tool facilitates the visualization and testing of network topologies and device integration, aiding in the development of smart irrigation systems.</a:t>
            </a:r>
            <a:endParaRPr lang="en-US" sz="2000" dirty="0">
              <a:ea typeface="Times New Roman"/>
              <a:cs typeface="Times New Roman"/>
              <a:sym typeface="Times New Roman"/>
            </a:endParaRPr>
          </a:p>
        </p:txBody>
      </p:sp>
      <p:grpSp>
        <p:nvGrpSpPr>
          <p:cNvPr id="4" name="object 4"/>
          <p:cNvGrpSpPr/>
          <p:nvPr/>
        </p:nvGrpSpPr>
        <p:grpSpPr>
          <a:xfrm>
            <a:off x="136212" y="119387"/>
            <a:ext cx="11927840" cy="6624320"/>
            <a:chOff x="136212" y="119387"/>
            <a:chExt cx="11927840" cy="6624320"/>
          </a:xfrm>
        </p:grpSpPr>
        <p:sp>
          <p:nvSpPr>
            <p:cNvPr id="5" name="object 5"/>
            <p:cNvSpPr/>
            <p:nvPr/>
          </p:nvSpPr>
          <p:spPr>
            <a:xfrm>
              <a:off x="136224" y="119400"/>
              <a:ext cx="11927840" cy="6624320"/>
            </a:xfrm>
            <a:custGeom>
              <a:avLst/>
              <a:gdLst/>
              <a:ahLst/>
              <a:cxnLst/>
              <a:rect l="l" t="t" r="r" b="b"/>
              <a:pathLst>
                <a:path w="11927840" h="6624320">
                  <a:moveTo>
                    <a:pt x="4749" y="0"/>
                  </a:moveTo>
                  <a:lnTo>
                    <a:pt x="4749" y="6623799"/>
                  </a:lnTo>
                </a:path>
                <a:path w="11927840" h="6624320">
                  <a:moveTo>
                    <a:pt x="11922499" y="0"/>
                  </a:moveTo>
                  <a:lnTo>
                    <a:pt x="11922499" y="6623799"/>
                  </a:lnTo>
                </a:path>
                <a:path w="11927840" h="6624320">
                  <a:moveTo>
                    <a:pt x="0" y="4749"/>
                  </a:moveTo>
                  <a:lnTo>
                    <a:pt x="11927249" y="4749"/>
                  </a:lnTo>
                </a:path>
                <a:path w="11927840" h="6624320">
                  <a:moveTo>
                    <a:pt x="0" y="6619049"/>
                  </a:moveTo>
                  <a:lnTo>
                    <a:pt x="11927249" y="6619049"/>
                  </a:lnTo>
                </a:path>
              </a:pathLst>
            </a:custGeom>
            <a:ln w="9524">
              <a:solidFill>
                <a:srgbClr val="000000"/>
              </a:solidFill>
            </a:ln>
          </p:spPr>
          <p:txBody>
            <a:bodyPr wrap="square" lIns="0" tIns="0" rIns="0" bIns="0" rtlCol="0"/>
            <a:lstStyle/>
            <a:p>
              <a:endParaRPr/>
            </a:p>
          </p:txBody>
        </p:sp>
        <p:sp>
          <p:nvSpPr>
            <p:cNvPr id="6" name="object 6"/>
            <p:cNvSpPr/>
            <p:nvPr/>
          </p:nvSpPr>
          <p:spPr>
            <a:xfrm>
              <a:off x="220962" y="999875"/>
              <a:ext cx="11772265" cy="29209"/>
            </a:xfrm>
            <a:custGeom>
              <a:avLst/>
              <a:gdLst/>
              <a:ahLst/>
              <a:cxnLst/>
              <a:rect l="l" t="t" r="r" b="b"/>
              <a:pathLst>
                <a:path w="11772265" h="29209">
                  <a:moveTo>
                    <a:pt x="0" y="28799"/>
                  </a:moveTo>
                  <a:lnTo>
                    <a:pt x="11771700" y="0"/>
                  </a:lnTo>
                </a:path>
              </a:pathLst>
            </a:custGeom>
            <a:ln w="9524">
              <a:solidFill>
                <a:srgbClr val="44546A"/>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1AC78DBD-BC5F-515F-E8D9-360975B443FB}"/>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4</a:t>
            </a:fld>
            <a:endParaRPr lang="en-IN" dirty="0"/>
          </a:p>
        </p:txBody>
      </p:sp>
    </p:spTree>
    <p:extLst>
      <p:ext uri="{BB962C8B-B14F-4D97-AF65-F5344CB8AC3E}">
        <p14:creationId xmlns:p14="http://schemas.microsoft.com/office/powerpoint/2010/main" val="99081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224" y="329503"/>
            <a:ext cx="3979576" cy="505267"/>
          </a:xfrm>
          <a:prstGeom prst="rect">
            <a:avLst/>
          </a:prstGeom>
        </p:spPr>
        <p:txBody>
          <a:bodyPr vert="horz" wrap="square" lIns="0" tIns="12700" rIns="0" bIns="0" rtlCol="0">
            <a:spAutoFit/>
          </a:bodyPr>
          <a:lstStyle/>
          <a:p>
            <a:pPr marL="12700">
              <a:lnSpc>
                <a:spcPct val="100000"/>
              </a:lnSpc>
              <a:spcBef>
                <a:spcPts val="100"/>
              </a:spcBef>
            </a:pPr>
            <a:r>
              <a:rPr lang="en-IN" sz="3200" spc="-5" dirty="0">
                <a:solidFill>
                  <a:srgbClr val="FF0000"/>
                </a:solidFill>
                <a:latin typeface="+mj-lt"/>
                <a:cs typeface="Arial"/>
              </a:rPr>
              <a:t>Problem Statement</a:t>
            </a:r>
            <a:endParaRPr sz="3200" dirty="0">
              <a:latin typeface="+mj-lt"/>
              <a:cs typeface="Arial"/>
            </a:endParaRPr>
          </a:p>
        </p:txBody>
      </p:sp>
      <p:sp>
        <p:nvSpPr>
          <p:cNvPr id="3" name="object 3"/>
          <p:cNvSpPr txBox="1"/>
          <p:nvPr/>
        </p:nvSpPr>
        <p:spPr>
          <a:xfrm>
            <a:off x="723564" y="1494781"/>
            <a:ext cx="10767060" cy="4090863"/>
          </a:xfrm>
          <a:prstGeom prst="rect">
            <a:avLst/>
          </a:prstGeom>
        </p:spPr>
        <p:txBody>
          <a:bodyPr vert="horz" wrap="square" lIns="0" tIns="12700" rIns="0" bIns="0" rtlCol="0">
            <a:spAutoFit/>
          </a:bodyPr>
          <a:lstStyle/>
          <a:p>
            <a:pPr marL="355600" indent="-342900" algn="just">
              <a:spcBef>
                <a:spcPts val="100"/>
              </a:spcBef>
              <a:buFont typeface="Arial" panose="020B0604020202020204" pitchFamily="34" charset="0"/>
              <a:buChar char="•"/>
            </a:pPr>
            <a:r>
              <a:rPr lang="en-US" sz="2000" dirty="0">
                <a:cs typeface="Arial MT"/>
              </a:rPr>
              <a:t>The existing agricultural monitoring system exhibits critical shortcomings, primarily the absence of real-time process surveillance leading to unidentified factors causing crop rotting. </a:t>
            </a:r>
          </a:p>
          <a:p>
            <a:pPr marL="355600" indent="-342900" algn="just">
              <a:spcBef>
                <a:spcPts val="100"/>
              </a:spcBef>
              <a:buFont typeface="Arial" panose="020B0604020202020204" pitchFamily="34" charset="0"/>
              <a:buChar char="•"/>
            </a:pPr>
            <a:endParaRPr lang="en-US" sz="2000" dirty="0">
              <a:cs typeface="Arial MT"/>
            </a:endParaRPr>
          </a:p>
          <a:p>
            <a:pPr marL="355600" indent="-342900" algn="just">
              <a:spcBef>
                <a:spcPts val="100"/>
              </a:spcBef>
              <a:buFont typeface="Arial" panose="020B0604020202020204" pitchFamily="34" charset="0"/>
              <a:buChar char="•"/>
            </a:pPr>
            <a:r>
              <a:rPr lang="en-US" sz="2000" dirty="0">
                <a:cs typeface="Arial MT"/>
              </a:rPr>
              <a:t>This deficiency contributes to economic losses and underscores the need for a technologically advanced approach. The current system lacks integration of Internet of Things (IoT) devices, such as NodeMCU, soil moisture sensors, weather stations, and humidity sensors. </a:t>
            </a:r>
          </a:p>
          <a:p>
            <a:pPr marL="355600" indent="-342900" algn="just">
              <a:spcBef>
                <a:spcPts val="100"/>
              </a:spcBef>
              <a:buFont typeface="Arial" panose="020B0604020202020204" pitchFamily="34" charset="0"/>
              <a:buChar char="•"/>
            </a:pPr>
            <a:endParaRPr lang="en-US" sz="2000" dirty="0">
              <a:cs typeface="Arial MT"/>
            </a:endParaRPr>
          </a:p>
          <a:p>
            <a:pPr marL="355600" indent="-342900" algn="just">
              <a:spcBef>
                <a:spcPts val="100"/>
              </a:spcBef>
              <a:buFont typeface="Arial" panose="020B0604020202020204" pitchFamily="34" charset="0"/>
              <a:buChar char="•"/>
            </a:pPr>
            <a:r>
              <a:rPr lang="en-US" sz="2000" dirty="0">
                <a:cs typeface="Arial MT"/>
              </a:rPr>
              <a:t>The proposed solution involves deploying these IoT sensors to enable continuous data collection and transmission to a central control system via wireless networks. </a:t>
            </a:r>
          </a:p>
          <a:p>
            <a:pPr marL="355600" indent="-342900" algn="just">
              <a:spcBef>
                <a:spcPts val="100"/>
              </a:spcBef>
              <a:buFont typeface="Arial" panose="020B0604020202020204" pitchFamily="34" charset="0"/>
              <a:buChar char="•"/>
            </a:pPr>
            <a:endParaRPr lang="en-US" sz="2000" dirty="0">
              <a:cs typeface="Arial MT"/>
            </a:endParaRPr>
          </a:p>
          <a:p>
            <a:pPr marL="355600" indent="-342900" algn="just">
              <a:spcBef>
                <a:spcPts val="100"/>
              </a:spcBef>
              <a:buFont typeface="Arial" panose="020B0604020202020204" pitchFamily="34" charset="0"/>
              <a:buChar char="•"/>
            </a:pPr>
            <a:r>
              <a:rPr lang="en-US" sz="2000" dirty="0">
                <a:cs typeface="Arial MT"/>
              </a:rPr>
              <a:t>This technological upgrade facilitates dynamic control of actuators, optimizing water usage based on real-time data rather than adhering to fixed irrigation schedules, thereby mitigating economic and operational inefficiencies in agricultural practices.</a:t>
            </a:r>
            <a:endParaRPr sz="2000" dirty="0">
              <a:cs typeface="Arial MT"/>
            </a:endParaRPr>
          </a:p>
        </p:txBody>
      </p:sp>
      <p:grpSp>
        <p:nvGrpSpPr>
          <p:cNvPr id="4" name="object 4"/>
          <p:cNvGrpSpPr/>
          <p:nvPr/>
        </p:nvGrpSpPr>
        <p:grpSpPr>
          <a:xfrm>
            <a:off x="136212" y="119387"/>
            <a:ext cx="11927840" cy="6624320"/>
            <a:chOff x="136212" y="119387"/>
            <a:chExt cx="11927840" cy="6624320"/>
          </a:xfrm>
        </p:grpSpPr>
        <p:sp>
          <p:nvSpPr>
            <p:cNvPr id="5" name="object 5"/>
            <p:cNvSpPr/>
            <p:nvPr/>
          </p:nvSpPr>
          <p:spPr>
            <a:xfrm>
              <a:off x="136224" y="119400"/>
              <a:ext cx="11927840" cy="6624320"/>
            </a:xfrm>
            <a:custGeom>
              <a:avLst/>
              <a:gdLst/>
              <a:ahLst/>
              <a:cxnLst/>
              <a:rect l="l" t="t" r="r" b="b"/>
              <a:pathLst>
                <a:path w="11927840" h="6624320">
                  <a:moveTo>
                    <a:pt x="4749" y="0"/>
                  </a:moveTo>
                  <a:lnTo>
                    <a:pt x="4749" y="6623799"/>
                  </a:lnTo>
                </a:path>
                <a:path w="11927840" h="6624320">
                  <a:moveTo>
                    <a:pt x="11922499" y="0"/>
                  </a:moveTo>
                  <a:lnTo>
                    <a:pt x="11922499" y="6623799"/>
                  </a:lnTo>
                </a:path>
                <a:path w="11927840" h="6624320">
                  <a:moveTo>
                    <a:pt x="0" y="4749"/>
                  </a:moveTo>
                  <a:lnTo>
                    <a:pt x="11927249" y="4749"/>
                  </a:lnTo>
                </a:path>
                <a:path w="11927840" h="6624320">
                  <a:moveTo>
                    <a:pt x="0" y="6619049"/>
                  </a:moveTo>
                  <a:lnTo>
                    <a:pt x="11927249" y="6619049"/>
                  </a:lnTo>
                </a:path>
              </a:pathLst>
            </a:custGeom>
            <a:ln w="9524">
              <a:solidFill>
                <a:srgbClr val="000000"/>
              </a:solidFill>
            </a:ln>
          </p:spPr>
          <p:txBody>
            <a:bodyPr wrap="square" lIns="0" tIns="0" rIns="0" bIns="0" rtlCol="0"/>
            <a:lstStyle/>
            <a:p>
              <a:endParaRPr/>
            </a:p>
          </p:txBody>
        </p:sp>
        <p:sp>
          <p:nvSpPr>
            <p:cNvPr id="6" name="object 6"/>
            <p:cNvSpPr/>
            <p:nvPr/>
          </p:nvSpPr>
          <p:spPr>
            <a:xfrm>
              <a:off x="220962" y="999875"/>
              <a:ext cx="11772265" cy="29209"/>
            </a:xfrm>
            <a:custGeom>
              <a:avLst/>
              <a:gdLst/>
              <a:ahLst/>
              <a:cxnLst/>
              <a:rect l="l" t="t" r="r" b="b"/>
              <a:pathLst>
                <a:path w="11772265" h="29209">
                  <a:moveTo>
                    <a:pt x="0" y="28799"/>
                  </a:moveTo>
                  <a:lnTo>
                    <a:pt x="11771700" y="0"/>
                  </a:lnTo>
                </a:path>
              </a:pathLst>
            </a:custGeom>
            <a:ln w="9524">
              <a:solidFill>
                <a:srgbClr val="44546A"/>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3661C4CC-5B14-C878-726E-A134F947AA01}"/>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5</a:t>
            </a:fld>
            <a:endParaRPr lang="en-IN" dirty="0"/>
          </a:p>
        </p:txBody>
      </p:sp>
    </p:spTree>
    <p:extLst>
      <p:ext uri="{BB962C8B-B14F-4D97-AF65-F5344CB8AC3E}">
        <p14:creationId xmlns:p14="http://schemas.microsoft.com/office/powerpoint/2010/main" val="199610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775" y="304800"/>
            <a:ext cx="3723640" cy="506549"/>
          </a:xfrm>
          <a:prstGeom prst="rect">
            <a:avLst/>
          </a:prstGeom>
        </p:spPr>
        <p:txBody>
          <a:bodyPr vert="horz" wrap="square" lIns="0" tIns="13970" rIns="0" bIns="0" rtlCol="0">
            <a:spAutoFit/>
          </a:bodyPr>
          <a:lstStyle/>
          <a:p>
            <a:pPr marL="12700">
              <a:lnSpc>
                <a:spcPct val="100000"/>
              </a:lnSpc>
              <a:spcBef>
                <a:spcPts val="110"/>
              </a:spcBef>
            </a:pPr>
            <a:r>
              <a:rPr sz="3200" spc="-25" dirty="0">
                <a:solidFill>
                  <a:srgbClr val="FF0000"/>
                </a:solidFill>
                <a:latin typeface="+mj-lt"/>
                <a:cs typeface="Arial" panose="020B0604020202020204" pitchFamily="34" charset="0"/>
              </a:rPr>
              <a:t>Literature</a:t>
            </a:r>
            <a:r>
              <a:rPr sz="3200" spc="-40" dirty="0">
                <a:solidFill>
                  <a:srgbClr val="FF0000"/>
                </a:solidFill>
                <a:latin typeface="+mj-lt"/>
              </a:rPr>
              <a:t> </a:t>
            </a:r>
            <a:r>
              <a:rPr sz="3200" spc="-10" dirty="0">
                <a:solidFill>
                  <a:srgbClr val="FF0000"/>
                </a:solidFill>
                <a:latin typeface="+mj-lt"/>
              </a:rPr>
              <a:t>Survey</a:t>
            </a:r>
          </a:p>
        </p:txBody>
      </p:sp>
      <p:grpSp>
        <p:nvGrpSpPr>
          <p:cNvPr id="4" name="object 4"/>
          <p:cNvGrpSpPr/>
          <p:nvPr/>
        </p:nvGrpSpPr>
        <p:grpSpPr>
          <a:xfrm>
            <a:off x="233275" y="143112"/>
            <a:ext cx="11788140" cy="6599555"/>
            <a:chOff x="233275" y="143112"/>
            <a:chExt cx="11788140" cy="6599555"/>
          </a:xfrm>
        </p:grpSpPr>
        <p:sp>
          <p:nvSpPr>
            <p:cNvPr id="5" name="object 5"/>
            <p:cNvSpPr/>
            <p:nvPr/>
          </p:nvSpPr>
          <p:spPr>
            <a:xfrm>
              <a:off x="236325" y="143112"/>
              <a:ext cx="11781790" cy="6599555"/>
            </a:xfrm>
            <a:custGeom>
              <a:avLst/>
              <a:gdLst/>
              <a:ahLst/>
              <a:cxnLst/>
              <a:rect l="l" t="t" r="r" b="b"/>
              <a:pathLst>
                <a:path w="11781790" h="6599555">
                  <a:moveTo>
                    <a:pt x="4749" y="0"/>
                  </a:moveTo>
                  <a:lnTo>
                    <a:pt x="4749" y="6599075"/>
                  </a:lnTo>
                </a:path>
                <a:path w="11781790" h="6599555">
                  <a:moveTo>
                    <a:pt x="11776749" y="0"/>
                  </a:moveTo>
                  <a:lnTo>
                    <a:pt x="11776749" y="6599075"/>
                  </a:lnTo>
                </a:path>
                <a:path w="11781790" h="6599555">
                  <a:moveTo>
                    <a:pt x="0" y="4749"/>
                  </a:moveTo>
                  <a:lnTo>
                    <a:pt x="11781499" y="4749"/>
                  </a:lnTo>
                </a:path>
                <a:path w="11781790" h="6599555">
                  <a:moveTo>
                    <a:pt x="0" y="6594325"/>
                  </a:moveTo>
                  <a:lnTo>
                    <a:pt x="11781499" y="6594325"/>
                  </a:lnTo>
                </a:path>
              </a:pathLst>
            </a:custGeom>
            <a:ln w="9524">
              <a:solidFill>
                <a:srgbClr val="000000"/>
              </a:solidFill>
            </a:ln>
          </p:spPr>
          <p:txBody>
            <a:bodyPr wrap="square" lIns="0" tIns="0" rIns="0" bIns="0" rtlCol="0"/>
            <a:lstStyle/>
            <a:p>
              <a:endParaRPr/>
            </a:p>
          </p:txBody>
        </p:sp>
        <p:sp>
          <p:nvSpPr>
            <p:cNvPr id="6" name="object 6"/>
            <p:cNvSpPr/>
            <p:nvPr/>
          </p:nvSpPr>
          <p:spPr>
            <a:xfrm>
              <a:off x="233275" y="881380"/>
              <a:ext cx="11788140" cy="109220"/>
            </a:xfrm>
            <a:custGeom>
              <a:avLst/>
              <a:gdLst/>
              <a:ahLst/>
              <a:cxnLst/>
              <a:rect l="l" t="t" r="r" b="b"/>
              <a:pathLst>
                <a:path w="11788140" h="109219">
                  <a:moveTo>
                    <a:pt x="0" y="108899"/>
                  </a:moveTo>
                  <a:lnTo>
                    <a:pt x="11787599" y="0"/>
                  </a:lnTo>
                </a:path>
              </a:pathLst>
            </a:custGeom>
            <a:ln w="9524">
              <a:solidFill>
                <a:srgbClr val="44546A"/>
              </a:solidFill>
            </a:ln>
          </p:spPr>
          <p:txBody>
            <a:bodyPr wrap="square" lIns="0" tIns="0" rIns="0" bIns="0" rtlCol="0"/>
            <a:lstStyle/>
            <a:p>
              <a:endParaRPr/>
            </a:p>
          </p:txBody>
        </p:sp>
      </p:grpSp>
      <p:graphicFrame>
        <p:nvGraphicFramePr>
          <p:cNvPr id="10" name="Table 9">
            <a:extLst>
              <a:ext uri="{FF2B5EF4-FFF2-40B4-BE49-F238E27FC236}">
                <a16:creationId xmlns:a16="http://schemas.microsoft.com/office/drawing/2014/main" id="{1CA195F5-FA0B-5741-6BF8-823A21662EFD}"/>
              </a:ext>
            </a:extLst>
          </p:cNvPr>
          <p:cNvGraphicFramePr>
            <a:graphicFrameLocks noGrp="1"/>
          </p:cNvGraphicFramePr>
          <p:nvPr>
            <p:extLst>
              <p:ext uri="{D42A27DB-BD31-4B8C-83A1-F6EECF244321}">
                <p14:modId xmlns:p14="http://schemas.microsoft.com/office/powerpoint/2010/main" val="3092077729"/>
              </p:ext>
            </p:extLst>
          </p:nvPr>
        </p:nvGraphicFramePr>
        <p:xfrm>
          <a:off x="363349" y="1103259"/>
          <a:ext cx="11465302" cy="5242560"/>
        </p:xfrm>
        <a:graphic>
          <a:graphicData uri="http://schemas.openxmlformats.org/drawingml/2006/table">
            <a:tbl>
              <a:tblPr firstRow="1" bandRow="1">
                <a:tableStyleId>{5C22544A-7EE6-4342-B048-85BDC9FD1C3A}</a:tableStyleId>
              </a:tblPr>
              <a:tblGrid>
                <a:gridCol w="744558">
                  <a:extLst>
                    <a:ext uri="{9D8B030D-6E8A-4147-A177-3AD203B41FA5}">
                      <a16:colId xmlns:a16="http://schemas.microsoft.com/office/drawing/2014/main" val="650923533"/>
                    </a:ext>
                  </a:extLst>
                </a:gridCol>
                <a:gridCol w="1902759">
                  <a:extLst>
                    <a:ext uri="{9D8B030D-6E8A-4147-A177-3AD203B41FA5}">
                      <a16:colId xmlns:a16="http://schemas.microsoft.com/office/drawing/2014/main" val="1793065254"/>
                    </a:ext>
                  </a:extLst>
                </a:gridCol>
                <a:gridCol w="2292114">
                  <a:extLst>
                    <a:ext uri="{9D8B030D-6E8A-4147-A177-3AD203B41FA5}">
                      <a16:colId xmlns:a16="http://schemas.microsoft.com/office/drawing/2014/main" val="3089351922"/>
                    </a:ext>
                  </a:extLst>
                </a:gridCol>
                <a:gridCol w="768847">
                  <a:extLst>
                    <a:ext uri="{9D8B030D-6E8A-4147-A177-3AD203B41FA5}">
                      <a16:colId xmlns:a16="http://schemas.microsoft.com/office/drawing/2014/main" val="444827277"/>
                    </a:ext>
                  </a:extLst>
                </a:gridCol>
                <a:gridCol w="5757024">
                  <a:extLst>
                    <a:ext uri="{9D8B030D-6E8A-4147-A177-3AD203B41FA5}">
                      <a16:colId xmlns:a16="http://schemas.microsoft.com/office/drawing/2014/main" val="3180360786"/>
                    </a:ext>
                  </a:extLst>
                </a:gridCol>
              </a:tblGrid>
              <a:tr h="370840">
                <a:tc>
                  <a:txBody>
                    <a:bodyPr/>
                    <a:lstStyle/>
                    <a:p>
                      <a:pPr algn="ctr"/>
                      <a:r>
                        <a:rPr lang="en-IN" sz="2000" dirty="0">
                          <a:latin typeface="+mn-lt"/>
                          <a:cs typeface="Arial" panose="020B0604020202020204" pitchFamily="34" charset="0"/>
                        </a:rPr>
                        <a:t>S. No</a:t>
                      </a:r>
                    </a:p>
                  </a:txBody>
                  <a:tcPr/>
                </a:tc>
                <a:tc>
                  <a:txBody>
                    <a:bodyPr/>
                    <a:lstStyle/>
                    <a:p>
                      <a:pPr algn="ctr"/>
                      <a:r>
                        <a:rPr lang="en-IN" sz="2000" dirty="0">
                          <a:latin typeface="+mn-lt"/>
                          <a:cs typeface="Arial" panose="020B0604020202020204" pitchFamily="34" charset="0"/>
                        </a:rPr>
                        <a:t>Title</a:t>
                      </a:r>
                    </a:p>
                  </a:txBody>
                  <a:tcPr/>
                </a:tc>
                <a:tc>
                  <a:txBody>
                    <a:bodyPr/>
                    <a:lstStyle/>
                    <a:p>
                      <a:pPr algn="ctr"/>
                      <a:r>
                        <a:rPr lang="en-IN" sz="2000" dirty="0">
                          <a:latin typeface="+mn-lt"/>
                          <a:cs typeface="Arial" panose="020B0604020202020204" pitchFamily="34" charset="0"/>
                        </a:rPr>
                        <a:t>Author</a:t>
                      </a:r>
                    </a:p>
                  </a:txBody>
                  <a:tcPr/>
                </a:tc>
                <a:tc>
                  <a:txBody>
                    <a:bodyPr/>
                    <a:lstStyle/>
                    <a:p>
                      <a:pPr algn="ctr"/>
                      <a:r>
                        <a:rPr lang="en-IN" sz="2000" dirty="0">
                          <a:latin typeface="+mn-lt"/>
                          <a:cs typeface="Arial" panose="020B0604020202020204" pitchFamily="34" charset="0"/>
                        </a:rPr>
                        <a:t>Year</a:t>
                      </a:r>
                    </a:p>
                  </a:txBody>
                  <a:tcPr/>
                </a:tc>
                <a:tc>
                  <a:txBody>
                    <a:bodyPr/>
                    <a:lstStyle/>
                    <a:p>
                      <a:pPr algn="ctr"/>
                      <a:r>
                        <a:rPr lang="en-IN" sz="2000" dirty="0">
                          <a:latin typeface="+mn-lt"/>
                          <a:cs typeface="Arial" panose="020B0604020202020204" pitchFamily="34" charset="0"/>
                        </a:rPr>
                        <a:t>Content</a:t>
                      </a:r>
                    </a:p>
                  </a:txBody>
                  <a:tcPr/>
                </a:tc>
                <a:extLst>
                  <a:ext uri="{0D108BD9-81ED-4DB2-BD59-A6C34878D82A}">
                    <a16:rowId xmlns:a16="http://schemas.microsoft.com/office/drawing/2014/main" val="949746209"/>
                  </a:ext>
                </a:extLst>
              </a:tr>
              <a:tr h="370840">
                <a:tc>
                  <a:txBody>
                    <a:bodyPr/>
                    <a:lstStyle/>
                    <a:p>
                      <a:pPr algn="ctr"/>
                      <a:endParaRPr lang="en-IN" sz="2000" dirty="0">
                        <a:latin typeface="+mn-lt"/>
                        <a:cs typeface="Arial" panose="020B0604020202020204" pitchFamily="34" charset="0"/>
                      </a:endParaRPr>
                    </a:p>
                    <a:p>
                      <a:pPr algn="ctr"/>
                      <a:r>
                        <a:rPr lang="en-IN" sz="2000" dirty="0">
                          <a:latin typeface="+mn-lt"/>
                          <a:cs typeface="Arial" panose="020B0604020202020204" pitchFamily="34" charset="0"/>
                        </a:rPr>
                        <a:t>1</a:t>
                      </a:r>
                    </a:p>
                  </a:txBody>
                  <a:tcPr/>
                </a:tc>
                <a:tc>
                  <a:txBody>
                    <a:bodyPr/>
                    <a:lstStyle/>
                    <a:p>
                      <a:pPr algn="l"/>
                      <a:r>
                        <a:rPr lang="en-US" sz="2000" dirty="0">
                          <a:latin typeface="+mn-lt"/>
                          <a:cs typeface="Arial" panose="020B0604020202020204" pitchFamily="34" charset="0"/>
                        </a:rPr>
                        <a:t>Farmer Assistance System for Better Yield Production</a:t>
                      </a:r>
                      <a:endParaRPr lang="en-IN" sz="2000" dirty="0">
                        <a:latin typeface="+mn-lt"/>
                        <a:cs typeface="Arial" panose="020B0604020202020204" pitchFamily="34" charset="0"/>
                      </a:endParaRPr>
                    </a:p>
                  </a:txBody>
                  <a:tcPr/>
                </a:tc>
                <a:tc>
                  <a:txBody>
                    <a:bodyPr/>
                    <a:lstStyle/>
                    <a:p>
                      <a:r>
                        <a:rPr lang="en-IN" sz="2000" dirty="0">
                          <a:latin typeface="+mn-lt"/>
                          <a:cs typeface="Arial" panose="020B0604020202020204" pitchFamily="34" charset="0"/>
                        </a:rPr>
                        <a:t>G. M. Karpura Dheepan, V. Sathish, Y. Vamsi Krishna</a:t>
                      </a:r>
                    </a:p>
                  </a:txBody>
                  <a:tcPr/>
                </a:tc>
                <a:tc>
                  <a:txBody>
                    <a:bodyPr/>
                    <a:lstStyle/>
                    <a:p>
                      <a:pPr algn="ctr"/>
                      <a:endParaRPr lang="en-IN" sz="2000" dirty="0">
                        <a:latin typeface="+mn-lt"/>
                        <a:cs typeface="Arial" panose="020B0604020202020204" pitchFamily="34" charset="0"/>
                      </a:endParaRPr>
                    </a:p>
                    <a:p>
                      <a:pPr algn="ctr"/>
                      <a:endParaRPr lang="en-IN" sz="2000" dirty="0">
                        <a:latin typeface="+mn-lt"/>
                        <a:cs typeface="Arial" panose="020B0604020202020204" pitchFamily="34" charset="0"/>
                      </a:endParaRPr>
                    </a:p>
                    <a:p>
                      <a:pPr algn="ctr"/>
                      <a:r>
                        <a:rPr lang="en-IN" sz="2000" dirty="0">
                          <a:latin typeface="+mn-lt"/>
                          <a:cs typeface="Arial" panose="020B0604020202020204" pitchFamily="34" charset="0"/>
                        </a:rPr>
                        <a:t>2023</a:t>
                      </a:r>
                    </a:p>
                  </a:txBody>
                  <a:tcPr/>
                </a:tc>
                <a:tc>
                  <a:txBody>
                    <a:bodyPr/>
                    <a:lstStyle/>
                    <a:p>
                      <a:r>
                        <a:rPr lang="en-US" sz="2000" b="0" i="0" dirty="0">
                          <a:solidFill>
                            <a:schemeClr val="dk1"/>
                          </a:solidFill>
                          <a:effectLst/>
                          <a:latin typeface="+mn-lt"/>
                          <a:ea typeface="+mn-ea"/>
                          <a:cs typeface="Arial" panose="020B0604020202020204" pitchFamily="34" charset="0"/>
                        </a:rPr>
                        <a:t>Agriculture in developing economies faces complex challenges. This project deploys automation and IoT to combat water scarcity with irrigation. Precision sensors optimize crop growth. Data converges at the Home Gateway, controlled via smartphone.</a:t>
                      </a:r>
                      <a:endParaRPr lang="en-IN" sz="2000" dirty="0">
                        <a:latin typeface="+mn-lt"/>
                        <a:cs typeface="Arial" panose="020B0604020202020204" pitchFamily="34" charset="0"/>
                      </a:endParaRPr>
                    </a:p>
                  </a:txBody>
                  <a:tcPr/>
                </a:tc>
                <a:extLst>
                  <a:ext uri="{0D108BD9-81ED-4DB2-BD59-A6C34878D82A}">
                    <a16:rowId xmlns:a16="http://schemas.microsoft.com/office/drawing/2014/main" val="3417741719"/>
                  </a:ext>
                </a:extLst>
              </a:tr>
              <a:tr h="370840">
                <a:tc>
                  <a:txBody>
                    <a:bodyPr/>
                    <a:lstStyle/>
                    <a:p>
                      <a:pPr algn="ctr"/>
                      <a:endParaRPr lang="en-IN" sz="2000" dirty="0">
                        <a:latin typeface="+mn-lt"/>
                        <a:cs typeface="Arial" panose="020B0604020202020204" pitchFamily="34" charset="0"/>
                      </a:endParaRPr>
                    </a:p>
                    <a:p>
                      <a:pPr algn="ctr"/>
                      <a:endParaRPr lang="en-IN" sz="2000" dirty="0">
                        <a:latin typeface="+mn-lt"/>
                        <a:cs typeface="Arial" panose="020B0604020202020204" pitchFamily="34" charset="0"/>
                      </a:endParaRPr>
                    </a:p>
                    <a:p>
                      <a:pPr algn="ctr"/>
                      <a:r>
                        <a:rPr lang="en-IN" sz="2000" dirty="0">
                          <a:latin typeface="+mn-lt"/>
                          <a:cs typeface="Arial" panose="020B0604020202020204" pitchFamily="34" charset="0"/>
                        </a:rPr>
                        <a:t>2</a:t>
                      </a:r>
                    </a:p>
                  </a:txBody>
                  <a:tcPr/>
                </a:tc>
                <a:tc>
                  <a:txBody>
                    <a:bodyPr/>
                    <a:lstStyle/>
                    <a:p>
                      <a:pPr algn="l"/>
                      <a:r>
                        <a:rPr lang="en-US" sz="2000" dirty="0">
                          <a:latin typeface="+mn-lt"/>
                          <a:cs typeface="Arial" panose="020B0604020202020204" pitchFamily="34" charset="0"/>
                        </a:rPr>
                        <a:t>Smart Irrigation System Using IoT for Surveillance of Crop-Field</a:t>
                      </a:r>
                      <a:endParaRPr lang="en-IN" sz="2000" dirty="0">
                        <a:latin typeface="+mn-lt"/>
                        <a:cs typeface="Arial" panose="020B0604020202020204" pitchFamily="34" charset="0"/>
                      </a:endParaRPr>
                    </a:p>
                  </a:txBody>
                  <a:tcPr/>
                </a:tc>
                <a:tc>
                  <a:txBody>
                    <a:bodyPr/>
                    <a:lstStyle/>
                    <a:p>
                      <a:pPr algn="l"/>
                      <a:r>
                        <a:rPr lang="en-IN" sz="2000" dirty="0">
                          <a:latin typeface="+mn-lt"/>
                          <a:cs typeface="Arial" panose="020B0604020202020204" pitchFamily="34" charset="0"/>
                        </a:rPr>
                        <a:t>Ashwini B V</a:t>
                      </a:r>
                    </a:p>
                  </a:txBody>
                  <a:tcPr/>
                </a:tc>
                <a:tc>
                  <a:txBody>
                    <a:bodyPr/>
                    <a:lstStyle/>
                    <a:p>
                      <a:pPr algn="ctr"/>
                      <a:endParaRPr lang="en-IN" sz="2000" dirty="0">
                        <a:latin typeface="+mn-lt"/>
                        <a:cs typeface="Arial" panose="020B0604020202020204" pitchFamily="34" charset="0"/>
                      </a:endParaRPr>
                    </a:p>
                    <a:p>
                      <a:pPr algn="ctr"/>
                      <a:r>
                        <a:rPr lang="en-IN" sz="2000" dirty="0">
                          <a:latin typeface="+mn-lt"/>
                          <a:cs typeface="Arial" panose="020B0604020202020204" pitchFamily="34" charset="0"/>
                        </a:rPr>
                        <a:t>2021</a:t>
                      </a:r>
                    </a:p>
                  </a:txBody>
                  <a:tcPr/>
                </a:tc>
                <a:tc>
                  <a:txBody>
                    <a:bodyPr/>
                    <a:lstStyle/>
                    <a:p>
                      <a:r>
                        <a:rPr lang="en-US" sz="2000" dirty="0"/>
                        <a:t>The use of IoT in agricultural practices, focusing on its integration in irrigation systems for real-time monitoring and crop yield optimization, highlighting the importance of efficient water management.</a:t>
                      </a:r>
                      <a:endParaRPr lang="en-US" sz="2000" dirty="0">
                        <a:latin typeface="+mn-lt"/>
                        <a:cs typeface="Arial" panose="020B0604020202020204" pitchFamily="34" charset="0"/>
                      </a:endParaRPr>
                    </a:p>
                  </a:txBody>
                  <a:tcPr/>
                </a:tc>
                <a:extLst>
                  <a:ext uri="{0D108BD9-81ED-4DB2-BD59-A6C34878D82A}">
                    <a16:rowId xmlns:a16="http://schemas.microsoft.com/office/drawing/2014/main" val="3602517046"/>
                  </a:ext>
                </a:extLst>
              </a:tr>
              <a:tr h="370840">
                <a:tc>
                  <a:txBody>
                    <a:bodyPr/>
                    <a:lstStyle/>
                    <a:p>
                      <a:pPr algn="ctr"/>
                      <a:endParaRPr lang="en-IN" sz="2000" dirty="0">
                        <a:latin typeface="+mn-lt"/>
                        <a:cs typeface="Arial" panose="020B0604020202020204" pitchFamily="34" charset="0"/>
                      </a:endParaRPr>
                    </a:p>
                    <a:p>
                      <a:pPr algn="ctr"/>
                      <a:r>
                        <a:rPr lang="en-IN" sz="2000" dirty="0">
                          <a:latin typeface="+mn-lt"/>
                          <a:cs typeface="Arial" panose="020B0604020202020204" pitchFamily="34" charset="0"/>
                        </a:rPr>
                        <a:t>3</a:t>
                      </a:r>
                    </a:p>
                  </a:txBody>
                  <a:tcPr/>
                </a:tc>
                <a:tc>
                  <a:txBody>
                    <a:bodyPr/>
                    <a:lstStyle/>
                    <a:p>
                      <a:pPr algn="l"/>
                      <a:r>
                        <a:rPr lang="en-IN" sz="2000" dirty="0">
                          <a:latin typeface="+mn-lt"/>
                          <a:cs typeface="Arial" panose="020B0604020202020204" pitchFamily="34" charset="0"/>
                        </a:rPr>
                        <a:t>IoT Based Smart Plant Irrigation System with Enhanced Learning</a:t>
                      </a:r>
                    </a:p>
                  </a:txBody>
                  <a:tcPr/>
                </a:tc>
                <a:tc>
                  <a:txBody>
                    <a:bodyPr/>
                    <a:lstStyle/>
                    <a:p>
                      <a:r>
                        <a:rPr lang="en-IN" sz="2000" dirty="0">
                          <a:latin typeface="+mn-lt"/>
                          <a:cs typeface="Arial" panose="020B0604020202020204" pitchFamily="34" charset="0"/>
                        </a:rPr>
                        <a:t>Kemal Cagri Serdarog, Cem Onel, Sebnem Baydere</a:t>
                      </a:r>
                    </a:p>
                  </a:txBody>
                  <a:tcPr/>
                </a:tc>
                <a:tc>
                  <a:txBody>
                    <a:bodyPr/>
                    <a:lstStyle/>
                    <a:p>
                      <a:pPr algn="ctr"/>
                      <a:endParaRPr lang="en-IN" sz="2000" dirty="0">
                        <a:latin typeface="+mn-lt"/>
                        <a:cs typeface="Arial" panose="020B0604020202020204" pitchFamily="34" charset="0"/>
                      </a:endParaRPr>
                    </a:p>
                    <a:p>
                      <a:pPr algn="ctr"/>
                      <a:r>
                        <a:rPr lang="en-IN" sz="2000" dirty="0">
                          <a:latin typeface="+mn-lt"/>
                          <a:cs typeface="Arial" panose="020B0604020202020204" pitchFamily="34" charset="0"/>
                        </a:rPr>
                        <a:t>2020</a:t>
                      </a:r>
                    </a:p>
                  </a:txBody>
                  <a:tcPr/>
                </a:tc>
                <a:tc>
                  <a:txBody>
                    <a:bodyPr/>
                    <a:lstStyle/>
                    <a:p>
                      <a:r>
                        <a:rPr lang="en-US" sz="2000" dirty="0">
                          <a:latin typeface="+mn-lt"/>
                          <a:cs typeface="Arial" panose="020B0604020202020204" pitchFamily="34" charset="0"/>
                        </a:rPr>
                        <a:t>The research delves into advanced IoT-based smart plant irrigation, using dynamic learning and mathematical algorithms. GBRT excels among machine learning methods. A thorough test bed ensures robust performance.</a:t>
                      </a:r>
                    </a:p>
                  </a:txBody>
                  <a:tcPr/>
                </a:tc>
                <a:extLst>
                  <a:ext uri="{0D108BD9-81ED-4DB2-BD59-A6C34878D82A}">
                    <a16:rowId xmlns:a16="http://schemas.microsoft.com/office/drawing/2014/main" val="3668828943"/>
                  </a:ext>
                </a:extLst>
              </a:tr>
            </a:tbl>
          </a:graphicData>
        </a:graphic>
      </p:graphicFrame>
      <p:sp>
        <p:nvSpPr>
          <p:cNvPr id="14" name="Slide Number Placeholder 13">
            <a:extLst>
              <a:ext uri="{FF2B5EF4-FFF2-40B4-BE49-F238E27FC236}">
                <a16:creationId xmlns:a16="http://schemas.microsoft.com/office/drawing/2014/main" id="{4AB36EEC-114C-F4AD-FDE9-58A202727111}"/>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6</a:t>
            </a:fld>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7774" y="304800"/>
            <a:ext cx="6727425" cy="506549"/>
          </a:xfrm>
          <a:prstGeom prst="rect">
            <a:avLst/>
          </a:prstGeom>
        </p:spPr>
        <p:txBody>
          <a:bodyPr vert="horz" wrap="square" lIns="0" tIns="13970" rIns="0" bIns="0" rtlCol="0">
            <a:spAutoFit/>
          </a:bodyPr>
          <a:lstStyle/>
          <a:p>
            <a:pPr marL="12700">
              <a:lnSpc>
                <a:spcPct val="100000"/>
              </a:lnSpc>
              <a:spcBef>
                <a:spcPts val="110"/>
              </a:spcBef>
            </a:pPr>
            <a:r>
              <a:rPr lang="en-IN" sz="3200" spc="-25" dirty="0">
                <a:solidFill>
                  <a:srgbClr val="FF0000"/>
                </a:solidFill>
                <a:latin typeface="+mj-lt"/>
                <a:cs typeface="Arial" panose="020B0604020202020204" pitchFamily="34" charset="0"/>
              </a:rPr>
              <a:t>Inferences from Literature</a:t>
            </a:r>
            <a:r>
              <a:rPr lang="en-IN" sz="3200" spc="-40" dirty="0">
                <a:solidFill>
                  <a:srgbClr val="FF0000"/>
                </a:solidFill>
                <a:latin typeface="+mj-lt"/>
                <a:cs typeface="Arial" panose="020B0604020202020204" pitchFamily="34" charset="0"/>
              </a:rPr>
              <a:t> </a:t>
            </a:r>
            <a:r>
              <a:rPr lang="en-IN" sz="3200" spc="-10" dirty="0">
                <a:solidFill>
                  <a:srgbClr val="FF0000"/>
                </a:solidFill>
                <a:latin typeface="+mj-lt"/>
                <a:cs typeface="Arial" panose="020B0604020202020204" pitchFamily="34" charset="0"/>
              </a:rPr>
              <a:t>Survey</a:t>
            </a:r>
            <a:endParaRPr spc="-10" dirty="0">
              <a:solidFill>
                <a:srgbClr val="FF0000"/>
              </a:solidFill>
              <a:latin typeface="+mj-lt"/>
            </a:endParaRPr>
          </a:p>
        </p:txBody>
      </p:sp>
      <p:grpSp>
        <p:nvGrpSpPr>
          <p:cNvPr id="4" name="object 4"/>
          <p:cNvGrpSpPr/>
          <p:nvPr/>
        </p:nvGrpSpPr>
        <p:grpSpPr>
          <a:xfrm>
            <a:off x="233275" y="143112"/>
            <a:ext cx="11788140" cy="6599555"/>
            <a:chOff x="233275" y="143112"/>
            <a:chExt cx="11788140" cy="6599555"/>
          </a:xfrm>
        </p:grpSpPr>
        <p:sp>
          <p:nvSpPr>
            <p:cNvPr id="5" name="object 5"/>
            <p:cNvSpPr/>
            <p:nvPr/>
          </p:nvSpPr>
          <p:spPr>
            <a:xfrm>
              <a:off x="236325" y="143112"/>
              <a:ext cx="11781790" cy="6599555"/>
            </a:xfrm>
            <a:custGeom>
              <a:avLst/>
              <a:gdLst/>
              <a:ahLst/>
              <a:cxnLst/>
              <a:rect l="l" t="t" r="r" b="b"/>
              <a:pathLst>
                <a:path w="11781790" h="6599555">
                  <a:moveTo>
                    <a:pt x="4749" y="0"/>
                  </a:moveTo>
                  <a:lnTo>
                    <a:pt x="4749" y="6599075"/>
                  </a:lnTo>
                </a:path>
                <a:path w="11781790" h="6599555">
                  <a:moveTo>
                    <a:pt x="11776749" y="0"/>
                  </a:moveTo>
                  <a:lnTo>
                    <a:pt x="11776749" y="6599075"/>
                  </a:lnTo>
                </a:path>
                <a:path w="11781790" h="6599555">
                  <a:moveTo>
                    <a:pt x="0" y="4749"/>
                  </a:moveTo>
                  <a:lnTo>
                    <a:pt x="11781499" y="4749"/>
                  </a:lnTo>
                </a:path>
                <a:path w="11781790" h="6599555">
                  <a:moveTo>
                    <a:pt x="0" y="6594325"/>
                  </a:moveTo>
                  <a:lnTo>
                    <a:pt x="11781499" y="6594325"/>
                  </a:lnTo>
                </a:path>
              </a:pathLst>
            </a:custGeom>
            <a:ln w="9524">
              <a:solidFill>
                <a:srgbClr val="000000"/>
              </a:solidFill>
            </a:ln>
          </p:spPr>
          <p:txBody>
            <a:bodyPr wrap="square" lIns="0" tIns="0" rIns="0" bIns="0" rtlCol="0"/>
            <a:lstStyle/>
            <a:p>
              <a:endParaRPr/>
            </a:p>
          </p:txBody>
        </p:sp>
        <p:sp>
          <p:nvSpPr>
            <p:cNvPr id="6" name="object 6"/>
            <p:cNvSpPr/>
            <p:nvPr/>
          </p:nvSpPr>
          <p:spPr>
            <a:xfrm>
              <a:off x="233275" y="881380"/>
              <a:ext cx="11788140" cy="109220"/>
            </a:xfrm>
            <a:custGeom>
              <a:avLst/>
              <a:gdLst/>
              <a:ahLst/>
              <a:cxnLst/>
              <a:rect l="l" t="t" r="r" b="b"/>
              <a:pathLst>
                <a:path w="11788140" h="109219">
                  <a:moveTo>
                    <a:pt x="0" y="108899"/>
                  </a:moveTo>
                  <a:lnTo>
                    <a:pt x="11787599" y="0"/>
                  </a:lnTo>
                </a:path>
              </a:pathLst>
            </a:custGeom>
            <a:ln w="9524">
              <a:solidFill>
                <a:srgbClr val="44546A"/>
              </a:solidFill>
            </a:ln>
          </p:spPr>
          <p:txBody>
            <a:bodyPr wrap="square" lIns="0" tIns="0" rIns="0" bIns="0" rtlCol="0"/>
            <a:lstStyle/>
            <a:p>
              <a:endParaRPr/>
            </a:p>
          </p:txBody>
        </p:sp>
      </p:grpSp>
      <p:graphicFrame>
        <p:nvGraphicFramePr>
          <p:cNvPr id="10" name="Table 9">
            <a:extLst>
              <a:ext uri="{FF2B5EF4-FFF2-40B4-BE49-F238E27FC236}">
                <a16:creationId xmlns:a16="http://schemas.microsoft.com/office/drawing/2014/main" id="{1CA195F5-FA0B-5741-6BF8-823A21662EFD}"/>
              </a:ext>
            </a:extLst>
          </p:cNvPr>
          <p:cNvGraphicFramePr>
            <a:graphicFrameLocks noGrp="1"/>
          </p:cNvGraphicFramePr>
          <p:nvPr>
            <p:extLst>
              <p:ext uri="{D42A27DB-BD31-4B8C-83A1-F6EECF244321}">
                <p14:modId xmlns:p14="http://schemas.microsoft.com/office/powerpoint/2010/main" val="1825744810"/>
              </p:ext>
            </p:extLst>
          </p:nvPr>
        </p:nvGraphicFramePr>
        <p:xfrm>
          <a:off x="363349" y="1044689"/>
          <a:ext cx="11465302" cy="5242560"/>
        </p:xfrm>
        <a:graphic>
          <a:graphicData uri="http://schemas.openxmlformats.org/drawingml/2006/table">
            <a:tbl>
              <a:tblPr firstRow="1" bandRow="1">
                <a:tableStyleId>{5C22544A-7EE6-4342-B048-85BDC9FD1C3A}</a:tableStyleId>
              </a:tblPr>
              <a:tblGrid>
                <a:gridCol w="744558">
                  <a:extLst>
                    <a:ext uri="{9D8B030D-6E8A-4147-A177-3AD203B41FA5}">
                      <a16:colId xmlns:a16="http://schemas.microsoft.com/office/drawing/2014/main" val="650923533"/>
                    </a:ext>
                  </a:extLst>
                </a:gridCol>
                <a:gridCol w="1902759">
                  <a:extLst>
                    <a:ext uri="{9D8B030D-6E8A-4147-A177-3AD203B41FA5}">
                      <a16:colId xmlns:a16="http://schemas.microsoft.com/office/drawing/2014/main" val="1793065254"/>
                    </a:ext>
                  </a:extLst>
                </a:gridCol>
                <a:gridCol w="2292114">
                  <a:extLst>
                    <a:ext uri="{9D8B030D-6E8A-4147-A177-3AD203B41FA5}">
                      <a16:colId xmlns:a16="http://schemas.microsoft.com/office/drawing/2014/main" val="3089351922"/>
                    </a:ext>
                  </a:extLst>
                </a:gridCol>
                <a:gridCol w="768847">
                  <a:extLst>
                    <a:ext uri="{9D8B030D-6E8A-4147-A177-3AD203B41FA5}">
                      <a16:colId xmlns:a16="http://schemas.microsoft.com/office/drawing/2014/main" val="444827277"/>
                    </a:ext>
                  </a:extLst>
                </a:gridCol>
                <a:gridCol w="5757024">
                  <a:extLst>
                    <a:ext uri="{9D8B030D-6E8A-4147-A177-3AD203B41FA5}">
                      <a16:colId xmlns:a16="http://schemas.microsoft.com/office/drawing/2014/main" val="3180360786"/>
                    </a:ext>
                  </a:extLst>
                </a:gridCol>
              </a:tblGrid>
              <a:tr h="370840">
                <a:tc>
                  <a:txBody>
                    <a:bodyPr/>
                    <a:lstStyle/>
                    <a:p>
                      <a:pPr algn="ctr"/>
                      <a:r>
                        <a:rPr lang="en-IN" sz="2000" dirty="0">
                          <a:latin typeface="+mn-lt"/>
                          <a:cs typeface="Arial" panose="020B0604020202020204" pitchFamily="34" charset="0"/>
                        </a:rPr>
                        <a:t>S. No</a:t>
                      </a:r>
                    </a:p>
                  </a:txBody>
                  <a:tcPr/>
                </a:tc>
                <a:tc>
                  <a:txBody>
                    <a:bodyPr/>
                    <a:lstStyle/>
                    <a:p>
                      <a:pPr algn="ctr"/>
                      <a:r>
                        <a:rPr lang="en-IN" sz="2000" dirty="0">
                          <a:latin typeface="+mn-lt"/>
                          <a:cs typeface="Arial" panose="020B0604020202020204" pitchFamily="34" charset="0"/>
                        </a:rPr>
                        <a:t>Title</a:t>
                      </a:r>
                    </a:p>
                  </a:txBody>
                  <a:tcPr/>
                </a:tc>
                <a:tc>
                  <a:txBody>
                    <a:bodyPr/>
                    <a:lstStyle/>
                    <a:p>
                      <a:pPr algn="ctr"/>
                      <a:r>
                        <a:rPr lang="en-IN" sz="2000" dirty="0">
                          <a:latin typeface="+mn-lt"/>
                          <a:cs typeface="Arial" panose="020B0604020202020204" pitchFamily="34" charset="0"/>
                        </a:rPr>
                        <a:t>Author</a:t>
                      </a:r>
                    </a:p>
                  </a:txBody>
                  <a:tcPr/>
                </a:tc>
                <a:tc>
                  <a:txBody>
                    <a:bodyPr/>
                    <a:lstStyle/>
                    <a:p>
                      <a:pPr algn="ctr"/>
                      <a:r>
                        <a:rPr lang="en-IN" sz="2000" dirty="0">
                          <a:latin typeface="+mn-lt"/>
                          <a:cs typeface="Arial" panose="020B0604020202020204" pitchFamily="34" charset="0"/>
                        </a:rPr>
                        <a:t>Year</a:t>
                      </a:r>
                    </a:p>
                  </a:txBody>
                  <a:tcPr/>
                </a:tc>
                <a:tc>
                  <a:txBody>
                    <a:bodyPr/>
                    <a:lstStyle/>
                    <a:p>
                      <a:pPr algn="ctr"/>
                      <a:r>
                        <a:rPr lang="en-IN" sz="2000" dirty="0">
                          <a:latin typeface="+mn-lt"/>
                          <a:cs typeface="Arial" panose="020B0604020202020204" pitchFamily="34" charset="0"/>
                        </a:rPr>
                        <a:t>Content</a:t>
                      </a:r>
                    </a:p>
                  </a:txBody>
                  <a:tcPr/>
                </a:tc>
                <a:extLst>
                  <a:ext uri="{0D108BD9-81ED-4DB2-BD59-A6C34878D82A}">
                    <a16:rowId xmlns:a16="http://schemas.microsoft.com/office/drawing/2014/main" val="949746209"/>
                  </a:ext>
                </a:extLst>
              </a:tr>
              <a:tr h="370840">
                <a:tc>
                  <a:txBody>
                    <a:bodyPr/>
                    <a:lstStyle/>
                    <a:p>
                      <a:pPr algn="ctr"/>
                      <a:endParaRPr lang="en-IN" sz="2000" dirty="0">
                        <a:latin typeface="+mn-lt"/>
                        <a:cs typeface="Arial" panose="020B0604020202020204" pitchFamily="34" charset="0"/>
                      </a:endParaRPr>
                    </a:p>
                    <a:p>
                      <a:pPr algn="ctr"/>
                      <a:r>
                        <a:rPr lang="en-IN" sz="2000" dirty="0">
                          <a:latin typeface="+mn-lt"/>
                          <a:cs typeface="Arial" panose="020B0604020202020204" pitchFamily="34" charset="0"/>
                        </a:rPr>
                        <a:t>1</a:t>
                      </a:r>
                    </a:p>
                  </a:txBody>
                  <a:tcPr/>
                </a:tc>
                <a:tc>
                  <a:txBody>
                    <a:bodyPr/>
                    <a:lstStyle/>
                    <a:p>
                      <a:pPr algn="l"/>
                      <a:r>
                        <a:rPr lang="en-US" sz="2000" dirty="0">
                          <a:latin typeface="+mn-lt"/>
                          <a:cs typeface="Arial" panose="020B0604020202020204" pitchFamily="34" charset="0"/>
                        </a:rPr>
                        <a:t>Farmer Assistance System for Better Yield Production</a:t>
                      </a:r>
                      <a:endParaRPr lang="en-IN" sz="2000" dirty="0">
                        <a:latin typeface="+mn-lt"/>
                        <a:cs typeface="Arial" panose="020B0604020202020204" pitchFamily="34" charset="0"/>
                      </a:endParaRPr>
                    </a:p>
                  </a:txBody>
                  <a:tcPr/>
                </a:tc>
                <a:tc>
                  <a:txBody>
                    <a:bodyPr/>
                    <a:lstStyle/>
                    <a:p>
                      <a:pPr algn="l"/>
                      <a:r>
                        <a:rPr lang="en-IN" sz="2000" dirty="0">
                          <a:latin typeface="+mn-lt"/>
                          <a:cs typeface="Arial" panose="020B0604020202020204" pitchFamily="34" charset="0"/>
                        </a:rPr>
                        <a:t>G. M. Karpura Dheepan, V. Sathish, Y. Vamsi Krishna</a:t>
                      </a:r>
                    </a:p>
                  </a:txBody>
                  <a:tcPr/>
                </a:tc>
                <a:tc>
                  <a:txBody>
                    <a:bodyPr/>
                    <a:lstStyle/>
                    <a:p>
                      <a:pPr algn="ctr"/>
                      <a:endParaRPr lang="en-IN" sz="2000" dirty="0">
                        <a:latin typeface="+mn-lt"/>
                        <a:cs typeface="Arial" panose="020B0604020202020204" pitchFamily="34" charset="0"/>
                      </a:endParaRPr>
                    </a:p>
                    <a:p>
                      <a:pPr algn="ctr"/>
                      <a:endParaRPr lang="en-IN" sz="2000" dirty="0">
                        <a:latin typeface="+mn-lt"/>
                        <a:cs typeface="Arial" panose="020B0604020202020204" pitchFamily="34" charset="0"/>
                      </a:endParaRPr>
                    </a:p>
                    <a:p>
                      <a:pPr algn="ctr"/>
                      <a:r>
                        <a:rPr lang="en-IN" sz="2000" dirty="0">
                          <a:latin typeface="+mn-lt"/>
                          <a:cs typeface="Arial" panose="020B0604020202020204" pitchFamily="34" charset="0"/>
                        </a:rPr>
                        <a:t>2023</a:t>
                      </a:r>
                    </a:p>
                  </a:txBody>
                  <a:tcPr/>
                </a:tc>
                <a:tc>
                  <a:txBody>
                    <a:bodyPr/>
                    <a:lstStyle/>
                    <a:p>
                      <a:r>
                        <a:rPr lang="en-US" sz="2000" b="0" i="0" dirty="0">
                          <a:solidFill>
                            <a:schemeClr val="dk1"/>
                          </a:solidFill>
                          <a:effectLst/>
                          <a:latin typeface="+mn-lt"/>
                          <a:ea typeface="+mn-ea"/>
                          <a:cs typeface="Arial" panose="020B0604020202020204" pitchFamily="34" charset="0"/>
                        </a:rPr>
                        <a:t>The project showcases Tech-Agri synergy with a Smart Irrigation System using IoT, data analytics, and cloud computing via Cisco Packet Tracer. It addresses water scarcity and boosts Agri-economy.</a:t>
                      </a:r>
                      <a:endParaRPr lang="en-IN" sz="2000" dirty="0">
                        <a:latin typeface="+mn-lt"/>
                        <a:cs typeface="Arial" panose="020B0604020202020204" pitchFamily="34" charset="0"/>
                      </a:endParaRPr>
                    </a:p>
                  </a:txBody>
                  <a:tcPr/>
                </a:tc>
                <a:extLst>
                  <a:ext uri="{0D108BD9-81ED-4DB2-BD59-A6C34878D82A}">
                    <a16:rowId xmlns:a16="http://schemas.microsoft.com/office/drawing/2014/main" val="3417741719"/>
                  </a:ext>
                </a:extLst>
              </a:tr>
              <a:tr h="370840">
                <a:tc>
                  <a:txBody>
                    <a:bodyPr/>
                    <a:lstStyle/>
                    <a:p>
                      <a:pPr algn="ctr"/>
                      <a:endParaRPr lang="en-IN" sz="2000" dirty="0">
                        <a:latin typeface="+mn-lt"/>
                        <a:cs typeface="Arial" panose="020B0604020202020204" pitchFamily="34" charset="0"/>
                      </a:endParaRPr>
                    </a:p>
                    <a:p>
                      <a:pPr algn="ctr"/>
                      <a:endParaRPr lang="en-IN" sz="2000" dirty="0">
                        <a:latin typeface="+mn-lt"/>
                        <a:cs typeface="Arial" panose="020B0604020202020204" pitchFamily="34" charset="0"/>
                      </a:endParaRPr>
                    </a:p>
                    <a:p>
                      <a:pPr algn="ctr"/>
                      <a:r>
                        <a:rPr lang="en-IN" sz="2000" dirty="0">
                          <a:latin typeface="+mn-lt"/>
                          <a:cs typeface="Arial" panose="020B0604020202020204" pitchFamily="34" charset="0"/>
                        </a:rPr>
                        <a:t>2</a:t>
                      </a:r>
                    </a:p>
                  </a:txBody>
                  <a:tcPr/>
                </a:tc>
                <a:tc>
                  <a:txBody>
                    <a:bodyPr/>
                    <a:lstStyle/>
                    <a:p>
                      <a:pPr algn="l"/>
                      <a:r>
                        <a:rPr lang="en-US" sz="2000" dirty="0">
                          <a:latin typeface="+mn-lt"/>
                          <a:cs typeface="Arial" panose="020B0604020202020204" pitchFamily="34" charset="0"/>
                        </a:rPr>
                        <a:t>Smart Irrigation System Using IoT for Surveillance of Crop-Field</a:t>
                      </a:r>
                      <a:endParaRPr lang="en-IN" sz="2000" dirty="0">
                        <a:latin typeface="+mn-lt"/>
                        <a:cs typeface="Arial" panose="020B0604020202020204" pitchFamily="34" charset="0"/>
                      </a:endParaRPr>
                    </a:p>
                  </a:txBody>
                  <a:tcPr/>
                </a:tc>
                <a:tc>
                  <a:txBody>
                    <a:bodyPr/>
                    <a:lstStyle/>
                    <a:p>
                      <a:pPr algn="l"/>
                      <a:r>
                        <a:rPr lang="en-IN" sz="2000" dirty="0">
                          <a:latin typeface="+mn-lt"/>
                          <a:cs typeface="Arial" panose="020B0604020202020204" pitchFamily="34" charset="0"/>
                        </a:rPr>
                        <a:t>Ashwini B V</a:t>
                      </a:r>
                    </a:p>
                  </a:txBody>
                  <a:tcPr/>
                </a:tc>
                <a:tc>
                  <a:txBody>
                    <a:bodyPr/>
                    <a:lstStyle/>
                    <a:p>
                      <a:pPr algn="ctr"/>
                      <a:r>
                        <a:rPr lang="en-IN" sz="2000" dirty="0">
                          <a:latin typeface="+mn-lt"/>
                          <a:cs typeface="Arial" panose="020B0604020202020204" pitchFamily="34" charset="0"/>
                        </a:rPr>
                        <a:t>2021</a:t>
                      </a:r>
                    </a:p>
                    <a:p>
                      <a:pPr algn="ctr"/>
                      <a:endParaRPr lang="en-IN" sz="2000" dirty="0">
                        <a:latin typeface="+mn-lt"/>
                        <a:cs typeface="Arial" panose="020B0604020202020204" pitchFamily="34" charset="0"/>
                      </a:endParaRPr>
                    </a:p>
                  </a:txBody>
                  <a:tcPr/>
                </a:tc>
                <a:tc>
                  <a:txBody>
                    <a:bodyPr/>
                    <a:lstStyle/>
                    <a:p>
                      <a:r>
                        <a:rPr lang="en-US" sz="2000" dirty="0"/>
                        <a:t>It highlights the importance of smart irrigation systems for agricultural efficiency and water conservation, highlighting the role of IoT technology in real-time monitoring and sustainable agricultural practices.</a:t>
                      </a:r>
                      <a:endParaRPr lang="en-US" sz="2000" dirty="0">
                        <a:latin typeface="+mn-lt"/>
                        <a:cs typeface="Arial" panose="020B0604020202020204" pitchFamily="34" charset="0"/>
                      </a:endParaRPr>
                    </a:p>
                  </a:txBody>
                  <a:tcPr/>
                </a:tc>
                <a:extLst>
                  <a:ext uri="{0D108BD9-81ED-4DB2-BD59-A6C34878D82A}">
                    <a16:rowId xmlns:a16="http://schemas.microsoft.com/office/drawing/2014/main" val="3602517046"/>
                  </a:ext>
                </a:extLst>
              </a:tr>
              <a:tr h="370840">
                <a:tc>
                  <a:txBody>
                    <a:bodyPr/>
                    <a:lstStyle/>
                    <a:p>
                      <a:pPr algn="ctr"/>
                      <a:endParaRPr lang="en-IN" sz="2000" dirty="0">
                        <a:latin typeface="+mn-lt"/>
                        <a:cs typeface="Arial" panose="020B0604020202020204" pitchFamily="34" charset="0"/>
                      </a:endParaRPr>
                    </a:p>
                    <a:p>
                      <a:pPr algn="ctr"/>
                      <a:r>
                        <a:rPr lang="en-IN" sz="2000" dirty="0">
                          <a:latin typeface="+mn-lt"/>
                          <a:cs typeface="Arial" panose="020B0604020202020204" pitchFamily="34" charset="0"/>
                        </a:rPr>
                        <a:t>3</a:t>
                      </a:r>
                    </a:p>
                  </a:txBody>
                  <a:tcPr/>
                </a:tc>
                <a:tc>
                  <a:txBody>
                    <a:bodyPr/>
                    <a:lstStyle/>
                    <a:p>
                      <a:pPr algn="l"/>
                      <a:r>
                        <a:rPr lang="en-IN" sz="2000" dirty="0">
                          <a:latin typeface="+mn-lt"/>
                          <a:cs typeface="Arial" panose="020B0604020202020204" pitchFamily="34" charset="0"/>
                        </a:rPr>
                        <a:t>IoT Based Smart Plant Irrigation System with Enhanced Learning</a:t>
                      </a:r>
                    </a:p>
                  </a:txBody>
                  <a:tcPr/>
                </a:tc>
                <a:tc>
                  <a:txBody>
                    <a:bodyPr/>
                    <a:lstStyle/>
                    <a:p>
                      <a:pPr algn="l"/>
                      <a:r>
                        <a:rPr lang="en-IN" sz="2000" dirty="0">
                          <a:latin typeface="+mn-lt"/>
                          <a:cs typeface="Arial" panose="020B0604020202020204" pitchFamily="34" charset="0"/>
                        </a:rPr>
                        <a:t>Kemal Cagri Serdarog, Cem Onel, Sebnem Baydere</a:t>
                      </a:r>
                    </a:p>
                  </a:txBody>
                  <a:tcPr/>
                </a:tc>
                <a:tc>
                  <a:txBody>
                    <a:bodyPr/>
                    <a:lstStyle/>
                    <a:p>
                      <a:pPr algn="ctr"/>
                      <a:endParaRPr lang="en-IN" sz="2000" dirty="0">
                        <a:latin typeface="+mn-lt"/>
                        <a:cs typeface="Arial" panose="020B0604020202020204" pitchFamily="34" charset="0"/>
                      </a:endParaRPr>
                    </a:p>
                    <a:p>
                      <a:pPr algn="ctr"/>
                      <a:r>
                        <a:rPr lang="en-IN" sz="2000" dirty="0">
                          <a:latin typeface="+mn-lt"/>
                          <a:cs typeface="Arial" panose="020B0604020202020204" pitchFamily="34" charset="0"/>
                        </a:rPr>
                        <a:t>2020</a:t>
                      </a:r>
                    </a:p>
                  </a:txBody>
                  <a:tcPr/>
                </a:tc>
                <a:tc>
                  <a:txBody>
                    <a:bodyPr/>
                    <a:lstStyle/>
                    <a:p>
                      <a:r>
                        <a:rPr lang="en-US" sz="2000" dirty="0">
                          <a:latin typeface="+mn-lt"/>
                          <a:cs typeface="Arial" panose="020B0604020202020204" pitchFamily="34" charset="0"/>
                        </a:rPr>
                        <a:t>This project blends technology and rural development through advanced irrigation and predictive algorithms, aiming to empower rural communities, promote sustainability, economic growth, and harmonious urban-rural coexistence.</a:t>
                      </a:r>
                    </a:p>
                  </a:txBody>
                  <a:tcPr/>
                </a:tc>
                <a:extLst>
                  <a:ext uri="{0D108BD9-81ED-4DB2-BD59-A6C34878D82A}">
                    <a16:rowId xmlns:a16="http://schemas.microsoft.com/office/drawing/2014/main" val="3668828943"/>
                  </a:ext>
                </a:extLst>
              </a:tr>
            </a:tbl>
          </a:graphicData>
        </a:graphic>
      </p:graphicFrame>
      <p:sp>
        <p:nvSpPr>
          <p:cNvPr id="14" name="Slide Number Placeholder 13">
            <a:extLst>
              <a:ext uri="{FF2B5EF4-FFF2-40B4-BE49-F238E27FC236}">
                <a16:creationId xmlns:a16="http://schemas.microsoft.com/office/drawing/2014/main" id="{902F28B7-CAD9-6790-6E53-C093EBA9F598}"/>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7</a:t>
            </a:fld>
            <a:endParaRPr lang="en-IN" dirty="0"/>
          </a:p>
        </p:txBody>
      </p:sp>
    </p:spTree>
    <p:extLst>
      <p:ext uri="{BB962C8B-B14F-4D97-AF65-F5344CB8AC3E}">
        <p14:creationId xmlns:p14="http://schemas.microsoft.com/office/powerpoint/2010/main" val="2459645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224" y="329503"/>
            <a:ext cx="3293776" cy="505267"/>
          </a:xfrm>
          <a:prstGeom prst="rect">
            <a:avLst/>
          </a:prstGeom>
        </p:spPr>
        <p:txBody>
          <a:bodyPr vert="horz" wrap="square" lIns="0" tIns="12700" rIns="0" bIns="0" rtlCol="0">
            <a:spAutoFit/>
          </a:bodyPr>
          <a:lstStyle/>
          <a:p>
            <a:pPr marL="12700">
              <a:lnSpc>
                <a:spcPct val="100000"/>
              </a:lnSpc>
              <a:spcBef>
                <a:spcPts val="100"/>
              </a:spcBef>
            </a:pPr>
            <a:r>
              <a:rPr lang="en-IN" sz="3200" spc="-5" dirty="0">
                <a:solidFill>
                  <a:srgbClr val="FF0000"/>
                </a:solidFill>
                <a:latin typeface="+mj-lt"/>
                <a:cs typeface="Arial"/>
              </a:rPr>
              <a:t>Existing System</a:t>
            </a:r>
            <a:endParaRPr sz="3200" dirty="0">
              <a:latin typeface="+mj-lt"/>
              <a:cs typeface="Arial"/>
            </a:endParaRPr>
          </a:p>
        </p:txBody>
      </p:sp>
      <p:sp>
        <p:nvSpPr>
          <p:cNvPr id="3" name="object 3"/>
          <p:cNvSpPr txBox="1"/>
          <p:nvPr/>
        </p:nvSpPr>
        <p:spPr>
          <a:xfrm>
            <a:off x="723564" y="1304013"/>
            <a:ext cx="10767060" cy="5245026"/>
          </a:xfrm>
          <a:prstGeom prst="rect">
            <a:avLst/>
          </a:prstGeom>
        </p:spPr>
        <p:txBody>
          <a:bodyPr vert="horz" wrap="square" lIns="0" tIns="12700" rIns="0" bIns="0" rtlCol="0">
            <a:spAutoFit/>
          </a:bodyPr>
          <a:lstStyle/>
          <a:p>
            <a:pPr marL="469265" marR="5080" lvl="0" indent="-457200" algn="just" rtl="0">
              <a:lnSpc>
                <a:spcPct val="100000"/>
              </a:lnSpc>
              <a:spcBef>
                <a:spcPts val="395"/>
              </a:spcBef>
              <a:spcAft>
                <a:spcPts val="0"/>
              </a:spcAft>
              <a:buSzPts val="1800"/>
              <a:buFont typeface="Arial" panose="020B0604020202020204" pitchFamily="34" charset="0"/>
              <a:buChar char="•"/>
            </a:pPr>
            <a:r>
              <a:rPr lang="en-US" sz="2000" b="0" i="0" dirty="0">
                <a:solidFill>
                  <a:srgbClr val="0D0D0D"/>
                </a:solidFill>
                <a:ea typeface="Times New Roman"/>
                <a:cs typeface="Times New Roman"/>
                <a:sym typeface="Times New Roman"/>
              </a:rPr>
              <a:t>One paper presents a greenhouse monitoring system using IoT and cloud storage, while another focuses on an automated irrigation system employing Raspberry Pi and Arduino microcontrollers.</a:t>
            </a:r>
          </a:p>
          <a:p>
            <a:pPr marL="469265" marR="5080" lvl="0" indent="-457200" algn="just" rtl="0">
              <a:lnSpc>
                <a:spcPct val="100000"/>
              </a:lnSpc>
              <a:spcBef>
                <a:spcPts val="395"/>
              </a:spcBef>
              <a:spcAft>
                <a:spcPts val="0"/>
              </a:spcAft>
              <a:buSzPts val="1800"/>
              <a:buFont typeface="Arial" panose="020B0604020202020204" pitchFamily="34" charset="0"/>
              <a:buChar char="•"/>
            </a:pPr>
            <a:endParaRPr lang="en-US" sz="2000" dirty="0">
              <a:solidFill>
                <a:srgbClr val="0D0D0D"/>
              </a:solidFill>
              <a:ea typeface="Times New Roman"/>
              <a:cs typeface="Times New Roman"/>
              <a:sym typeface="Times New Roman"/>
            </a:endParaRPr>
          </a:p>
          <a:p>
            <a:pPr marL="469265" marR="5080" lvl="0" indent="-457200" algn="just" rtl="0">
              <a:lnSpc>
                <a:spcPct val="100000"/>
              </a:lnSpc>
              <a:spcBef>
                <a:spcPts val="395"/>
              </a:spcBef>
              <a:spcAft>
                <a:spcPts val="0"/>
              </a:spcAft>
              <a:buSzPts val="1800"/>
              <a:buFont typeface="Arial" panose="020B0604020202020204" pitchFamily="34" charset="0"/>
              <a:buChar char="•"/>
            </a:pPr>
            <a:r>
              <a:rPr lang="en-US" sz="2000" b="0" i="0" dirty="0">
                <a:solidFill>
                  <a:srgbClr val="0D0D0D"/>
                </a:solidFill>
                <a:ea typeface="Times New Roman"/>
                <a:cs typeface="Times New Roman"/>
                <a:sym typeface="Times New Roman"/>
              </a:rPr>
              <a:t> Another paper describes a smart home system utilizing IoT technology for automation via Cisco Packet Tracer.</a:t>
            </a:r>
          </a:p>
          <a:p>
            <a:pPr marL="469265" marR="5080" lvl="0" indent="-457200" algn="just" rtl="0">
              <a:lnSpc>
                <a:spcPct val="100000"/>
              </a:lnSpc>
              <a:spcBef>
                <a:spcPts val="395"/>
              </a:spcBef>
              <a:spcAft>
                <a:spcPts val="0"/>
              </a:spcAft>
              <a:buSzPts val="1800"/>
              <a:buFont typeface="Arial" panose="020B0604020202020204" pitchFamily="34" charset="0"/>
              <a:buChar char="•"/>
            </a:pPr>
            <a:endParaRPr lang="en-US" sz="2000" b="0" i="0" dirty="0">
              <a:solidFill>
                <a:srgbClr val="0D0D0D"/>
              </a:solidFill>
              <a:ea typeface="Times New Roman"/>
              <a:cs typeface="Times New Roman"/>
              <a:sym typeface="Times New Roman"/>
            </a:endParaRPr>
          </a:p>
          <a:p>
            <a:pPr marL="469265" marR="5080" lvl="0" indent="-457200" algn="just" rtl="0">
              <a:lnSpc>
                <a:spcPct val="100000"/>
              </a:lnSpc>
              <a:spcBef>
                <a:spcPts val="395"/>
              </a:spcBef>
              <a:spcAft>
                <a:spcPts val="0"/>
              </a:spcAft>
              <a:buSzPts val="1800"/>
              <a:buFont typeface="Arial" panose="020B0604020202020204" pitchFamily="34" charset="0"/>
              <a:buChar char="•"/>
            </a:pPr>
            <a:r>
              <a:rPr lang="en-US" sz="2000" b="0" i="0" dirty="0">
                <a:solidFill>
                  <a:srgbClr val="0D0D0D"/>
                </a:solidFill>
                <a:ea typeface="Times New Roman"/>
                <a:cs typeface="Times New Roman"/>
                <a:sym typeface="Times New Roman"/>
              </a:rPr>
              <a:t> Another theme involves high-level monitoring and control of agricultural data using Raspberry Pi and cloud-based IoT. </a:t>
            </a:r>
            <a:r>
              <a:rPr lang="en-US" sz="2000" dirty="0">
                <a:ea typeface="Times New Roman"/>
                <a:cs typeface="Times New Roman"/>
                <a:sym typeface="Times New Roman"/>
              </a:rPr>
              <a:t>Utilizing advanced IoT sensors like NodeMCU, soil moisture sensors, weather stations, and humidity sensors, real-time data is collected and transmitted wirelessly to a central control system. This sophisticated system leverages the gathered data to dynamically control actuators, optimizing water usage. </a:t>
            </a:r>
          </a:p>
          <a:p>
            <a:pPr marL="469265" marR="5080" lvl="0" indent="-457200" algn="just" rtl="0">
              <a:lnSpc>
                <a:spcPct val="100000"/>
              </a:lnSpc>
              <a:spcBef>
                <a:spcPts val="395"/>
              </a:spcBef>
              <a:spcAft>
                <a:spcPts val="0"/>
              </a:spcAft>
              <a:buSzPts val="1800"/>
              <a:buFont typeface="Arial" panose="020B0604020202020204" pitchFamily="34" charset="0"/>
              <a:buChar char="•"/>
            </a:pPr>
            <a:endParaRPr lang="en-US" sz="2000" dirty="0">
              <a:ea typeface="Times New Roman"/>
              <a:cs typeface="Times New Roman"/>
              <a:sym typeface="Times New Roman"/>
            </a:endParaRPr>
          </a:p>
          <a:p>
            <a:pPr marL="469265" marR="5080" lvl="0" indent="-457200" algn="just" rtl="0">
              <a:lnSpc>
                <a:spcPct val="100000"/>
              </a:lnSpc>
              <a:spcBef>
                <a:spcPts val="395"/>
              </a:spcBef>
              <a:spcAft>
                <a:spcPts val="0"/>
              </a:spcAft>
              <a:buSzPts val="1800"/>
              <a:buFont typeface="Arial" panose="020B0604020202020204" pitchFamily="34" charset="0"/>
              <a:buChar char="•"/>
            </a:pPr>
            <a:r>
              <a:rPr lang="en-US" sz="2000" dirty="0">
                <a:ea typeface="Times New Roman"/>
                <a:cs typeface="Times New Roman"/>
                <a:sym typeface="Times New Roman"/>
              </a:rPr>
              <a:t>Unlike traditional irrigation schedules tied to specific times and durations, the IoT-driven approach ensures a more responsive and efficient agricultural process, mitigating economic and operational disadvantages present in the existing system.</a:t>
            </a:r>
          </a:p>
          <a:p>
            <a:pPr marL="533400" lvl="0" indent="-457200" algn="just" rtl="0">
              <a:lnSpc>
                <a:spcPct val="100000"/>
              </a:lnSpc>
              <a:spcBef>
                <a:spcPts val="0"/>
              </a:spcBef>
              <a:spcAft>
                <a:spcPts val="0"/>
              </a:spcAft>
              <a:buSzPts val="2400"/>
              <a:buFont typeface="Arial" panose="020B0604020202020204" pitchFamily="34" charset="0"/>
              <a:buChar char="•"/>
            </a:pPr>
            <a:endParaRPr lang="en-US" sz="2000" dirty="0">
              <a:ea typeface="Times New Roman"/>
              <a:cs typeface="Times New Roman"/>
              <a:sym typeface="Times New Roman"/>
            </a:endParaRPr>
          </a:p>
        </p:txBody>
      </p:sp>
      <p:grpSp>
        <p:nvGrpSpPr>
          <p:cNvPr id="4" name="object 4"/>
          <p:cNvGrpSpPr/>
          <p:nvPr/>
        </p:nvGrpSpPr>
        <p:grpSpPr>
          <a:xfrm>
            <a:off x="136212" y="119387"/>
            <a:ext cx="11927840" cy="6624320"/>
            <a:chOff x="136212" y="119387"/>
            <a:chExt cx="11927840" cy="6624320"/>
          </a:xfrm>
        </p:grpSpPr>
        <p:sp>
          <p:nvSpPr>
            <p:cNvPr id="5" name="object 5"/>
            <p:cNvSpPr/>
            <p:nvPr/>
          </p:nvSpPr>
          <p:spPr>
            <a:xfrm>
              <a:off x="136224" y="119400"/>
              <a:ext cx="11927840" cy="6624320"/>
            </a:xfrm>
            <a:custGeom>
              <a:avLst/>
              <a:gdLst/>
              <a:ahLst/>
              <a:cxnLst/>
              <a:rect l="l" t="t" r="r" b="b"/>
              <a:pathLst>
                <a:path w="11927840" h="6624320">
                  <a:moveTo>
                    <a:pt x="4749" y="0"/>
                  </a:moveTo>
                  <a:lnTo>
                    <a:pt x="4749" y="6623799"/>
                  </a:lnTo>
                </a:path>
                <a:path w="11927840" h="6624320">
                  <a:moveTo>
                    <a:pt x="11922499" y="0"/>
                  </a:moveTo>
                  <a:lnTo>
                    <a:pt x="11922499" y="6623799"/>
                  </a:lnTo>
                </a:path>
                <a:path w="11927840" h="6624320">
                  <a:moveTo>
                    <a:pt x="0" y="4749"/>
                  </a:moveTo>
                  <a:lnTo>
                    <a:pt x="11927249" y="4749"/>
                  </a:lnTo>
                </a:path>
                <a:path w="11927840" h="6624320">
                  <a:moveTo>
                    <a:pt x="0" y="6619049"/>
                  </a:moveTo>
                  <a:lnTo>
                    <a:pt x="11927249" y="6619049"/>
                  </a:lnTo>
                </a:path>
              </a:pathLst>
            </a:custGeom>
            <a:ln w="9524">
              <a:solidFill>
                <a:srgbClr val="000000"/>
              </a:solidFill>
            </a:ln>
          </p:spPr>
          <p:txBody>
            <a:bodyPr wrap="square" lIns="0" tIns="0" rIns="0" bIns="0" rtlCol="0"/>
            <a:lstStyle/>
            <a:p>
              <a:endParaRPr/>
            </a:p>
          </p:txBody>
        </p:sp>
        <p:sp>
          <p:nvSpPr>
            <p:cNvPr id="6" name="object 6"/>
            <p:cNvSpPr/>
            <p:nvPr/>
          </p:nvSpPr>
          <p:spPr>
            <a:xfrm>
              <a:off x="220962" y="999875"/>
              <a:ext cx="11772265" cy="29209"/>
            </a:xfrm>
            <a:custGeom>
              <a:avLst/>
              <a:gdLst/>
              <a:ahLst/>
              <a:cxnLst/>
              <a:rect l="l" t="t" r="r" b="b"/>
              <a:pathLst>
                <a:path w="11772265" h="29209">
                  <a:moveTo>
                    <a:pt x="0" y="28799"/>
                  </a:moveTo>
                  <a:lnTo>
                    <a:pt x="11771700" y="0"/>
                  </a:lnTo>
                </a:path>
              </a:pathLst>
            </a:custGeom>
            <a:ln w="9524">
              <a:solidFill>
                <a:srgbClr val="44546A"/>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71989C7A-542B-1071-0BD3-664B97A01A13}"/>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8</a:t>
            </a:fld>
            <a:endParaRPr lang="en-IN" dirty="0"/>
          </a:p>
        </p:txBody>
      </p:sp>
    </p:spTree>
    <p:extLst>
      <p:ext uri="{BB962C8B-B14F-4D97-AF65-F5344CB8AC3E}">
        <p14:creationId xmlns:p14="http://schemas.microsoft.com/office/powerpoint/2010/main" val="411924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224" y="329503"/>
            <a:ext cx="3293776" cy="505267"/>
          </a:xfrm>
          <a:prstGeom prst="rect">
            <a:avLst/>
          </a:prstGeom>
        </p:spPr>
        <p:txBody>
          <a:bodyPr vert="horz" wrap="square" lIns="0" tIns="12700" rIns="0" bIns="0" rtlCol="0">
            <a:spAutoFit/>
          </a:bodyPr>
          <a:lstStyle/>
          <a:p>
            <a:pPr marL="12700">
              <a:lnSpc>
                <a:spcPct val="100000"/>
              </a:lnSpc>
              <a:spcBef>
                <a:spcPts val="100"/>
              </a:spcBef>
            </a:pPr>
            <a:r>
              <a:rPr lang="en-IN" sz="3200" spc="-5" dirty="0">
                <a:solidFill>
                  <a:srgbClr val="FF0000"/>
                </a:solidFill>
                <a:latin typeface="+mj-lt"/>
                <a:cs typeface="Arial"/>
              </a:rPr>
              <a:t>Goal</a:t>
            </a:r>
            <a:endParaRPr sz="3200" dirty="0">
              <a:latin typeface="+mj-lt"/>
              <a:cs typeface="Arial"/>
            </a:endParaRPr>
          </a:p>
        </p:txBody>
      </p:sp>
      <p:sp>
        <p:nvSpPr>
          <p:cNvPr id="3" name="object 3"/>
          <p:cNvSpPr txBox="1"/>
          <p:nvPr/>
        </p:nvSpPr>
        <p:spPr>
          <a:xfrm>
            <a:off x="712470" y="1473336"/>
            <a:ext cx="10767060" cy="3911327"/>
          </a:xfrm>
          <a:prstGeom prst="rect">
            <a:avLst/>
          </a:prstGeom>
        </p:spPr>
        <p:txBody>
          <a:bodyPr vert="horz" wrap="square" lIns="0" tIns="12700" rIns="0" bIns="0" rtlCol="0">
            <a:spAutoFit/>
          </a:bodyPr>
          <a:lstStyle/>
          <a:p>
            <a:pPr marL="469265" marR="5080" indent="-457200" algn="just">
              <a:lnSpc>
                <a:spcPts val="2380"/>
              </a:lnSpc>
              <a:spcBef>
                <a:spcPts val="395"/>
              </a:spcBef>
              <a:buFont typeface="+mj-lt"/>
              <a:buAutoNum type="arabicParenR"/>
              <a:tabLst>
                <a:tab pos="161925" algn="l"/>
                <a:tab pos="3061970" algn="l"/>
              </a:tabLst>
            </a:pPr>
            <a:r>
              <a:rPr lang="en-US" sz="2000" spc="-5" dirty="0">
                <a:cs typeface="Arial MT"/>
              </a:rPr>
              <a:t>Develop advanced smart irrigation using Cisco Packet Tracer simulation. </a:t>
            </a:r>
          </a:p>
          <a:p>
            <a:pPr marL="469265" marR="5080" indent="-457200" algn="just">
              <a:lnSpc>
                <a:spcPts val="2380"/>
              </a:lnSpc>
              <a:spcBef>
                <a:spcPts val="395"/>
              </a:spcBef>
              <a:buFont typeface="+mj-lt"/>
              <a:buAutoNum type="arabicParenR"/>
              <a:tabLst>
                <a:tab pos="161925" algn="l"/>
                <a:tab pos="3061970" algn="l"/>
              </a:tabLst>
            </a:pPr>
            <a:endParaRPr lang="en-US" sz="2000" spc="-5" dirty="0">
              <a:cs typeface="Arial MT"/>
            </a:endParaRPr>
          </a:p>
          <a:p>
            <a:pPr marL="469265" marR="5080" indent="-457200" algn="just">
              <a:lnSpc>
                <a:spcPts val="2380"/>
              </a:lnSpc>
              <a:spcBef>
                <a:spcPts val="395"/>
              </a:spcBef>
              <a:buFont typeface="+mj-lt"/>
              <a:buAutoNum type="arabicParenR"/>
              <a:tabLst>
                <a:tab pos="161925" algn="l"/>
                <a:tab pos="3061970" algn="l"/>
              </a:tabLst>
            </a:pPr>
            <a:r>
              <a:rPr lang="en-US" sz="2000" spc="-5" dirty="0">
                <a:cs typeface="Arial MT"/>
              </a:rPr>
              <a:t>Integrate IoT, enhance environmental monitoring, and optimize irrigation schedules.</a:t>
            </a:r>
          </a:p>
          <a:p>
            <a:pPr marL="469265" marR="5080" indent="-457200" algn="just">
              <a:lnSpc>
                <a:spcPts val="2380"/>
              </a:lnSpc>
              <a:spcBef>
                <a:spcPts val="395"/>
              </a:spcBef>
              <a:buFont typeface="+mj-lt"/>
              <a:buAutoNum type="arabicParenR"/>
              <a:tabLst>
                <a:tab pos="161925" algn="l"/>
                <a:tab pos="3061970" algn="l"/>
              </a:tabLst>
            </a:pPr>
            <a:endParaRPr lang="en-US" sz="2000" spc="-5" dirty="0">
              <a:cs typeface="Arial MT"/>
            </a:endParaRPr>
          </a:p>
          <a:p>
            <a:pPr marL="469265" marR="5080" indent="-457200" algn="just">
              <a:lnSpc>
                <a:spcPts val="2380"/>
              </a:lnSpc>
              <a:spcBef>
                <a:spcPts val="395"/>
              </a:spcBef>
              <a:buFont typeface="+mj-lt"/>
              <a:buAutoNum type="arabicParenR"/>
              <a:tabLst>
                <a:tab pos="161925" algn="l"/>
                <a:tab pos="3061970" algn="l"/>
              </a:tabLst>
            </a:pPr>
            <a:r>
              <a:rPr lang="en-US" sz="2000" spc="-5" dirty="0">
                <a:cs typeface="Arial MT"/>
              </a:rPr>
              <a:t>Implement real-time sensor data for informed irrigation management decisions. </a:t>
            </a:r>
          </a:p>
          <a:p>
            <a:pPr marL="469265" marR="5080" indent="-457200" algn="just">
              <a:lnSpc>
                <a:spcPts val="2380"/>
              </a:lnSpc>
              <a:spcBef>
                <a:spcPts val="395"/>
              </a:spcBef>
              <a:buFont typeface="+mj-lt"/>
              <a:buAutoNum type="arabicParenR"/>
              <a:tabLst>
                <a:tab pos="161925" algn="l"/>
                <a:tab pos="3061970" algn="l"/>
              </a:tabLst>
            </a:pPr>
            <a:endParaRPr lang="en-US" sz="2000" spc="-5" dirty="0">
              <a:cs typeface="Arial MT"/>
            </a:endParaRPr>
          </a:p>
          <a:p>
            <a:pPr marL="469265" marR="5080" indent="-457200" algn="just">
              <a:lnSpc>
                <a:spcPts val="2380"/>
              </a:lnSpc>
              <a:spcBef>
                <a:spcPts val="395"/>
              </a:spcBef>
              <a:buFont typeface="+mj-lt"/>
              <a:buAutoNum type="arabicParenR"/>
              <a:tabLst>
                <a:tab pos="161925" algn="l"/>
                <a:tab pos="3061970" algn="l"/>
              </a:tabLst>
            </a:pPr>
            <a:r>
              <a:rPr lang="en-US" sz="2000" spc="-5" dirty="0">
                <a:cs typeface="Arial MT"/>
              </a:rPr>
              <a:t>Apply data analytics, machine learning for dynamic irrigation schedule optimization.</a:t>
            </a:r>
          </a:p>
          <a:p>
            <a:pPr marL="469265" marR="5080" indent="-457200" algn="just">
              <a:lnSpc>
                <a:spcPts val="2380"/>
              </a:lnSpc>
              <a:spcBef>
                <a:spcPts val="395"/>
              </a:spcBef>
              <a:buFont typeface="+mj-lt"/>
              <a:buAutoNum type="arabicParenR"/>
              <a:tabLst>
                <a:tab pos="161925" algn="l"/>
                <a:tab pos="3061970" algn="l"/>
              </a:tabLst>
            </a:pPr>
            <a:endParaRPr lang="en-US" sz="2000" spc="-5" dirty="0">
              <a:cs typeface="Arial MT"/>
            </a:endParaRPr>
          </a:p>
          <a:p>
            <a:pPr marL="469265" marR="5080" indent="-457200" algn="just">
              <a:lnSpc>
                <a:spcPts val="2380"/>
              </a:lnSpc>
              <a:spcBef>
                <a:spcPts val="395"/>
              </a:spcBef>
              <a:buFont typeface="+mj-lt"/>
              <a:buAutoNum type="arabicParenR"/>
              <a:tabLst>
                <a:tab pos="161925" algn="l"/>
                <a:tab pos="3061970" algn="l"/>
              </a:tabLst>
            </a:pPr>
            <a:r>
              <a:rPr lang="en-US" sz="2000" spc="-5" dirty="0">
                <a:cs typeface="Arial MT"/>
              </a:rPr>
              <a:t>Ensure seamless cloud integration for efficient data storage, retrieval and analysis. </a:t>
            </a:r>
          </a:p>
          <a:p>
            <a:pPr marL="469265" marR="5080" indent="-457200" algn="just">
              <a:lnSpc>
                <a:spcPts val="2380"/>
              </a:lnSpc>
              <a:spcBef>
                <a:spcPts val="395"/>
              </a:spcBef>
              <a:buFont typeface="+mj-lt"/>
              <a:buAutoNum type="arabicParenR"/>
              <a:tabLst>
                <a:tab pos="161925" algn="l"/>
                <a:tab pos="3061970" algn="l"/>
              </a:tabLst>
            </a:pPr>
            <a:endParaRPr lang="en-US" sz="2000" spc="-5" dirty="0">
              <a:cs typeface="Arial MT"/>
            </a:endParaRPr>
          </a:p>
          <a:p>
            <a:pPr marL="469265" marR="5080" indent="-457200" algn="just">
              <a:lnSpc>
                <a:spcPts val="2380"/>
              </a:lnSpc>
              <a:spcBef>
                <a:spcPts val="395"/>
              </a:spcBef>
              <a:buFont typeface="+mj-lt"/>
              <a:buAutoNum type="arabicParenR"/>
              <a:tabLst>
                <a:tab pos="161925" algn="l"/>
                <a:tab pos="3061970" algn="l"/>
              </a:tabLst>
            </a:pPr>
            <a:r>
              <a:rPr lang="en-US" sz="2000" spc="-5" dirty="0">
                <a:cs typeface="Arial MT"/>
              </a:rPr>
              <a:t>Contribute to resource conservation, yield maximization, and intelligent agriculture solutions.</a:t>
            </a:r>
            <a:endParaRPr lang="en-US" sz="2000" dirty="0">
              <a:cs typeface="Arial MT"/>
            </a:endParaRPr>
          </a:p>
        </p:txBody>
      </p:sp>
      <p:grpSp>
        <p:nvGrpSpPr>
          <p:cNvPr id="4" name="object 4"/>
          <p:cNvGrpSpPr/>
          <p:nvPr/>
        </p:nvGrpSpPr>
        <p:grpSpPr>
          <a:xfrm>
            <a:off x="136212" y="119387"/>
            <a:ext cx="11927840" cy="6624320"/>
            <a:chOff x="136212" y="119387"/>
            <a:chExt cx="11927840" cy="6624320"/>
          </a:xfrm>
        </p:grpSpPr>
        <p:sp>
          <p:nvSpPr>
            <p:cNvPr id="5" name="object 5"/>
            <p:cNvSpPr/>
            <p:nvPr/>
          </p:nvSpPr>
          <p:spPr>
            <a:xfrm>
              <a:off x="136224" y="119400"/>
              <a:ext cx="11927840" cy="6624320"/>
            </a:xfrm>
            <a:custGeom>
              <a:avLst/>
              <a:gdLst/>
              <a:ahLst/>
              <a:cxnLst/>
              <a:rect l="l" t="t" r="r" b="b"/>
              <a:pathLst>
                <a:path w="11927840" h="6624320">
                  <a:moveTo>
                    <a:pt x="4749" y="0"/>
                  </a:moveTo>
                  <a:lnTo>
                    <a:pt x="4749" y="6623799"/>
                  </a:lnTo>
                </a:path>
                <a:path w="11927840" h="6624320">
                  <a:moveTo>
                    <a:pt x="11922499" y="0"/>
                  </a:moveTo>
                  <a:lnTo>
                    <a:pt x="11922499" y="6623799"/>
                  </a:lnTo>
                </a:path>
                <a:path w="11927840" h="6624320">
                  <a:moveTo>
                    <a:pt x="0" y="4749"/>
                  </a:moveTo>
                  <a:lnTo>
                    <a:pt x="11927249" y="4749"/>
                  </a:lnTo>
                </a:path>
                <a:path w="11927840" h="6624320">
                  <a:moveTo>
                    <a:pt x="0" y="6619049"/>
                  </a:moveTo>
                  <a:lnTo>
                    <a:pt x="11927249" y="6619049"/>
                  </a:lnTo>
                </a:path>
              </a:pathLst>
            </a:custGeom>
            <a:ln w="9524">
              <a:solidFill>
                <a:srgbClr val="000000"/>
              </a:solidFill>
            </a:ln>
          </p:spPr>
          <p:txBody>
            <a:bodyPr wrap="square" lIns="0" tIns="0" rIns="0" bIns="0" rtlCol="0"/>
            <a:lstStyle/>
            <a:p>
              <a:endParaRPr/>
            </a:p>
          </p:txBody>
        </p:sp>
        <p:sp>
          <p:nvSpPr>
            <p:cNvPr id="6" name="object 6"/>
            <p:cNvSpPr/>
            <p:nvPr/>
          </p:nvSpPr>
          <p:spPr>
            <a:xfrm>
              <a:off x="220962" y="999875"/>
              <a:ext cx="11772265" cy="29209"/>
            </a:xfrm>
            <a:custGeom>
              <a:avLst/>
              <a:gdLst/>
              <a:ahLst/>
              <a:cxnLst/>
              <a:rect l="l" t="t" r="r" b="b"/>
              <a:pathLst>
                <a:path w="11772265" h="29209">
                  <a:moveTo>
                    <a:pt x="0" y="28799"/>
                  </a:moveTo>
                  <a:lnTo>
                    <a:pt x="11771700" y="0"/>
                  </a:lnTo>
                </a:path>
              </a:pathLst>
            </a:custGeom>
            <a:ln w="9524">
              <a:solidFill>
                <a:srgbClr val="44546A"/>
              </a:solidFill>
            </a:ln>
          </p:spPr>
          <p:txBody>
            <a:bodyPr wrap="square" lIns="0" tIns="0" rIns="0" bIns="0" rtlCol="0"/>
            <a:lstStyle/>
            <a:p>
              <a:endParaRPr/>
            </a:p>
          </p:txBody>
        </p:sp>
      </p:grpSp>
      <p:sp>
        <p:nvSpPr>
          <p:cNvPr id="14" name="Slide Number Placeholder 13">
            <a:extLst>
              <a:ext uri="{FF2B5EF4-FFF2-40B4-BE49-F238E27FC236}">
                <a16:creationId xmlns:a16="http://schemas.microsoft.com/office/drawing/2014/main" id="{EBC8A390-AAC7-F05C-B769-177B013C38E0}"/>
              </a:ext>
            </a:extLst>
          </p:cNvPr>
          <p:cNvSpPr>
            <a:spLocks noGrp="1"/>
          </p:cNvSpPr>
          <p:nvPr>
            <p:ph type="sldNum" sz="quarter" idx="7"/>
          </p:nvPr>
        </p:nvSpPr>
        <p:spPr/>
        <p:txBody>
          <a:bodyPr/>
          <a:lstStyle/>
          <a:p>
            <a:pPr marL="73025">
              <a:lnSpc>
                <a:spcPct val="100000"/>
              </a:lnSpc>
              <a:spcBef>
                <a:spcPts val="455"/>
              </a:spcBef>
            </a:pPr>
            <a:fld id="{81D60167-4931-47E6-BA6A-407CBD079E47}" type="slidenum">
              <a:rPr lang="en-IN" smtClean="0"/>
              <a:t>9</a:t>
            </a:fld>
            <a:endParaRPr lang="en-IN" dirty="0"/>
          </a:p>
        </p:txBody>
      </p:sp>
    </p:spTree>
    <p:extLst>
      <p:ext uri="{BB962C8B-B14F-4D97-AF65-F5344CB8AC3E}">
        <p14:creationId xmlns:p14="http://schemas.microsoft.com/office/powerpoint/2010/main" val="484725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867</TotalTime>
  <Words>2232</Words>
  <Application>Microsoft Office PowerPoint</Application>
  <PresentationFormat>Widescreen</PresentationFormat>
  <Paragraphs>234</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Arial MT</vt:lpstr>
      <vt:lpstr>Calibri</vt:lpstr>
      <vt:lpstr>Times New Roman</vt:lpstr>
      <vt:lpstr>Office Theme</vt:lpstr>
      <vt:lpstr>PowerPoint Presentation</vt:lpstr>
      <vt:lpstr>Presentation Outline</vt:lpstr>
      <vt:lpstr>Abstract</vt:lpstr>
      <vt:lpstr>Introduction</vt:lpstr>
      <vt:lpstr>Problem Statement</vt:lpstr>
      <vt:lpstr>Literature Survey</vt:lpstr>
      <vt:lpstr>Inferences from Literature Survey</vt:lpstr>
      <vt:lpstr>Existing System</vt:lpstr>
      <vt:lpstr>Goal</vt:lpstr>
      <vt:lpstr>Objective</vt:lpstr>
      <vt:lpstr>Modules</vt:lpstr>
      <vt:lpstr>Proposed System</vt:lpstr>
      <vt:lpstr>System Architecture</vt:lpstr>
      <vt:lpstr>Description of Software Implementation</vt:lpstr>
      <vt:lpstr>Block Diagram of Smart Irrigation System</vt:lpstr>
      <vt:lpstr>Physical Configuration of Home Gateway</vt:lpstr>
      <vt:lpstr>Automatic Sprinkler System</vt:lpstr>
      <vt:lpstr>Connection of Devices to the Home Gateway</vt:lpstr>
      <vt:lpstr>Humidity Monitoring System</vt:lpstr>
      <vt:lpstr>Overall Network</vt:lpstr>
      <vt:lpstr>Desktop Site View on the Tablet</vt:lpstr>
      <vt:lpstr>Web Browser View on the Tablet</vt:lpstr>
      <vt:lpstr>Login Page View on the Tablet</vt:lpstr>
      <vt:lpstr>IoT devices displayed on the Tablet</vt:lpstr>
      <vt:lpstr>Numerical values of the sensors</vt:lpstr>
      <vt:lpstr>Conditions Set for the Automatic Systems</vt:lpstr>
      <vt:lpstr>Result and Discussion</vt:lpstr>
      <vt:lpstr>Conclusion</vt:lpstr>
      <vt:lpstr>Future Enhancement</vt:lpstr>
      <vt:lpstr>Reference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Mohammed Arshad</dc:creator>
  <cp:lastModifiedBy>Mohammed Arshad</cp:lastModifiedBy>
  <cp:revision>77</cp:revision>
  <dcterms:created xsi:type="dcterms:W3CDTF">2023-09-27T10:55:26Z</dcterms:created>
  <dcterms:modified xsi:type="dcterms:W3CDTF">2024-04-13T02:01:05Z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2023-04-11T00:00:00Z</vt:filetime>
  </property>
  <property fmtid="{D5CDD505-2E9C-101B-9397-08002B2CF9AE}" pid="3" name="Creator">
    <vt:lpwstr>PDFium</vt:lpwstr>
  </property>
  <property fmtid="{D5CDD505-2E9C-101B-9397-08002B2CF9AE}" pid="4" name="LastSaved">
    <vt:filetime>2023-04-11T00:00:00Z</vt:filetime>
  </property>
</Properties>
</file>