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Bold" panose="020B0604020202020204" charset="0"/>
      <p:regular r:id="rId15"/>
    </p:embeddedFont>
    <p:embeddedFont>
      <p:font typeface="Canva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59874" y="791140"/>
            <a:ext cx="3657600" cy="1981754"/>
          </a:xfrm>
          <a:custGeom>
            <a:avLst/>
            <a:gdLst/>
            <a:ahLst/>
            <a:cxnLst/>
            <a:rect l="l" t="t" r="r" b="b"/>
            <a:pathLst>
              <a:path w="3657600" h="1981754">
                <a:moveTo>
                  <a:pt x="0" y="0"/>
                </a:moveTo>
                <a:lnTo>
                  <a:pt x="3657600" y="0"/>
                </a:lnTo>
                <a:lnTo>
                  <a:pt x="3657600" y="1981754"/>
                </a:lnTo>
                <a:lnTo>
                  <a:pt x="0" y="1981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3245" y="6701790"/>
            <a:ext cx="7315200" cy="2806377"/>
          </a:xfrm>
          <a:custGeom>
            <a:avLst/>
            <a:gdLst/>
            <a:ahLst/>
            <a:cxnLst/>
            <a:rect l="l" t="t" r="r" b="b"/>
            <a:pathLst>
              <a:path w="7315200" h="2806377">
                <a:moveTo>
                  <a:pt x="0" y="0"/>
                </a:moveTo>
                <a:lnTo>
                  <a:pt x="7315200" y="0"/>
                </a:lnTo>
                <a:lnTo>
                  <a:pt x="7315200" y="2806377"/>
                </a:lnTo>
                <a:lnTo>
                  <a:pt x="0" y="28063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9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239000" y="873736"/>
            <a:ext cx="2948019" cy="1897452"/>
          </a:xfrm>
          <a:custGeom>
            <a:avLst/>
            <a:gdLst/>
            <a:ahLst/>
            <a:cxnLst/>
            <a:rect l="l" t="t" r="r" b="b"/>
            <a:pathLst>
              <a:path w="2948019" h="1897452">
                <a:moveTo>
                  <a:pt x="0" y="0"/>
                </a:moveTo>
                <a:lnTo>
                  <a:pt x="2948019" y="0"/>
                </a:lnTo>
                <a:lnTo>
                  <a:pt x="2948019" y="1897452"/>
                </a:lnTo>
                <a:lnTo>
                  <a:pt x="0" y="1897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12703" y="3153894"/>
            <a:ext cx="11062593" cy="190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Performance Dashboard</a:t>
            </a:r>
          </a:p>
          <a:p>
            <a:pPr algn="ctr">
              <a:lnSpc>
                <a:spcPts val="7699"/>
              </a:lnSpc>
            </a:pPr>
            <a:r>
              <a:rPr lang="en-US" sz="5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(2003–2005)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65760" y="5267325"/>
            <a:ext cx="11756479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Analyzing Sales Trends, Product Performance, and Customer Insights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86046" y="8634730"/>
            <a:ext cx="957545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Prepared by Mohammed Arshad Jawahir— Data Analyst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6970" y="2216057"/>
            <a:ext cx="11301259" cy="4449871"/>
          </a:xfrm>
          <a:custGeom>
            <a:avLst/>
            <a:gdLst/>
            <a:ahLst/>
            <a:cxnLst/>
            <a:rect l="l" t="t" r="r" b="b"/>
            <a:pathLst>
              <a:path w="11301259" h="4449871">
                <a:moveTo>
                  <a:pt x="0" y="0"/>
                </a:moveTo>
                <a:lnTo>
                  <a:pt x="11301259" y="0"/>
                </a:lnTo>
                <a:lnTo>
                  <a:pt x="11301259" y="4449870"/>
                </a:lnTo>
                <a:lnTo>
                  <a:pt x="0" y="4449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75462" y="273685"/>
            <a:ext cx="10422767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Executive Summary &amp; Key Metrics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18561" y="1271811"/>
            <a:ext cx="7259239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Performance Indicator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7702" y="7143314"/>
            <a:ext cx="17452597" cy="2601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8" lvl="1" indent="-399414" algn="just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sales of $8.29M from Jan 2003–May 2005.</a:t>
            </a:r>
          </a:p>
          <a:p>
            <a:pPr marL="798828" lvl="1" indent="-399414" algn="just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order value $2,936.91.</a:t>
            </a:r>
          </a:p>
          <a:p>
            <a:pPr marL="798828" lvl="1" indent="-399414" algn="just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reveals seasonal trends and strong US &amp; European markets.</a:t>
            </a:r>
          </a:p>
          <a:p>
            <a:pPr algn="just">
              <a:lnSpc>
                <a:spcPts val="5179"/>
              </a:lnSpc>
            </a:pPr>
            <a:endParaRPr lang="en-US" sz="36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95823" y="1028700"/>
            <a:ext cx="11883591" cy="7026173"/>
          </a:xfrm>
          <a:custGeom>
            <a:avLst/>
            <a:gdLst/>
            <a:ahLst/>
            <a:cxnLst/>
            <a:rect l="l" t="t" r="r" b="b"/>
            <a:pathLst>
              <a:path w="11883591" h="7026173">
                <a:moveTo>
                  <a:pt x="0" y="0"/>
                </a:moveTo>
                <a:lnTo>
                  <a:pt x="11883591" y="0"/>
                </a:lnTo>
                <a:lnTo>
                  <a:pt x="11883591" y="7026173"/>
                </a:lnTo>
                <a:lnTo>
                  <a:pt x="0" y="7026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06704" y="111760"/>
            <a:ext cx="9537896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Over Time (Monthly Trend)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7727" y="8342630"/>
            <a:ext cx="17452597" cy="194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8" lvl="1" indent="-399414" algn="just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Clear November spikes each year indicate strong Q4 demand.</a:t>
            </a:r>
          </a:p>
          <a:p>
            <a:pPr marL="798828" lvl="1" indent="-399414" algn="just">
              <a:lnSpc>
                <a:spcPts val="5179"/>
              </a:lnSpc>
              <a:buFont typeface="Arial"/>
              <a:buChar char="•"/>
            </a:pPr>
            <a:r>
              <a:rPr lang="en-US" sz="36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 holiday-season inventory planning and marketing push</a:t>
            </a:r>
          </a:p>
          <a:p>
            <a:pPr algn="just">
              <a:lnSpc>
                <a:spcPts val="5179"/>
              </a:lnSpc>
            </a:pPr>
            <a:endParaRPr lang="en-US" sz="3699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33408" y="933450"/>
            <a:ext cx="10426868" cy="6616475"/>
          </a:xfrm>
          <a:custGeom>
            <a:avLst/>
            <a:gdLst/>
            <a:ahLst/>
            <a:cxnLst/>
            <a:rect l="l" t="t" r="r" b="b"/>
            <a:pathLst>
              <a:path w="10426868" h="6616475">
                <a:moveTo>
                  <a:pt x="0" y="0"/>
                </a:moveTo>
                <a:lnTo>
                  <a:pt x="10426868" y="0"/>
                </a:lnTo>
                <a:lnTo>
                  <a:pt x="10426868" y="6616475"/>
                </a:lnTo>
                <a:lnTo>
                  <a:pt x="0" y="6616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1" r="-36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72000" y="111760"/>
            <a:ext cx="8686302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Performing Product Lines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7702" y="7602367"/>
            <a:ext cx="17452597" cy="291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Classic Cars ($2.97M) and Vintage Cars ($1.64M) generate over 50% of total revenue.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Prioritize inventory, promotions, and supplier relationships for these categories.</a:t>
            </a:r>
          </a:p>
          <a:p>
            <a:pPr algn="just">
              <a:lnSpc>
                <a:spcPts val="4200"/>
              </a:lnSpc>
            </a:pPr>
            <a:endParaRPr lang="en-US" sz="33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49779" y="1028700"/>
            <a:ext cx="11994126" cy="7496329"/>
          </a:xfrm>
          <a:custGeom>
            <a:avLst/>
            <a:gdLst/>
            <a:ahLst/>
            <a:cxnLst/>
            <a:rect l="l" t="t" r="r" b="b"/>
            <a:pathLst>
              <a:path w="11994126" h="7496329">
                <a:moveTo>
                  <a:pt x="0" y="0"/>
                </a:moveTo>
                <a:lnTo>
                  <a:pt x="11994126" y="0"/>
                </a:lnTo>
                <a:lnTo>
                  <a:pt x="11994126" y="7496329"/>
                </a:lnTo>
                <a:lnTo>
                  <a:pt x="0" y="749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92229" y="111760"/>
            <a:ext cx="11947771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10 Revenue-Contributing Customers</a:t>
            </a:r>
          </a:p>
          <a:p>
            <a:pPr algn="ctr">
              <a:lnSpc>
                <a:spcPts val="6160"/>
              </a:lnSpc>
            </a:pPr>
            <a:endParaRPr lang="en-US" sz="44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6160"/>
              </a:lnSpc>
            </a:pPr>
            <a:endParaRPr lang="en-US" sz="44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19543" y="8615680"/>
            <a:ext cx="17452597" cy="171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10 customers contribute ~29% of total revenue (~$2.44M).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Launch loyalty or retention programs to strengthen partnerships.</a:t>
            </a:r>
          </a:p>
          <a:p>
            <a:pPr algn="just">
              <a:lnSpc>
                <a:spcPts val="4200"/>
              </a:lnSpc>
            </a:pPr>
            <a:endParaRPr lang="en-US" sz="33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19348" y="1028700"/>
            <a:ext cx="11854987" cy="7379730"/>
          </a:xfrm>
          <a:custGeom>
            <a:avLst/>
            <a:gdLst/>
            <a:ahLst/>
            <a:cxnLst/>
            <a:rect l="l" t="t" r="r" b="b"/>
            <a:pathLst>
              <a:path w="11854987" h="7379730">
                <a:moveTo>
                  <a:pt x="0" y="0"/>
                </a:moveTo>
                <a:lnTo>
                  <a:pt x="11854988" y="0"/>
                </a:lnTo>
                <a:lnTo>
                  <a:pt x="11854988" y="7379730"/>
                </a:lnTo>
                <a:lnTo>
                  <a:pt x="0" y="7379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39163" y="111760"/>
            <a:ext cx="6110037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by Country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9543" y="8615680"/>
            <a:ext cx="17452597" cy="171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USA leads with $2.98M (~36% of sales), followed by France and Spain.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marketing and logistics in North America &amp; Western Europe</a:t>
            </a:r>
          </a:p>
          <a:p>
            <a:pPr algn="just">
              <a:lnSpc>
                <a:spcPts val="4200"/>
              </a:lnSpc>
            </a:pPr>
            <a:endParaRPr lang="en-US" sz="33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97492" y="866775"/>
            <a:ext cx="12498700" cy="7296116"/>
          </a:xfrm>
          <a:custGeom>
            <a:avLst/>
            <a:gdLst/>
            <a:ahLst/>
            <a:cxnLst/>
            <a:rect l="l" t="t" r="r" b="b"/>
            <a:pathLst>
              <a:path w="12498700" h="7296116">
                <a:moveTo>
                  <a:pt x="0" y="0"/>
                </a:moveTo>
                <a:lnTo>
                  <a:pt x="12498700" y="0"/>
                </a:lnTo>
                <a:lnTo>
                  <a:pt x="12498700" y="7296116"/>
                </a:lnTo>
                <a:lnTo>
                  <a:pt x="0" y="7296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76143" y="35560"/>
            <a:ext cx="11206657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by Order Status and Deal Size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5403" y="8290693"/>
            <a:ext cx="17452597" cy="231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Shipped orders dominate revenue ($7.65M, ~92%).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Most revenue comes from Medium deal sizes (~$4.96M).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Ensure efficient fulfillment and monitor medium-tier customer satisfaction.</a:t>
            </a:r>
          </a:p>
          <a:p>
            <a:pPr algn="just">
              <a:lnSpc>
                <a:spcPts val="4200"/>
              </a:lnSpc>
            </a:pPr>
            <a:endParaRPr lang="en-US" sz="33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8935" y="3766847"/>
            <a:ext cx="6364276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 &amp; Next Steps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57118" y="2611710"/>
            <a:ext cx="10764705" cy="591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on Classic &amp; Vintage Cars – top revenue drivers.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 inventory for Q4 spikes (especially November).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Expand focus in USA, France, and Spain markets.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Build customer retention program for top clients.</a:t>
            </a:r>
          </a:p>
          <a:p>
            <a:pPr algn="just">
              <a:lnSpc>
                <a:spcPts val="4759"/>
              </a:lnSpc>
            </a:pPr>
            <a:endParaRPr lang="en-US" sz="37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6980362" y="105732"/>
            <a:ext cx="0" cy="10075536"/>
          </a:xfrm>
          <a:prstGeom prst="line">
            <a:avLst/>
          </a:prstGeom>
          <a:ln w="114300" cap="flat">
            <a:gradFill>
              <a:gsLst>
                <a:gs pos="0">
                  <a:srgbClr val="141414">
                    <a:alpha val="100000"/>
                  </a:srgbClr>
                </a:gs>
                <a:gs pos="50000">
                  <a:srgbClr val="2C2C54">
                    <a:alpha val="100000"/>
                  </a:srgbClr>
                </a:gs>
                <a:gs pos="100000">
                  <a:srgbClr val="CE001F">
                    <a:alpha val="88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414">
                <a:alpha val="100000"/>
              </a:srgbClr>
            </a:gs>
            <a:gs pos="50000">
              <a:srgbClr val="2C2C54">
                <a:alpha val="100000"/>
              </a:srgbClr>
            </a:gs>
            <a:gs pos="100000">
              <a:srgbClr val="CE001F">
                <a:alpha val="88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481" y="4178895"/>
            <a:ext cx="6364276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Appendix &amp;</a:t>
            </a:r>
          </a:p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 Notes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10207" y="3202441"/>
            <a:ext cx="10764705" cy="458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from 2003–2005 (2,823 orders, $8.29M sales).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= QuantityOrdered × PriceEach.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Cleaned phone and date fields.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entirely in Google Sheets (Pivot Tables + Charts).</a:t>
            </a:r>
          </a:p>
          <a:p>
            <a:pPr algn="just">
              <a:lnSpc>
                <a:spcPts val="4759"/>
              </a:lnSpc>
            </a:pPr>
            <a:endParaRPr lang="en-US" sz="37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6833982" y="211464"/>
            <a:ext cx="0" cy="10075536"/>
          </a:xfrm>
          <a:prstGeom prst="line">
            <a:avLst/>
          </a:prstGeom>
          <a:ln w="114300" cap="flat">
            <a:gradFill>
              <a:gsLst>
                <a:gs pos="0">
                  <a:srgbClr val="141414">
                    <a:alpha val="100000"/>
                  </a:srgbClr>
                </a:gs>
                <a:gs pos="50000">
                  <a:srgbClr val="2C2C54">
                    <a:alpha val="100000"/>
                  </a:srgbClr>
                </a:gs>
                <a:gs pos="100000">
                  <a:srgbClr val="CE001F">
                    <a:alpha val="88000"/>
                  </a:srgbClr>
                </a:gs>
              </a:gsLst>
              <a:lin ang="2700000"/>
            </a:gra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292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Montserrat Bold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Collectible Model Vehicle Sales Performance Dashboard (Jan 2003 – May 2005)</dc:title>
  <cp:lastModifiedBy>Dell</cp:lastModifiedBy>
  <cp:revision>2</cp:revision>
  <dcterms:created xsi:type="dcterms:W3CDTF">2006-08-16T00:00:00Z</dcterms:created>
  <dcterms:modified xsi:type="dcterms:W3CDTF">2025-10-08T15:50:18Z</dcterms:modified>
  <dc:identifier>DAG08T5wxyg</dc:identifier>
</cp:coreProperties>
</file>