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30"/>
  </p:notesMasterIdLst>
  <p:sldIdLst>
    <p:sldId id="256" r:id="rId2"/>
    <p:sldId id="259" r:id="rId3"/>
    <p:sldId id="278" r:id="rId4"/>
    <p:sldId id="285" r:id="rId5"/>
    <p:sldId id="286" r:id="rId6"/>
    <p:sldId id="279" r:id="rId7"/>
    <p:sldId id="257" r:id="rId8"/>
    <p:sldId id="287" r:id="rId9"/>
    <p:sldId id="288" r:id="rId10"/>
    <p:sldId id="289" r:id="rId11"/>
    <p:sldId id="266" r:id="rId12"/>
    <p:sldId id="290" r:id="rId13"/>
    <p:sldId id="269" r:id="rId14"/>
    <p:sldId id="270" r:id="rId15"/>
    <p:sldId id="271" r:id="rId16"/>
    <p:sldId id="268" r:id="rId17"/>
    <p:sldId id="261" r:id="rId18"/>
    <p:sldId id="272" r:id="rId19"/>
    <p:sldId id="281" r:id="rId20"/>
    <p:sldId id="273" r:id="rId21"/>
    <p:sldId id="282" r:id="rId22"/>
    <p:sldId id="274" r:id="rId23"/>
    <p:sldId id="283" r:id="rId24"/>
    <p:sldId id="275" r:id="rId25"/>
    <p:sldId id="284" r:id="rId26"/>
    <p:sldId id="291" r:id="rId27"/>
    <p:sldId id="262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8A872-BDF1-4C82-AE83-77B3E26871EE}">
          <p14:sldIdLst>
            <p14:sldId id="256"/>
            <p14:sldId id="259"/>
            <p14:sldId id="278"/>
            <p14:sldId id="285"/>
            <p14:sldId id="286"/>
            <p14:sldId id="279"/>
            <p14:sldId id="257"/>
            <p14:sldId id="287"/>
            <p14:sldId id="288"/>
            <p14:sldId id="289"/>
            <p14:sldId id="266"/>
            <p14:sldId id="290"/>
            <p14:sldId id="269"/>
            <p14:sldId id="270"/>
            <p14:sldId id="271"/>
            <p14:sldId id="268"/>
            <p14:sldId id="261"/>
            <p14:sldId id="272"/>
            <p14:sldId id="281"/>
            <p14:sldId id="273"/>
            <p14:sldId id="282"/>
            <p14:sldId id="274"/>
            <p14:sldId id="283"/>
            <p14:sldId id="275"/>
            <p14:sldId id="284"/>
            <p14:sldId id="291"/>
            <p14:sldId id="26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6D11-ED2B-4F0B-B8FC-C051C663627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AE2897-8174-495E-8B88-E58ED276370A}">
      <dgm:prSet phldrT="[Text]" custT="1"/>
      <dgm:spPr/>
      <dgm:t>
        <a:bodyPr/>
        <a:lstStyle/>
        <a:p>
          <a:r>
            <a:rPr lang="en-IN" sz="1600" b="1" dirty="0" smtClean="0">
              <a:solidFill>
                <a:schemeClr val="bg1"/>
              </a:solidFill>
            </a:rPr>
            <a:t>Main()</a:t>
          </a:r>
          <a:endParaRPr lang="en-IN" sz="1600" b="1" dirty="0">
            <a:solidFill>
              <a:schemeClr val="bg1"/>
            </a:solidFill>
          </a:endParaRPr>
        </a:p>
      </dgm:t>
    </dgm:pt>
    <dgm:pt modelId="{032E607E-93FD-47AF-B9FD-E2E95E189FD1}" type="parTrans" cxnId="{B6A451FF-A35B-4579-860D-6570451904D5}">
      <dgm:prSet/>
      <dgm:spPr/>
      <dgm:t>
        <a:bodyPr/>
        <a:lstStyle/>
        <a:p>
          <a:endParaRPr lang="en-IN"/>
        </a:p>
      </dgm:t>
    </dgm:pt>
    <dgm:pt modelId="{F0F2ACCA-773A-4949-BD1F-77037C600DA0}" type="sibTrans" cxnId="{B6A451FF-A35B-4579-860D-6570451904D5}">
      <dgm:prSet/>
      <dgm:spPr/>
      <dgm:t>
        <a:bodyPr/>
        <a:lstStyle/>
        <a:p>
          <a:endParaRPr lang="en-IN"/>
        </a:p>
      </dgm:t>
    </dgm:pt>
    <dgm:pt modelId="{40A18A2B-F284-40E7-B260-8FF134DB5E8D}">
      <dgm:prSet phldrT="[Text]" custT="1"/>
      <dgm:spPr/>
      <dgm:t>
        <a:bodyPr/>
        <a:lstStyle/>
        <a:p>
          <a:r>
            <a:rPr lang="en-IN" sz="1600" b="1" dirty="0" err="1" smtClean="0">
              <a:solidFill>
                <a:schemeClr val="bg1"/>
              </a:solidFill>
            </a:rPr>
            <a:t>Parse_xml</a:t>
          </a:r>
          <a:r>
            <a:rPr lang="en-IN" sz="1600" b="1" dirty="0" smtClean="0">
              <a:solidFill>
                <a:schemeClr val="bg1"/>
              </a:solidFill>
            </a:rPr>
            <a:t>(filename</a:t>
          </a:r>
          <a:r>
            <a:rPr lang="en-IN" sz="1600" dirty="0" smtClean="0">
              <a:solidFill>
                <a:schemeClr val="bg1"/>
              </a:solidFill>
            </a:rPr>
            <a:t>)</a:t>
          </a:r>
          <a:endParaRPr lang="en-IN" sz="1600" dirty="0">
            <a:solidFill>
              <a:schemeClr val="bg1"/>
            </a:solidFill>
          </a:endParaRPr>
        </a:p>
      </dgm:t>
    </dgm:pt>
    <dgm:pt modelId="{9FFD4432-B74F-4967-B6D0-9C86606D86DB}" type="parTrans" cxnId="{55003FEA-C36A-4A5D-B83E-FA6C30149873}">
      <dgm:prSet/>
      <dgm:spPr/>
      <dgm:t>
        <a:bodyPr/>
        <a:lstStyle/>
        <a:p>
          <a:endParaRPr lang="en-IN"/>
        </a:p>
      </dgm:t>
    </dgm:pt>
    <dgm:pt modelId="{C3D5A0AA-0847-4D2F-8405-3B0E18C8F943}" type="sibTrans" cxnId="{55003FEA-C36A-4A5D-B83E-FA6C30149873}">
      <dgm:prSet/>
      <dgm:spPr/>
      <dgm:t>
        <a:bodyPr/>
        <a:lstStyle/>
        <a:p>
          <a:endParaRPr lang="en-IN"/>
        </a:p>
      </dgm:t>
    </dgm:pt>
    <dgm:pt modelId="{463B67DE-F902-4D88-9A65-A51148AC99AE}">
      <dgm:prSet phldrT="[Text]" custT="1"/>
      <dgm:spPr/>
      <dgm:t>
        <a:bodyPr/>
        <a:lstStyle/>
        <a:p>
          <a:r>
            <a:rPr lang="en-IN" sz="1600" b="1" dirty="0" err="1" smtClean="0">
              <a:solidFill>
                <a:schemeClr val="bg1"/>
              </a:solidFill>
            </a:rPr>
            <a:t>Get_host_data</a:t>
          </a:r>
          <a:r>
            <a:rPr lang="en-IN" sz="1600" b="1" dirty="0" smtClean="0">
              <a:solidFill>
                <a:schemeClr val="bg1"/>
              </a:solidFill>
            </a:rPr>
            <a:t>(root)</a:t>
          </a:r>
        </a:p>
        <a:p>
          <a:endParaRPr lang="en-IN" sz="1400" dirty="0" smtClean="0"/>
        </a:p>
        <a:p>
          <a:endParaRPr lang="en-IN" sz="1400" dirty="0" smtClean="0"/>
        </a:p>
        <a:p>
          <a:endParaRPr lang="en-IN" sz="1400" dirty="0" smtClean="0"/>
        </a:p>
        <a:p>
          <a:endParaRPr lang="en-IN" sz="1400" dirty="0" smtClean="0"/>
        </a:p>
        <a:p>
          <a:endParaRPr lang="en-IN" sz="1400" dirty="0" smtClean="0"/>
        </a:p>
        <a:p>
          <a:endParaRPr lang="en-IN" sz="500" dirty="0" smtClean="0"/>
        </a:p>
        <a:p>
          <a:endParaRPr lang="en-IN" sz="500" dirty="0" smtClean="0"/>
        </a:p>
        <a:p>
          <a:endParaRPr lang="en-IN" sz="500" dirty="0" smtClean="0"/>
        </a:p>
        <a:p>
          <a:endParaRPr lang="en-IN" sz="500" dirty="0" smtClean="0"/>
        </a:p>
        <a:p>
          <a:endParaRPr lang="en-IN" sz="500" dirty="0" smtClean="0"/>
        </a:p>
        <a:p>
          <a:endParaRPr lang="en-IN" sz="500" dirty="0"/>
        </a:p>
      </dgm:t>
    </dgm:pt>
    <dgm:pt modelId="{D7DF345F-B303-4430-908E-7729EFE3CA21}" type="parTrans" cxnId="{08FD39B3-1A27-4EE0-9611-3F95374096AE}">
      <dgm:prSet/>
      <dgm:spPr/>
      <dgm:t>
        <a:bodyPr/>
        <a:lstStyle/>
        <a:p>
          <a:endParaRPr lang="en-IN"/>
        </a:p>
      </dgm:t>
    </dgm:pt>
    <dgm:pt modelId="{9A94180B-E344-4092-9C5D-D320F5D00D00}" type="sibTrans" cxnId="{08FD39B3-1A27-4EE0-9611-3F95374096AE}">
      <dgm:prSet/>
      <dgm:spPr/>
      <dgm:t>
        <a:bodyPr/>
        <a:lstStyle/>
        <a:p>
          <a:endParaRPr lang="en-IN"/>
        </a:p>
      </dgm:t>
    </dgm:pt>
    <dgm:pt modelId="{13E174A2-A1C6-44BE-BD1D-A75B9FC6AE6E}" type="pres">
      <dgm:prSet presAssocID="{9EEE6D11-ED2B-4F0B-B8FC-C051C6636278}" presName="linearFlow" presStyleCnt="0">
        <dgm:presLayoutVars>
          <dgm:resizeHandles val="exact"/>
        </dgm:presLayoutVars>
      </dgm:prSet>
      <dgm:spPr/>
    </dgm:pt>
    <dgm:pt modelId="{9234BC7F-CDBA-4619-A085-6EE9A5AF75A8}" type="pres">
      <dgm:prSet presAssocID="{E0AE2897-8174-495E-8B88-E58ED276370A}" presName="node" presStyleLbl="node1" presStyleIdx="0" presStyleCnt="3" custScaleX="17374" custScaleY="12921">
        <dgm:presLayoutVars>
          <dgm:bulletEnabled val="1"/>
        </dgm:presLayoutVars>
      </dgm:prSet>
      <dgm:spPr/>
    </dgm:pt>
    <dgm:pt modelId="{344B4A86-E915-4191-861E-46EBB8214EE7}" type="pres">
      <dgm:prSet presAssocID="{F0F2ACCA-773A-4949-BD1F-77037C600DA0}" presName="sibTrans" presStyleLbl="sibTrans2D1" presStyleIdx="0" presStyleCnt="2" custScaleY="22259"/>
      <dgm:spPr/>
    </dgm:pt>
    <dgm:pt modelId="{D1E4CC2F-F3B3-41ED-857B-B29199FC31A3}" type="pres">
      <dgm:prSet presAssocID="{F0F2ACCA-773A-4949-BD1F-77037C600DA0}" presName="connectorText" presStyleLbl="sibTrans2D1" presStyleIdx="0" presStyleCnt="2"/>
      <dgm:spPr/>
    </dgm:pt>
    <dgm:pt modelId="{066DB3D1-3633-45AC-B6E1-4E483093110F}" type="pres">
      <dgm:prSet presAssocID="{40A18A2B-F284-40E7-B260-8FF134DB5E8D}" presName="node" presStyleLbl="node1" presStyleIdx="1" presStyleCnt="3" custScaleX="41177" custScaleY="19547">
        <dgm:presLayoutVars>
          <dgm:bulletEnabled val="1"/>
        </dgm:presLayoutVars>
      </dgm:prSet>
      <dgm:spPr/>
    </dgm:pt>
    <dgm:pt modelId="{242BEE87-AB52-44FC-A33C-E499D9870B72}" type="pres">
      <dgm:prSet presAssocID="{C3D5A0AA-0847-4D2F-8405-3B0E18C8F943}" presName="sibTrans" presStyleLbl="sibTrans2D1" presStyleIdx="1" presStyleCnt="2" custScaleY="24110"/>
      <dgm:spPr/>
    </dgm:pt>
    <dgm:pt modelId="{93B6785D-CE34-4940-A584-958169EE313B}" type="pres">
      <dgm:prSet presAssocID="{C3D5A0AA-0847-4D2F-8405-3B0E18C8F943}" presName="connectorText" presStyleLbl="sibTrans2D1" presStyleIdx="1" presStyleCnt="2"/>
      <dgm:spPr/>
    </dgm:pt>
    <dgm:pt modelId="{89700202-445D-4BE0-96BD-F93FE46368DB}" type="pres">
      <dgm:prSet presAssocID="{463B67DE-F902-4D88-9A65-A51148AC99AE}" presName="node" presStyleLbl="node1" presStyleIdx="2" presStyleCnt="3" custScaleX="66438" custScaleY="2819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003FEA-C36A-4A5D-B83E-FA6C30149873}" srcId="{9EEE6D11-ED2B-4F0B-B8FC-C051C6636278}" destId="{40A18A2B-F284-40E7-B260-8FF134DB5E8D}" srcOrd="1" destOrd="0" parTransId="{9FFD4432-B74F-4967-B6D0-9C86606D86DB}" sibTransId="{C3D5A0AA-0847-4D2F-8405-3B0E18C8F943}"/>
    <dgm:cxn modelId="{5379D976-B793-4365-9AAC-D79542D2C1D5}" type="presOf" srcId="{F0F2ACCA-773A-4949-BD1F-77037C600DA0}" destId="{344B4A86-E915-4191-861E-46EBB8214EE7}" srcOrd="0" destOrd="0" presId="urn:microsoft.com/office/officeart/2005/8/layout/process2"/>
    <dgm:cxn modelId="{36457F7A-520F-484C-916C-7E69481EFCB0}" type="presOf" srcId="{463B67DE-F902-4D88-9A65-A51148AC99AE}" destId="{89700202-445D-4BE0-96BD-F93FE46368DB}" srcOrd="0" destOrd="0" presId="urn:microsoft.com/office/officeart/2005/8/layout/process2"/>
    <dgm:cxn modelId="{244D65B3-3EC8-450D-9036-67718D639C20}" type="presOf" srcId="{C3D5A0AA-0847-4D2F-8405-3B0E18C8F943}" destId="{242BEE87-AB52-44FC-A33C-E499D9870B72}" srcOrd="0" destOrd="0" presId="urn:microsoft.com/office/officeart/2005/8/layout/process2"/>
    <dgm:cxn modelId="{B6A451FF-A35B-4579-860D-6570451904D5}" srcId="{9EEE6D11-ED2B-4F0B-B8FC-C051C6636278}" destId="{E0AE2897-8174-495E-8B88-E58ED276370A}" srcOrd="0" destOrd="0" parTransId="{032E607E-93FD-47AF-B9FD-E2E95E189FD1}" sibTransId="{F0F2ACCA-773A-4949-BD1F-77037C600DA0}"/>
    <dgm:cxn modelId="{69469705-3A6C-4084-B827-D472BB743C97}" type="presOf" srcId="{C3D5A0AA-0847-4D2F-8405-3B0E18C8F943}" destId="{93B6785D-CE34-4940-A584-958169EE313B}" srcOrd="1" destOrd="0" presId="urn:microsoft.com/office/officeart/2005/8/layout/process2"/>
    <dgm:cxn modelId="{08FD39B3-1A27-4EE0-9611-3F95374096AE}" srcId="{9EEE6D11-ED2B-4F0B-B8FC-C051C6636278}" destId="{463B67DE-F902-4D88-9A65-A51148AC99AE}" srcOrd="2" destOrd="0" parTransId="{D7DF345F-B303-4430-908E-7729EFE3CA21}" sibTransId="{9A94180B-E344-4092-9C5D-D320F5D00D00}"/>
    <dgm:cxn modelId="{F9416C58-C0D2-432A-8284-E886AFBBFF65}" type="presOf" srcId="{40A18A2B-F284-40E7-B260-8FF134DB5E8D}" destId="{066DB3D1-3633-45AC-B6E1-4E483093110F}" srcOrd="0" destOrd="0" presId="urn:microsoft.com/office/officeart/2005/8/layout/process2"/>
    <dgm:cxn modelId="{439F119C-B91A-4EC8-A9F0-1AEB5E29B032}" type="presOf" srcId="{9EEE6D11-ED2B-4F0B-B8FC-C051C6636278}" destId="{13E174A2-A1C6-44BE-BD1D-A75B9FC6AE6E}" srcOrd="0" destOrd="0" presId="urn:microsoft.com/office/officeart/2005/8/layout/process2"/>
    <dgm:cxn modelId="{AB4C8B79-9A9B-4DD9-8610-2693260B2200}" type="presOf" srcId="{F0F2ACCA-773A-4949-BD1F-77037C600DA0}" destId="{D1E4CC2F-F3B3-41ED-857B-B29199FC31A3}" srcOrd="1" destOrd="0" presId="urn:microsoft.com/office/officeart/2005/8/layout/process2"/>
    <dgm:cxn modelId="{29DC50BE-7F1F-4D29-84CA-CBF1B3A473A9}" type="presOf" srcId="{E0AE2897-8174-495E-8B88-E58ED276370A}" destId="{9234BC7F-CDBA-4619-A085-6EE9A5AF75A8}" srcOrd="0" destOrd="0" presId="urn:microsoft.com/office/officeart/2005/8/layout/process2"/>
    <dgm:cxn modelId="{FDB0B195-35CD-4F40-A49C-2835E11DAC36}" type="presParOf" srcId="{13E174A2-A1C6-44BE-BD1D-A75B9FC6AE6E}" destId="{9234BC7F-CDBA-4619-A085-6EE9A5AF75A8}" srcOrd="0" destOrd="0" presId="urn:microsoft.com/office/officeart/2005/8/layout/process2"/>
    <dgm:cxn modelId="{161287EA-BA45-4AA0-901B-FC648B3E10A9}" type="presParOf" srcId="{13E174A2-A1C6-44BE-BD1D-A75B9FC6AE6E}" destId="{344B4A86-E915-4191-861E-46EBB8214EE7}" srcOrd="1" destOrd="0" presId="urn:microsoft.com/office/officeart/2005/8/layout/process2"/>
    <dgm:cxn modelId="{2D662838-4C54-4464-B714-9516381E7A35}" type="presParOf" srcId="{344B4A86-E915-4191-861E-46EBB8214EE7}" destId="{D1E4CC2F-F3B3-41ED-857B-B29199FC31A3}" srcOrd="0" destOrd="0" presId="urn:microsoft.com/office/officeart/2005/8/layout/process2"/>
    <dgm:cxn modelId="{03384F20-C863-4B47-8825-2159829369C2}" type="presParOf" srcId="{13E174A2-A1C6-44BE-BD1D-A75B9FC6AE6E}" destId="{066DB3D1-3633-45AC-B6E1-4E483093110F}" srcOrd="2" destOrd="0" presId="urn:microsoft.com/office/officeart/2005/8/layout/process2"/>
    <dgm:cxn modelId="{4CDBC542-C716-43FA-BC21-666B4672399D}" type="presParOf" srcId="{13E174A2-A1C6-44BE-BD1D-A75B9FC6AE6E}" destId="{242BEE87-AB52-44FC-A33C-E499D9870B72}" srcOrd="3" destOrd="0" presId="urn:microsoft.com/office/officeart/2005/8/layout/process2"/>
    <dgm:cxn modelId="{C52A0F57-5C4E-4ADF-93E3-B04FAC4455E4}" type="presParOf" srcId="{242BEE87-AB52-44FC-A33C-E499D9870B72}" destId="{93B6785D-CE34-4940-A584-958169EE313B}" srcOrd="0" destOrd="0" presId="urn:microsoft.com/office/officeart/2005/8/layout/process2"/>
    <dgm:cxn modelId="{6CE7142E-257C-4039-BF1F-390E7A6A3618}" type="presParOf" srcId="{13E174A2-A1C6-44BE-BD1D-A75B9FC6AE6E}" destId="{89700202-445D-4BE0-96BD-F93FE46368D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3B22B-01EB-4521-B05F-CD6D744BDB5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5C916E8-50A3-4EF2-A60E-40538C7FDAC7}">
      <dgm:prSet phldrT="[Text]" custT="1"/>
      <dgm:spPr/>
      <dgm:t>
        <a:bodyPr/>
        <a:lstStyle/>
        <a:p>
          <a:r>
            <a:rPr lang="en-IN" sz="1600" b="1" dirty="0" smtClean="0">
              <a:solidFill>
                <a:schemeClr val="bg1"/>
              </a:solidFill>
            </a:rPr>
            <a:t>Parse_to_csv(data)</a:t>
          </a:r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 smtClean="0"/>
        </a:p>
        <a:p>
          <a:endParaRPr lang="en-IN" sz="2500" dirty="0"/>
        </a:p>
      </dgm:t>
    </dgm:pt>
    <dgm:pt modelId="{073A6900-071F-4BD9-A92B-0FC884079380}" type="parTrans" cxnId="{3273822B-8F06-4607-8BF4-5C43353BDE35}">
      <dgm:prSet/>
      <dgm:spPr/>
      <dgm:t>
        <a:bodyPr/>
        <a:lstStyle/>
        <a:p>
          <a:endParaRPr lang="en-IN"/>
        </a:p>
      </dgm:t>
    </dgm:pt>
    <dgm:pt modelId="{7FD254B4-9206-44EB-AE14-7577A18D6F31}" type="sibTrans" cxnId="{3273822B-8F06-4607-8BF4-5C43353BDE35}">
      <dgm:prSet/>
      <dgm:spPr/>
      <dgm:t>
        <a:bodyPr/>
        <a:lstStyle/>
        <a:p>
          <a:endParaRPr lang="en-IN"/>
        </a:p>
      </dgm:t>
    </dgm:pt>
    <dgm:pt modelId="{5F8BEA19-D6CF-48A8-B100-4B47C8898F3E}" type="pres">
      <dgm:prSet presAssocID="{7B63B22B-01EB-4521-B05F-CD6D744BDB50}" presName="linearFlow" presStyleCnt="0">
        <dgm:presLayoutVars>
          <dgm:resizeHandles val="exact"/>
        </dgm:presLayoutVars>
      </dgm:prSet>
      <dgm:spPr/>
    </dgm:pt>
    <dgm:pt modelId="{8CCF06D9-6D7B-4485-9926-915A05374DB0}" type="pres">
      <dgm:prSet presAssocID="{A5C916E8-50A3-4EF2-A60E-40538C7FDAC7}" presName="node" presStyleLbl="node1" presStyleIdx="0" presStyleCnt="1" custLinFactNeighborX="-29492" custLinFactNeighborY="-1964">
        <dgm:presLayoutVars>
          <dgm:bulletEnabled val="1"/>
        </dgm:presLayoutVars>
      </dgm:prSet>
      <dgm:spPr/>
    </dgm:pt>
  </dgm:ptLst>
  <dgm:cxnLst>
    <dgm:cxn modelId="{3273822B-8F06-4607-8BF4-5C43353BDE35}" srcId="{7B63B22B-01EB-4521-B05F-CD6D744BDB50}" destId="{A5C916E8-50A3-4EF2-A60E-40538C7FDAC7}" srcOrd="0" destOrd="0" parTransId="{073A6900-071F-4BD9-A92B-0FC884079380}" sibTransId="{7FD254B4-9206-44EB-AE14-7577A18D6F31}"/>
    <dgm:cxn modelId="{07D475BC-5B76-43A6-AF90-04B8DEC08BDC}" type="presOf" srcId="{7B63B22B-01EB-4521-B05F-CD6D744BDB50}" destId="{5F8BEA19-D6CF-48A8-B100-4B47C8898F3E}" srcOrd="0" destOrd="0" presId="urn:microsoft.com/office/officeart/2005/8/layout/process2"/>
    <dgm:cxn modelId="{A660F59A-85F4-4F1F-8768-B01BB3676084}" type="presOf" srcId="{A5C916E8-50A3-4EF2-A60E-40538C7FDAC7}" destId="{8CCF06D9-6D7B-4485-9926-915A05374DB0}" srcOrd="0" destOrd="0" presId="urn:microsoft.com/office/officeart/2005/8/layout/process2"/>
    <dgm:cxn modelId="{6E3D7BDC-DF55-4C3F-A0C2-25433C01CD3F}" type="presParOf" srcId="{5F8BEA19-D6CF-48A8-B100-4B47C8898F3E}" destId="{8CCF06D9-6D7B-4485-9926-915A05374DB0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4BC7F-CDBA-4619-A085-6EE9A5AF75A8}">
      <dsp:nvSpPr>
        <dsp:cNvPr id="0" name=""/>
        <dsp:cNvSpPr/>
      </dsp:nvSpPr>
      <dsp:spPr>
        <a:xfrm>
          <a:off x="2586127" y="3778"/>
          <a:ext cx="905160" cy="168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chemeClr val="bg1"/>
              </a:solidFill>
            </a:rPr>
            <a:t>Main()</a:t>
          </a:r>
          <a:endParaRPr lang="en-IN" sz="1600" b="1" kern="1200" dirty="0">
            <a:solidFill>
              <a:schemeClr val="bg1"/>
            </a:solidFill>
          </a:endParaRPr>
        </a:p>
      </dsp:txBody>
      <dsp:txXfrm>
        <a:off x="2591056" y="8707"/>
        <a:ext cx="895302" cy="158433"/>
      </dsp:txXfrm>
    </dsp:sp>
    <dsp:sp modelId="{344B4A86-E915-4191-861E-46EBB8214EE7}">
      <dsp:nvSpPr>
        <dsp:cNvPr id="0" name=""/>
        <dsp:cNvSpPr/>
      </dsp:nvSpPr>
      <dsp:spPr>
        <a:xfrm rot="5400000">
          <a:off x="2794495" y="432454"/>
          <a:ext cx="488424" cy="130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200" kern="1200"/>
        </a:p>
      </dsp:txBody>
      <dsp:txXfrm rot="-5400000">
        <a:off x="2999568" y="253474"/>
        <a:ext cx="78278" cy="449285"/>
      </dsp:txXfrm>
    </dsp:sp>
    <dsp:sp modelId="{066DB3D1-3633-45AC-B6E1-4E483093110F}">
      <dsp:nvSpPr>
        <dsp:cNvPr id="0" name=""/>
        <dsp:cNvSpPr/>
      </dsp:nvSpPr>
      <dsp:spPr>
        <a:xfrm>
          <a:off x="1966076" y="823301"/>
          <a:ext cx="2145263" cy="254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err="1" smtClean="0">
              <a:solidFill>
                <a:schemeClr val="bg1"/>
              </a:solidFill>
            </a:rPr>
            <a:t>Parse_xml</a:t>
          </a:r>
          <a:r>
            <a:rPr lang="en-IN" sz="1600" b="1" kern="1200" dirty="0" smtClean="0">
              <a:solidFill>
                <a:schemeClr val="bg1"/>
              </a:solidFill>
            </a:rPr>
            <a:t>(filename</a:t>
          </a:r>
          <a:r>
            <a:rPr lang="en-IN" sz="1600" kern="1200" dirty="0" smtClean="0">
              <a:solidFill>
                <a:schemeClr val="bg1"/>
              </a:solidFill>
            </a:rPr>
            <a:t>)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1973533" y="830758"/>
        <a:ext cx="2130349" cy="239678"/>
      </dsp:txXfrm>
    </dsp:sp>
    <dsp:sp modelId="{242BEE87-AB52-44FC-A33C-E499D9870B72}">
      <dsp:nvSpPr>
        <dsp:cNvPr id="0" name=""/>
        <dsp:cNvSpPr/>
      </dsp:nvSpPr>
      <dsp:spPr>
        <a:xfrm rot="5400000">
          <a:off x="2794495" y="1332855"/>
          <a:ext cx="488424" cy="1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100" kern="1200"/>
        </a:p>
      </dsp:txBody>
      <dsp:txXfrm rot="-5400000">
        <a:off x="2996314" y="1159299"/>
        <a:ext cx="84786" cy="446031"/>
      </dsp:txXfrm>
    </dsp:sp>
    <dsp:sp modelId="{89700202-445D-4BE0-96BD-F93FE46368DB}">
      <dsp:nvSpPr>
        <dsp:cNvPr id="0" name=""/>
        <dsp:cNvSpPr/>
      </dsp:nvSpPr>
      <dsp:spPr>
        <a:xfrm>
          <a:off x="1308045" y="1729127"/>
          <a:ext cx="3461325" cy="367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err="1" smtClean="0">
              <a:solidFill>
                <a:schemeClr val="bg1"/>
              </a:solidFill>
            </a:rPr>
            <a:t>Get_host_data</a:t>
          </a:r>
          <a:r>
            <a:rPr lang="en-IN" sz="1600" b="1" kern="1200" dirty="0" smtClean="0">
              <a:solidFill>
                <a:schemeClr val="bg1"/>
              </a:solidFill>
            </a:rPr>
            <a:t>(root)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1409424" y="1830506"/>
        <a:ext cx="3258567" cy="346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F06D9-6D7B-4485-9926-915A05374DB0}">
      <dsp:nvSpPr>
        <dsp:cNvPr id="0" name=""/>
        <dsp:cNvSpPr/>
      </dsp:nvSpPr>
      <dsp:spPr>
        <a:xfrm>
          <a:off x="0" y="0"/>
          <a:ext cx="3388658" cy="536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chemeClr val="bg1"/>
              </a:solidFill>
            </a:rPr>
            <a:t>Parse_to_csv(data)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 dirty="0"/>
        </a:p>
      </dsp:txBody>
      <dsp:txXfrm>
        <a:off x="99250" y="99250"/>
        <a:ext cx="3190158" cy="5165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B80F-9CA5-4B9A-850A-C5D5F1B4216E}" type="datetimeFigureOut">
              <a:rPr lang="en-IN" smtClean="0"/>
              <a:t>05-07-19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4A2BA-EC93-4C09-BD6F-FFCF42806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5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Cut the bullet points 4 or 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A2BA-EC93-4C09-BD6F-FFCF428061A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1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Background – network security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A2BA-EC93-4C09-BD6F-FFCF428061A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9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Asymmetry</a:t>
            </a:r>
            <a:r>
              <a:rPr lang="en-IN" baseline="0" dirty="0" smtClean="0"/>
              <a:t> in background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A2BA-EC93-4C09-BD6F-FFCF428061A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8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Define decoys</a:t>
            </a:r>
            <a:r>
              <a:rPr lang="en-IN" baseline="0" dirty="0" smtClean="0"/>
              <a:t> – what is decoy? </a:t>
            </a:r>
          </a:p>
          <a:p>
            <a:r>
              <a:rPr lang="en-IN" baseline="0" dirty="0" smtClean="0"/>
              <a:t>Remove every way.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A2BA-EC93-4C09-BD6F-FFCF428061A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9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Mention the </a:t>
            </a:r>
            <a:r>
              <a:rPr lang="en-IN" dirty="0" err="1" smtClean="0"/>
              <a:t>colors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A2BA-EC93-4C09-BD6F-FFCF428061A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2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0DA-B31B-42D1-87FF-F942A418502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18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168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1412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99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501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432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C7A-E4D6-499A-8CE4-2840785FAD1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4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6806-2806-41A1-9E2B-CCF170E0A8D9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1229-C6F0-45D4-AF34-EA3707480BB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8AEC-BAD3-4F70-9427-231345AE44D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2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A522-0ECA-45C2-A87D-95F879B91D2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E211-CD6D-4015-8114-5FFE83655757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C759-3230-4907-8B92-92EF051540C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F37A-1982-432A-BBBA-CEBE68D5C4C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8A49-C215-4B02-828D-3E0D405711E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4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228-3F0A-4139-8201-5EAE7265E842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882DC7-B905-454C-A583-2C7D5038576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861" y="1250576"/>
            <a:ext cx="8565775" cy="1644217"/>
          </a:xfrm>
        </p:spPr>
        <p:txBody>
          <a:bodyPr/>
          <a:lstStyle/>
          <a:p>
            <a:pPr algn="ctr"/>
            <a:r>
              <a:rPr lang="en-IN" sz="4000" dirty="0"/>
              <a:t>Automation of </a:t>
            </a:r>
            <a:r>
              <a:rPr lang="en-IN" sz="4000" dirty="0" smtClean="0"/>
              <a:t>Deception </a:t>
            </a:r>
            <a:br>
              <a:rPr lang="en-IN" sz="4000" dirty="0" smtClean="0"/>
            </a:br>
            <a:r>
              <a:rPr lang="en-IN" sz="4000" dirty="0" smtClean="0"/>
              <a:t>Based </a:t>
            </a:r>
            <a:r>
              <a:rPr lang="en-IN" sz="4000" dirty="0"/>
              <a:t>S</a:t>
            </a:r>
            <a:r>
              <a:rPr lang="en-IN" sz="4000" dirty="0" smtClean="0"/>
              <a:t>ecurity </a:t>
            </a:r>
            <a:r>
              <a:rPr lang="en-IN" sz="4000" dirty="0"/>
              <a:t>S</a:t>
            </a:r>
            <a:r>
              <a:rPr lang="en-IN" sz="4000" dirty="0" smtClean="0"/>
              <a:t>ystem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861" y="3173506"/>
            <a:ext cx="8825658" cy="2424953"/>
          </a:xfrm>
        </p:spPr>
        <p:txBody>
          <a:bodyPr>
            <a:normAutofit/>
          </a:bodyPr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Presented by</a:t>
            </a:r>
            <a:endParaRPr lang="en-IN" dirty="0"/>
          </a:p>
          <a:p>
            <a:pPr algn="ctr"/>
            <a:r>
              <a:rPr lang="en-IN" dirty="0" smtClean="0"/>
              <a:t>Mohammad Arshad Pulikkal</a:t>
            </a:r>
          </a:p>
          <a:p>
            <a:pPr algn="ctr"/>
            <a:r>
              <a:rPr lang="en-IN" dirty="0" smtClean="0"/>
              <a:t>Network and Computer security department</a:t>
            </a:r>
          </a:p>
          <a:p>
            <a:pPr algn="ctr"/>
            <a:r>
              <a:rPr lang="en-IN" dirty="0" smtClean="0"/>
              <a:t>SUNY Polytechnic institute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3026"/>
            <a:ext cx="8946541" cy="490537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Complexity of network increases as </a:t>
            </a:r>
            <a:r>
              <a:rPr lang="en-IN" sz="2400" dirty="0" err="1" smtClean="0"/>
              <a:t>IoT</a:t>
            </a:r>
            <a:r>
              <a:rPr lang="en-IN" sz="2400" dirty="0" smtClean="0"/>
              <a:t> and BYOD are implemented.</a:t>
            </a:r>
          </a:p>
          <a:p>
            <a:endParaRPr lang="en-IN" sz="2400" dirty="0"/>
          </a:p>
          <a:p>
            <a:r>
              <a:rPr lang="en-IN" sz="2400" dirty="0" smtClean="0"/>
              <a:t>Dynamic changes in network increases as new devices and services are regularly implemented</a:t>
            </a:r>
          </a:p>
          <a:p>
            <a:endParaRPr lang="en-IN" sz="2400" dirty="0"/>
          </a:p>
          <a:p>
            <a:r>
              <a:rPr lang="en-IN" sz="2400" dirty="0" smtClean="0"/>
              <a:t>Creating a accurate deception environment manually will be challenging.</a:t>
            </a:r>
          </a:p>
          <a:p>
            <a:endParaRPr lang="en-IN" sz="2400" dirty="0"/>
          </a:p>
          <a:p>
            <a:r>
              <a:rPr lang="en-IN" sz="2400" dirty="0" smtClean="0"/>
              <a:t>Our goal is to automate the deployment of decoys which can be revised periodically.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9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Automation of deploying decoys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628776"/>
            <a:ext cx="8946541" cy="501491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From the existing system, we collect data which can be used for automating the process of deploying decoys.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SIEM provides us log data such as: host logs, server logs, </a:t>
            </a:r>
            <a:r>
              <a:rPr lang="en-IN" sz="2400" dirty="0" err="1" smtClean="0"/>
              <a:t>netflow</a:t>
            </a:r>
            <a:r>
              <a:rPr lang="en-IN" sz="2400" dirty="0" smtClean="0"/>
              <a:t> logs and security alerts.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We need more data like operating system, open ports, services running, for that we use network scanning.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Fake data has to be created by analysing the existing data.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1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625" y="1643063"/>
            <a:ext cx="785813" cy="49291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28825" y="1853248"/>
            <a:ext cx="1400175" cy="604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SIEM data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28825" y="3608547"/>
            <a:ext cx="1400176" cy="604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/>
                </a:solidFill>
              </a:rPr>
              <a:t>Netscan</a:t>
            </a:r>
            <a:r>
              <a:rPr lang="en-IN" b="1" dirty="0" smtClean="0">
                <a:solidFill>
                  <a:schemeClr val="bg1"/>
                </a:solidFill>
              </a:rPr>
              <a:t> data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8825" y="5491798"/>
            <a:ext cx="1400176" cy="604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Fake content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214438" y="2043113"/>
            <a:ext cx="814386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214438" y="3826907"/>
            <a:ext cx="814386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214438" y="5710873"/>
            <a:ext cx="814386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161024" y="1839358"/>
            <a:ext cx="1800225" cy="60420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/>
                </a:solidFill>
              </a:rPr>
              <a:t>Splunk</a:t>
            </a:r>
            <a:r>
              <a:rPr lang="en-IN" b="1" dirty="0" smtClean="0">
                <a:solidFill>
                  <a:schemeClr val="bg1"/>
                </a:solidFill>
              </a:rPr>
              <a:t> CSV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46738" y="5349954"/>
            <a:ext cx="1800225" cy="83010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Text, HTML, CSV </a:t>
            </a:r>
            <a:r>
              <a:rPr lang="en-IN" b="1" dirty="0" err="1" smtClean="0">
                <a:solidFill>
                  <a:schemeClr val="bg1"/>
                </a:solidFill>
              </a:rPr>
              <a:t>etc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18074" y="3752851"/>
            <a:ext cx="732024" cy="2693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161024" y="3594656"/>
            <a:ext cx="1800225" cy="60420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/>
                </a:solidFill>
              </a:rPr>
              <a:t>Nmap</a:t>
            </a:r>
            <a:r>
              <a:rPr lang="en-IN" b="1" dirty="0" smtClean="0">
                <a:solidFill>
                  <a:schemeClr val="bg1"/>
                </a:solidFill>
              </a:rPr>
              <a:t> XML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429000" y="5665946"/>
            <a:ext cx="732024" cy="2693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429000" y="2013904"/>
            <a:ext cx="732024" cy="2693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Elbow Connector 20"/>
          <p:cNvCxnSpPr>
            <a:stCxn id="17" idx="6"/>
          </p:cNvCxnSpPr>
          <p:nvPr/>
        </p:nvCxnSpPr>
        <p:spPr>
          <a:xfrm>
            <a:off x="5961249" y="3896757"/>
            <a:ext cx="868177" cy="6970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6"/>
          </p:cNvCxnSpPr>
          <p:nvPr/>
        </p:nvCxnSpPr>
        <p:spPr>
          <a:xfrm flipV="1">
            <a:off x="5946963" y="4964350"/>
            <a:ext cx="853890" cy="80065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50659" y="3177858"/>
            <a:ext cx="1400175" cy="604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Playbook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YAML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625137" y="3148649"/>
            <a:ext cx="1400175" cy="604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/>
                </a:solidFill>
              </a:rPr>
              <a:t>Ansible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5961249" y="2148603"/>
            <a:ext cx="2689410" cy="1188000"/>
          </a:xfrm>
          <a:prstGeom prst="bentConnector3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 flipV="1">
            <a:off x="7435825" y="3879134"/>
            <a:ext cx="1451401" cy="950109"/>
          </a:xfrm>
          <a:prstGeom prst="bentConnector2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29426" y="4022250"/>
            <a:ext cx="1185862" cy="164369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Python code for converting to CSV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0064913" y="3325257"/>
            <a:ext cx="560224" cy="2693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4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71525"/>
            <a:ext cx="8946541" cy="54768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We collect data from the real devices.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err="1" smtClean="0"/>
              <a:t>Splunk</a:t>
            </a:r>
            <a:r>
              <a:rPr lang="en-IN" sz="2400" dirty="0" smtClean="0"/>
              <a:t> </a:t>
            </a:r>
            <a:r>
              <a:rPr lang="en-IN" sz="2400" dirty="0"/>
              <a:t>-  used </a:t>
            </a:r>
            <a:r>
              <a:rPr lang="en-IN" sz="2400" dirty="0" smtClean="0"/>
              <a:t>to </a:t>
            </a:r>
            <a:r>
              <a:rPr lang="en-IN" sz="2400" dirty="0"/>
              <a:t>aggregate the </a:t>
            </a:r>
            <a:r>
              <a:rPr lang="en-IN" sz="2400" dirty="0" smtClean="0"/>
              <a:t>logs and </a:t>
            </a:r>
            <a:r>
              <a:rPr lang="en-IN" sz="2400" dirty="0"/>
              <a:t>correlate the events of real </a:t>
            </a:r>
            <a:r>
              <a:rPr lang="en-IN" sz="2400" dirty="0" smtClean="0"/>
              <a:t>devices.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err="1" smtClean="0"/>
              <a:t>Nmap</a:t>
            </a:r>
            <a:r>
              <a:rPr lang="en-IN" sz="2400" dirty="0" smtClean="0"/>
              <a:t> - used </a:t>
            </a:r>
            <a:r>
              <a:rPr lang="en-IN" sz="2400" dirty="0"/>
              <a:t>to identify the services running on the hosts, state of ports and the operating system of the devices in the </a:t>
            </a:r>
            <a:r>
              <a:rPr lang="en-IN" sz="2400" dirty="0" smtClean="0"/>
              <a:t>network.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6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85814"/>
            <a:ext cx="8946541" cy="5462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We convert data into CSV format</a:t>
            </a:r>
          </a:p>
          <a:p>
            <a:endParaRPr lang="en-US" sz="2400" dirty="0"/>
          </a:p>
          <a:p>
            <a:r>
              <a:rPr lang="en-US" sz="2400" dirty="0" err="1" smtClean="0"/>
              <a:t>Splunk</a:t>
            </a:r>
            <a:r>
              <a:rPr lang="en-US" sz="2400" dirty="0" smtClean="0"/>
              <a:t> stores data in CSV format.</a:t>
            </a:r>
          </a:p>
          <a:p>
            <a:endParaRPr lang="en-US" sz="2400" dirty="0"/>
          </a:p>
          <a:p>
            <a:r>
              <a:rPr lang="en-US" sz="2400" dirty="0" err="1" smtClean="0"/>
              <a:t>Nmap</a:t>
            </a:r>
            <a:r>
              <a:rPr lang="en-US" sz="2400" dirty="0" smtClean="0"/>
              <a:t> scan is in XML format and fake contents can be in different formats depending on the usage.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Easy to fetch data from CSV and provide input to </a:t>
            </a:r>
            <a:r>
              <a:rPr lang="en-US" sz="2400" dirty="0" smtClean="0"/>
              <a:t>playbook.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use a python code for the conversion.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257301"/>
            <a:ext cx="8946541" cy="5291137"/>
          </a:xfrm>
        </p:spPr>
        <p:txBody>
          <a:bodyPr>
            <a:normAutofit/>
          </a:bodyPr>
          <a:lstStyle/>
          <a:p>
            <a:pPr algn="just"/>
            <a:r>
              <a:rPr lang="en-IN" sz="2400" dirty="0" err="1" smtClean="0"/>
              <a:t>Ansible</a:t>
            </a:r>
            <a:r>
              <a:rPr lang="en-IN" sz="2400" dirty="0" smtClean="0"/>
              <a:t> automation software is used to create decoy virtual machines.</a:t>
            </a:r>
          </a:p>
          <a:p>
            <a:pPr marL="0" indent="0" algn="just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pPr algn="just"/>
            <a:r>
              <a:rPr lang="en-IN" sz="2400" dirty="0"/>
              <a:t>D</a:t>
            </a:r>
            <a:r>
              <a:rPr lang="en-IN" sz="2400" dirty="0" smtClean="0"/>
              <a:t>ata </a:t>
            </a:r>
            <a:r>
              <a:rPr lang="en-IN" sz="2400" dirty="0"/>
              <a:t>are supplied to </a:t>
            </a:r>
            <a:r>
              <a:rPr lang="en-IN" sz="2400" dirty="0" err="1"/>
              <a:t>ansible</a:t>
            </a:r>
            <a:r>
              <a:rPr lang="en-IN" sz="2400" dirty="0"/>
              <a:t> through a YAML </a:t>
            </a:r>
            <a:r>
              <a:rPr lang="en-IN" sz="2400" dirty="0" smtClean="0"/>
              <a:t>file known as playbook.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Modify the YAML file according to our requirement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Decoys are stored in </a:t>
            </a:r>
            <a:r>
              <a:rPr lang="en-IN" sz="2400" dirty="0" err="1" smtClean="0"/>
              <a:t>Vmware</a:t>
            </a:r>
            <a:r>
              <a:rPr lang="en-IN" sz="2400" dirty="0" smtClean="0"/>
              <a:t> ESXi</a:t>
            </a:r>
            <a:r>
              <a:rPr lang="en-IN" sz="2400" dirty="0"/>
              <a:t> </a:t>
            </a:r>
            <a:r>
              <a:rPr lang="en-IN" sz="2400" dirty="0" smtClean="0"/>
              <a:t>server.</a:t>
            </a:r>
            <a:r>
              <a:rPr lang="en-IN" sz="2400" dirty="0" smtClean="0"/>
              <a:t>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2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17" y="237565"/>
            <a:ext cx="9404723" cy="1400530"/>
          </a:xfrm>
        </p:spPr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93783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2282"/>
            <a:ext cx="9923276" cy="540571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6 host device with different flavours of OS.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1 host with kali Linux for collecting data and converting to CSV file.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1 host with CentOS 7, which have </a:t>
            </a:r>
            <a:r>
              <a:rPr lang="en-IN" sz="2600" dirty="0" err="1"/>
              <a:t>A</a:t>
            </a:r>
            <a:r>
              <a:rPr lang="en-IN" sz="2600" dirty="0" err="1" smtClean="0"/>
              <a:t>nsible</a:t>
            </a:r>
            <a:r>
              <a:rPr lang="en-IN" sz="2600" dirty="0" smtClean="0"/>
              <a:t> automation software for creating decoy machines.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1 server installed with </a:t>
            </a:r>
            <a:r>
              <a:rPr lang="en-IN" sz="2600" dirty="0" err="1" smtClean="0"/>
              <a:t>Vmware</a:t>
            </a:r>
            <a:r>
              <a:rPr lang="en-IN" sz="2600" dirty="0" smtClean="0"/>
              <a:t> ESXi 5.0.0, where the decoy machines are stored.</a:t>
            </a:r>
          </a:p>
          <a:p>
            <a:pPr algn="just"/>
            <a:endParaRPr lang="en-IN" sz="2600" dirty="0"/>
          </a:p>
          <a:p>
            <a:pPr algn="just"/>
            <a:r>
              <a:rPr lang="en-IN" sz="2600" dirty="0" smtClean="0"/>
              <a:t>All the devices are interconnected through a switch.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2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Splunk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err="1" smtClean="0"/>
              <a:t>Splunk</a:t>
            </a:r>
            <a:r>
              <a:rPr lang="en-IN" sz="2400" dirty="0" smtClean="0"/>
              <a:t> is installed in kali Linux host. 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Collect event logs from router, switch and the hosts. 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US" sz="2400" dirty="0"/>
              <a:t>S</a:t>
            </a:r>
            <a:r>
              <a:rPr lang="en-US" sz="2400" dirty="0" smtClean="0"/>
              <a:t>ource </a:t>
            </a:r>
            <a:r>
              <a:rPr lang="en-US" sz="2400" dirty="0"/>
              <a:t>IP address, destination IP address, time of event, destination ports, number of packets, size of packet and the </a:t>
            </a:r>
            <a:r>
              <a:rPr lang="en-US" sz="2400" dirty="0" smtClean="0"/>
              <a:t>flags are extracted from event logs.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This parameters are converted into CSV file in </a:t>
            </a:r>
            <a:r>
              <a:rPr lang="en-US" sz="2400" dirty="0" err="1" smtClean="0"/>
              <a:t>splunk</a:t>
            </a:r>
            <a:r>
              <a:rPr lang="en-US" sz="2400" dirty="0" smtClean="0"/>
              <a:t> itself.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7" y="282388"/>
            <a:ext cx="9439835" cy="558949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8059" y="6027875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Fig: </a:t>
            </a:r>
            <a:r>
              <a:rPr lang="en-IN" sz="2400" dirty="0" err="1" smtClean="0"/>
              <a:t>Splunk</a:t>
            </a:r>
            <a:r>
              <a:rPr lang="en-IN" sz="2400" dirty="0" smtClean="0"/>
              <a:t> </a:t>
            </a:r>
            <a:r>
              <a:rPr lang="en-IN" sz="2400" dirty="0"/>
              <a:t>working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870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Outline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40541"/>
            <a:ext cx="8946541" cy="4930587"/>
          </a:xfrm>
        </p:spPr>
        <p:txBody>
          <a:bodyPr>
            <a:noAutofit/>
          </a:bodyPr>
          <a:lstStyle/>
          <a:p>
            <a:r>
              <a:rPr lang="en-IN" sz="2400" dirty="0" smtClean="0"/>
              <a:t>Current cybersecurity system</a:t>
            </a:r>
            <a:endParaRPr lang="en-IN" sz="2400" dirty="0" smtClean="0"/>
          </a:p>
          <a:p>
            <a:r>
              <a:rPr lang="en-IN" sz="2400" dirty="0" smtClean="0"/>
              <a:t>Deception based security</a:t>
            </a:r>
            <a:endParaRPr lang="en-IN" sz="2400" dirty="0"/>
          </a:p>
          <a:p>
            <a:r>
              <a:rPr lang="en-IN" sz="2400" dirty="0" smtClean="0"/>
              <a:t>Automation </a:t>
            </a:r>
            <a:r>
              <a:rPr lang="en-IN" sz="2400" dirty="0" smtClean="0"/>
              <a:t>for better performance</a:t>
            </a:r>
          </a:p>
          <a:p>
            <a:r>
              <a:rPr lang="en-IN" sz="2400" dirty="0" smtClean="0"/>
              <a:t>Implementation</a:t>
            </a:r>
            <a:endParaRPr lang="en-US" sz="2400" dirty="0" smtClean="0"/>
          </a:p>
          <a:p>
            <a:r>
              <a:rPr lang="en-US" sz="2400" dirty="0" smtClean="0"/>
              <a:t>Limitations</a:t>
            </a:r>
            <a:endParaRPr lang="en-IN" sz="2400" dirty="0" smtClean="0"/>
          </a:p>
          <a:p>
            <a:r>
              <a:rPr lang="en-IN" sz="24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82" y="143436"/>
            <a:ext cx="9404723" cy="1400530"/>
          </a:xfrm>
        </p:spPr>
        <p:txBody>
          <a:bodyPr/>
          <a:lstStyle/>
          <a:p>
            <a:r>
              <a:rPr lang="en-IN" dirty="0" err="1" smtClean="0"/>
              <a:t>Nmap</a:t>
            </a:r>
            <a:r>
              <a:rPr lang="en-IN" dirty="0" smtClean="0"/>
              <a:t> </a:t>
            </a:r>
            <a:r>
              <a:rPr lang="en-IN" dirty="0" smtClean="0"/>
              <a:t>scanning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593" y="1543966"/>
            <a:ext cx="10136734" cy="4567517"/>
          </a:xfrm>
        </p:spPr>
        <p:txBody>
          <a:bodyPr>
            <a:no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map</a:t>
            </a:r>
            <a:r>
              <a:rPr lang="en-US" sz="2400" dirty="0" smtClean="0"/>
              <a:t> is used to </a:t>
            </a:r>
            <a:r>
              <a:rPr lang="en-US" sz="2400" dirty="0"/>
              <a:t>identify the services running on the hosts, state of ports and the operating system of the devices in the </a:t>
            </a:r>
            <a:r>
              <a:rPr lang="en-US" sz="2400" dirty="0" smtClean="0"/>
              <a:t>network. </a:t>
            </a:r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b="1" dirty="0" err="1">
                <a:solidFill>
                  <a:schemeClr val="accent1"/>
                </a:solidFill>
              </a:rPr>
              <a:t>nmap</a:t>
            </a:r>
            <a:r>
              <a:rPr lang="en-US" sz="2400" b="1" dirty="0">
                <a:solidFill>
                  <a:schemeClr val="accent1"/>
                </a:solidFill>
              </a:rPr>
              <a:t> –</a:t>
            </a:r>
            <a:r>
              <a:rPr lang="en-US" sz="2400" b="1" dirty="0" err="1">
                <a:solidFill>
                  <a:schemeClr val="accent1"/>
                </a:solidFill>
              </a:rPr>
              <a:t>sV</a:t>
            </a:r>
            <a:r>
              <a:rPr lang="en-US" sz="2400" b="1" dirty="0">
                <a:solidFill>
                  <a:schemeClr val="accent1"/>
                </a:solidFill>
              </a:rPr>
              <a:t> –O –v </a:t>
            </a:r>
            <a:r>
              <a:rPr lang="en-US" sz="2400" b="1" dirty="0" smtClean="0">
                <a:solidFill>
                  <a:schemeClr val="accent1"/>
                </a:solidFill>
              </a:rPr>
              <a:t>192.168.1.0/24 </a:t>
            </a:r>
            <a:r>
              <a:rPr lang="en-US" sz="2400" b="1" dirty="0">
                <a:solidFill>
                  <a:schemeClr val="accent1"/>
                </a:solidFill>
              </a:rPr>
              <a:t>–</a:t>
            </a:r>
            <a:r>
              <a:rPr lang="en-US" sz="2400" b="1" dirty="0" err="1">
                <a:solidFill>
                  <a:schemeClr val="accent1"/>
                </a:solidFill>
              </a:rPr>
              <a:t>oX</a:t>
            </a:r>
            <a:r>
              <a:rPr lang="en-US" sz="2400" b="1" dirty="0">
                <a:solidFill>
                  <a:schemeClr val="accent1"/>
                </a:solidFill>
              </a:rPr>
              <a:t> Project1.xml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  <a:p>
            <a:r>
              <a:rPr lang="en-US" sz="2400" dirty="0" smtClean="0"/>
              <a:t>Output is stored in XML format.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3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82" y="131371"/>
            <a:ext cx="9404723" cy="1400530"/>
          </a:xfrm>
        </p:spPr>
        <p:txBody>
          <a:bodyPr/>
          <a:lstStyle/>
          <a:p>
            <a:r>
              <a:rPr lang="en-IN" dirty="0" err="1" smtClean="0"/>
              <a:t>Nmap</a:t>
            </a:r>
            <a:r>
              <a:rPr lang="en-IN" dirty="0" smtClean="0"/>
              <a:t> scan to CSV file code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235339"/>
              </p:ext>
            </p:extLst>
          </p:nvPr>
        </p:nvGraphicFramePr>
        <p:xfrm>
          <a:off x="941948" y="1291665"/>
          <a:ext cx="6077416" cy="5404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94756" y="4358714"/>
            <a:ext cx="2971800" cy="77993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Creates list of hosts which are up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94756" y="5948082"/>
            <a:ext cx="2971800" cy="57822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Retrieve and add IP, Port and OS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1493077">
            <a:off x="1150239" y="1956447"/>
            <a:ext cx="1333620" cy="3132000"/>
          </a:xfrm>
          <a:prstGeom prst="curvedLeftArrow">
            <a:avLst>
              <a:gd name="adj1" fmla="val 14591"/>
              <a:gd name="adj2" fmla="val 50000"/>
              <a:gd name="adj3" fmla="val 3339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urved Left Arrow 9"/>
          <p:cNvSpPr/>
          <p:nvPr/>
        </p:nvSpPr>
        <p:spPr>
          <a:xfrm rot="11450921">
            <a:off x="2383232" y="1248519"/>
            <a:ext cx="1065786" cy="775619"/>
          </a:xfrm>
          <a:prstGeom prst="curvedLeftArrow">
            <a:avLst>
              <a:gd name="adj1" fmla="val 17174"/>
              <a:gd name="adj2" fmla="val 3759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11333151"/>
              </p:ext>
            </p:extLst>
          </p:nvPr>
        </p:nvGraphicFramePr>
        <p:xfrm>
          <a:off x="7637930" y="1488588"/>
          <a:ext cx="3388658" cy="536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Oval 12"/>
          <p:cNvSpPr/>
          <p:nvPr/>
        </p:nvSpPr>
        <p:spPr>
          <a:xfrm>
            <a:off x="7812741" y="3221847"/>
            <a:ext cx="2971800" cy="77993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bg1"/>
                </a:solidFill>
              </a:rPr>
              <a:t>csv_writer</a:t>
            </a:r>
            <a:r>
              <a:rPr lang="en-IN" sz="1600" b="1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Writes data from list to csv 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12741" y="4374028"/>
            <a:ext cx="2971800" cy="1437651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list </a:t>
            </a:r>
            <a:r>
              <a:rPr lang="en-IN" sz="1600" b="1" dirty="0">
                <a:solidFill>
                  <a:schemeClr val="bg1"/>
                </a:solidFill>
              </a:rPr>
              <a:t>is then iterated to write the host data row-wise into the csv </a:t>
            </a:r>
            <a:r>
              <a:rPr lang="en-IN" sz="1600" b="1" dirty="0" smtClean="0">
                <a:solidFill>
                  <a:schemeClr val="bg1"/>
                </a:solidFill>
              </a:rPr>
              <a:t>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12741" y="2182607"/>
            <a:ext cx="2971800" cy="77993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Opens csv 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12741" y="5969218"/>
            <a:ext cx="2971800" cy="77993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</a:t>
            </a:r>
            <a:r>
              <a:rPr lang="en-IN" sz="1600" b="1" dirty="0" smtClean="0">
                <a:solidFill>
                  <a:schemeClr val="bg1"/>
                </a:solidFill>
              </a:rPr>
              <a:t>sv file is closed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3899647" y="5284694"/>
            <a:ext cx="201706" cy="52698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9130552" y="4031767"/>
            <a:ext cx="215153" cy="32694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9164170" y="2928718"/>
            <a:ext cx="181536" cy="26313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9164170" y="5828859"/>
            <a:ext cx="181535" cy="14035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 rot="16200000">
            <a:off x="5935370" y="59004"/>
            <a:ext cx="352521" cy="278365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161753" y="1636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61753" y="2507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2353" y="3427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52046" y="14508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617240" y="1578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684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Ansible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0183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pPr algn="just"/>
            <a:r>
              <a:rPr lang="en-IN" sz="2400" dirty="0" err="1" smtClean="0"/>
              <a:t>Ansible</a:t>
            </a:r>
            <a:r>
              <a:rPr lang="en-IN" sz="2400" dirty="0" smtClean="0"/>
              <a:t> is installed on a CentOS 7 host.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Connect to </a:t>
            </a:r>
            <a:r>
              <a:rPr lang="en-IN" sz="2400" dirty="0" err="1" smtClean="0"/>
              <a:t>Vmware</a:t>
            </a:r>
            <a:r>
              <a:rPr lang="en-IN" sz="2400" dirty="0" smtClean="0"/>
              <a:t> server using SSH and pull configuration using </a:t>
            </a:r>
            <a:r>
              <a:rPr lang="en-IN" sz="2400" dirty="0" err="1" smtClean="0"/>
              <a:t>ansible</a:t>
            </a:r>
            <a:r>
              <a:rPr lang="en-IN" sz="2400" dirty="0" smtClean="0"/>
              <a:t> modules.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Prerequisites are </a:t>
            </a:r>
            <a:r>
              <a:rPr lang="en-US" sz="2400" dirty="0" smtClean="0"/>
              <a:t>python </a:t>
            </a:r>
            <a:r>
              <a:rPr lang="en-US" sz="2400" dirty="0"/>
              <a:t>version 2.6 or greater and </a:t>
            </a:r>
            <a:r>
              <a:rPr lang="en-US" sz="2400" dirty="0" err="1" smtClean="0"/>
              <a:t>pysphere</a:t>
            </a:r>
            <a:r>
              <a:rPr lang="en-US" sz="2400" dirty="0"/>
              <a:t>.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0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47918"/>
            <a:ext cx="9937377" cy="610048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5141" y="6387353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Fig: YAML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62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Vmware</a:t>
            </a:r>
            <a:r>
              <a:rPr lang="en-IN" dirty="0" smtClean="0"/>
              <a:t> ESXi 5.0.0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8142"/>
            <a:ext cx="8946541" cy="4195481"/>
          </a:xfrm>
        </p:spPr>
        <p:txBody>
          <a:bodyPr>
            <a:noAutofit/>
          </a:bodyPr>
          <a:lstStyle/>
          <a:p>
            <a:r>
              <a:rPr lang="en-IN" sz="2400" dirty="0" smtClean="0"/>
              <a:t>Server where decoy machines are deployed.</a:t>
            </a:r>
          </a:p>
          <a:p>
            <a:endParaRPr lang="en-IN" sz="2400" dirty="0"/>
          </a:p>
          <a:p>
            <a:r>
              <a:rPr lang="en-IN" sz="2400" dirty="0" smtClean="0"/>
              <a:t>Type1 hypervisor</a:t>
            </a:r>
          </a:p>
          <a:p>
            <a:endParaRPr lang="en-IN" sz="2400" dirty="0" smtClean="0"/>
          </a:p>
          <a:p>
            <a:r>
              <a:rPr lang="en-IN" sz="2400" dirty="0" smtClean="0"/>
              <a:t>Administered through </a:t>
            </a:r>
            <a:r>
              <a:rPr lang="en-US" sz="2400" dirty="0" err="1"/>
              <a:t>vsphere</a:t>
            </a:r>
            <a:r>
              <a:rPr lang="en-US" sz="2400" dirty="0"/>
              <a:t> </a:t>
            </a:r>
            <a:r>
              <a:rPr lang="en-US" sz="2400" dirty="0" smtClean="0"/>
              <a:t>client.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we have to upload the operating system for the </a:t>
            </a:r>
            <a:r>
              <a:rPr lang="en-US" sz="2400" dirty="0" smtClean="0"/>
              <a:t>decoy machines into data storage of server.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YAML file will point this location as the path for the operating </a:t>
            </a:r>
            <a:r>
              <a:rPr lang="en-US" sz="2400" dirty="0" smtClean="0"/>
              <a:t>system.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-527" r="36257" b="1174"/>
          <a:stretch/>
        </p:blipFill>
        <p:spPr>
          <a:xfrm>
            <a:off x="0" y="0"/>
            <a:ext cx="3818965" cy="548640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153"/>
          <a:stretch/>
        </p:blipFill>
        <p:spPr>
          <a:xfrm>
            <a:off x="3993776" y="112487"/>
            <a:ext cx="8063754" cy="53739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259" y="5624463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Fig: VMware ESXi interface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07624" y="559756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Fig: vSphere client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76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research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Fetching data from CSV file to playbook.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Collecting data from real device and generating fake contents.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Generating fake traffics.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70" y="277906"/>
            <a:ext cx="9404723" cy="1400530"/>
          </a:xfrm>
        </p:spPr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77" y="1641714"/>
            <a:ext cx="9829147" cy="549291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G</a:t>
            </a:r>
            <a:r>
              <a:rPr lang="en-IN" sz="2400" dirty="0" smtClean="0"/>
              <a:t>oal </a:t>
            </a:r>
            <a:r>
              <a:rPr lang="en-IN" sz="2400" dirty="0"/>
              <a:t>of this </a:t>
            </a:r>
            <a:r>
              <a:rPr lang="en-IN" sz="2400" dirty="0" smtClean="0"/>
              <a:t>research is </a:t>
            </a:r>
            <a:r>
              <a:rPr lang="en-IN" sz="2400" dirty="0"/>
              <a:t>to develop an automated decoy deploying system </a:t>
            </a:r>
            <a:r>
              <a:rPr lang="en-IN" sz="2400" dirty="0" smtClean="0"/>
              <a:t>to </a:t>
            </a:r>
            <a:r>
              <a:rPr lang="en-IN" sz="2400" dirty="0"/>
              <a:t>increase the scalability of deception based security system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will </a:t>
            </a:r>
            <a:r>
              <a:rPr lang="en-IN" sz="2400" dirty="0" smtClean="0"/>
              <a:t>increase </a:t>
            </a:r>
            <a:r>
              <a:rPr lang="en-IN" sz="2400" dirty="0"/>
              <a:t>the accuracy of detecting an attack and reducing the </a:t>
            </a:r>
            <a:r>
              <a:rPr lang="en-IN" sz="2400" dirty="0" smtClean="0"/>
              <a:t>false positives </a:t>
            </a:r>
            <a:r>
              <a:rPr lang="en-IN" sz="2400" dirty="0"/>
              <a:t>and false negatives</a:t>
            </a:r>
            <a:r>
              <a:rPr lang="en-IN" sz="2400" dirty="0" smtClean="0"/>
              <a:t>.</a:t>
            </a:r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Deception technology should be used along with other existing methods to increase the security.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5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7472"/>
            <a:ext cx="8946541" cy="49709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“ICO </a:t>
            </a:r>
            <a:r>
              <a:rPr lang="en-US" dirty="0"/>
              <a:t>fines Equifax for 2017 customer data breach,” </a:t>
            </a:r>
            <a:r>
              <a:rPr lang="en-US" dirty="0" err="1"/>
              <a:t>CisoMag</a:t>
            </a:r>
            <a:r>
              <a:rPr lang="en-US" dirty="0"/>
              <a:t>, </a:t>
            </a:r>
            <a:r>
              <a:rPr lang="en-US" dirty="0" err="1"/>
              <a:t>Septmeber</a:t>
            </a:r>
            <a:r>
              <a:rPr lang="en-US" dirty="0"/>
              <a:t> 24, 2018. [online] </a:t>
            </a:r>
            <a:r>
              <a:rPr lang="en-US" dirty="0" err="1"/>
              <a:t>Avaialble</a:t>
            </a:r>
            <a:r>
              <a:rPr lang="en-US" dirty="0"/>
              <a:t>: https://www.cisomag.com/ico-fines-equifaxover2017-customer-data-breach/. [Accessed: October 12, 2018]</a:t>
            </a:r>
            <a:endParaRPr lang="en-IN" dirty="0"/>
          </a:p>
          <a:p>
            <a:pPr algn="just"/>
            <a:r>
              <a:rPr lang="en-US" dirty="0" smtClean="0"/>
              <a:t>“</a:t>
            </a:r>
            <a:r>
              <a:rPr lang="en-US" dirty="0"/>
              <a:t>How Deception Technology Gives You The Upper Hand In Cybersecurity” Forbes, June 22, 2018. [online] Available: https://www.forbes.com/sites/danwoods/2018/06/22/how-deception-technology-gives-you-the-upper-hand-in-cybersecurity/#4e7bb95d689e/. [Accessed: September 15, 2018]</a:t>
            </a:r>
            <a:endParaRPr lang="en-IN" dirty="0"/>
          </a:p>
          <a:p>
            <a:pPr algn="just"/>
            <a:r>
              <a:rPr lang="en-US" dirty="0" smtClean="0"/>
              <a:t>'</a:t>
            </a:r>
            <a:r>
              <a:rPr lang="en-US" dirty="0" err="1" smtClean="0"/>
              <a:t>Niccolò</a:t>
            </a:r>
            <a:r>
              <a:rPr lang="en-US" dirty="0" smtClean="0"/>
              <a:t> </a:t>
            </a:r>
            <a:r>
              <a:rPr lang="en-US" dirty="0"/>
              <a:t>Machiavelli', </a:t>
            </a:r>
            <a:r>
              <a:rPr lang="en-US" dirty="0" err="1"/>
              <a:t>Wikiquote</a:t>
            </a:r>
            <a:r>
              <a:rPr lang="en-US" dirty="0"/>
              <a:t>, October 10, 2018, [online] </a:t>
            </a:r>
            <a:r>
              <a:rPr lang="en-US" dirty="0" err="1"/>
              <a:t>Avaialble</a:t>
            </a:r>
            <a:r>
              <a:rPr lang="en-US" dirty="0"/>
              <a:t>: https://en.wikiquote.org/wiki/NiccolC3B2_Machiavelli/. [Accessed 11 December 2018] </a:t>
            </a:r>
            <a:endParaRPr lang="en-IN" dirty="0"/>
          </a:p>
          <a:p>
            <a:pPr algn="just"/>
            <a:r>
              <a:rPr lang="en-US" dirty="0" err="1" smtClean="0"/>
              <a:t>Gily</a:t>
            </a:r>
            <a:r>
              <a:rPr lang="en-US" dirty="0" smtClean="0"/>
              <a:t> </a:t>
            </a:r>
            <a:r>
              <a:rPr lang="en-US" dirty="0" err="1"/>
              <a:t>Netzer</a:t>
            </a:r>
            <a:r>
              <a:rPr lang="en-US" dirty="0"/>
              <a:t>, “8 Reasons Why Deception Technology Trumps Honeypots Every Time,” May 25, 2017. [online] Available: https://blog.illusivenetworks.com/8-differences-between-honeypots-and-deception-technology. [Accessed: October 2, 2019].</a:t>
            </a:r>
            <a:endParaRPr lang="en-IN" dirty="0"/>
          </a:p>
          <a:p>
            <a:pPr algn="just"/>
            <a:r>
              <a:rPr lang="en-US" dirty="0" smtClean="0"/>
              <a:t>“</a:t>
            </a:r>
            <a:r>
              <a:rPr lang="en-US" dirty="0"/>
              <a:t>Definitive guide to deception 2.0,” </a:t>
            </a:r>
            <a:r>
              <a:rPr lang="en-US" dirty="0" err="1"/>
              <a:t>Acalvio</a:t>
            </a:r>
            <a:r>
              <a:rPr lang="en-US" dirty="0"/>
              <a:t> Technologies, 2017.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23" y="255494"/>
            <a:ext cx="9404723" cy="1400530"/>
          </a:xfrm>
        </p:spPr>
        <p:txBody>
          <a:bodyPr/>
          <a:lstStyle/>
          <a:p>
            <a:r>
              <a:rPr lang="en-IN" dirty="0" smtClean="0"/>
              <a:t>Current Cybersecurity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0" y="106341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00064"/>
            <a:ext cx="8946541" cy="574833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algn="just"/>
            <a:r>
              <a:rPr lang="en-US" sz="2400" dirty="0"/>
              <a:t>Next-gen </a:t>
            </a:r>
            <a:r>
              <a:rPr lang="en-US" sz="2400" dirty="0" smtClean="0"/>
              <a:t>firewall filters the packet using deep </a:t>
            </a:r>
            <a:r>
              <a:rPr lang="en-US" sz="2400" dirty="0"/>
              <a:t>packet inspection.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IDS checks </a:t>
            </a:r>
            <a:r>
              <a:rPr lang="en-US" sz="2400" dirty="0"/>
              <a:t>for malicious content based on signature and anomaly.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SIEM provides real-time analysis of network and security incidents.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Incident Response team are the people who further analyze the security incident and provide response.</a:t>
            </a:r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9572"/>
            <a:ext cx="9404723" cy="1400530"/>
          </a:xfrm>
        </p:spPr>
        <p:txBody>
          <a:bodyPr/>
          <a:lstStyle/>
          <a:p>
            <a:r>
              <a:rPr lang="en-IN" dirty="0" smtClean="0"/>
              <a:t>Still falls short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80102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Security breaches are occurring in fast pace than before.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Zero day attacks cannot be mitigated.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Generates lots of false negative and false positive, which can confuse the IR team and miss the real incident.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2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34" y="295729"/>
            <a:ext cx="9404723" cy="1400530"/>
          </a:xfrm>
        </p:spPr>
        <p:txBody>
          <a:bodyPr/>
          <a:lstStyle/>
          <a:p>
            <a:r>
              <a:rPr lang="en-IN" dirty="0" smtClean="0"/>
              <a:t>Deception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207" y="1332659"/>
            <a:ext cx="8946541" cy="5325316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Deception </a:t>
            </a:r>
            <a:r>
              <a:rPr lang="en-IN" sz="2400" dirty="0"/>
              <a:t>is making someone believe something that is not true in order to defend the target </a:t>
            </a:r>
            <a:r>
              <a:rPr lang="en-IN" sz="2400" dirty="0" smtClean="0"/>
              <a:t>environment.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endParaRPr lang="en-IN" sz="2400" dirty="0"/>
          </a:p>
          <a:p>
            <a:pPr algn="just"/>
            <a:r>
              <a:rPr lang="en-IN" sz="2400" dirty="0" smtClean="0"/>
              <a:t>We deploy machines known as decoys along with real assets.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Decoys are machines which looks real and no more vulnerabilities than real device.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Decoys are deployed with real OS, real </a:t>
            </a:r>
            <a:r>
              <a:rPr lang="en-IN" sz="2400" dirty="0" smtClean="0"/>
              <a:t>application, fake data and fake activity.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2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52717"/>
            <a:ext cx="10030853" cy="6090957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Intrusion onto a decoy machine is more likely.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Any activity on the decoy devices indicates a security breach as no legitimate activities are performed on a decoy.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No false positives and false negatives</a:t>
            </a:r>
            <a:r>
              <a:rPr lang="en-IN" sz="2400" dirty="0" smtClean="0"/>
              <a:t>. Every security incident will be a 100% true positive.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Probability of overcoming a zero-day attack is more in deception based system.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Alert from decoy machines can be used for analysing the vulnerability and exploit. Thus we can secure the real assets before the attack happens.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95729"/>
            <a:ext cx="9404723" cy="1400530"/>
          </a:xfrm>
        </p:spPr>
        <p:txBody>
          <a:bodyPr/>
          <a:lstStyle/>
          <a:p>
            <a:r>
              <a:rPr lang="en-IN" dirty="0" smtClean="0"/>
              <a:t>Manual implementation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5876"/>
            <a:ext cx="8946541" cy="4691061"/>
          </a:xfrm>
        </p:spPr>
        <p:txBody>
          <a:bodyPr>
            <a:noAutofit/>
          </a:bodyPr>
          <a:lstStyle/>
          <a:p>
            <a:r>
              <a:rPr lang="en-IN" sz="2400" dirty="0" smtClean="0"/>
              <a:t>Deploy each decoy servers and hosts by hand</a:t>
            </a:r>
          </a:p>
          <a:p>
            <a:endParaRPr lang="en-IN" sz="2400" dirty="0"/>
          </a:p>
          <a:p>
            <a:r>
              <a:rPr lang="en-IN" sz="2400" dirty="0" smtClean="0"/>
              <a:t>Create virtual machines, install operating system.</a:t>
            </a:r>
          </a:p>
          <a:p>
            <a:endParaRPr lang="en-IN" sz="2400" dirty="0"/>
          </a:p>
          <a:p>
            <a:r>
              <a:rPr lang="en-IN" sz="2400" dirty="0" smtClean="0"/>
              <a:t>Enable system services and open ports. </a:t>
            </a:r>
          </a:p>
          <a:p>
            <a:endParaRPr lang="en-IN" sz="2400" dirty="0"/>
          </a:p>
          <a:p>
            <a:r>
              <a:rPr lang="en-IN" sz="2400" dirty="0" smtClean="0"/>
              <a:t>Upload fake data such as:</a:t>
            </a:r>
          </a:p>
          <a:p>
            <a:pPr lvl="1"/>
            <a:r>
              <a:rPr lang="en-IN" sz="2400" dirty="0" smtClean="0"/>
              <a:t>User credentials</a:t>
            </a:r>
          </a:p>
          <a:p>
            <a:pPr lvl="1"/>
            <a:r>
              <a:rPr lang="en-IN" sz="2400" dirty="0" smtClean="0"/>
              <a:t>Web pages</a:t>
            </a:r>
          </a:p>
          <a:p>
            <a:pPr lvl="1"/>
            <a:r>
              <a:rPr lang="en-IN" sz="2400" dirty="0" smtClean="0"/>
              <a:t>Database</a:t>
            </a:r>
          </a:p>
          <a:p>
            <a:pPr lvl="1"/>
            <a:r>
              <a:rPr lang="en-IN" sz="2400" dirty="0" smtClean="0"/>
              <a:t>User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295729"/>
            <a:ext cx="9404723" cy="1400530"/>
          </a:xfrm>
        </p:spPr>
        <p:txBody>
          <a:bodyPr/>
          <a:lstStyle/>
          <a:p>
            <a:r>
              <a:rPr lang="en-IN" dirty="0" smtClean="0"/>
              <a:t>Deception based network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314450"/>
            <a:ext cx="10038215" cy="54679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33045</TotalTime>
  <Words>1206</Words>
  <Application>Microsoft Office PowerPoint</Application>
  <PresentationFormat>Widescreen</PresentationFormat>
  <Paragraphs>251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Automation of Deception  Based Security System</vt:lpstr>
      <vt:lpstr>Outline</vt:lpstr>
      <vt:lpstr>Current Cybersecurity system</vt:lpstr>
      <vt:lpstr>PowerPoint Presentation</vt:lpstr>
      <vt:lpstr>Still falls short</vt:lpstr>
      <vt:lpstr>Deception technology</vt:lpstr>
      <vt:lpstr> </vt:lpstr>
      <vt:lpstr>Manual implementation </vt:lpstr>
      <vt:lpstr>Deception based network</vt:lpstr>
      <vt:lpstr>PowerPoint Presentation</vt:lpstr>
      <vt:lpstr>Automation of deploying decoys</vt:lpstr>
      <vt:lpstr>Architecture</vt:lpstr>
      <vt:lpstr>PowerPoint Presentation</vt:lpstr>
      <vt:lpstr>PowerPoint Presentation</vt:lpstr>
      <vt:lpstr>PowerPoint Presentation</vt:lpstr>
      <vt:lpstr>Implementation</vt:lpstr>
      <vt:lpstr>Implementation</vt:lpstr>
      <vt:lpstr>Splunk</vt:lpstr>
      <vt:lpstr>PowerPoint Presentation</vt:lpstr>
      <vt:lpstr>Nmap scanning </vt:lpstr>
      <vt:lpstr>Nmap scan to CSV file code</vt:lpstr>
      <vt:lpstr>Ansible </vt:lpstr>
      <vt:lpstr>PowerPoint Presentation</vt:lpstr>
      <vt:lpstr>Vmware ESXi 5.0.0</vt:lpstr>
      <vt:lpstr>PowerPoint Presentation</vt:lpstr>
      <vt:lpstr>Future research </vt:lpstr>
      <vt:lpstr>Conclusion </vt:lpstr>
      <vt:lpstr>References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Deception Deployment using Machine Learning for Increased Scalability of Deception Technology Based Security System</dc:title>
  <dc:creator>Personal</dc:creator>
  <cp:lastModifiedBy>Personal</cp:lastModifiedBy>
  <cp:revision>77</cp:revision>
  <dcterms:created xsi:type="dcterms:W3CDTF">2018-10-26T03:10:37Z</dcterms:created>
  <dcterms:modified xsi:type="dcterms:W3CDTF">2019-05-12T05:04:55Z</dcterms:modified>
</cp:coreProperties>
</file>