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3" r:id="rId1"/>
  </p:sldMasterIdLst>
  <p:sldIdLst>
    <p:sldId id="256" r:id="rId2"/>
    <p:sldId id="264" r:id="rId3"/>
    <p:sldId id="265" r:id="rId4"/>
    <p:sldId id="257" r:id="rId5"/>
    <p:sldId id="258" r:id="rId6"/>
    <p:sldId id="259" r:id="rId7"/>
    <p:sldId id="260" r:id="rId8"/>
    <p:sldId id="261" r:id="rId9"/>
    <p:sldId id="262" r:id="rId10"/>
    <p:sldId id="263" r:id="rId11"/>
    <p:sldId id="269"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71243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795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30999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3196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8638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7686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76539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343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99148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818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410698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763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4431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32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43739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9560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287092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7793A-16E3-7F32-947C-A7259F94D305}"/>
              </a:ext>
            </a:extLst>
          </p:cNvPr>
          <p:cNvSpPr>
            <a:spLocks noGrp="1"/>
          </p:cNvSpPr>
          <p:nvPr>
            <p:ph type="title"/>
          </p:nvPr>
        </p:nvSpPr>
        <p:spPr/>
        <p:txBody>
          <a:bodyPr/>
          <a:lstStyle/>
          <a:p>
            <a:r>
              <a:rPr lang="en-IN" b="1" dirty="0">
                <a:solidFill>
                  <a:schemeClr val="bg1"/>
                </a:solidFill>
              </a:rPr>
              <a:t>DIGITAL PORTFOLIO:</a:t>
            </a:r>
            <a:endParaRPr lang="en-US" b="1" dirty="0">
              <a:solidFill>
                <a:schemeClr val="bg1"/>
              </a:solidFill>
            </a:endParaRPr>
          </a:p>
        </p:txBody>
      </p:sp>
      <p:sp>
        <p:nvSpPr>
          <p:cNvPr id="3" name="Subtitle 2">
            <a:extLst>
              <a:ext uri="{FF2B5EF4-FFF2-40B4-BE49-F238E27FC236}">
                <a16:creationId xmlns:a16="http://schemas.microsoft.com/office/drawing/2014/main" id="{4FC80532-5B2D-7B7C-D888-B26B605DE1AB}"/>
              </a:ext>
            </a:extLst>
          </p:cNvPr>
          <p:cNvSpPr>
            <a:spLocks noGrp="1"/>
          </p:cNvSpPr>
          <p:nvPr>
            <p:ph idx="1"/>
          </p:nvPr>
        </p:nvSpPr>
        <p:spPr>
          <a:xfrm>
            <a:off x="1508606" y="1586033"/>
            <a:ext cx="8596668" cy="3880773"/>
          </a:xfrm>
        </p:spPr>
        <p:txBody>
          <a:bodyPr/>
          <a:lstStyle/>
          <a:p>
            <a:pPr marL="0" indent="0">
              <a:buNone/>
            </a:pPr>
            <a:r>
              <a:rPr lang="en-IN" sz="2400" b="1" dirty="0">
                <a:solidFill>
                  <a:schemeClr val="tx1"/>
                </a:solidFill>
              </a:rPr>
              <a:t>NAME :   MOHAMMAD ASLAM </a:t>
            </a:r>
          </a:p>
          <a:p>
            <a:pPr marL="0" indent="0">
              <a:buNone/>
            </a:pPr>
            <a:r>
              <a:rPr lang="en-IN" sz="2400" b="1" dirty="0">
                <a:solidFill>
                  <a:schemeClr val="tx1"/>
                </a:solidFill>
              </a:rPr>
              <a:t>DEPARTMENT: BCA </a:t>
            </a:r>
          </a:p>
          <a:p>
            <a:pPr marL="0" indent="0">
              <a:buNone/>
            </a:pPr>
            <a:r>
              <a:rPr lang="en-IN" sz="2400" b="1" dirty="0">
                <a:solidFill>
                  <a:schemeClr val="tx1"/>
                </a:solidFill>
              </a:rPr>
              <a:t>NM ID :422D870BAE2915C91DB41B3BC4D19886</a:t>
            </a:r>
          </a:p>
          <a:p>
            <a:pPr marL="0" indent="0">
              <a:buNone/>
            </a:pPr>
            <a:r>
              <a:rPr lang="en-IN" sz="2400" b="1" dirty="0">
                <a:solidFill>
                  <a:schemeClr val="tx1"/>
                </a:solidFill>
              </a:rPr>
              <a:t>COLLEGE: GOVERNMENT ARTS AND SCIENCE COLLEGE GUDALUR</a:t>
            </a:r>
          </a:p>
          <a:p>
            <a:pPr marL="0" indent="0">
              <a:buNone/>
            </a:pPr>
            <a:endParaRPr lang="en-IN" b="1" dirty="0">
              <a:solidFill>
                <a:schemeClr val="tx1"/>
              </a:solidFill>
            </a:endParaRPr>
          </a:p>
          <a:p>
            <a:pPr marL="0" indent="0">
              <a:buNone/>
            </a:pPr>
            <a:endParaRPr lang="en-IN" b="1" dirty="0">
              <a:solidFill>
                <a:schemeClr val="tx1"/>
              </a:solidFill>
            </a:endParaRPr>
          </a:p>
          <a:p>
            <a:pPr marL="0" indent="0">
              <a:buNone/>
            </a:pPr>
            <a:endParaRPr lang="en-IN" b="1" dirty="0">
              <a:solidFill>
                <a:schemeClr val="tx1"/>
              </a:solidFill>
            </a:endParaRPr>
          </a:p>
          <a:p>
            <a:pPr marL="0" indent="0">
              <a:buNone/>
            </a:pPr>
            <a:endParaRPr lang="en-US" b="1" dirty="0">
              <a:solidFill>
                <a:schemeClr val="tx1"/>
              </a:solidFill>
            </a:endParaRPr>
          </a:p>
        </p:txBody>
      </p:sp>
    </p:spTree>
    <p:extLst>
      <p:ext uri="{BB962C8B-B14F-4D97-AF65-F5344CB8AC3E}">
        <p14:creationId xmlns:p14="http://schemas.microsoft.com/office/powerpoint/2010/main" val="391053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D45D9-237E-934D-23FA-635646C85049}"/>
              </a:ext>
            </a:extLst>
          </p:cNvPr>
          <p:cNvSpPr>
            <a:spLocks noGrp="1"/>
          </p:cNvSpPr>
          <p:nvPr>
            <p:ph type="title"/>
          </p:nvPr>
        </p:nvSpPr>
        <p:spPr>
          <a:xfrm rot="10800000" flipV="1">
            <a:off x="488985" y="204100"/>
            <a:ext cx="8761413" cy="208057"/>
          </a:xfrm>
        </p:spPr>
        <p:txBody>
          <a:bodyPr/>
          <a:lstStyle/>
          <a:p>
            <a:r>
              <a:rPr lang="en-IN" b="1" dirty="0"/>
              <a:t>RESULTS AND SCREEN SHOTS</a:t>
            </a:r>
            <a:endParaRPr lang="en-US" b="1" dirty="0"/>
          </a:p>
        </p:txBody>
      </p:sp>
      <p:pic>
        <p:nvPicPr>
          <p:cNvPr id="3" name="Picture 2">
            <a:extLst>
              <a:ext uri="{FF2B5EF4-FFF2-40B4-BE49-F238E27FC236}">
                <a16:creationId xmlns:a16="http://schemas.microsoft.com/office/drawing/2014/main" id="{313E43CA-D2CA-0C23-8CD3-5170178BF885}"/>
              </a:ext>
            </a:extLst>
          </p:cNvPr>
          <p:cNvPicPr>
            <a:picLocks noChangeAspect="1"/>
          </p:cNvPicPr>
          <p:nvPr/>
        </p:nvPicPr>
        <p:blipFill>
          <a:blip r:embed="rId2"/>
          <a:stretch>
            <a:fillRect/>
          </a:stretch>
        </p:blipFill>
        <p:spPr>
          <a:xfrm>
            <a:off x="1483252" y="2298224"/>
            <a:ext cx="6560534" cy="3325092"/>
          </a:xfrm>
          <a:prstGeom prst="rect">
            <a:avLst/>
          </a:prstGeom>
        </p:spPr>
      </p:pic>
    </p:spTree>
    <p:extLst>
      <p:ext uri="{BB962C8B-B14F-4D97-AF65-F5344CB8AC3E}">
        <p14:creationId xmlns:p14="http://schemas.microsoft.com/office/powerpoint/2010/main" val="100299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55CA-8E4A-B2B7-2827-CB6FC5C0117C}"/>
              </a:ext>
            </a:extLst>
          </p:cNvPr>
          <p:cNvSpPr>
            <a:spLocks noGrp="1"/>
          </p:cNvSpPr>
          <p:nvPr>
            <p:ph type="title"/>
          </p:nvPr>
        </p:nvSpPr>
        <p:spPr/>
        <p:txBody>
          <a:bodyPr/>
          <a:lstStyle/>
          <a:p>
            <a:r>
              <a:rPr lang="en-IN" b="1" dirty="0"/>
              <a:t>RESULT AND SCREENSHOTS</a:t>
            </a:r>
            <a:endParaRPr lang="en-US" b="1" dirty="0"/>
          </a:p>
        </p:txBody>
      </p:sp>
      <p:pic>
        <p:nvPicPr>
          <p:cNvPr id="3" name="Picture 2">
            <a:extLst>
              <a:ext uri="{FF2B5EF4-FFF2-40B4-BE49-F238E27FC236}">
                <a16:creationId xmlns:a16="http://schemas.microsoft.com/office/drawing/2014/main" id="{22968812-1D95-D7D3-80A0-A92AD4D114CD}"/>
              </a:ext>
            </a:extLst>
          </p:cNvPr>
          <p:cNvPicPr>
            <a:picLocks noChangeAspect="1"/>
          </p:cNvPicPr>
          <p:nvPr/>
        </p:nvPicPr>
        <p:blipFill>
          <a:blip r:embed="rId2"/>
          <a:stretch>
            <a:fillRect/>
          </a:stretch>
        </p:blipFill>
        <p:spPr>
          <a:xfrm>
            <a:off x="1054032" y="1930400"/>
            <a:ext cx="8128000" cy="4402667"/>
          </a:xfrm>
          <a:prstGeom prst="rect">
            <a:avLst/>
          </a:prstGeom>
        </p:spPr>
      </p:pic>
    </p:spTree>
    <p:extLst>
      <p:ext uri="{BB962C8B-B14F-4D97-AF65-F5344CB8AC3E}">
        <p14:creationId xmlns:p14="http://schemas.microsoft.com/office/powerpoint/2010/main" val="1994846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BCD8-ABFE-1903-19B6-2E1E4C1DED71}"/>
              </a:ext>
            </a:extLst>
          </p:cNvPr>
          <p:cNvSpPr>
            <a:spLocks noGrp="1"/>
          </p:cNvSpPr>
          <p:nvPr>
            <p:ph type="title"/>
          </p:nvPr>
        </p:nvSpPr>
        <p:spPr/>
        <p:txBody>
          <a:bodyPr/>
          <a:lstStyle/>
          <a:p>
            <a:r>
              <a:rPr lang="en-IN" b="1" dirty="0"/>
              <a:t>RESULTS AND SCREENSHOTS</a:t>
            </a:r>
            <a:endParaRPr lang="en-US" b="1" dirty="0"/>
          </a:p>
        </p:txBody>
      </p:sp>
      <p:pic>
        <p:nvPicPr>
          <p:cNvPr id="3" name="Picture 2">
            <a:extLst>
              <a:ext uri="{FF2B5EF4-FFF2-40B4-BE49-F238E27FC236}">
                <a16:creationId xmlns:a16="http://schemas.microsoft.com/office/drawing/2014/main" id="{CC43B8E3-1FA9-0B61-8A50-78677DC1F429}"/>
              </a:ext>
            </a:extLst>
          </p:cNvPr>
          <p:cNvPicPr>
            <a:picLocks noChangeAspect="1"/>
          </p:cNvPicPr>
          <p:nvPr/>
        </p:nvPicPr>
        <p:blipFill>
          <a:blip r:embed="rId2"/>
          <a:stretch>
            <a:fillRect/>
          </a:stretch>
        </p:blipFill>
        <p:spPr>
          <a:xfrm>
            <a:off x="677334" y="2175979"/>
            <a:ext cx="8128000" cy="3814074"/>
          </a:xfrm>
          <a:prstGeom prst="rect">
            <a:avLst/>
          </a:prstGeom>
        </p:spPr>
      </p:pic>
    </p:spTree>
    <p:extLst>
      <p:ext uri="{BB962C8B-B14F-4D97-AF65-F5344CB8AC3E}">
        <p14:creationId xmlns:p14="http://schemas.microsoft.com/office/powerpoint/2010/main" val="2217637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C91C-9403-6519-1988-8DF29095386A}"/>
              </a:ext>
            </a:extLst>
          </p:cNvPr>
          <p:cNvSpPr>
            <a:spLocks noGrp="1"/>
          </p:cNvSpPr>
          <p:nvPr>
            <p:ph type="title"/>
          </p:nvPr>
        </p:nvSpPr>
        <p:spPr/>
        <p:txBody>
          <a:bodyPr/>
          <a:lstStyle/>
          <a:p>
            <a:r>
              <a:rPr lang="en-IN" b="1" dirty="0">
                <a:solidFill>
                  <a:schemeClr val="tx1"/>
                </a:solidFill>
              </a:rPr>
              <a:t>CONCLUSIONS</a:t>
            </a:r>
            <a:endParaRPr lang="en-US" b="1" dirty="0">
              <a:solidFill>
                <a:schemeClr val="tx1"/>
              </a:solidFill>
            </a:endParaRPr>
          </a:p>
        </p:txBody>
      </p:sp>
      <p:sp>
        <p:nvSpPr>
          <p:cNvPr id="3" name="Content Placeholder 2">
            <a:extLst>
              <a:ext uri="{FF2B5EF4-FFF2-40B4-BE49-F238E27FC236}">
                <a16:creationId xmlns:a16="http://schemas.microsoft.com/office/drawing/2014/main" id="{D8CCD84A-BCA2-4DDD-AEA4-E866039A96F7}"/>
              </a:ext>
            </a:extLst>
          </p:cNvPr>
          <p:cNvSpPr>
            <a:spLocks noGrp="1"/>
          </p:cNvSpPr>
          <p:nvPr>
            <p:ph idx="1"/>
          </p:nvPr>
        </p:nvSpPr>
        <p:spPr>
          <a:xfrm>
            <a:off x="525658" y="1931487"/>
            <a:ext cx="10769872" cy="4779818"/>
          </a:xfrm>
        </p:spPr>
        <p:txBody>
          <a:bodyPr>
            <a:normAutofit/>
          </a:bodyPr>
          <a:lstStyle/>
          <a:p>
            <a:pPr marL="0" indent="0">
              <a:buNone/>
            </a:pPr>
            <a:endParaRPr lang="en-IN" sz="2000" b="1" dirty="0"/>
          </a:p>
          <a:p>
            <a:pPr marL="0" indent="0">
              <a:buNone/>
            </a:pPr>
            <a:r>
              <a:rPr lang="en-IN" sz="2000" b="1" dirty="0"/>
              <a:t>The Digital Portfolio is an effective solution for students, professionals, and freelancers to build their digital presence. By integrating modern tools, responsive design, and interactive features, the portfolio not only enhances personal branding but also increases opportunities in academics, jobs, and freelance markets</a:t>
            </a:r>
            <a:r>
              <a:rPr lang="en-IN" sz="2400" dirty="0"/>
              <a:t>.</a:t>
            </a:r>
            <a:endParaRPr lang="en-US" sz="2400" dirty="0"/>
          </a:p>
        </p:txBody>
      </p:sp>
      <p:pic>
        <p:nvPicPr>
          <p:cNvPr id="4" name="Picture 3">
            <a:extLst>
              <a:ext uri="{FF2B5EF4-FFF2-40B4-BE49-F238E27FC236}">
                <a16:creationId xmlns:a16="http://schemas.microsoft.com/office/drawing/2014/main" id="{C157334D-3E94-E1EC-3395-A843F339ACE1}"/>
              </a:ext>
            </a:extLst>
          </p:cNvPr>
          <p:cNvPicPr>
            <a:picLocks noChangeAspect="1"/>
          </p:cNvPicPr>
          <p:nvPr/>
        </p:nvPicPr>
        <p:blipFill>
          <a:blip r:embed="rId2"/>
          <a:stretch>
            <a:fillRect/>
          </a:stretch>
        </p:blipFill>
        <p:spPr>
          <a:xfrm>
            <a:off x="3889459" y="4186926"/>
            <a:ext cx="4413081" cy="2389909"/>
          </a:xfrm>
          <a:prstGeom prst="rect">
            <a:avLst/>
          </a:prstGeom>
        </p:spPr>
      </p:pic>
    </p:spTree>
    <p:extLst>
      <p:ext uri="{BB962C8B-B14F-4D97-AF65-F5344CB8AC3E}">
        <p14:creationId xmlns:p14="http://schemas.microsoft.com/office/powerpoint/2010/main" val="2356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42816-261C-BDC5-95B2-3544DEBB2E8A}"/>
              </a:ext>
            </a:extLst>
          </p:cNvPr>
          <p:cNvSpPr>
            <a:spLocks noGrp="1"/>
          </p:cNvSpPr>
          <p:nvPr>
            <p:ph type="title"/>
          </p:nvPr>
        </p:nvSpPr>
        <p:spPr/>
        <p:txBody>
          <a:bodyPr/>
          <a:lstStyle/>
          <a:p>
            <a:r>
              <a:rPr lang="en-IN" b="1" dirty="0">
                <a:solidFill>
                  <a:schemeClr val="tx1"/>
                </a:solidFill>
              </a:rPr>
              <a:t>PROJECT TITLE</a:t>
            </a:r>
            <a:endParaRPr lang="en-US" b="1" dirty="0">
              <a:solidFill>
                <a:schemeClr val="tx1"/>
              </a:solidFill>
            </a:endParaRPr>
          </a:p>
        </p:txBody>
      </p:sp>
      <p:sp>
        <p:nvSpPr>
          <p:cNvPr id="3" name="Content Placeholder 2">
            <a:extLst>
              <a:ext uri="{FF2B5EF4-FFF2-40B4-BE49-F238E27FC236}">
                <a16:creationId xmlns:a16="http://schemas.microsoft.com/office/drawing/2014/main" id="{4CD10BE8-49DE-EDAF-4518-00B82798EA7F}"/>
              </a:ext>
            </a:extLst>
          </p:cNvPr>
          <p:cNvSpPr>
            <a:spLocks noGrp="1"/>
          </p:cNvSpPr>
          <p:nvPr>
            <p:ph idx="1"/>
          </p:nvPr>
        </p:nvSpPr>
        <p:spPr>
          <a:xfrm>
            <a:off x="421478" y="2677187"/>
            <a:ext cx="11037046" cy="3972994"/>
          </a:xfrm>
          <a:ln/>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marL="0" indent="0">
              <a:buNone/>
            </a:pPr>
            <a:endParaRPr lang="en-IN" sz="4000" b="1" i="1" dirty="0">
              <a:solidFill>
                <a:schemeClr val="tx1"/>
              </a:solidFill>
            </a:endParaRPr>
          </a:p>
          <a:p>
            <a:pPr marL="0" indent="0">
              <a:buNone/>
            </a:pPr>
            <a:endParaRPr lang="en-IN" sz="2200" b="1" i="1" dirty="0">
              <a:solidFill>
                <a:schemeClr val="tx1"/>
              </a:solidFill>
            </a:endParaRPr>
          </a:p>
          <a:p>
            <a:pPr marL="0" indent="0">
              <a:buNone/>
            </a:pPr>
            <a:r>
              <a:rPr lang="en-IN" sz="2200" b="1" i="1" dirty="0">
                <a:solidFill>
                  <a:schemeClr val="tx1"/>
                </a:solidFill>
              </a:rPr>
              <a:t>“Design and Development of a Personal Digital Portfolio using</a:t>
            </a:r>
          </a:p>
          <a:p>
            <a:pPr marL="0" indent="0">
              <a:buNone/>
            </a:pPr>
            <a:r>
              <a:rPr lang="en-IN" sz="2200" b="1" i="1" dirty="0">
                <a:solidFill>
                  <a:schemeClr val="tx1"/>
                </a:solidFill>
              </a:rPr>
              <a:t> HTML, CSS, and JAVASCRIPT</a:t>
            </a:r>
            <a:r>
              <a:rPr lang="en-IN" sz="4000" b="1" i="1" dirty="0">
                <a:solidFill>
                  <a:schemeClr val="tx1"/>
                </a:solidFill>
              </a:rPr>
              <a:t>”</a:t>
            </a:r>
          </a:p>
          <a:p>
            <a:pPr marL="0" indent="0">
              <a:buNone/>
            </a:pPr>
            <a:endParaRPr lang="en-IN" sz="4000" b="1" i="1" dirty="0">
              <a:solidFill>
                <a:schemeClr val="tx1"/>
              </a:solidFill>
            </a:endParaRPr>
          </a:p>
          <a:p>
            <a:pPr marL="0" indent="0">
              <a:buNone/>
            </a:pPr>
            <a:endParaRPr lang="en-IN" sz="4000" b="1" i="1" dirty="0">
              <a:solidFill>
                <a:schemeClr val="tx1"/>
              </a:solidFill>
            </a:endParaRPr>
          </a:p>
          <a:p>
            <a:pPr marL="0" indent="0">
              <a:buNone/>
            </a:pPr>
            <a:endParaRPr lang="en-IN" sz="4000" b="1" i="1" dirty="0">
              <a:solidFill>
                <a:schemeClr val="tx1"/>
              </a:solidFill>
            </a:endParaRPr>
          </a:p>
          <a:p>
            <a:pPr marL="0" indent="0">
              <a:buNone/>
            </a:pPr>
            <a:r>
              <a:rPr lang="en-IN" sz="4000" b="1" i="1" dirty="0">
                <a:solidFill>
                  <a:schemeClr val="tx1"/>
                </a:solidFill>
              </a:rPr>
              <a:t>                        </a:t>
            </a:r>
            <a:endParaRPr lang="en-US" sz="4000" b="1" i="1" dirty="0">
              <a:solidFill>
                <a:schemeClr val="tx1"/>
              </a:solidFill>
            </a:endParaRPr>
          </a:p>
        </p:txBody>
      </p:sp>
      <p:pic>
        <p:nvPicPr>
          <p:cNvPr id="4" name="Picture 3">
            <a:extLst>
              <a:ext uri="{FF2B5EF4-FFF2-40B4-BE49-F238E27FC236}">
                <a16:creationId xmlns:a16="http://schemas.microsoft.com/office/drawing/2014/main" id="{82FAEF99-E105-8D62-2697-14DEFEACCC5E}"/>
              </a:ext>
            </a:extLst>
          </p:cNvPr>
          <p:cNvPicPr>
            <a:picLocks noChangeAspect="1"/>
          </p:cNvPicPr>
          <p:nvPr/>
        </p:nvPicPr>
        <p:blipFill>
          <a:blip r:embed="rId2"/>
          <a:stretch>
            <a:fillRect/>
          </a:stretch>
        </p:blipFill>
        <p:spPr>
          <a:xfrm>
            <a:off x="7958436" y="2793281"/>
            <a:ext cx="2921458" cy="3642668"/>
          </a:xfrm>
          <a:prstGeom prst="rect">
            <a:avLst/>
          </a:prstGeom>
        </p:spPr>
      </p:pic>
    </p:spTree>
    <p:extLst>
      <p:ext uri="{BB962C8B-B14F-4D97-AF65-F5344CB8AC3E}">
        <p14:creationId xmlns:p14="http://schemas.microsoft.com/office/powerpoint/2010/main" val="277364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3FA59-7959-B546-D5B4-DB485D888F3E}"/>
              </a:ext>
            </a:extLst>
          </p:cNvPr>
          <p:cNvSpPr>
            <a:spLocks noGrp="1"/>
          </p:cNvSpPr>
          <p:nvPr>
            <p:ph type="title"/>
          </p:nvPr>
        </p:nvSpPr>
        <p:spPr/>
        <p:txBody>
          <a:bodyPr/>
          <a:lstStyle/>
          <a:p>
            <a:r>
              <a:rPr lang="en-IN" b="1" dirty="0">
                <a:solidFill>
                  <a:schemeClr val="tx1"/>
                </a:solidFill>
              </a:rPr>
              <a:t>AGENDA</a:t>
            </a:r>
            <a:endParaRPr lang="en-US" b="1" dirty="0">
              <a:solidFill>
                <a:schemeClr val="tx1"/>
              </a:solidFill>
            </a:endParaRPr>
          </a:p>
        </p:txBody>
      </p:sp>
      <p:sp>
        <p:nvSpPr>
          <p:cNvPr id="3" name="Content Placeholder 2">
            <a:extLst>
              <a:ext uri="{FF2B5EF4-FFF2-40B4-BE49-F238E27FC236}">
                <a16:creationId xmlns:a16="http://schemas.microsoft.com/office/drawing/2014/main" id="{B12CD0F1-807D-5007-3908-ABD5DA2E61EE}"/>
              </a:ext>
            </a:extLst>
          </p:cNvPr>
          <p:cNvSpPr>
            <a:spLocks noGrp="1"/>
          </p:cNvSpPr>
          <p:nvPr>
            <p:ph idx="1"/>
          </p:nvPr>
        </p:nvSpPr>
        <p:spPr/>
        <p:txBody>
          <a:bodyPr>
            <a:normAutofit/>
          </a:bodyPr>
          <a:lstStyle/>
          <a:p>
            <a:r>
              <a:rPr lang="en-IN" b="1" dirty="0"/>
              <a:t>PROBLEM STATEMENT
PROJECT OVERVIEW</a:t>
            </a:r>
          </a:p>
          <a:p>
            <a:r>
              <a:rPr lang="en-IN" b="1" dirty="0"/>
              <a:t>TOOLS AND TECHNOLOGIES
PORTFOLIO DESIGN AND LAYOUT
FEATURES AND FUNCTIONALITY
RESULT AND SCREENSHOTS
CONCLUSION</a:t>
            </a:r>
            <a:endParaRPr lang="en-US" b="1" dirty="0"/>
          </a:p>
        </p:txBody>
      </p:sp>
      <p:pic>
        <p:nvPicPr>
          <p:cNvPr id="4" name="Picture 3">
            <a:extLst>
              <a:ext uri="{FF2B5EF4-FFF2-40B4-BE49-F238E27FC236}">
                <a16:creationId xmlns:a16="http://schemas.microsoft.com/office/drawing/2014/main" id="{EB4B37EE-0E8E-E10F-BA98-14CAC9B4A232}"/>
              </a:ext>
            </a:extLst>
          </p:cNvPr>
          <p:cNvPicPr>
            <a:picLocks noChangeAspect="1"/>
          </p:cNvPicPr>
          <p:nvPr/>
        </p:nvPicPr>
        <p:blipFill>
          <a:blip r:embed="rId2"/>
          <a:stretch>
            <a:fillRect/>
          </a:stretch>
        </p:blipFill>
        <p:spPr>
          <a:xfrm>
            <a:off x="6096000" y="2603501"/>
            <a:ext cx="4739447" cy="3416300"/>
          </a:xfrm>
          <a:prstGeom prst="rect">
            <a:avLst/>
          </a:prstGeom>
        </p:spPr>
      </p:pic>
    </p:spTree>
    <p:extLst>
      <p:ext uri="{BB962C8B-B14F-4D97-AF65-F5344CB8AC3E}">
        <p14:creationId xmlns:p14="http://schemas.microsoft.com/office/powerpoint/2010/main" val="3508037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EE5D-EC01-035E-1045-706CC354903E}"/>
              </a:ext>
            </a:extLst>
          </p:cNvPr>
          <p:cNvSpPr>
            <a:spLocks noGrp="1"/>
          </p:cNvSpPr>
          <p:nvPr>
            <p:ph type="title"/>
          </p:nvPr>
        </p:nvSpPr>
        <p:spPr/>
        <p:txBody>
          <a:bodyPr/>
          <a:lstStyle/>
          <a:p>
            <a:r>
              <a:rPr lang="en-IN" b="1" dirty="0">
                <a:solidFill>
                  <a:schemeClr val="tx1"/>
                </a:solidFill>
              </a:rPr>
              <a:t>PROJECT</a:t>
            </a:r>
            <a:r>
              <a:rPr lang="en-IN" b="1" dirty="0">
                <a:solidFill>
                  <a:schemeClr val="bg1"/>
                </a:solidFill>
              </a:rPr>
              <a:t> TITLE</a:t>
            </a:r>
            <a:endParaRPr lang="en-US" b="1" dirty="0">
              <a:solidFill>
                <a:schemeClr val="bg1"/>
              </a:solidFill>
            </a:endParaRPr>
          </a:p>
        </p:txBody>
      </p:sp>
      <p:sp>
        <p:nvSpPr>
          <p:cNvPr id="3" name="Content Placeholder 2">
            <a:extLst>
              <a:ext uri="{FF2B5EF4-FFF2-40B4-BE49-F238E27FC236}">
                <a16:creationId xmlns:a16="http://schemas.microsoft.com/office/drawing/2014/main" id="{4AF8617F-9D81-B691-9CFA-760ABF7B6496}"/>
              </a:ext>
            </a:extLst>
          </p:cNvPr>
          <p:cNvSpPr>
            <a:spLocks noGrp="1"/>
          </p:cNvSpPr>
          <p:nvPr>
            <p:ph idx="1"/>
          </p:nvPr>
        </p:nvSpPr>
        <p:spPr>
          <a:xfrm>
            <a:off x="296200" y="2317036"/>
            <a:ext cx="8825659" cy="3416300"/>
          </a:xfrm>
        </p:spPr>
        <p:txBody>
          <a:bodyPr/>
          <a:lstStyle/>
          <a:p>
            <a:r>
              <a:rPr lang="en-IN" dirty="0"/>
              <a:t>In the modern professional and academic world, resumes and traditional portfolios are no longer sufficient to highlight an individual’s true potential. Employers, recruiters, and clients now expect a digital presence where they can quickly evaluate a candidate’s skills, projects, and achievements.
A Digital Portfolio addresses this issue by creating an online platform that is interactive, visually appealing, and accessible globally. It allows users to present themselves effectively while leaving a strong professional impression.</a:t>
            </a:r>
            <a:endParaRPr lang="en-US" dirty="0"/>
          </a:p>
        </p:txBody>
      </p:sp>
      <p:pic>
        <p:nvPicPr>
          <p:cNvPr id="4" name="Picture 3">
            <a:extLst>
              <a:ext uri="{FF2B5EF4-FFF2-40B4-BE49-F238E27FC236}">
                <a16:creationId xmlns:a16="http://schemas.microsoft.com/office/drawing/2014/main" id="{ADF9B512-F670-5C4F-011A-8E7C1F7F0169}"/>
              </a:ext>
            </a:extLst>
          </p:cNvPr>
          <p:cNvPicPr>
            <a:picLocks noChangeAspect="1"/>
          </p:cNvPicPr>
          <p:nvPr/>
        </p:nvPicPr>
        <p:blipFill>
          <a:blip r:embed="rId2"/>
          <a:stretch>
            <a:fillRect/>
          </a:stretch>
        </p:blipFill>
        <p:spPr>
          <a:xfrm>
            <a:off x="8074525" y="4608672"/>
            <a:ext cx="3063349" cy="2249328"/>
          </a:xfrm>
          <a:prstGeom prst="rect">
            <a:avLst/>
          </a:prstGeom>
        </p:spPr>
      </p:pic>
    </p:spTree>
    <p:extLst>
      <p:ext uri="{BB962C8B-B14F-4D97-AF65-F5344CB8AC3E}">
        <p14:creationId xmlns:p14="http://schemas.microsoft.com/office/powerpoint/2010/main" val="351034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9C02-1438-1B09-3468-5B1D4EAD6FB0}"/>
              </a:ext>
            </a:extLst>
          </p:cNvPr>
          <p:cNvSpPr>
            <a:spLocks noGrp="1"/>
          </p:cNvSpPr>
          <p:nvPr>
            <p:ph type="title"/>
          </p:nvPr>
        </p:nvSpPr>
        <p:spPr/>
        <p:txBody>
          <a:bodyPr/>
          <a:lstStyle/>
          <a:p>
            <a:r>
              <a:rPr lang="en-IN" b="1" dirty="0">
                <a:solidFill>
                  <a:schemeClr val="bg1"/>
                </a:solidFill>
              </a:rPr>
              <a:t>PROJECT </a:t>
            </a:r>
            <a:r>
              <a:rPr lang="en-IN" b="1" dirty="0">
                <a:solidFill>
                  <a:schemeClr val="tx1"/>
                </a:solidFill>
              </a:rPr>
              <a:t>OVERVIEW:</a:t>
            </a:r>
            <a:endParaRPr lang="en-US" b="1" dirty="0">
              <a:solidFill>
                <a:schemeClr val="tx1"/>
              </a:solidFill>
            </a:endParaRPr>
          </a:p>
        </p:txBody>
      </p:sp>
      <p:sp>
        <p:nvSpPr>
          <p:cNvPr id="3" name="Content Placeholder 2">
            <a:extLst>
              <a:ext uri="{FF2B5EF4-FFF2-40B4-BE49-F238E27FC236}">
                <a16:creationId xmlns:a16="http://schemas.microsoft.com/office/drawing/2014/main" id="{49F02044-452F-A686-3378-E55472857424}"/>
              </a:ext>
            </a:extLst>
          </p:cNvPr>
          <p:cNvSpPr>
            <a:spLocks noGrp="1"/>
          </p:cNvSpPr>
          <p:nvPr>
            <p:ph idx="1"/>
          </p:nvPr>
        </p:nvSpPr>
        <p:spPr>
          <a:xfrm>
            <a:off x="611637" y="2363877"/>
            <a:ext cx="9848046" cy="2130245"/>
          </a:xfrm>
        </p:spPr>
        <p:txBody>
          <a:bodyPr/>
          <a:lstStyle/>
          <a:p>
            <a:r>
              <a:rPr lang="en-IN" dirty="0"/>
              <a:t>The Digital Portfolio project aims to design and develop a personalized, web-based portfolio that showcases an individual’s educational background, technical skills, projects, certifications, and achievements. The portfolio will be simple, attractive, and responsive across devices.
The main objective is to provide an online professional identity for users that can be shared with potential employers,  institutions, or clients.</a:t>
            </a:r>
            <a:endParaRPr lang="en-US" dirty="0"/>
          </a:p>
        </p:txBody>
      </p:sp>
      <p:pic>
        <p:nvPicPr>
          <p:cNvPr id="4" name="Picture 3">
            <a:extLst>
              <a:ext uri="{FF2B5EF4-FFF2-40B4-BE49-F238E27FC236}">
                <a16:creationId xmlns:a16="http://schemas.microsoft.com/office/drawing/2014/main" id="{45223908-B936-E833-E2FD-4DF77DFEB4BD}"/>
              </a:ext>
            </a:extLst>
          </p:cNvPr>
          <p:cNvPicPr>
            <a:picLocks noChangeAspect="1"/>
          </p:cNvPicPr>
          <p:nvPr/>
        </p:nvPicPr>
        <p:blipFill>
          <a:blip r:embed="rId2"/>
          <a:stretch>
            <a:fillRect/>
          </a:stretch>
        </p:blipFill>
        <p:spPr>
          <a:xfrm>
            <a:off x="7219982" y="4168587"/>
            <a:ext cx="4170468" cy="2506043"/>
          </a:xfrm>
          <a:prstGeom prst="rect">
            <a:avLst/>
          </a:prstGeom>
        </p:spPr>
      </p:pic>
    </p:spTree>
    <p:extLst>
      <p:ext uri="{BB962C8B-B14F-4D97-AF65-F5344CB8AC3E}">
        <p14:creationId xmlns:p14="http://schemas.microsoft.com/office/powerpoint/2010/main" val="404613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2FE36-7C74-4958-FEE9-131E5AF104A9}"/>
              </a:ext>
            </a:extLst>
          </p:cNvPr>
          <p:cNvSpPr>
            <a:spLocks noGrp="1"/>
          </p:cNvSpPr>
          <p:nvPr>
            <p:ph type="title"/>
          </p:nvPr>
        </p:nvSpPr>
        <p:spPr/>
        <p:txBody>
          <a:bodyPr/>
          <a:lstStyle/>
          <a:p>
            <a:r>
              <a:rPr lang="en-IN" b="1" dirty="0">
                <a:solidFill>
                  <a:schemeClr val="bg1"/>
                </a:solidFill>
              </a:rPr>
              <a:t>WHO ARE </a:t>
            </a:r>
            <a:r>
              <a:rPr lang="en-IN" b="1" dirty="0">
                <a:solidFill>
                  <a:schemeClr val="tx1"/>
                </a:solidFill>
              </a:rPr>
              <a:t>THE</a:t>
            </a:r>
            <a:r>
              <a:rPr lang="en-IN" b="1" dirty="0">
                <a:solidFill>
                  <a:schemeClr val="bg1"/>
                </a:solidFill>
              </a:rPr>
              <a:t> </a:t>
            </a:r>
            <a:r>
              <a:rPr lang="en-IN" b="1" dirty="0">
                <a:solidFill>
                  <a:schemeClr val="tx1"/>
                </a:solidFill>
              </a:rPr>
              <a:t>END USER:</a:t>
            </a:r>
            <a:endParaRPr lang="en-US" b="1" dirty="0">
              <a:solidFill>
                <a:schemeClr val="tx1"/>
              </a:solidFill>
            </a:endParaRPr>
          </a:p>
        </p:txBody>
      </p:sp>
      <p:sp>
        <p:nvSpPr>
          <p:cNvPr id="3" name="Content Placeholder 2">
            <a:extLst>
              <a:ext uri="{FF2B5EF4-FFF2-40B4-BE49-F238E27FC236}">
                <a16:creationId xmlns:a16="http://schemas.microsoft.com/office/drawing/2014/main" id="{A610F9B7-E103-64B9-EA6A-7047285F5DEA}"/>
              </a:ext>
            </a:extLst>
          </p:cNvPr>
          <p:cNvSpPr>
            <a:spLocks noGrp="1"/>
          </p:cNvSpPr>
          <p:nvPr>
            <p:ph idx="1"/>
          </p:nvPr>
        </p:nvSpPr>
        <p:spPr/>
        <p:txBody>
          <a:bodyPr>
            <a:normAutofit/>
          </a:bodyPr>
          <a:lstStyle/>
          <a:p>
            <a:endParaRPr lang="en-IN" dirty="0"/>
          </a:p>
          <a:p>
            <a:r>
              <a:rPr lang="en-IN" b="1" dirty="0"/>
              <a:t>Students</a:t>
            </a:r>
            <a:r>
              <a:rPr lang="en-IN" dirty="0"/>
              <a:t> – to present academic projects, skills, and achievements for internships or higher studies.
</a:t>
            </a:r>
            <a:r>
              <a:rPr lang="en-IN" b="1" dirty="0"/>
              <a:t>Job</a:t>
            </a:r>
            <a:r>
              <a:rPr lang="en-IN" dirty="0"/>
              <a:t> </a:t>
            </a:r>
            <a:r>
              <a:rPr lang="en-IN" b="1" dirty="0"/>
              <a:t>Seekers</a:t>
            </a:r>
            <a:r>
              <a:rPr lang="en-IN" dirty="0"/>
              <a:t>/</a:t>
            </a:r>
            <a:r>
              <a:rPr lang="en-IN" b="1" dirty="0"/>
              <a:t>Professionals</a:t>
            </a:r>
            <a:r>
              <a:rPr lang="en-IN" dirty="0"/>
              <a:t> – to highlight resumes, work experience, and project contributions.
</a:t>
            </a:r>
            <a:r>
              <a:rPr lang="en-IN" b="1" dirty="0"/>
              <a:t>Freelancers</a:t>
            </a:r>
            <a:r>
              <a:rPr lang="en-IN" dirty="0"/>
              <a:t> – to showcase previous work and attract new clients.
</a:t>
            </a:r>
            <a:r>
              <a:rPr lang="en-IN" b="1" dirty="0"/>
              <a:t>Researchers</a:t>
            </a:r>
            <a:r>
              <a:rPr lang="en-IN" dirty="0"/>
              <a:t>/</a:t>
            </a:r>
            <a:r>
              <a:rPr lang="en-IN" b="1" dirty="0"/>
              <a:t>Academicians</a:t>
            </a:r>
            <a:r>
              <a:rPr lang="en-IN" dirty="0"/>
              <a:t> – to display publications, research projects, and academic achievements.
</a:t>
            </a:r>
            <a:r>
              <a:rPr lang="en-IN" b="1" dirty="0"/>
              <a:t>Employers</a:t>
            </a:r>
            <a:r>
              <a:rPr lang="en-IN" dirty="0"/>
              <a:t>/</a:t>
            </a:r>
            <a:r>
              <a:rPr lang="en-IN" b="1" dirty="0"/>
              <a:t>Recruiters</a:t>
            </a:r>
            <a:r>
              <a:rPr lang="en-IN" dirty="0"/>
              <a:t> – who use the portfolio to assess candidates quickly and efficiently.</a:t>
            </a:r>
            <a:endParaRPr lang="en-US" dirty="0"/>
          </a:p>
        </p:txBody>
      </p:sp>
      <p:pic>
        <p:nvPicPr>
          <p:cNvPr id="4" name="Picture 3">
            <a:extLst>
              <a:ext uri="{FF2B5EF4-FFF2-40B4-BE49-F238E27FC236}">
                <a16:creationId xmlns:a16="http://schemas.microsoft.com/office/drawing/2014/main" id="{7E5E9780-80FD-BF0D-1C5B-3A30D50C8286}"/>
              </a:ext>
            </a:extLst>
          </p:cNvPr>
          <p:cNvPicPr>
            <a:picLocks noChangeAspect="1"/>
          </p:cNvPicPr>
          <p:nvPr/>
        </p:nvPicPr>
        <p:blipFill>
          <a:blip r:embed="rId2"/>
          <a:stretch>
            <a:fillRect/>
          </a:stretch>
        </p:blipFill>
        <p:spPr>
          <a:xfrm>
            <a:off x="9486289" y="2383797"/>
            <a:ext cx="2585194" cy="2897230"/>
          </a:xfrm>
          <a:prstGeom prst="rect">
            <a:avLst/>
          </a:prstGeom>
        </p:spPr>
      </p:pic>
    </p:spTree>
    <p:extLst>
      <p:ext uri="{BB962C8B-B14F-4D97-AF65-F5344CB8AC3E}">
        <p14:creationId xmlns:p14="http://schemas.microsoft.com/office/powerpoint/2010/main" val="374684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8ED56-66AA-C376-040F-CD96578642E6}"/>
              </a:ext>
            </a:extLst>
          </p:cNvPr>
          <p:cNvSpPr>
            <a:spLocks noGrp="1"/>
          </p:cNvSpPr>
          <p:nvPr>
            <p:ph type="title"/>
          </p:nvPr>
        </p:nvSpPr>
        <p:spPr>
          <a:xfrm>
            <a:off x="662191" y="582231"/>
            <a:ext cx="8596668" cy="2015972"/>
          </a:xfrm>
        </p:spPr>
        <p:txBody>
          <a:bodyPr/>
          <a:lstStyle/>
          <a:p>
            <a:r>
              <a:rPr lang="en-IN" b="1" dirty="0">
                <a:solidFill>
                  <a:schemeClr val="tx1"/>
                </a:solidFill>
              </a:rPr>
              <a:t>TOOLS</a:t>
            </a:r>
            <a:r>
              <a:rPr lang="en-IN" b="1" dirty="0">
                <a:solidFill>
                  <a:schemeClr val="bg1"/>
                </a:solidFill>
              </a:rPr>
              <a:t> AND TECHNOLOGY:</a:t>
            </a:r>
            <a:endParaRPr lang="en-US" b="1" dirty="0">
              <a:solidFill>
                <a:schemeClr val="bg1"/>
              </a:solidFill>
            </a:endParaRPr>
          </a:p>
        </p:txBody>
      </p:sp>
      <p:sp>
        <p:nvSpPr>
          <p:cNvPr id="6" name="Content Placeholder 5">
            <a:extLst>
              <a:ext uri="{FF2B5EF4-FFF2-40B4-BE49-F238E27FC236}">
                <a16:creationId xmlns:a16="http://schemas.microsoft.com/office/drawing/2014/main" id="{29FCFC74-B257-69A0-8984-EE43E3CDF19A}"/>
              </a:ext>
            </a:extLst>
          </p:cNvPr>
          <p:cNvSpPr>
            <a:spLocks noGrp="1"/>
          </p:cNvSpPr>
          <p:nvPr>
            <p:ph idx="1"/>
          </p:nvPr>
        </p:nvSpPr>
        <p:spPr>
          <a:xfrm>
            <a:off x="433200" y="2603500"/>
            <a:ext cx="8825659" cy="3416300"/>
          </a:xfrm>
        </p:spPr>
        <p:txBody>
          <a:bodyPr>
            <a:normAutofit fontScale="92500" lnSpcReduction="20000"/>
          </a:bodyPr>
          <a:lstStyle/>
          <a:p>
            <a:r>
              <a:rPr lang="en-IN" b="1" dirty="0"/>
              <a:t>HTML (</a:t>
            </a:r>
            <a:r>
              <a:rPr lang="en-IN" b="1" dirty="0" err="1"/>
              <a:t>HyperText</a:t>
            </a:r>
            <a:r>
              <a:rPr lang="en-IN" b="1" dirty="0"/>
              <a:t> </a:t>
            </a:r>
            <a:r>
              <a:rPr lang="en-IN" b="1" dirty="0" err="1"/>
              <a:t>Markup</a:t>
            </a:r>
            <a:r>
              <a:rPr lang="en-IN" b="1" dirty="0"/>
              <a:t> Language)</a:t>
            </a:r>
            <a:r>
              <a:rPr lang="en-IN" dirty="0"/>
              <a:t>
Used to create the structure of the portfolio.
Helps organize the content into sections like About Me, Projects, Skills, and Contact.
</a:t>
            </a:r>
            <a:r>
              <a:rPr lang="en-IN" b="1" dirty="0"/>
              <a:t> CSS (Cascading Style Sheets)</a:t>
            </a:r>
            <a:r>
              <a:rPr lang="en-IN" dirty="0"/>
              <a:t>
Used for styling and design of the portfolio.
Controls layout, </a:t>
            </a:r>
            <a:r>
              <a:rPr lang="en-IN" dirty="0" err="1"/>
              <a:t>colors</a:t>
            </a:r>
            <a:r>
              <a:rPr lang="en-IN" dirty="0"/>
              <a:t>, fonts, animations, and responsiveness to make the portfolio visually appealing and user-friendly.
 </a:t>
            </a:r>
            <a:r>
              <a:rPr lang="en-IN" b="1" dirty="0"/>
              <a:t>JavaScript</a:t>
            </a:r>
            <a:r>
              <a:rPr lang="en-IN" dirty="0"/>
              <a:t>
Provides interactivity and functionality to the portfolio.
Enables features like navigation menus, interactive forms, animations, and smooth scrolling.</a:t>
            </a:r>
            <a:endParaRPr lang="en-US" dirty="0"/>
          </a:p>
        </p:txBody>
      </p:sp>
      <p:pic>
        <p:nvPicPr>
          <p:cNvPr id="4" name="Picture 3">
            <a:extLst>
              <a:ext uri="{FF2B5EF4-FFF2-40B4-BE49-F238E27FC236}">
                <a16:creationId xmlns:a16="http://schemas.microsoft.com/office/drawing/2014/main" id="{F957030E-5615-3447-D4EF-4A665984FF49}"/>
              </a:ext>
            </a:extLst>
          </p:cNvPr>
          <p:cNvPicPr>
            <a:picLocks noChangeAspect="1"/>
          </p:cNvPicPr>
          <p:nvPr/>
        </p:nvPicPr>
        <p:blipFill>
          <a:blip r:embed="rId2"/>
          <a:stretch>
            <a:fillRect/>
          </a:stretch>
        </p:blipFill>
        <p:spPr>
          <a:xfrm>
            <a:off x="9241596" y="2603500"/>
            <a:ext cx="2286202" cy="3118857"/>
          </a:xfrm>
          <a:prstGeom prst="rect">
            <a:avLst/>
          </a:prstGeom>
        </p:spPr>
      </p:pic>
    </p:spTree>
    <p:extLst>
      <p:ext uri="{BB962C8B-B14F-4D97-AF65-F5344CB8AC3E}">
        <p14:creationId xmlns:p14="http://schemas.microsoft.com/office/powerpoint/2010/main" val="3895699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87BC-AE87-2B83-28CA-A8B6DABB8A61}"/>
              </a:ext>
            </a:extLst>
          </p:cNvPr>
          <p:cNvSpPr>
            <a:spLocks noGrp="1"/>
          </p:cNvSpPr>
          <p:nvPr>
            <p:ph type="title"/>
          </p:nvPr>
        </p:nvSpPr>
        <p:spPr/>
        <p:txBody>
          <a:bodyPr/>
          <a:lstStyle/>
          <a:p>
            <a:r>
              <a:rPr lang="en-IN" b="1" dirty="0">
                <a:solidFill>
                  <a:schemeClr val="tx1"/>
                </a:solidFill>
              </a:rPr>
              <a:t>PORTFOLIO</a:t>
            </a:r>
            <a:r>
              <a:rPr lang="en-IN" b="1" dirty="0">
                <a:solidFill>
                  <a:schemeClr val="bg1"/>
                </a:solidFill>
              </a:rPr>
              <a:t> DESIGNS AND LAYOUT:</a:t>
            </a:r>
            <a:endParaRPr lang="en-US" b="1" dirty="0">
              <a:solidFill>
                <a:schemeClr val="bg1"/>
              </a:solidFill>
            </a:endParaRPr>
          </a:p>
        </p:txBody>
      </p:sp>
      <p:sp>
        <p:nvSpPr>
          <p:cNvPr id="3" name="Content Placeholder 2">
            <a:extLst>
              <a:ext uri="{FF2B5EF4-FFF2-40B4-BE49-F238E27FC236}">
                <a16:creationId xmlns:a16="http://schemas.microsoft.com/office/drawing/2014/main" id="{2DBE4AD5-0C78-762F-62EE-095D577FE242}"/>
              </a:ext>
            </a:extLst>
          </p:cNvPr>
          <p:cNvSpPr>
            <a:spLocks noGrp="1"/>
          </p:cNvSpPr>
          <p:nvPr>
            <p:ph idx="1"/>
          </p:nvPr>
        </p:nvSpPr>
        <p:spPr>
          <a:xfrm>
            <a:off x="1112439" y="2469369"/>
            <a:ext cx="8161563" cy="3571994"/>
          </a:xfrm>
          <a:noFill/>
          <a:ln>
            <a:noFill/>
          </a:ln>
        </p:spPr>
        <p:style>
          <a:lnRef idx="0">
            <a:scrgbClr r="0" g="0" b="0"/>
          </a:lnRef>
          <a:fillRef idx="0">
            <a:scrgbClr r="0" g="0" b="0"/>
          </a:fillRef>
          <a:effectRef idx="0">
            <a:scrgbClr r="0" g="0" b="0"/>
          </a:effectRef>
          <a:fontRef idx="minor">
            <a:schemeClr val="dk1"/>
          </a:fontRef>
        </p:style>
        <p:txBody>
          <a:bodyPr>
            <a:normAutofit fontScale="92500"/>
          </a:bodyPr>
          <a:lstStyle/>
          <a:p>
            <a:r>
              <a:rPr lang="en-IN" sz="2000" dirty="0">
                <a:solidFill>
                  <a:schemeClr val="tx1"/>
                </a:solidFill>
              </a:rPr>
              <a:t>The portfolio will be structured into the following sections:</a:t>
            </a:r>
          </a:p>
          <a:p>
            <a:endParaRPr lang="en-IN" b="1" dirty="0"/>
          </a:p>
          <a:p>
            <a:r>
              <a:rPr lang="en-IN" b="1" dirty="0"/>
              <a:t>Home</a:t>
            </a:r>
            <a:r>
              <a:rPr lang="en-IN" dirty="0"/>
              <a:t> </a:t>
            </a:r>
            <a:r>
              <a:rPr lang="en-IN" b="1" dirty="0"/>
              <a:t>Page/Banner</a:t>
            </a:r>
            <a:r>
              <a:rPr lang="en-IN" dirty="0"/>
              <a:t> – A professional introduction with name, role, and background.</a:t>
            </a:r>
          </a:p>
          <a:p>
            <a:r>
              <a:rPr lang="en-IN" dirty="0"/>
              <a:t> </a:t>
            </a:r>
            <a:r>
              <a:rPr lang="en-IN" b="1" dirty="0"/>
              <a:t>About</a:t>
            </a:r>
            <a:r>
              <a:rPr lang="en-IN" dirty="0"/>
              <a:t> </a:t>
            </a:r>
            <a:r>
              <a:rPr lang="en-IN" b="1" dirty="0"/>
              <a:t>Me</a:t>
            </a:r>
            <a:r>
              <a:rPr lang="en-IN" dirty="0"/>
              <a:t> – Personal profile, education details, and career goals.
 </a:t>
            </a:r>
            <a:r>
              <a:rPr lang="en-IN" b="1" dirty="0"/>
              <a:t>Skills</a:t>
            </a:r>
            <a:r>
              <a:rPr lang="en-IN" dirty="0"/>
              <a:t> – Technical and soft skills represented with icons or progress visuals.</a:t>
            </a:r>
          </a:p>
          <a:p>
            <a:r>
              <a:rPr lang="en-IN" b="1" dirty="0"/>
              <a:t>Projects</a:t>
            </a:r>
            <a:r>
              <a:rPr lang="en-IN" dirty="0"/>
              <a:t> – Detailed descriptions with images, GitHub links, and live demos.</a:t>
            </a:r>
          </a:p>
          <a:p>
            <a:r>
              <a:rPr lang="en-IN" dirty="0"/>
              <a:t> </a:t>
            </a:r>
            <a:r>
              <a:rPr lang="en-IN" b="1" dirty="0"/>
              <a:t>Certifications &amp; Achievements</a:t>
            </a:r>
            <a:r>
              <a:rPr lang="en-IN" dirty="0"/>
              <a:t> – Academic and professional recognitions.
 </a:t>
            </a:r>
            <a:r>
              <a:rPr lang="en-IN" b="1" dirty="0"/>
              <a:t>Contact</a:t>
            </a:r>
            <a:r>
              <a:rPr lang="en-IN" dirty="0"/>
              <a:t> – Contact form, email, phone, and links to LinkedIn/GitHub.</a:t>
            </a:r>
            <a:endParaRPr lang="en-US" dirty="0"/>
          </a:p>
        </p:txBody>
      </p:sp>
      <p:pic>
        <p:nvPicPr>
          <p:cNvPr id="4" name="Picture 3">
            <a:extLst>
              <a:ext uri="{FF2B5EF4-FFF2-40B4-BE49-F238E27FC236}">
                <a16:creationId xmlns:a16="http://schemas.microsoft.com/office/drawing/2014/main" id="{E378CFBA-A624-EC0F-5401-ACBBD7E062EC}"/>
              </a:ext>
            </a:extLst>
          </p:cNvPr>
          <p:cNvPicPr>
            <a:picLocks noChangeAspect="1"/>
          </p:cNvPicPr>
          <p:nvPr/>
        </p:nvPicPr>
        <p:blipFill>
          <a:blip r:embed="rId2"/>
          <a:stretch>
            <a:fillRect/>
          </a:stretch>
        </p:blipFill>
        <p:spPr>
          <a:xfrm>
            <a:off x="9425167" y="3105047"/>
            <a:ext cx="2363422" cy="3131082"/>
          </a:xfrm>
          <a:prstGeom prst="rect">
            <a:avLst/>
          </a:prstGeom>
        </p:spPr>
      </p:pic>
    </p:spTree>
    <p:extLst>
      <p:ext uri="{BB962C8B-B14F-4D97-AF65-F5344CB8AC3E}">
        <p14:creationId xmlns:p14="http://schemas.microsoft.com/office/powerpoint/2010/main" val="37490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1A32-092D-4272-8FEC-F919A7A47E38}"/>
              </a:ext>
            </a:extLst>
          </p:cNvPr>
          <p:cNvSpPr>
            <a:spLocks noGrp="1"/>
          </p:cNvSpPr>
          <p:nvPr>
            <p:ph type="title"/>
          </p:nvPr>
        </p:nvSpPr>
        <p:spPr/>
        <p:txBody>
          <a:bodyPr/>
          <a:lstStyle/>
          <a:p>
            <a:r>
              <a:rPr lang="en-IN" b="1" dirty="0">
                <a:solidFill>
                  <a:schemeClr val="tx1"/>
                </a:solidFill>
              </a:rPr>
              <a:t>FEATURES</a:t>
            </a:r>
            <a:r>
              <a:rPr lang="en-IN" b="1" dirty="0">
                <a:solidFill>
                  <a:schemeClr val="bg1"/>
                </a:solidFill>
              </a:rPr>
              <a:t> AND FUNCTIONALITY</a:t>
            </a:r>
            <a:endParaRPr lang="en-US" b="1" dirty="0">
              <a:solidFill>
                <a:schemeClr val="bg1"/>
              </a:solidFill>
            </a:endParaRPr>
          </a:p>
        </p:txBody>
      </p:sp>
      <p:sp>
        <p:nvSpPr>
          <p:cNvPr id="3" name="Content Placeholder 2">
            <a:extLst>
              <a:ext uri="{FF2B5EF4-FFF2-40B4-BE49-F238E27FC236}">
                <a16:creationId xmlns:a16="http://schemas.microsoft.com/office/drawing/2014/main" id="{0A18B0F2-0455-B941-A727-0C5F88A460C2}"/>
              </a:ext>
            </a:extLst>
          </p:cNvPr>
          <p:cNvSpPr>
            <a:spLocks noGrp="1"/>
          </p:cNvSpPr>
          <p:nvPr>
            <p:ph idx="1"/>
          </p:nvPr>
        </p:nvSpPr>
        <p:spPr>
          <a:xfrm>
            <a:off x="895115" y="2603500"/>
            <a:ext cx="8825659" cy="3416300"/>
          </a:xfrm>
        </p:spPr>
        <p:txBody>
          <a:bodyPr>
            <a:normAutofit/>
          </a:bodyPr>
          <a:lstStyle/>
          <a:p>
            <a:r>
              <a:rPr lang="en-IN" sz="2000" dirty="0">
                <a:solidFill>
                  <a:schemeClr val="tx1"/>
                </a:solidFill>
              </a:rPr>
              <a:t>Responsive design that adapts to all screen sizes.
Smooth navigation with interactive animations and effects.
Project showcase with descriptions, screenshots, and external links.
Option to download resume in PDF format.
Social media integration for LinkedIn, GitHub, or personal blogs.
Contact form with email integration for direct communication.
Optional visitor analytics to track portfolio reach and en</a:t>
            </a:r>
            <a:r>
              <a:rPr lang="en-IN" dirty="0"/>
              <a:t>gagement.</a:t>
            </a:r>
            <a:endParaRPr lang="en-US" dirty="0"/>
          </a:p>
        </p:txBody>
      </p:sp>
      <p:pic>
        <p:nvPicPr>
          <p:cNvPr id="4" name="Picture 3">
            <a:extLst>
              <a:ext uri="{FF2B5EF4-FFF2-40B4-BE49-F238E27FC236}">
                <a16:creationId xmlns:a16="http://schemas.microsoft.com/office/drawing/2014/main" id="{34956A18-07F4-D4C8-3F97-EE233AC1AA45}"/>
              </a:ext>
            </a:extLst>
          </p:cNvPr>
          <p:cNvPicPr>
            <a:picLocks noChangeAspect="1"/>
          </p:cNvPicPr>
          <p:nvPr/>
        </p:nvPicPr>
        <p:blipFill>
          <a:blip r:embed="rId2"/>
          <a:stretch>
            <a:fillRect/>
          </a:stretch>
        </p:blipFill>
        <p:spPr>
          <a:xfrm>
            <a:off x="9916367" y="2603500"/>
            <a:ext cx="2041509" cy="3009807"/>
          </a:xfrm>
          <a:prstGeom prst="rect">
            <a:avLst/>
          </a:prstGeom>
        </p:spPr>
      </p:pic>
    </p:spTree>
    <p:extLst>
      <p:ext uri="{BB962C8B-B14F-4D97-AF65-F5344CB8AC3E}">
        <p14:creationId xmlns:p14="http://schemas.microsoft.com/office/powerpoint/2010/main" val="23313763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DIGITAL PORTFOLIO:</vt:lpstr>
      <vt:lpstr>PROJECT TITLE</vt:lpstr>
      <vt:lpstr>AGENDA</vt:lpstr>
      <vt:lpstr>PROJECT TITLE</vt:lpstr>
      <vt:lpstr>PROJECT OVERVIEW:</vt:lpstr>
      <vt:lpstr>WHO ARE THE END USER:</vt:lpstr>
      <vt:lpstr>TOOLS AND TECHNOLOGY:</vt:lpstr>
      <vt:lpstr>PORTFOLIO DESIGNS AND LAYOUT:</vt:lpstr>
      <vt:lpstr>FEATURES AND FUNCTIONALITY</vt:lpstr>
      <vt:lpstr>RESULTS AND SCREEN SHOTS</vt:lpstr>
      <vt:lpstr>RESULT AND SCREENSHOTS</vt:lpstr>
      <vt:lpstr>RESULTS AND SCREENSHOTS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Mohana priya S</dc:creator>
  <cp:lastModifiedBy>Mohana priya S</cp:lastModifiedBy>
  <cp:revision>33</cp:revision>
  <dcterms:created xsi:type="dcterms:W3CDTF">2025-09-08T14:21:07Z</dcterms:created>
  <dcterms:modified xsi:type="dcterms:W3CDTF">2025-09-19T13:23:49Z</dcterms:modified>
</cp:coreProperties>
</file>