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omorrow Bold" charset="1" panose="00000000000000000000"/>
      <p:regular r:id="rId19"/>
    </p:embeddedFont>
    <p:embeddedFont>
      <p:font typeface="Canva Sans Bold" charset="1" panose="020B0803030501040103"/>
      <p:regular r:id="rId20"/>
    </p:embeddedFont>
    <p:embeddedFont>
      <p:font typeface="Canva Sans" charset="1" panose="020B05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 Id="rId8" Target="../media/image25.png" Type="http://schemas.openxmlformats.org/officeDocument/2006/relationships/image"/><Relationship Id="rId9" Target="../media/image2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84BEB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516105" cy="8229600"/>
            <a:chOff x="0" y="0"/>
            <a:chExt cx="4349921" cy="2167467"/>
          </a:xfrm>
        </p:grpSpPr>
        <p:sp>
          <p:nvSpPr>
            <p:cNvPr name="Freeform 3" id="3"/>
            <p:cNvSpPr/>
            <p:nvPr/>
          </p:nvSpPr>
          <p:spPr>
            <a:xfrm flipH="false" flipV="false" rot="0">
              <a:off x="0" y="0"/>
              <a:ext cx="4349921" cy="2167467"/>
            </a:xfrm>
            <a:custGeom>
              <a:avLst/>
              <a:gdLst/>
              <a:ahLst/>
              <a:cxnLst/>
              <a:rect r="r" b="b" t="t" l="l"/>
              <a:pathLst>
                <a:path h="2167467" w="4349921">
                  <a:moveTo>
                    <a:pt x="0" y="0"/>
                  </a:moveTo>
                  <a:lnTo>
                    <a:pt x="4349921" y="0"/>
                  </a:lnTo>
                  <a:lnTo>
                    <a:pt x="4349921" y="2167467"/>
                  </a:lnTo>
                  <a:lnTo>
                    <a:pt x="0" y="2167467"/>
                  </a:lnTo>
                  <a:close/>
                </a:path>
              </a:pathLst>
            </a:custGeom>
            <a:solidFill>
              <a:srgbClr val="000000">
                <a:alpha val="0"/>
              </a:srgbClr>
            </a:solidFill>
            <a:ln w="28575" cap="sq">
              <a:solidFill>
                <a:srgbClr val="FFFFFF"/>
              </a:solidFill>
              <a:prstDash val="solid"/>
              <a:miter/>
            </a:ln>
          </p:spPr>
        </p:sp>
        <p:sp>
          <p:nvSpPr>
            <p:cNvPr name="TextBox 4" id="4"/>
            <p:cNvSpPr txBox="true"/>
            <p:nvPr/>
          </p:nvSpPr>
          <p:spPr>
            <a:xfrm>
              <a:off x="0" y="-38100"/>
              <a:ext cx="4349921" cy="220556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6614228">
            <a:off x="1963197" y="3834873"/>
            <a:ext cx="1000490" cy="987756"/>
          </a:xfrm>
          <a:custGeom>
            <a:avLst/>
            <a:gdLst/>
            <a:ahLst/>
            <a:cxnLst/>
            <a:rect r="r" b="b" t="t" l="l"/>
            <a:pathLst>
              <a:path h="987756" w="1000490">
                <a:moveTo>
                  <a:pt x="1000490" y="0"/>
                </a:moveTo>
                <a:lnTo>
                  <a:pt x="0" y="0"/>
                </a:lnTo>
                <a:lnTo>
                  <a:pt x="0" y="987757"/>
                </a:lnTo>
                <a:lnTo>
                  <a:pt x="1000490" y="987757"/>
                </a:lnTo>
                <a:lnTo>
                  <a:pt x="100049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735694" y="7481921"/>
            <a:ext cx="1861414" cy="2166009"/>
            <a:chOff x="0" y="0"/>
            <a:chExt cx="698500" cy="812800"/>
          </a:xfrm>
        </p:grpSpPr>
        <p:sp>
          <p:nvSpPr>
            <p:cNvPr name="Freeform 7" id="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8" id="8"/>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6657806" y="-644520"/>
            <a:ext cx="1893194" cy="2145689"/>
            <a:chOff x="0" y="0"/>
            <a:chExt cx="698500" cy="791659"/>
          </a:xfrm>
        </p:grpSpPr>
        <p:sp>
          <p:nvSpPr>
            <p:cNvPr name="Freeform 10" id="10"/>
            <p:cNvSpPr/>
            <p:nvPr/>
          </p:nvSpPr>
          <p:spPr>
            <a:xfrm flipH="false" flipV="false" rot="0">
              <a:off x="0" y="0"/>
              <a:ext cx="698500" cy="791659"/>
            </a:xfrm>
            <a:custGeom>
              <a:avLst/>
              <a:gdLst/>
              <a:ahLst/>
              <a:cxnLst/>
              <a:rect r="r" b="b" t="t" l="l"/>
              <a:pathLst>
                <a:path h="791659" w="698500">
                  <a:moveTo>
                    <a:pt x="349250" y="0"/>
                  </a:moveTo>
                  <a:lnTo>
                    <a:pt x="698500" y="203200"/>
                  </a:lnTo>
                  <a:lnTo>
                    <a:pt x="698500" y="588459"/>
                  </a:lnTo>
                  <a:lnTo>
                    <a:pt x="349250" y="791659"/>
                  </a:lnTo>
                  <a:lnTo>
                    <a:pt x="0" y="588459"/>
                  </a:lnTo>
                  <a:lnTo>
                    <a:pt x="0" y="203200"/>
                  </a:lnTo>
                  <a:lnTo>
                    <a:pt x="349250" y="0"/>
                  </a:lnTo>
                  <a:close/>
                </a:path>
              </a:pathLst>
            </a:custGeom>
            <a:solidFill>
              <a:srgbClr val="FFFFFF"/>
            </a:solidFill>
          </p:spPr>
        </p:sp>
        <p:sp>
          <p:nvSpPr>
            <p:cNvPr name="TextBox 11" id="11"/>
            <p:cNvSpPr txBox="true"/>
            <p:nvPr/>
          </p:nvSpPr>
          <p:spPr>
            <a:xfrm>
              <a:off x="0" y="101600"/>
              <a:ext cx="698500" cy="550359"/>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6303229" y="544701"/>
            <a:ext cx="1244349" cy="1447970"/>
            <a:chOff x="0" y="0"/>
            <a:chExt cx="698500" cy="812800"/>
          </a:xfrm>
        </p:grpSpPr>
        <p:sp>
          <p:nvSpPr>
            <p:cNvPr name="Freeform 13" id="1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14" id="1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028700" y="1028700"/>
            <a:ext cx="4962862" cy="3058927"/>
          </a:xfrm>
          <a:custGeom>
            <a:avLst/>
            <a:gdLst/>
            <a:ahLst/>
            <a:cxnLst/>
            <a:rect r="r" b="b" t="t" l="l"/>
            <a:pathLst>
              <a:path h="3058927" w="4962862">
                <a:moveTo>
                  <a:pt x="0" y="0"/>
                </a:moveTo>
                <a:lnTo>
                  <a:pt x="4962862" y="0"/>
                </a:lnTo>
                <a:lnTo>
                  <a:pt x="4962862" y="3058927"/>
                </a:lnTo>
                <a:lnTo>
                  <a:pt x="0" y="3058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16320692" y="8913120"/>
            <a:ext cx="1226887" cy="1427650"/>
            <a:chOff x="0" y="0"/>
            <a:chExt cx="698500" cy="812800"/>
          </a:xfrm>
        </p:grpSpPr>
        <p:sp>
          <p:nvSpPr>
            <p:cNvPr name="Freeform 17" id="1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18" id="18"/>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462677" y="9582417"/>
            <a:ext cx="12479904" cy="1197508"/>
            <a:chOff x="0" y="0"/>
            <a:chExt cx="4559895" cy="437544"/>
          </a:xfrm>
        </p:grpSpPr>
        <p:sp>
          <p:nvSpPr>
            <p:cNvPr name="Freeform 20" id="20"/>
            <p:cNvSpPr/>
            <p:nvPr/>
          </p:nvSpPr>
          <p:spPr>
            <a:xfrm flipH="false" flipV="false" rot="0">
              <a:off x="0" y="0"/>
              <a:ext cx="4559895" cy="437544"/>
            </a:xfrm>
            <a:custGeom>
              <a:avLst/>
              <a:gdLst/>
              <a:ahLst/>
              <a:cxnLst/>
              <a:rect r="r" b="b" t="t" l="l"/>
              <a:pathLst>
                <a:path h="437544" w="4559895">
                  <a:moveTo>
                    <a:pt x="203200" y="0"/>
                  </a:moveTo>
                  <a:lnTo>
                    <a:pt x="4559895" y="0"/>
                  </a:lnTo>
                  <a:lnTo>
                    <a:pt x="4356695" y="437544"/>
                  </a:lnTo>
                  <a:lnTo>
                    <a:pt x="0" y="437544"/>
                  </a:lnTo>
                  <a:lnTo>
                    <a:pt x="203200" y="0"/>
                  </a:lnTo>
                  <a:close/>
                </a:path>
              </a:pathLst>
            </a:custGeom>
            <a:solidFill>
              <a:srgbClr val="FFFFFF"/>
            </a:solidFill>
          </p:spPr>
        </p:sp>
        <p:sp>
          <p:nvSpPr>
            <p:cNvPr name="TextBox 21" id="21"/>
            <p:cNvSpPr txBox="true"/>
            <p:nvPr/>
          </p:nvSpPr>
          <p:spPr>
            <a:xfrm>
              <a:off x="101600" y="-38100"/>
              <a:ext cx="4356695" cy="475644"/>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true" flipV="true" rot="4242376">
            <a:off x="6411535" y="7154880"/>
            <a:ext cx="1000490" cy="987756"/>
          </a:xfrm>
          <a:custGeom>
            <a:avLst/>
            <a:gdLst/>
            <a:ahLst/>
            <a:cxnLst/>
            <a:rect r="r" b="b" t="t" l="l"/>
            <a:pathLst>
              <a:path h="987756" w="1000490">
                <a:moveTo>
                  <a:pt x="1000490" y="987756"/>
                </a:moveTo>
                <a:lnTo>
                  <a:pt x="0" y="987756"/>
                </a:lnTo>
                <a:lnTo>
                  <a:pt x="0" y="0"/>
                </a:lnTo>
                <a:lnTo>
                  <a:pt x="1000490" y="0"/>
                </a:lnTo>
                <a:lnTo>
                  <a:pt x="1000490" y="98775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true" flipV="false" rot="0">
            <a:off x="2818778" y="4328751"/>
            <a:ext cx="4962862" cy="3058927"/>
          </a:xfrm>
          <a:custGeom>
            <a:avLst/>
            <a:gdLst/>
            <a:ahLst/>
            <a:cxnLst/>
            <a:rect r="r" b="b" t="t" l="l"/>
            <a:pathLst>
              <a:path h="3058927" w="4962862">
                <a:moveTo>
                  <a:pt x="4962862" y="0"/>
                </a:moveTo>
                <a:lnTo>
                  <a:pt x="0" y="0"/>
                </a:lnTo>
                <a:lnTo>
                  <a:pt x="0" y="3058928"/>
                </a:lnTo>
                <a:lnTo>
                  <a:pt x="4962862" y="3058928"/>
                </a:lnTo>
                <a:lnTo>
                  <a:pt x="496286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4004261" y="595144"/>
            <a:ext cx="3777379" cy="4373807"/>
          </a:xfrm>
          <a:custGeom>
            <a:avLst/>
            <a:gdLst/>
            <a:ahLst/>
            <a:cxnLst/>
            <a:rect r="r" b="b" t="t" l="l"/>
            <a:pathLst>
              <a:path h="4373807" w="3777379">
                <a:moveTo>
                  <a:pt x="0" y="0"/>
                </a:moveTo>
                <a:lnTo>
                  <a:pt x="3777379" y="0"/>
                </a:lnTo>
                <a:lnTo>
                  <a:pt x="3777379" y="4373807"/>
                </a:lnTo>
                <a:lnTo>
                  <a:pt x="0" y="43738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5" id="25"/>
          <p:cNvGrpSpPr/>
          <p:nvPr/>
        </p:nvGrpSpPr>
        <p:grpSpPr>
          <a:xfrm rot="0">
            <a:off x="-1736614" y="9574601"/>
            <a:ext cx="9110785" cy="1866804"/>
            <a:chOff x="0" y="0"/>
            <a:chExt cx="3328890" cy="682091"/>
          </a:xfrm>
        </p:grpSpPr>
        <p:sp>
          <p:nvSpPr>
            <p:cNvPr name="Freeform 26" id="26"/>
            <p:cNvSpPr/>
            <p:nvPr/>
          </p:nvSpPr>
          <p:spPr>
            <a:xfrm flipH="false" flipV="false" rot="0">
              <a:off x="2968" y="0"/>
              <a:ext cx="3322954" cy="682091"/>
            </a:xfrm>
            <a:custGeom>
              <a:avLst/>
              <a:gdLst/>
              <a:ahLst/>
              <a:cxnLst/>
              <a:rect r="r" b="b" t="t" l="l"/>
              <a:pathLst>
                <a:path h="682091" w="3322954">
                  <a:moveTo>
                    <a:pt x="213828" y="0"/>
                  </a:moveTo>
                  <a:lnTo>
                    <a:pt x="3312326" y="0"/>
                  </a:lnTo>
                  <a:cubicBezTo>
                    <a:pt x="3315526" y="0"/>
                    <a:pt x="3318539" y="1512"/>
                    <a:pt x="3320452" y="4078"/>
                  </a:cubicBezTo>
                  <a:cubicBezTo>
                    <a:pt x="3322365" y="6644"/>
                    <a:pt x="3322954" y="9963"/>
                    <a:pt x="3322040" y="13030"/>
                  </a:cubicBezTo>
                  <a:lnTo>
                    <a:pt x="3126603" y="669061"/>
                  </a:lnTo>
                  <a:cubicBezTo>
                    <a:pt x="3124300" y="676792"/>
                    <a:pt x="3117192" y="682091"/>
                    <a:pt x="3109126" y="682091"/>
                  </a:cubicBezTo>
                  <a:lnTo>
                    <a:pt x="10628" y="682091"/>
                  </a:lnTo>
                  <a:cubicBezTo>
                    <a:pt x="7427" y="682091"/>
                    <a:pt x="4415" y="680579"/>
                    <a:pt x="2502" y="678013"/>
                  </a:cubicBezTo>
                  <a:cubicBezTo>
                    <a:pt x="589" y="675447"/>
                    <a:pt x="0" y="672128"/>
                    <a:pt x="914" y="669061"/>
                  </a:cubicBezTo>
                  <a:lnTo>
                    <a:pt x="196350" y="13030"/>
                  </a:lnTo>
                  <a:cubicBezTo>
                    <a:pt x="198653" y="5299"/>
                    <a:pt x="205762" y="0"/>
                    <a:pt x="213828" y="0"/>
                  </a:cubicBezTo>
                  <a:close/>
                </a:path>
              </a:pathLst>
            </a:custGeom>
            <a:solidFill>
              <a:srgbClr val="FFFFFF"/>
            </a:solidFill>
          </p:spPr>
        </p:sp>
        <p:sp>
          <p:nvSpPr>
            <p:cNvPr name="TextBox 27" id="27"/>
            <p:cNvSpPr txBox="true"/>
            <p:nvPr/>
          </p:nvSpPr>
          <p:spPr>
            <a:xfrm>
              <a:off x="101600" y="-38100"/>
              <a:ext cx="3125690" cy="720191"/>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8337522" y="1802627"/>
            <a:ext cx="8529235" cy="4869922"/>
          </a:xfrm>
          <a:prstGeom prst="rect">
            <a:avLst/>
          </a:prstGeom>
        </p:spPr>
        <p:txBody>
          <a:bodyPr anchor="t" rtlCol="false" tIns="0" lIns="0" bIns="0" rIns="0">
            <a:spAutoFit/>
          </a:bodyPr>
          <a:lstStyle/>
          <a:p>
            <a:pPr algn="l">
              <a:lnSpc>
                <a:spcPts val="12776"/>
              </a:lnSpc>
            </a:pPr>
            <a:r>
              <a:rPr lang="en-US" sz="11407" b="true">
                <a:solidFill>
                  <a:srgbClr val="FFFFFF"/>
                </a:solidFill>
                <a:latin typeface="Tomorrow Bold"/>
                <a:ea typeface="Tomorrow Bold"/>
                <a:cs typeface="Tomorrow Bold"/>
                <a:sym typeface="Tomorrow Bold"/>
              </a:rPr>
              <a:t>Bank Dashboard Analysis</a:t>
            </a:r>
          </a:p>
        </p:txBody>
      </p:sp>
      <p:grpSp>
        <p:nvGrpSpPr>
          <p:cNvPr name="Group 29" id="29"/>
          <p:cNvGrpSpPr/>
          <p:nvPr/>
        </p:nvGrpSpPr>
        <p:grpSpPr>
          <a:xfrm rot="0">
            <a:off x="17442757" y="654347"/>
            <a:ext cx="1911822" cy="2166801"/>
            <a:chOff x="0" y="0"/>
            <a:chExt cx="698500" cy="791659"/>
          </a:xfrm>
        </p:grpSpPr>
        <p:sp>
          <p:nvSpPr>
            <p:cNvPr name="Freeform 30" id="30"/>
            <p:cNvSpPr/>
            <p:nvPr/>
          </p:nvSpPr>
          <p:spPr>
            <a:xfrm flipH="false" flipV="false" rot="0">
              <a:off x="0" y="0"/>
              <a:ext cx="698500" cy="791659"/>
            </a:xfrm>
            <a:custGeom>
              <a:avLst/>
              <a:gdLst/>
              <a:ahLst/>
              <a:cxnLst/>
              <a:rect r="r" b="b" t="t" l="l"/>
              <a:pathLst>
                <a:path h="791659" w="698500">
                  <a:moveTo>
                    <a:pt x="349250" y="0"/>
                  </a:moveTo>
                  <a:lnTo>
                    <a:pt x="698500" y="203200"/>
                  </a:lnTo>
                  <a:lnTo>
                    <a:pt x="698500" y="588459"/>
                  </a:lnTo>
                  <a:lnTo>
                    <a:pt x="349250" y="791659"/>
                  </a:lnTo>
                  <a:lnTo>
                    <a:pt x="0" y="588459"/>
                  </a:lnTo>
                  <a:lnTo>
                    <a:pt x="0" y="203200"/>
                  </a:lnTo>
                  <a:lnTo>
                    <a:pt x="349250" y="0"/>
                  </a:lnTo>
                  <a:close/>
                </a:path>
              </a:pathLst>
            </a:custGeom>
            <a:solidFill>
              <a:srgbClr val="FFFFFF"/>
            </a:solidFill>
          </p:spPr>
        </p:sp>
        <p:sp>
          <p:nvSpPr>
            <p:cNvPr name="TextBox 31" id="31"/>
            <p:cNvSpPr txBox="true"/>
            <p:nvPr/>
          </p:nvSpPr>
          <p:spPr>
            <a:xfrm>
              <a:off x="0" y="101600"/>
              <a:ext cx="698500" cy="550359"/>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6934135" y="-644520"/>
            <a:ext cx="1464533" cy="1704183"/>
            <a:chOff x="0" y="0"/>
            <a:chExt cx="698500" cy="812800"/>
          </a:xfrm>
        </p:grpSpPr>
        <p:sp>
          <p:nvSpPr>
            <p:cNvPr name="Freeform 33" id="3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34" id="3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17175068" y="-364162"/>
            <a:ext cx="982667" cy="1143467"/>
            <a:chOff x="0" y="0"/>
            <a:chExt cx="698500" cy="812800"/>
          </a:xfrm>
        </p:grpSpPr>
        <p:sp>
          <p:nvSpPr>
            <p:cNvPr name="Freeform 36" id="3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37" id="3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16522304" y="779305"/>
            <a:ext cx="823662" cy="958443"/>
            <a:chOff x="0" y="0"/>
            <a:chExt cx="698500" cy="812800"/>
          </a:xfrm>
        </p:grpSpPr>
        <p:sp>
          <p:nvSpPr>
            <p:cNvPr name="Freeform 39" id="3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40" id="4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16657806" y="936980"/>
            <a:ext cx="552658" cy="643092"/>
            <a:chOff x="0" y="0"/>
            <a:chExt cx="698500" cy="812800"/>
          </a:xfrm>
        </p:grpSpPr>
        <p:sp>
          <p:nvSpPr>
            <p:cNvPr name="Freeform 42" id="4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3" id="4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17666401" y="779305"/>
            <a:ext cx="1377586" cy="1603009"/>
            <a:chOff x="0" y="0"/>
            <a:chExt cx="698500" cy="812800"/>
          </a:xfrm>
        </p:grpSpPr>
        <p:sp>
          <p:nvSpPr>
            <p:cNvPr name="Freeform 45" id="4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46" id="4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7" id="47"/>
          <p:cNvGrpSpPr/>
          <p:nvPr/>
        </p:nvGrpSpPr>
        <p:grpSpPr>
          <a:xfrm rot="0">
            <a:off x="17893030" y="1043019"/>
            <a:ext cx="924327" cy="1075581"/>
            <a:chOff x="0" y="0"/>
            <a:chExt cx="698500" cy="812800"/>
          </a:xfrm>
        </p:grpSpPr>
        <p:sp>
          <p:nvSpPr>
            <p:cNvPr name="Freeform 48" id="48"/>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9" id="49"/>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0" id="50"/>
          <p:cNvGrpSpPr/>
          <p:nvPr/>
        </p:nvGrpSpPr>
        <p:grpSpPr>
          <a:xfrm rot="0">
            <a:off x="16934135" y="7744883"/>
            <a:ext cx="1464533" cy="1704183"/>
            <a:chOff x="0" y="0"/>
            <a:chExt cx="698500" cy="812800"/>
          </a:xfrm>
        </p:grpSpPr>
        <p:sp>
          <p:nvSpPr>
            <p:cNvPr name="Freeform 51" id="51"/>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52" id="52"/>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3" id="53"/>
          <p:cNvGrpSpPr/>
          <p:nvPr/>
        </p:nvGrpSpPr>
        <p:grpSpPr>
          <a:xfrm rot="0">
            <a:off x="17175068" y="8025241"/>
            <a:ext cx="982667" cy="1143467"/>
            <a:chOff x="0" y="0"/>
            <a:chExt cx="698500" cy="812800"/>
          </a:xfrm>
        </p:grpSpPr>
        <p:sp>
          <p:nvSpPr>
            <p:cNvPr name="Freeform 54" id="54"/>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55" id="55"/>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6" id="56"/>
          <p:cNvGrpSpPr/>
          <p:nvPr/>
        </p:nvGrpSpPr>
        <p:grpSpPr>
          <a:xfrm rot="0">
            <a:off x="16522304" y="9168708"/>
            <a:ext cx="823662" cy="958443"/>
            <a:chOff x="0" y="0"/>
            <a:chExt cx="698500" cy="812800"/>
          </a:xfrm>
        </p:grpSpPr>
        <p:sp>
          <p:nvSpPr>
            <p:cNvPr name="Freeform 57" id="5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58" id="58"/>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9" id="59"/>
          <p:cNvGrpSpPr/>
          <p:nvPr/>
        </p:nvGrpSpPr>
        <p:grpSpPr>
          <a:xfrm rot="0">
            <a:off x="16657806" y="9326383"/>
            <a:ext cx="552658" cy="643092"/>
            <a:chOff x="0" y="0"/>
            <a:chExt cx="698500" cy="812800"/>
          </a:xfrm>
        </p:grpSpPr>
        <p:sp>
          <p:nvSpPr>
            <p:cNvPr name="Freeform 60" id="60"/>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61" id="61"/>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62" id="62"/>
          <p:cNvGrpSpPr/>
          <p:nvPr/>
        </p:nvGrpSpPr>
        <p:grpSpPr>
          <a:xfrm rot="0">
            <a:off x="17666401" y="9168708"/>
            <a:ext cx="1377586" cy="1603009"/>
            <a:chOff x="0" y="0"/>
            <a:chExt cx="698500" cy="812800"/>
          </a:xfrm>
        </p:grpSpPr>
        <p:sp>
          <p:nvSpPr>
            <p:cNvPr name="Freeform 63" id="6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64" id="6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65" id="65"/>
          <p:cNvGrpSpPr/>
          <p:nvPr/>
        </p:nvGrpSpPr>
        <p:grpSpPr>
          <a:xfrm rot="0">
            <a:off x="17893030" y="9432422"/>
            <a:ext cx="924327" cy="1075581"/>
            <a:chOff x="0" y="0"/>
            <a:chExt cx="698500" cy="812800"/>
          </a:xfrm>
        </p:grpSpPr>
        <p:sp>
          <p:nvSpPr>
            <p:cNvPr name="Freeform 66" id="6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67" id="6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Freeform 68" id="68"/>
          <p:cNvSpPr/>
          <p:nvPr/>
        </p:nvSpPr>
        <p:spPr>
          <a:xfrm flipH="false" flipV="false" rot="0">
            <a:off x="730579" y="9168708"/>
            <a:ext cx="885914" cy="885914"/>
          </a:xfrm>
          <a:custGeom>
            <a:avLst/>
            <a:gdLst/>
            <a:ahLst/>
            <a:cxnLst/>
            <a:rect r="r" b="b" t="t" l="l"/>
            <a:pathLst>
              <a:path h="885914" w="885914">
                <a:moveTo>
                  <a:pt x="0" y="0"/>
                </a:moveTo>
                <a:lnTo>
                  <a:pt x="885914" y="0"/>
                </a:lnTo>
                <a:lnTo>
                  <a:pt x="885914" y="885914"/>
                </a:lnTo>
                <a:lnTo>
                  <a:pt x="0" y="8859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69" id="69"/>
          <p:cNvSpPr/>
          <p:nvPr/>
        </p:nvSpPr>
        <p:spPr>
          <a:xfrm flipH="false" flipV="false" rot="0">
            <a:off x="827148" y="4789697"/>
            <a:ext cx="2034515" cy="1882851"/>
          </a:xfrm>
          <a:custGeom>
            <a:avLst/>
            <a:gdLst/>
            <a:ahLst/>
            <a:cxnLst/>
            <a:rect r="r" b="b" t="t" l="l"/>
            <a:pathLst>
              <a:path h="1882851" w="2034515">
                <a:moveTo>
                  <a:pt x="0" y="0"/>
                </a:moveTo>
                <a:lnTo>
                  <a:pt x="2034515" y="0"/>
                </a:lnTo>
                <a:lnTo>
                  <a:pt x="2034515" y="1882852"/>
                </a:lnTo>
                <a:lnTo>
                  <a:pt x="0" y="188285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70" id="70"/>
          <p:cNvSpPr txBox="true"/>
          <p:nvPr/>
        </p:nvSpPr>
        <p:spPr>
          <a:xfrm rot="0">
            <a:off x="8983451" y="6823592"/>
            <a:ext cx="4307753" cy="564087"/>
          </a:xfrm>
          <a:prstGeom prst="rect">
            <a:avLst/>
          </a:prstGeom>
        </p:spPr>
        <p:txBody>
          <a:bodyPr anchor="t" rtlCol="false" tIns="0" lIns="0" bIns="0" rIns="0">
            <a:spAutoFit/>
          </a:bodyPr>
          <a:lstStyle/>
          <a:p>
            <a:pPr algn="l">
              <a:lnSpc>
                <a:spcPts val="4308"/>
              </a:lnSpc>
            </a:pPr>
            <a:r>
              <a:rPr lang="en-US" sz="3847" b="true">
                <a:solidFill>
                  <a:srgbClr val="FFFFFF"/>
                </a:solidFill>
                <a:latin typeface="Tomorrow Bold"/>
                <a:ea typeface="Tomorrow Bold"/>
                <a:cs typeface="Tomorrow Bold"/>
                <a:sym typeface="Tomorrow Bold"/>
              </a:rPr>
              <a:t>Presented by :</a:t>
            </a:r>
          </a:p>
        </p:txBody>
      </p:sp>
      <p:sp>
        <p:nvSpPr>
          <p:cNvPr name="TextBox 71" id="71"/>
          <p:cNvSpPr txBox="true"/>
          <p:nvPr/>
        </p:nvSpPr>
        <p:spPr>
          <a:xfrm rot="0">
            <a:off x="9144000" y="7510496"/>
            <a:ext cx="4468176" cy="1306330"/>
          </a:xfrm>
          <a:prstGeom prst="rect">
            <a:avLst/>
          </a:prstGeom>
        </p:spPr>
        <p:txBody>
          <a:bodyPr anchor="t" rtlCol="false" tIns="0" lIns="0" bIns="0" rIns="0">
            <a:spAutoFit/>
          </a:bodyPr>
          <a:lstStyle/>
          <a:p>
            <a:pPr algn="l">
              <a:lnSpc>
                <a:spcPts val="5102"/>
              </a:lnSpc>
            </a:pPr>
            <a:r>
              <a:rPr lang="en-US" sz="4556" b="true">
                <a:solidFill>
                  <a:srgbClr val="FFFFFF"/>
                </a:solidFill>
                <a:latin typeface="Tomorrow Bold"/>
                <a:ea typeface="Tomorrow Bold"/>
                <a:cs typeface="Tomorrow Bold"/>
                <a:sym typeface="Tomorrow Bold"/>
              </a:rPr>
              <a:t>Mohammed Atallah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45441" y="1707214"/>
            <a:ext cx="13542559" cy="546693"/>
            <a:chOff x="0" y="0"/>
            <a:chExt cx="3566765" cy="143985"/>
          </a:xfrm>
        </p:grpSpPr>
        <p:sp>
          <p:nvSpPr>
            <p:cNvPr name="Freeform 3" id="3"/>
            <p:cNvSpPr/>
            <p:nvPr/>
          </p:nvSpPr>
          <p:spPr>
            <a:xfrm flipH="false" flipV="false" rot="0">
              <a:off x="0" y="0"/>
              <a:ext cx="3566764" cy="143985"/>
            </a:xfrm>
            <a:custGeom>
              <a:avLst/>
              <a:gdLst/>
              <a:ahLst/>
              <a:cxnLst/>
              <a:rect r="r" b="b" t="t" l="l"/>
              <a:pathLst>
                <a:path h="143985" w="3566764">
                  <a:moveTo>
                    <a:pt x="0" y="0"/>
                  </a:moveTo>
                  <a:lnTo>
                    <a:pt x="3566764" y="0"/>
                  </a:lnTo>
                  <a:lnTo>
                    <a:pt x="3566764" y="143985"/>
                  </a:lnTo>
                  <a:lnTo>
                    <a:pt x="0" y="143985"/>
                  </a:lnTo>
                  <a:close/>
                </a:path>
              </a:pathLst>
            </a:custGeom>
            <a:solidFill>
              <a:srgbClr val="0A4C4C"/>
            </a:solidFill>
          </p:spPr>
        </p:sp>
        <p:sp>
          <p:nvSpPr>
            <p:cNvPr name="TextBox 4" id="4"/>
            <p:cNvSpPr txBox="true"/>
            <p:nvPr/>
          </p:nvSpPr>
          <p:spPr>
            <a:xfrm>
              <a:off x="0" y="-38100"/>
              <a:ext cx="3566765" cy="18208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6614228">
            <a:off x="4278075" y="1183473"/>
            <a:ext cx="1888611" cy="1864574"/>
          </a:xfrm>
          <a:custGeom>
            <a:avLst/>
            <a:gdLst/>
            <a:ahLst/>
            <a:cxnLst/>
            <a:rect r="r" b="b" t="t" l="l"/>
            <a:pathLst>
              <a:path h="1864574" w="1888611">
                <a:moveTo>
                  <a:pt x="1888611" y="0"/>
                </a:moveTo>
                <a:lnTo>
                  <a:pt x="0" y="0"/>
                </a:lnTo>
                <a:lnTo>
                  <a:pt x="0" y="1864574"/>
                </a:lnTo>
                <a:lnTo>
                  <a:pt x="1888611" y="1864574"/>
                </a:lnTo>
                <a:lnTo>
                  <a:pt x="188861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56912" y="78530"/>
            <a:ext cx="18234675" cy="2012445"/>
            <a:chOff x="0" y="0"/>
            <a:chExt cx="4802548" cy="530027"/>
          </a:xfrm>
        </p:grpSpPr>
        <p:sp>
          <p:nvSpPr>
            <p:cNvPr name="Freeform 7" id="7"/>
            <p:cNvSpPr/>
            <p:nvPr/>
          </p:nvSpPr>
          <p:spPr>
            <a:xfrm flipH="false" flipV="false" rot="0">
              <a:off x="0" y="0"/>
              <a:ext cx="4802548" cy="530027"/>
            </a:xfrm>
            <a:custGeom>
              <a:avLst/>
              <a:gdLst/>
              <a:ahLst/>
              <a:cxnLst/>
              <a:rect r="r" b="b" t="t" l="l"/>
              <a:pathLst>
                <a:path h="530027" w="4802548">
                  <a:moveTo>
                    <a:pt x="203200" y="0"/>
                  </a:moveTo>
                  <a:lnTo>
                    <a:pt x="4802548" y="0"/>
                  </a:lnTo>
                  <a:lnTo>
                    <a:pt x="4599348" y="530027"/>
                  </a:lnTo>
                  <a:lnTo>
                    <a:pt x="0" y="530027"/>
                  </a:lnTo>
                  <a:lnTo>
                    <a:pt x="203200" y="0"/>
                  </a:lnTo>
                  <a:close/>
                </a:path>
              </a:pathLst>
            </a:custGeom>
            <a:solidFill>
              <a:srgbClr val="41B3AF"/>
            </a:solidFill>
          </p:spPr>
        </p:sp>
        <p:sp>
          <p:nvSpPr>
            <p:cNvPr name="TextBox 8" id="8"/>
            <p:cNvSpPr txBox="true"/>
            <p:nvPr/>
          </p:nvSpPr>
          <p:spPr>
            <a:xfrm>
              <a:off x="101600" y="-38100"/>
              <a:ext cx="4599348" cy="5681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96172" y="9604756"/>
            <a:ext cx="11255645" cy="682244"/>
            <a:chOff x="0" y="0"/>
            <a:chExt cx="2964450" cy="179686"/>
          </a:xfrm>
        </p:grpSpPr>
        <p:sp>
          <p:nvSpPr>
            <p:cNvPr name="Freeform 10" id="10"/>
            <p:cNvSpPr/>
            <p:nvPr/>
          </p:nvSpPr>
          <p:spPr>
            <a:xfrm flipH="false" flipV="false" rot="0">
              <a:off x="0" y="0"/>
              <a:ext cx="2964450" cy="179686"/>
            </a:xfrm>
            <a:custGeom>
              <a:avLst/>
              <a:gdLst/>
              <a:ahLst/>
              <a:cxnLst/>
              <a:rect r="r" b="b" t="t" l="l"/>
              <a:pathLst>
                <a:path h="179686" w="2964450">
                  <a:moveTo>
                    <a:pt x="203200" y="0"/>
                  </a:moveTo>
                  <a:lnTo>
                    <a:pt x="2964450" y="0"/>
                  </a:lnTo>
                  <a:lnTo>
                    <a:pt x="2761250" y="179686"/>
                  </a:lnTo>
                  <a:lnTo>
                    <a:pt x="0" y="179686"/>
                  </a:lnTo>
                  <a:lnTo>
                    <a:pt x="203200" y="0"/>
                  </a:lnTo>
                  <a:close/>
                </a:path>
              </a:pathLst>
            </a:custGeom>
            <a:solidFill>
              <a:srgbClr val="41B3AF"/>
            </a:solidFill>
          </p:spPr>
        </p:sp>
        <p:sp>
          <p:nvSpPr>
            <p:cNvPr name="TextBox 11" id="11"/>
            <p:cNvSpPr txBox="true"/>
            <p:nvPr/>
          </p:nvSpPr>
          <p:spPr>
            <a:xfrm>
              <a:off x="101600" y="-38100"/>
              <a:ext cx="276125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745441" y="-78662"/>
            <a:ext cx="13542559" cy="314384"/>
            <a:chOff x="0" y="0"/>
            <a:chExt cx="3566765" cy="82801"/>
          </a:xfrm>
        </p:grpSpPr>
        <p:sp>
          <p:nvSpPr>
            <p:cNvPr name="Freeform 13" id="13"/>
            <p:cNvSpPr/>
            <p:nvPr/>
          </p:nvSpPr>
          <p:spPr>
            <a:xfrm flipH="false" flipV="false" rot="0">
              <a:off x="0" y="0"/>
              <a:ext cx="3566764" cy="82801"/>
            </a:xfrm>
            <a:custGeom>
              <a:avLst/>
              <a:gdLst/>
              <a:ahLst/>
              <a:cxnLst/>
              <a:rect r="r" b="b" t="t" l="l"/>
              <a:pathLst>
                <a:path h="82801" w="3566764">
                  <a:moveTo>
                    <a:pt x="0" y="0"/>
                  </a:moveTo>
                  <a:lnTo>
                    <a:pt x="3566764" y="0"/>
                  </a:lnTo>
                  <a:lnTo>
                    <a:pt x="3566764" y="82801"/>
                  </a:lnTo>
                  <a:lnTo>
                    <a:pt x="0" y="82801"/>
                  </a:lnTo>
                  <a:close/>
                </a:path>
              </a:pathLst>
            </a:custGeom>
            <a:solidFill>
              <a:srgbClr val="0A4C4C"/>
            </a:solidFill>
          </p:spPr>
        </p:sp>
        <p:sp>
          <p:nvSpPr>
            <p:cNvPr name="TextBox 14" id="14"/>
            <p:cNvSpPr txBox="true"/>
            <p:nvPr/>
          </p:nvSpPr>
          <p:spPr>
            <a:xfrm>
              <a:off x="0" y="-38100"/>
              <a:ext cx="3566765" cy="12090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070318" y="-128588"/>
            <a:ext cx="2917270" cy="2812786"/>
            <a:chOff x="0" y="0"/>
            <a:chExt cx="633931" cy="611226"/>
          </a:xfrm>
        </p:grpSpPr>
        <p:sp>
          <p:nvSpPr>
            <p:cNvPr name="Freeform 16" id="16"/>
            <p:cNvSpPr/>
            <p:nvPr/>
          </p:nvSpPr>
          <p:spPr>
            <a:xfrm flipH="false" flipV="false" rot="0">
              <a:off x="0" y="0"/>
              <a:ext cx="633931" cy="611226"/>
            </a:xfrm>
            <a:custGeom>
              <a:avLst/>
              <a:gdLst/>
              <a:ahLst/>
              <a:cxnLst/>
              <a:rect r="r" b="b" t="t" l="l"/>
              <a:pathLst>
                <a:path h="611226" w="633931">
                  <a:moveTo>
                    <a:pt x="203200" y="0"/>
                  </a:moveTo>
                  <a:lnTo>
                    <a:pt x="633931" y="0"/>
                  </a:lnTo>
                  <a:lnTo>
                    <a:pt x="430731" y="611226"/>
                  </a:lnTo>
                  <a:lnTo>
                    <a:pt x="0" y="611226"/>
                  </a:lnTo>
                  <a:lnTo>
                    <a:pt x="203200" y="0"/>
                  </a:lnTo>
                  <a:close/>
                </a:path>
              </a:pathLst>
            </a:custGeom>
            <a:solidFill>
              <a:srgbClr val="158E8F"/>
            </a:solidFill>
          </p:spPr>
        </p:sp>
        <p:sp>
          <p:nvSpPr>
            <p:cNvPr name="TextBox 17" id="17"/>
            <p:cNvSpPr txBox="true"/>
            <p:nvPr/>
          </p:nvSpPr>
          <p:spPr>
            <a:xfrm>
              <a:off x="101600" y="-38100"/>
              <a:ext cx="430731" cy="649326"/>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9973670" y="9604756"/>
            <a:ext cx="1543050" cy="682244"/>
            <a:chOff x="0" y="0"/>
            <a:chExt cx="406400" cy="179686"/>
          </a:xfrm>
        </p:grpSpPr>
        <p:sp>
          <p:nvSpPr>
            <p:cNvPr name="Freeform 19" id="19"/>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0" id="20"/>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11039709" y="9604756"/>
            <a:ext cx="1543050" cy="682244"/>
            <a:chOff x="0" y="0"/>
            <a:chExt cx="406400" cy="179686"/>
          </a:xfrm>
        </p:grpSpPr>
        <p:sp>
          <p:nvSpPr>
            <p:cNvPr name="Freeform 22" id="22"/>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3" id="23"/>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2105748" y="9604756"/>
            <a:ext cx="1543050" cy="682244"/>
            <a:chOff x="0" y="0"/>
            <a:chExt cx="406400" cy="179686"/>
          </a:xfrm>
        </p:grpSpPr>
        <p:sp>
          <p:nvSpPr>
            <p:cNvPr name="Freeform 25" id="25"/>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0A4C4C"/>
            </a:solidFill>
          </p:spPr>
        </p:sp>
        <p:sp>
          <p:nvSpPr>
            <p:cNvPr name="TextBox 26" id="26"/>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0" y="9604756"/>
            <a:ext cx="498703" cy="682244"/>
            <a:chOff x="0" y="0"/>
            <a:chExt cx="406400" cy="555970"/>
          </a:xfrm>
        </p:grpSpPr>
        <p:sp>
          <p:nvSpPr>
            <p:cNvPr name="Freeform 28" id="28"/>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29" id="29"/>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529997" y="9604756"/>
            <a:ext cx="498703" cy="682244"/>
            <a:chOff x="0" y="0"/>
            <a:chExt cx="406400" cy="555970"/>
          </a:xfrm>
        </p:grpSpPr>
        <p:sp>
          <p:nvSpPr>
            <p:cNvPr name="Freeform 31" id="31"/>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32" id="32"/>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13344510" y="9258300"/>
            <a:ext cx="2326640" cy="1028700"/>
            <a:chOff x="0" y="0"/>
            <a:chExt cx="406400" cy="179686"/>
          </a:xfrm>
        </p:grpSpPr>
        <p:sp>
          <p:nvSpPr>
            <p:cNvPr name="Freeform 34" id="34"/>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158E8F"/>
            </a:solidFill>
          </p:spPr>
        </p:sp>
        <p:sp>
          <p:nvSpPr>
            <p:cNvPr name="TextBox 35" id="35"/>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36" id="36"/>
          <p:cNvGrpSpPr/>
          <p:nvPr/>
        </p:nvGrpSpPr>
        <p:grpSpPr>
          <a:xfrm rot="0">
            <a:off x="16781735" y="-796920"/>
            <a:ext cx="1464533" cy="1704183"/>
            <a:chOff x="0" y="0"/>
            <a:chExt cx="698500" cy="812800"/>
          </a:xfrm>
        </p:grpSpPr>
        <p:sp>
          <p:nvSpPr>
            <p:cNvPr name="Freeform 37" id="3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38" id="38"/>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022668" y="-516562"/>
            <a:ext cx="982667" cy="1143467"/>
            <a:chOff x="0" y="0"/>
            <a:chExt cx="698500" cy="812800"/>
          </a:xfrm>
        </p:grpSpPr>
        <p:sp>
          <p:nvSpPr>
            <p:cNvPr name="Freeform 40" id="40"/>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1" id="41"/>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6369904" y="626905"/>
            <a:ext cx="823662" cy="958443"/>
            <a:chOff x="0" y="0"/>
            <a:chExt cx="698500" cy="812800"/>
          </a:xfrm>
        </p:grpSpPr>
        <p:sp>
          <p:nvSpPr>
            <p:cNvPr name="Freeform 43" id="4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44" id="4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16505406" y="784580"/>
            <a:ext cx="552658" cy="643092"/>
            <a:chOff x="0" y="0"/>
            <a:chExt cx="698500" cy="812800"/>
          </a:xfrm>
        </p:grpSpPr>
        <p:sp>
          <p:nvSpPr>
            <p:cNvPr name="Freeform 46" id="4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7" id="4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8" id="48"/>
          <p:cNvGrpSpPr/>
          <p:nvPr/>
        </p:nvGrpSpPr>
        <p:grpSpPr>
          <a:xfrm rot="0">
            <a:off x="16505514" y="1275719"/>
            <a:ext cx="2674083" cy="3111660"/>
            <a:chOff x="0" y="0"/>
            <a:chExt cx="698500" cy="812800"/>
          </a:xfrm>
        </p:grpSpPr>
        <p:sp>
          <p:nvSpPr>
            <p:cNvPr name="Freeform 49" id="4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50" id="5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1" id="51"/>
          <p:cNvGrpSpPr/>
          <p:nvPr/>
        </p:nvGrpSpPr>
        <p:grpSpPr>
          <a:xfrm rot="0">
            <a:off x="16793523" y="1610857"/>
            <a:ext cx="2098064" cy="2441383"/>
            <a:chOff x="0" y="0"/>
            <a:chExt cx="698500" cy="812800"/>
          </a:xfrm>
        </p:grpSpPr>
        <p:sp>
          <p:nvSpPr>
            <p:cNvPr name="Freeform 52" id="5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53" id="5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4" id="54"/>
          <p:cNvGrpSpPr/>
          <p:nvPr/>
        </p:nvGrpSpPr>
        <p:grpSpPr>
          <a:xfrm rot="0">
            <a:off x="17138679" y="2012493"/>
            <a:ext cx="1407751" cy="1638110"/>
            <a:chOff x="0" y="0"/>
            <a:chExt cx="698500" cy="812800"/>
          </a:xfrm>
        </p:grpSpPr>
        <p:sp>
          <p:nvSpPr>
            <p:cNvPr name="Freeform 55" id="5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56" id="5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Freeform 57" id="57"/>
          <p:cNvSpPr/>
          <p:nvPr/>
        </p:nvSpPr>
        <p:spPr>
          <a:xfrm flipH="false" flipV="false" rot="0">
            <a:off x="16261699" y="8881026"/>
            <a:ext cx="2106094" cy="1447461"/>
          </a:xfrm>
          <a:custGeom>
            <a:avLst/>
            <a:gdLst/>
            <a:ahLst/>
            <a:cxnLst/>
            <a:rect r="r" b="b" t="t" l="l"/>
            <a:pathLst>
              <a:path h="1447461" w="2106094">
                <a:moveTo>
                  <a:pt x="0" y="0"/>
                </a:moveTo>
                <a:lnTo>
                  <a:pt x="2106095" y="0"/>
                </a:lnTo>
                <a:lnTo>
                  <a:pt x="2106095" y="1447461"/>
                </a:lnTo>
                <a:lnTo>
                  <a:pt x="0" y="14474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8" id="58"/>
          <p:cNvSpPr/>
          <p:nvPr/>
        </p:nvSpPr>
        <p:spPr>
          <a:xfrm flipH="false" flipV="false" rot="0">
            <a:off x="2707976" y="3119592"/>
            <a:ext cx="5408844" cy="2023908"/>
          </a:xfrm>
          <a:custGeom>
            <a:avLst/>
            <a:gdLst/>
            <a:ahLst/>
            <a:cxnLst/>
            <a:rect r="r" b="b" t="t" l="l"/>
            <a:pathLst>
              <a:path h="2023908" w="5408844">
                <a:moveTo>
                  <a:pt x="0" y="0"/>
                </a:moveTo>
                <a:lnTo>
                  <a:pt x="5408844" y="0"/>
                </a:lnTo>
                <a:lnTo>
                  <a:pt x="5408844" y="2023908"/>
                </a:lnTo>
                <a:lnTo>
                  <a:pt x="0" y="2023908"/>
                </a:lnTo>
                <a:lnTo>
                  <a:pt x="0" y="0"/>
                </a:lnTo>
                <a:close/>
              </a:path>
            </a:pathLst>
          </a:custGeom>
          <a:blipFill>
            <a:blip r:embed="rId6"/>
            <a:stretch>
              <a:fillRect l="-11173" t="-18994" r="-9980" b="-8617"/>
            </a:stretch>
          </a:blipFill>
        </p:spPr>
      </p:sp>
      <p:sp>
        <p:nvSpPr>
          <p:cNvPr name="Freeform 59" id="59"/>
          <p:cNvSpPr/>
          <p:nvPr/>
        </p:nvSpPr>
        <p:spPr>
          <a:xfrm flipH="false" flipV="false" rot="0">
            <a:off x="10819078" y="3119592"/>
            <a:ext cx="5050863" cy="2166112"/>
          </a:xfrm>
          <a:custGeom>
            <a:avLst/>
            <a:gdLst/>
            <a:ahLst/>
            <a:cxnLst/>
            <a:rect r="r" b="b" t="t" l="l"/>
            <a:pathLst>
              <a:path h="2166112" w="5050863">
                <a:moveTo>
                  <a:pt x="0" y="0"/>
                </a:moveTo>
                <a:lnTo>
                  <a:pt x="5050863" y="0"/>
                </a:lnTo>
                <a:lnTo>
                  <a:pt x="5050863" y="2166112"/>
                </a:lnTo>
                <a:lnTo>
                  <a:pt x="0" y="2166112"/>
                </a:lnTo>
                <a:lnTo>
                  <a:pt x="0" y="0"/>
                </a:lnTo>
                <a:close/>
              </a:path>
            </a:pathLst>
          </a:custGeom>
          <a:blipFill>
            <a:blip r:embed="rId7"/>
            <a:stretch>
              <a:fillRect l="-11128" t="-24860" r="-19309" b="-22637"/>
            </a:stretch>
          </a:blipFill>
        </p:spPr>
      </p:sp>
      <p:sp>
        <p:nvSpPr>
          <p:cNvPr name="Freeform 60" id="60"/>
          <p:cNvSpPr/>
          <p:nvPr/>
        </p:nvSpPr>
        <p:spPr>
          <a:xfrm flipH="false" flipV="false" rot="0">
            <a:off x="2713299" y="6010275"/>
            <a:ext cx="4738387" cy="2541919"/>
          </a:xfrm>
          <a:custGeom>
            <a:avLst/>
            <a:gdLst/>
            <a:ahLst/>
            <a:cxnLst/>
            <a:rect r="r" b="b" t="t" l="l"/>
            <a:pathLst>
              <a:path h="2541919" w="4738387">
                <a:moveTo>
                  <a:pt x="0" y="0"/>
                </a:moveTo>
                <a:lnTo>
                  <a:pt x="4738386" y="0"/>
                </a:lnTo>
                <a:lnTo>
                  <a:pt x="4738386" y="2541919"/>
                </a:lnTo>
                <a:lnTo>
                  <a:pt x="0" y="2541919"/>
                </a:lnTo>
                <a:lnTo>
                  <a:pt x="0" y="0"/>
                </a:lnTo>
                <a:close/>
              </a:path>
            </a:pathLst>
          </a:custGeom>
          <a:blipFill>
            <a:blip r:embed="rId8"/>
            <a:stretch>
              <a:fillRect l="-17747" t="-23559" r="-17620" b="-14322"/>
            </a:stretch>
          </a:blipFill>
        </p:spPr>
      </p:sp>
      <p:sp>
        <p:nvSpPr>
          <p:cNvPr name="Freeform 61" id="61"/>
          <p:cNvSpPr/>
          <p:nvPr/>
        </p:nvSpPr>
        <p:spPr>
          <a:xfrm flipH="false" flipV="false" rot="0">
            <a:off x="9993664" y="6314404"/>
            <a:ext cx="5767218" cy="2109153"/>
          </a:xfrm>
          <a:custGeom>
            <a:avLst/>
            <a:gdLst/>
            <a:ahLst/>
            <a:cxnLst/>
            <a:rect r="r" b="b" t="t" l="l"/>
            <a:pathLst>
              <a:path h="2109153" w="5767218">
                <a:moveTo>
                  <a:pt x="0" y="0"/>
                </a:moveTo>
                <a:lnTo>
                  <a:pt x="5767218" y="0"/>
                </a:lnTo>
                <a:lnTo>
                  <a:pt x="5767218" y="2109153"/>
                </a:lnTo>
                <a:lnTo>
                  <a:pt x="0" y="2109153"/>
                </a:lnTo>
                <a:lnTo>
                  <a:pt x="0" y="0"/>
                </a:lnTo>
                <a:close/>
              </a:path>
            </a:pathLst>
          </a:custGeom>
          <a:blipFill>
            <a:blip r:embed="rId9"/>
            <a:stretch>
              <a:fillRect l="-15506" t="-28365" r="-10331" b="-23672"/>
            </a:stretch>
          </a:blipFill>
        </p:spPr>
      </p:sp>
      <p:sp>
        <p:nvSpPr>
          <p:cNvPr name="TextBox 62" id="62"/>
          <p:cNvSpPr txBox="true"/>
          <p:nvPr/>
        </p:nvSpPr>
        <p:spPr>
          <a:xfrm rot="0">
            <a:off x="7619148" y="438061"/>
            <a:ext cx="3641850" cy="1815846"/>
          </a:xfrm>
          <a:prstGeom prst="rect">
            <a:avLst/>
          </a:prstGeom>
        </p:spPr>
        <p:txBody>
          <a:bodyPr anchor="t" rtlCol="false" tIns="0" lIns="0" bIns="0" rIns="0">
            <a:spAutoFit/>
          </a:bodyPr>
          <a:lstStyle/>
          <a:p>
            <a:pPr algn="l">
              <a:lnSpc>
                <a:spcPts val="9591"/>
              </a:lnSpc>
            </a:pPr>
            <a:r>
              <a:rPr lang="en-US" sz="8799" b="true">
                <a:solidFill>
                  <a:srgbClr val="FFFFFF"/>
                </a:solidFill>
                <a:latin typeface="Tomorrow Bold"/>
                <a:ea typeface="Tomorrow Bold"/>
                <a:cs typeface="Tomorrow Bold"/>
                <a:sym typeface="Tomorrow Bold"/>
              </a:rPr>
              <a:t>Cards</a:t>
            </a:r>
          </a:p>
          <a:p>
            <a:pPr algn="l">
              <a:lnSpc>
                <a:spcPts val="4736"/>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56912" y="78530"/>
            <a:ext cx="18234675" cy="1197189"/>
            <a:chOff x="0" y="0"/>
            <a:chExt cx="4802548" cy="315309"/>
          </a:xfrm>
        </p:grpSpPr>
        <p:sp>
          <p:nvSpPr>
            <p:cNvPr name="Freeform 3" id="3"/>
            <p:cNvSpPr/>
            <p:nvPr/>
          </p:nvSpPr>
          <p:spPr>
            <a:xfrm flipH="false" flipV="false" rot="0">
              <a:off x="0" y="0"/>
              <a:ext cx="4802548" cy="315309"/>
            </a:xfrm>
            <a:custGeom>
              <a:avLst/>
              <a:gdLst/>
              <a:ahLst/>
              <a:cxnLst/>
              <a:rect r="r" b="b" t="t" l="l"/>
              <a:pathLst>
                <a:path h="315309" w="4802548">
                  <a:moveTo>
                    <a:pt x="203200" y="0"/>
                  </a:moveTo>
                  <a:lnTo>
                    <a:pt x="4802548" y="0"/>
                  </a:lnTo>
                  <a:lnTo>
                    <a:pt x="4599348" y="315309"/>
                  </a:lnTo>
                  <a:lnTo>
                    <a:pt x="0" y="315309"/>
                  </a:lnTo>
                  <a:lnTo>
                    <a:pt x="203200" y="0"/>
                  </a:lnTo>
                  <a:close/>
                </a:path>
              </a:pathLst>
            </a:custGeom>
            <a:solidFill>
              <a:srgbClr val="41B3AF"/>
            </a:solidFill>
          </p:spPr>
        </p:sp>
        <p:sp>
          <p:nvSpPr>
            <p:cNvPr name="TextBox 4" id="4"/>
            <p:cNvSpPr txBox="true"/>
            <p:nvPr/>
          </p:nvSpPr>
          <p:spPr>
            <a:xfrm>
              <a:off x="101600" y="-38100"/>
              <a:ext cx="4599348" cy="35340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96172" y="9604756"/>
            <a:ext cx="11255645" cy="682244"/>
            <a:chOff x="0" y="0"/>
            <a:chExt cx="2964450" cy="179686"/>
          </a:xfrm>
        </p:grpSpPr>
        <p:sp>
          <p:nvSpPr>
            <p:cNvPr name="Freeform 6" id="6"/>
            <p:cNvSpPr/>
            <p:nvPr/>
          </p:nvSpPr>
          <p:spPr>
            <a:xfrm flipH="false" flipV="false" rot="0">
              <a:off x="0" y="0"/>
              <a:ext cx="2964450" cy="179686"/>
            </a:xfrm>
            <a:custGeom>
              <a:avLst/>
              <a:gdLst/>
              <a:ahLst/>
              <a:cxnLst/>
              <a:rect r="r" b="b" t="t" l="l"/>
              <a:pathLst>
                <a:path h="179686" w="2964450">
                  <a:moveTo>
                    <a:pt x="203200" y="0"/>
                  </a:moveTo>
                  <a:lnTo>
                    <a:pt x="2964450" y="0"/>
                  </a:lnTo>
                  <a:lnTo>
                    <a:pt x="2761250" y="179686"/>
                  </a:lnTo>
                  <a:lnTo>
                    <a:pt x="0" y="179686"/>
                  </a:lnTo>
                  <a:lnTo>
                    <a:pt x="203200" y="0"/>
                  </a:lnTo>
                  <a:close/>
                </a:path>
              </a:pathLst>
            </a:custGeom>
            <a:solidFill>
              <a:srgbClr val="41B3AF"/>
            </a:solidFill>
          </p:spPr>
        </p:sp>
        <p:sp>
          <p:nvSpPr>
            <p:cNvPr name="TextBox 7" id="7"/>
            <p:cNvSpPr txBox="true"/>
            <p:nvPr/>
          </p:nvSpPr>
          <p:spPr>
            <a:xfrm>
              <a:off x="101600" y="-38100"/>
              <a:ext cx="276125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745441" y="-78662"/>
            <a:ext cx="13542559" cy="314384"/>
            <a:chOff x="0" y="0"/>
            <a:chExt cx="3566765" cy="82801"/>
          </a:xfrm>
        </p:grpSpPr>
        <p:sp>
          <p:nvSpPr>
            <p:cNvPr name="Freeform 9" id="9"/>
            <p:cNvSpPr/>
            <p:nvPr/>
          </p:nvSpPr>
          <p:spPr>
            <a:xfrm flipH="false" flipV="false" rot="0">
              <a:off x="0" y="0"/>
              <a:ext cx="3566764" cy="82801"/>
            </a:xfrm>
            <a:custGeom>
              <a:avLst/>
              <a:gdLst/>
              <a:ahLst/>
              <a:cxnLst/>
              <a:rect r="r" b="b" t="t" l="l"/>
              <a:pathLst>
                <a:path h="82801" w="3566764">
                  <a:moveTo>
                    <a:pt x="0" y="0"/>
                  </a:moveTo>
                  <a:lnTo>
                    <a:pt x="3566764" y="0"/>
                  </a:lnTo>
                  <a:lnTo>
                    <a:pt x="3566764" y="82801"/>
                  </a:lnTo>
                  <a:lnTo>
                    <a:pt x="0" y="82801"/>
                  </a:lnTo>
                  <a:close/>
                </a:path>
              </a:pathLst>
            </a:custGeom>
            <a:solidFill>
              <a:srgbClr val="0A4C4C"/>
            </a:solidFill>
          </p:spPr>
        </p:sp>
        <p:sp>
          <p:nvSpPr>
            <p:cNvPr name="TextBox 10" id="10"/>
            <p:cNvSpPr txBox="true"/>
            <p:nvPr/>
          </p:nvSpPr>
          <p:spPr>
            <a:xfrm>
              <a:off x="0" y="-38100"/>
              <a:ext cx="3566765" cy="12090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973670" y="9604756"/>
            <a:ext cx="1543050" cy="682244"/>
            <a:chOff x="0" y="0"/>
            <a:chExt cx="406400" cy="179686"/>
          </a:xfrm>
        </p:grpSpPr>
        <p:sp>
          <p:nvSpPr>
            <p:cNvPr name="Freeform 12" id="12"/>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13" id="13"/>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1039709" y="9604756"/>
            <a:ext cx="1543050" cy="682244"/>
            <a:chOff x="0" y="0"/>
            <a:chExt cx="406400" cy="179686"/>
          </a:xfrm>
        </p:grpSpPr>
        <p:sp>
          <p:nvSpPr>
            <p:cNvPr name="Freeform 15" id="15"/>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16" id="16"/>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2105748" y="9604756"/>
            <a:ext cx="1543050" cy="682244"/>
            <a:chOff x="0" y="0"/>
            <a:chExt cx="406400" cy="179686"/>
          </a:xfrm>
        </p:grpSpPr>
        <p:sp>
          <p:nvSpPr>
            <p:cNvPr name="Freeform 18" id="18"/>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0A4C4C"/>
            </a:solidFill>
          </p:spPr>
        </p:sp>
        <p:sp>
          <p:nvSpPr>
            <p:cNvPr name="TextBox 19" id="19"/>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0" y="9604756"/>
            <a:ext cx="498703" cy="682244"/>
            <a:chOff x="0" y="0"/>
            <a:chExt cx="406400" cy="555970"/>
          </a:xfrm>
        </p:grpSpPr>
        <p:sp>
          <p:nvSpPr>
            <p:cNvPr name="Freeform 21" id="21"/>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22" id="22"/>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529997" y="9604756"/>
            <a:ext cx="498703" cy="682244"/>
            <a:chOff x="0" y="0"/>
            <a:chExt cx="406400" cy="555970"/>
          </a:xfrm>
        </p:grpSpPr>
        <p:sp>
          <p:nvSpPr>
            <p:cNvPr name="Freeform 24" id="24"/>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25" id="25"/>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3344510" y="9258300"/>
            <a:ext cx="2326640" cy="1028700"/>
            <a:chOff x="0" y="0"/>
            <a:chExt cx="406400" cy="179686"/>
          </a:xfrm>
        </p:grpSpPr>
        <p:sp>
          <p:nvSpPr>
            <p:cNvPr name="Freeform 27" id="27"/>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158E8F"/>
            </a:solidFill>
          </p:spPr>
        </p:sp>
        <p:sp>
          <p:nvSpPr>
            <p:cNvPr name="TextBox 28" id="28"/>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9" id="29"/>
          <p:cNvGrpSpPr/>
          <p:nvPr/>
        </p:nvGrpSpPr>
        <p:grpSpPr>
          <a:xfrm rot="0">
            <a:off x="16781735" y="-796920"/>
            <a:ext cx="1464533" cy="1704183"/>
            <a:chOff x="0" y="0"/>
            <a:chExt cx="698500" cy="812800"/>
          </a:xfrm>
        </p:grpSpPr>
        <p:sp>
          <p:nvSpPr>
            <p:cNvPr name="Freeform 30" id="30"/>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31" id="31"/>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7022668" y="-516562"/>
            <a:ext cx="982667" cy="1143467"/>
            <a:chOff x="0" y="0"/>
            <a:chExt cx="698500" cy="812800"/>
          </a:xfrm>
        </p:grpSpPr>
        <p:sp>
          <p:nvSpPr>
            <p:cNvPr name="Freeform 33" id="3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34" id="3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16369904" y="626905"/>
            <a:ext cx="823662" cy="958443"/>
            <a:chOff x="0" y="0"/>
            <a:chExt cx="698500" cy="812800"/>
          </a:xfrm>
        </p:grpSpPr>
        <p:sp>
          <p:nvSpPr>
            <p:cNvPr name="Freeform 36" id="3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37" id="3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16505406" y="784580"/>
            <a:ext cx="552658" cy="643092"/>
            <a:chOff x="0" y="0"/>
            <a:chExt cx="698500" cy="812800"/>
          </a:xfrm>
        </p:grpSpPr>
        <p:sp>
          <p:nvSpPr>
            <p:cNvPr name="Freeform 39" id="3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0" id="4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16505514" y="1275719"/>
            <a:ext cx="2674083" cy="3111660"/>
            <a:chOff x="0" y="0"/>
            <a:chExt cx="698500" cy="812800"/>
          </a:xfrm>
        </p:grpSpPr>
        <p:sp>
          <p:nvSpPr>
            <p:cNvPr name="Freeform 42" id="4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43" id="4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17138679" y="1585348"/>
            <a:ext cx="2098064" cy="2441383"/>
            <a:chOff x="0" y="0"/>
            <a:chExt cx="698500" cy="812800"/>
          </a:xfrm>
        </p:grpSpPr>
        <p:sp>
          <p:nvSpPr>
            <p:cNvPr name="Freeform 45" id="4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46" id="4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7" id="47"/>
          <p:cNvGrpSpPr/>
          <p:nvPr/>
        </p:nvGrpSpPr>
        <p:grpSpPr>
          <a:xfrm rot="0">
            <a:off x="17483836" y="2012493"/>
            <a:ext cx="1407751" cy="1638110"/>
            <a:chOff x="0" y="0"/>
            <a:chExt cx="698500" cy="812800"/>
          </a:xfrm>
        </p:grpSpPr>
        <p:sp>
          <p:nvSpPr>
            <p:cNvPr name="Freeform 48" id="48"/>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9" id="49"/>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Freeform 50" id="50"/>
          <p:cNvSpPr/>
          <p:nvPr/>
        </p:nvSpPr>
        <p:spPr>
          <a:xfrm flipH="false" flipV="false" rot="0">
            <a:off x="16261699" y="8881026"/>
            <a:ext cx="2106094" cy="1447461"/>
          </a:xfrm>
          <a:custGeom>
            <a:avLst/>
            <a:gdLst/>
            <a:ahLst/>
            <a:cxnLst/>
            <a:rect r="r" b="b" t="t" l="l"/>
            <a:pathLst>
              <a:path h="1447461" w="2106094">
                <a:moveTo>
                  <a:pt x="0" y="0"/>
                </a:moveTo>
                <a:lnTo>
                  <a:pt x="2106095" y="0"/>
                </a:lnTo>
                <a:lnTo>
                  <a:pt x="2106095" y="1447461"/>
                </a:lnTo>
                <a:lnTo>
                  <a:pt x="0" y="14474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1" id="51"/>
          <p:cNvSpPr/>
          <p:nvPr/>
        </p:nvSpPr>
        <p:spPr>
          <a:xfrm flipH="false" flipV="false" rot="0">
            <a:off x="1544048" y="1275719"/>
            <a:ext cx="15079284" cy="8553942"/>
          </a:xfrm>
          <a:custGeom>
            <a:avLst/>
            <a:gdLst/>
            <a:ahLst/>
            <a:cxnLst/>
            <a:rect r="r" b="b" t="t" l="l"/>
            <a:pathLst>
              <a:path h="8553942" w="15079284">
                <a:moveTo>
                  <a:pt x="0" y="0"/>
                </a:moveTo>
                <a:lnTo>
                  <a:pt x="15079284" y="0"/>
                </a:lnTo>
                <a:lnTo>
                  <a:pt x="15079284" y="8553941"/>
                </a:lnTo>
                <a:lnTo>
                  <a:pt x="0" y="8553941"/>
                </a:lnTo>
                <a:lnTo>
                  <a:pt x="0" y="0"/>
                </a:lnTo>
                <a:close/>
              </a:path>
            </a:pathLst>
          </a:custGeom>
          <a:blipFill>
            <a:blip r:embed="rId4"/>
            <a:stretch>
              <a:fillRect l="-4508" t="-25434" r="-37484" b="-15366"/>
            </a:stretch>
          </a:blipFill>
        </p:spPr>
      </p:sp>
      <p:sp>
        <p:nvSpPr>
          <p:cNvPr name="TextBox 52" id="52"/>
          <p:cNvSpPr txBox="true"/>
          <p:nvPr/>
        </p:nvSpPr>
        <p:spPr>
          <a:xfrm rot="0">
            <a:off x="7619148" y="140896"/>
            <a:ext cx="6888681" cy="1246886"/>
          </a:xfrm>
          <a:prstGeom prst="rect">
            <a:avLst/>
          </a:prstGeom>
        </p:spPr>
        <p:txBody>
          <a:bodyPr anchor="t" rtlCol="false" tIns="0" lIns="0" bIns="0" rIns="0">
            <a:spAutoFit/>
          </a:bodyPr>
          <a:lstStyle/>
          <a:p>
            <a:pPr algn="l">
              <a:lnSpc>
                <a:spcPts val="9591"/>
              </a:lnSpc>
            </a:pPr>
            <a:r>
              <a:rPr lang="en-US" sz="8799" b="true">
                <a:solidFill>
                  <a:srgbClr val="FFFFFF"/>
                </a:solidFill>
                <a:latin typeface="Tomorrow Bold"/>
                <a:ea typeface="Tomorrow Bold"/>
                <a:cs typeface="Tomorrow Bold"/>
                <a:sym typeface="Tomorrow Bold"/>
              </a:rPr>
              <a:t>Dashboard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45441" y="1707214"/>
            <a:ext cx="13542559" cy="546693"/>
            <a:chOff x="0" y="0"/>
            <a:chExt cx="3566765" cy="143985"/>
          </a:xfrm>
        </p:grpSpPr>
        <p:sp>
          <p:nvSpPr>
            <p:cNvPr name="Freeform 3" id="3"/>
            <p:cNvSpPr/>
            <p:nvPr/>
          </p:nvSpPr>
          <p:spPr>
            <a:xfrm flipH="false" flipV="false" rot="0">
              <a:off x="0" y="0"/>
              <a:ext cx="3566764" cy="143985"/>
            </a:xfrm>
            <a:custGeom>
              <a:avLst/>
              <a:gdLst/>
              <a:ahLst/>
              <a:cxnLst/>
              <a:rect r="r" b="b" t="t" l="l"/>
              <a:pathLst>
                <a:path h="143985" w="3566764">
                  <a:moveTo>
                    <a:pt x="0" y="0"/>
                  </a:moveTo>
                  <a:lnTo>
                    <a:pt x="3566764" y="0"/>
                  </a:lnTo>
                  <a:lnTo>
                    <a:pt x="3566764" y="143985"/>
                  </a:lnTo>
                  <a:lnTo>
                    <a:pt x="0" y="143985"/>
                  </a:lnTo>
                  <a:close/>
                </a:path>
              </a:pathLst>
            </a:custGeom>
            <a:solidFill>
              <a:srgbClr val="0A4C4C"/>
            </a:solidFill>
          </p:spPr>
        </p:sp>
        <p:sp>
          <p:nvSpPr>
            <p:cNvPr name="TextBox 4" id="4"/>
            <p:cNvSpPr txBox="true"/>
            <p:nvPr/>
          </p:nvSpPr>
          <p:spPr>
            <a:xfrm>
              <a:off x="0" y="-38100"/>
              <a:ext cx="3566765" cy="18208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6614228">
            <a:off x="4278075" y="1183473"/>
            <a:ext cx="1888611" cy="1864574"/>
          </a:xfrm>
          <a:custGeom>
            <a:avLst/>
            <a:gdLst/>
            <a:ahLst/>
            <a:cxnLst/>
            <a:rect r="r" b="b" t="t" l="l"/>
            <a:pathLst>
              <a:path h="1864574" w="1888611">
                <a:moveTo>
                  <a:pt x="1888611" y="0"/>
                </a:moveTo>
                <a:lnTo>
                  <a:pt x="0" y="0"/>
                </a:lnTo>
                <a:lnTo>
                  <a:pt x="0" y="1864574"/>
                </a:lnTo>
                <a:lnTo>
                  <a:pt x="1888611" y="1864574"/>
                </a:lnTo>
                <a:lnTo>
                  <a:pt x="188861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79348" y="103315"/>
            <a:ext cx="18234675" cy="2012445"/>
            <a:chOff x="0" y="0"/>
            <a:chExt cx="4802548" cy="530027"/>
          </a:xfrm>
        </p:grpSpPr>
        <p:sp>
          <p:nvSpPr>
            <p:cNvPr name="Freeform 7" id="7"/>
            <p:cNvSpPr/>
            <p:nvPr/>
          </p:nvSpPr>
          <p:spPr>
            <a:xfrm flipH="false" flipV="false" rot="0">
              <a:off x="0" y="0"/>
              <a:ext cx="4802548" cy="530027"/>
            </a:xfrm>
            <a:custGeom>
              <a:avLst/>
              <a:gdLst/>
              <a:ahLst/>
              <a:cxnLst/>
              <a:rect r="r" b="b" t="t" l="l"/>
              <a:pathLst>
                <a:path h="530027" w="4802548">
                  <a:moveTo>
                    <a:pt x="203200" y="0"/>
                  </a:moveTo>
                  <a:lnTo>
                    <a:pt x="4802548" y="0"/>
                  </a:lnTo>
                  <a:lnTo>
                    <a:pt x="4599348" y="530027"/>
                  </a:lnTo>
                  <a:lnTo>
                    <a:pt x="0" y="530027"/>
                  </a:lnTo>
                  <a:lnTo>
                    <a:pt x="203200" y="0"/>
                  </a:lnTo>
                  <a:close/>
                </a:path>
              </a:pathLst>
            </a:custGeom>
            <a:solidFill>
              <a:srgbClr val="41B3AF"/>
            </a:solidFill>
          </p:spPr>
        </p:sp>
        <p:sp>
          <p:nvSpPr>
            <p:cNvPr name="TextBox 8" id="8"/>
            <p:cNvSpPr txBox="true"/>
            <p:nvPr/>
          </p:nvSpPr>
          <p:spPr>
            <a:xfrm>
              <a:off x="101600" y="-38100"/>
              <a:ext cx="4599348" cy="5681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96172" y="9604756"/>
            <a:ext cx="11255645" cy="682244"/>
            <a:chOff x="0" y="0"/>
            <a:chExt cx="2964450" cy="179686"/>
          </a:xfrm>
        </p:grpSpPr>
        <p:sp>
          <p:nvSpPr>
            <p:cNvPr name="Freeform 10" id="10"/>
            <p:cNvSpPr/>
            <p:nvPr/>
          </p:nvSpPr>
          <p:spPr>
            <a:xfrm flipH="false" flipV="false" rot="0">
              <a:off x="0" y="0"/>
              <a:ext cx="2964450" cy="179686"/>
            </a:xfrm>
            <a:custGeom>
              <a:avLst/>
              <a:gdLst/>
              <a:ahLst/>
              <a:cxnLst/>
              <a:rect r="r" b="b" t="t" l="l"/>
              <a:pathLst>
                <a:path h="179686" w="2964450">
                  <a:moveTo>
                    <a:pt x="203200" y="0"/>
                  </a:moveTo>
                  <a:lnTo>
                    <a:pt x="2964450" y="0"/>
                  </a:lnTo>
                  <a:lnTo>
                    <a:pt x="2761250" y="179686"/>
                  </a:lnTo>
                  <a:lnTo>
                    <a:pt x="0" y="179686"/>
                  </a:lnTo>
                  <a:lnTo>
                    <a:pt x="203200" y="0"/>
                  </a:lnTo>
                  <a:close/>
                </a:path>
              </a:pathLst>
            </a:custGeom>
            <a:solidFill>
              <a:srgbClr val="41B3AF"/>
            </a:solidFill>
          </p:spPr>
        </p:sp>
        <p:sp>
          <p:nvSpPr>
            <p:cNvPr name="TextBox 11" id="11"/>
            <p:cNvSpPr txBox="true"/>
            <p:nvPr/>
          </p:nvSpPr>
          <p:spPr>
            <a:xfrm>
              <a:off x="101600" y="-38100"/>
              <a:ext cx="276125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745441" y="-78662"/>
            <a:ext cx="13542559" cy="314384"/>
            <a:chOff x="0" y="0"/>
            <a:chExt cx="3566765" cy="82801"/>
          </a:xfrm>
        </p:grpSpPr>
        <p:sp>
          <p:nvSpPr>
            <p:cNvPr name="Freeform 13" id="13"/>
            <p:cNvSpPr/>
            <p:nvPr/>
          </p:nvSpPr>
          <p:spPr>
            <a:xfrm flipH="false" flipV="false" rot="0">
              <a:off x="0" y="0"/>
              <a:ext cx="3566764" cy="82801"/>
            </a:xfrm>
            <a:custGeom>
              <a:avLst/>
              <a:gdLst/>
              <a:ahLst/>
              <a:cxnLst/>
              <a:rect r="r" b="b" t="t" l="l"/>
              <a:pathLst>
                <a:path h="82801" w="3566764">
                  <a:moveTo>
                    <a:pt x="0" y="0"/>
                  </a:moveTo>
                  <a:lnTo>
                    <a:pt x="3566764" y="0"/>
                  </a:lnTo>
                  <a:lnTo>
                    <a:pt x="3566764" y="82801"/>
                  </a:lnTo>
                  <a:lnTo>
                    <a:pt x="0" y="82801"/>
                  </a:lnTo>
                  <a:close/>
                </a:path>
              </a:pathLst>
            </a:custGeom>
            <a:solidFill>
              <a:srgbClr val="0A4C4C"/>
            </a:solidFill>
          </p:spPr>
        </p:sp>
        <p:sp>
          <p:nvSpPr>
            <p:cNvPr name="TextBox 14" id="14"/>
            <p:cNvSpPr txBox="true"/>
            <p:nvPr/>
          </p:nvSpPr>
          <p:spPr>
            <a:xfrm>
              <a:off x="0" y="-38100"/>
              <a:ext cx="3566765" cy="12090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070318" y="-128588"/>
            <a:ext cx="2917270" cy="2812786"/>
            <a:chOff x="0" y="0"/>
            <a:chExt cx="633931" cy="611226"/>
          </a:xfrm>
        </p:grpSpPr>
        <p:sp>
          <p:nvSpPr>
            <p:cNvPr name="Freeform 16" id="16"/>
            <p:cNvSpPr/>
            <p:nvPr/>
          </p:nvSpPr>
          <p:spPr>
            <a:xfrm flipH="false" flipV="false" rot="0">
              <a:off x="0" y="0"/>
              <a:ext cx="633931" cy="611226"/>
            </a:xfrm>
            <a:custGeom>
              <a:avLst/>
              <a:gdLst/>
              <a:ahLst/>
              <a:cxnLst/>
              <a:rect r="r" b="b" t="t" l="l"/>
              <a:pathLst>
                <a:path h="611226" w="633931">
                  <a:moveTo>
                    <a:pt x="203200" y="0"/>
                  </a:moveTo>
                  <a:lnTo>
                    <a:pt x="633931" y="0"/>
                  </a:lnTo>
                  <a:lnTo>
                    <a:pt x="430731" y="611226"/>
                  </a:lnTo>
                  <a:lnTo>
                    <a:pt x="0" y="611226"/>
                  </a:lnTo>
                  <a:lnTo>
                    <a:pt x="203200" y="0"/>
                  </a:lnTo>
                  <a:close/>
                </a:path>
              </a:pathLst>
            </a:custGeom>
            <a:solidFill>
              <a:srgbClr val="158E8F"/>
            </a:solidFill>
          </p:spPr>
        </p:sp>
        <p:sp>
          <p:nvSpPr>
            <p:cNvPr name="TextBox 17" id="17"/>
            <p:cNvSpPr txBox="true"/>
            <p:nvPr/>
          </p:nvSpPr>
          <p:spPr>
            <a:xfrm>
              <a:off x="101600" y="-38100"/>
              <a:ext cx="430731" cy="649326"/>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9973670" y="9604756"/>
            <a:ext cx="1543050" cy="682244"/>
            <a:chOff x="0" y="0"/>
            <a:chExt cx="406400" cy="179686"/>
          </a:xfrm>
        </p:grpSpPr>
        <p:sp>
          <p:nvSpPr>
            <p:cNvPr name="Freeform 19" id="19"/>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0" id="20"/>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11039709" y="9604756"/>
            <a:ext cx="1543050" cy="682244"/>
            <a:chOff x="0" y="0"/>
            <a:chExt cx="406400" cy="179686"/>
          </a:xfrm>
        </p:grpSpPr>
        <p:sp>
          <p:nvSpPr>
            <p:cNvPr name="Freeform 22" id="22"/>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3" id="23"/>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2105748" y="9604756"/>
            <a:ext cx="1543050" cy="682244"/>
            <a:chOff x="0" y="0"/>
            <a:chExt cx="406400" cy="179686"/>
          </a:xfrm>
        </p:grpSpPr>
        <p:sp>
          <p:nvSpPr>
            <p:cNvPr name="Freeform 25" id="25"/>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0A4C4C"/>
            </a:solidFill>
          </p:spPr>
        </p:sp>
        <p:sp>
          <p:nvSpPr>
            <p:cNvPr name="TextBox 26" id="26"/>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0" y="9604756"/>
            <a:ext cx="498703" cy="682244"/>
            <a:chOff x="0" y="0"/>
            <a:chExt cx="406400" cy="555970"/>
          </a:xfrm>
        </p:grpSpPr>
        <p:sp>
          <p:nvSpPr>
            <p:cNvPr name="Freeform 28" id="28"/>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29" id="29"/>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529997" y="9604756"/>
            <a:ext cx="498703" cy="682244"/>
            <a:chOff x="0" y="0"/>
            <a:chExt cx="406400" cy="555970"/>
          </a:xfrm>
        </p:grpSpPr>
        <p:sp>
          <p:nvSpPr>
            <p:cNvPr name="Freeform 31" id="31"/>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32" id="32"/>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13344510" y="9258300"/>
            <a:ext cx="2326640" cy="1028700"/>
            <a:chOff x="0" y="0"/>
            <a:chExt cx="406400" cy="179686"/>
          </a:xfrm>
        </p:grpSpPr>
        <p:sp>
          <p:nvSpPr>
            <p:cNvPr name="Freeform 34" id="34"/>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158E8F"/>
            </a:solidFill>
          </p:spPr>
        </p:sp>
        <p:sp>
          <p:nvSpPr>
            <p:cNvPr name="TextBox 35" id="35"/>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36" id="36"/>
          <p:cNvGrpSpPr/>
          <p:nvPr/>
        </p:nvGrpSpPr>
        <p:grpSpPr>
          <a:xfrm rot="0">
            <a:off x="16781735" y="-796920"/>
            <a:ext cx="1464533" cy="1704183"/>
            <a:chOff x="0" y="0"/>
            <a:chExt cx="698500" cy="812800"/>
          </a:xfrm>
        </p:grpSpPr>
        <p:sp>
          <p:nvSpPr>
            <p:cNvPr name="Freeform 37" id="3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38" id="38"/>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022668" y="-516562"/>
            <a:ext cx="982667" cy="1143467"/>
            <a:chOff x="0" y="0"/>
            <a:chExt cx="698500" cy="812800"/>
          </a:xfrm>
        </p:grpSpPr>
        <p:sp>
          <p:nvSpPr>
            <p:cNvPr name="Freeform 40" id="40"/>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1" id="41"/>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6369904" y="626905"/>
            <a:ext cx="823662" cy="958443"/>
            <a:chOff x="0" y="0"/>
            <a:chExt cx="698500" cy="812800"/>
          </a:xfrm>
        </p:grpSpPr>
        <p:sp>
          <p:nvSpPr>
            <p:cNvPr name="Freeform 43" id="4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44" id="4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16505406" y="784580"/>
            <a:ext cx="552658" cy="643092"/>
            <a:chOff x="0" y="0"/>
            <a:chExt cx="698500" cy="812800"/>
          </a:xfrm>
        </p:grpSpPr>
        <p:sp>
          <p:nvSpPr>
            <p:cNvPr name="Freeform 46" id="4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7" id="4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8" id="48"/>
          <p:cNvGrpSpPr/>
          <p:nvPr/>
        </p:nvGrpSpPr>
        <p:grpSpPr>
          <a:xfrm rot="0">
            <a:off x="16505514" y="1275719"/>
            <a:ext cx="2674083" cy="3111660"/>
            <a:chOff x="0" y="0"/>
            <a:chExt cx="698500" cy="812800"/>
          </a:xfrm>
        </p:grpSpPr>
        <p:sp>
          <p:nvSpPr>
            <p:cNvPr name="Freeform 49" id="4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50" id="5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1" id="51"/>
          <p:cNvGrpSpPr/>
          <p:nvPr/>
        </p:nvGrpSpPr>
        <p:grpSpPr>
          <a:xfrm rot="0">
            <a:off x="16793523" y="1610857"/>
            <a:ext cx="2098064" cy="2441383"/>
            <a:chOff x="0" y="0"/>
            <a:chExt cx="698500" cy="812800"/>
          </a:xfrm>
        </p:grpSpPr>
        <p:sp>
          <p:nvSpPr>
            <p:cNvPr name="Freeform 52" id="5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53" id="5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4" id="54"/>
          <p:cNvGrpSpPr/>
          <p:nvPr/>
        </p:nvGrpSpPr>
        <p:grpSpPr>
          <a:xfrm rot="0">
            <a:off x="17138679" y="2012493"/>
            <a:ext cx="1407751" cy="1638110"/>
            <a:chOff x="0" y="0"/>
            <a:chExt cx="698500" cy="812800"/>
          </a:xfrm>
        </p:grpSpPr>
        <p:sp>
          <p:nvSpPr>
            <p:cNvPr name="Freeform 55" id="5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56" id="5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Freeform 57" id="57"/>
          <p:cNvSpPr/>
          <p:nvPr/>
        </p:nvSpPr>
        <p:spPr>
          <a:xfrm flipH="false" flipV="false" rot="0">
            <a:off x="16261699" y="8881026"/>
            <a:ext cx="2106094" cy="1447461"/>
          </a:xfrm>
          <a:custGeom>
            <a:avLst/>
            <a:gdLst/>
            <a:ahLst/>
            <a:cxnLst/>
            <a:rect r="r" b="b" t="t" l="l"/>
            <a:pathLst>
              <a:path h="1447461" w="2106094">
                <a:moveTo>
                  <a:pt x="0" y="0"/>
                </a:moveTo>
                <a:lnTo>
                  <a:pt x="2106095" y="0"/>
                </a:lnTo>
                <a:lnTo>
                  <a:pt x="2106095" y="1447461"/>
                </a:lnTo>
                <a:lnTo>
                  <a:pt x="0" y="14474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8" id="58"/>
          <p:cNvSpPr txBox="true"/>
          <p:nvPr/>
        </p:nvSpPr>
        <p:spPr>
          <a:xfrm rot="0">
            <a:off x="6760117" y="465546"/>
            <a:ext cx="6888681" cy="1815846"/>
          </a:xfrm>
          <a:prstGeom prst="rect">
            <a:avLst/>
          </a:prstGeom>
        </p:spPr>
        <p:txBody>
          <a:bodyPr anchor="t" rtlCol="false" tIns="0" lIns="0" bIns="0" rIns="0">
            <a:spAutoFit/>
          </a:bodyPr>
          <a:lstStyle/>
          <a:p>
            <a:pPr algn="l">
              <a:lnSpc>
                <a:spcPts val="9591"/>
              </a:lnSpc>
            </a:pPr>
            <a:r>
              <a:rPr lang="en-US" sz="8799" b="true">
                <a:solidFill>
                  <a:srgbClr val="FFFFFF"/>
                </a:solidFill>
                <a:latin typeface="Tomorrow Bold"/>
                <a:ea typeface="Tomorrow Bold"/>
                <a:cs typeface="Tomorrow Bold"/>
                <a:sym typeface="Tomorrow Bold"/>
              </a:rPr>
              <a:t>Conclusion</a:t>
            </a:r>
          </a:p>
          <a:p>
            <a:pPr algn="l">
              <a:lnSpc>
                <a:spcPts val="4736"/>
              </a:lnSpc>
            </a:pPr>
          </a:p>
        </p:txBody>
      </p:sp>
      <p:sp>
        <p:nvSpPr>
          <p:cNvPr name="TextBox 59" id="59"/>
          <p:cNvSpPr txBox="true"/>
          <p:nvPr/>
        </p:nvSpPr>
        <p:spPr>
          <a:xfrm rot="0">
            <a:off x="760969" y="3429032"/>
            <a:ext cx="15744438" cy="4939030"/>
          </a:xfrm>
          <a:prstGeom prst="rect">
            <a:avLst/>
          </a:prstGeom>
        </p:spPr>
        <p:txBody>
          <a:bodyPr anchor="t" rtlCol="false" tIns="0" lIns="0" bIns="0" rIns="0">
            <a:spAutoFit/>
          </a:bodyPr>
          <a:lstStyle/>
          <a:p>
            <a:pPr algn="l">
              <a:lnSpc>
                <a:spcPts val="3919"/>
              </a:lnSpc>
              <a:spcBef>
                <a:spcPct val="0"/>
              </a:spcBef>
            </a:pPr>
            <a:r>
              <a:rPr lang="en-US" sz="2799">
                <a:solidFill>
                  <a:srgbClr val="000000"/>
                </a:solidFill>
                <a:latin typeface="Canva Sans"/>
                <a:ea typeface="Canva Sans"/>
                <a:cs typeface="Canva Sans"/>
                <a:sym typeface="Canva Sans"/>
              </a:rPr>
              <a:t>The analysis of the customer dataset reveals key factors influencing the Target variable, likely indicating loan approval or creditworthiness. Property ownership and secondary education emerge as strong predictors of positive outcomes, with significant Target sums (1,456 and 871, respectively). Gender=0 and shorter employment durations (0-5 years) also show notable associations with Target trends, though disparities suggest underlying complexities. Higher income does not guarantee positive outcomes, and unemployed or longer-tenured employees exhibit lower Target correlations. These findings recommend targeting property owners and early-career individuals with secondary education for credit opportunities, while further exploring gender and employment dynamics to refine strategies.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45441" y="1707214"/>
            <a:ext cx="13542559" cy="546693"/>
            <a:chOff x="0" y="0"/>
            <a:chExt cx="3566765" cy="143985"/>
          </a:xfrm>
        </p:grpSpPr>
        <p:sp>
          <p:nvSpPr>
            <p:cNvPr name="Freeform 3" id="3"/>
            <p:cNvSpPr/>
            <p:nvPr/>
          </p:nvSpPr>
          <p:spPr>
            <a:xfrm flipH="false" flipV="false" rot="0">
              <a:off x="0" y="0"/>
              <a:ext cx="3566764" cy="143985"/>
            </a:xfrm>
            <a:custGeom>
              <a:avLst/>
              <a:gdLst/>
              <a:ahLst/>
              <a:cxnLst/>
              <a:rect r="r" b="b" t="t" l="l"/>
              <a:pathLst>
                <a:path h="143985" w="3566764">
                  <a:moveTo>
                    <a:pt x="0" y="0"/>
                  </a:moveTo>
                  <a:lnTo>
                    <a:pt x="3566764" y="0"/>
                  </a:lnTo>
                  <a:lnTo>
                    <a:pt x="3566764" y="143985"/>
                  </a:lnTo>
                  <a:lnTo>
                    <a:pt x="0" y="143985"/>
                  </a:lnTo>
                  <a:close/>
                </a:path>
              </a:pathLst>
            </a:custGeom>
            <a:solidFill>
              <a:srgbClr val="0A4C4C"/>
            </a:solidFill>
          </p:spPr>
        </p:sp>
        <p:sp>
          <p:nvSpPr>
            <p:cNvPr name="TextBox 4" id="4"/>
            <p:cNvSpPr txBox="true"/>
            <p:nvPr/>
          </p:nvSpPr>
          <p:spPr>
            <a:xfrm>
              <a:off x="0" y="-38100"/>
              <a:ext cx="3566765" cy="18208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6614228">
            <a:off x="4278075" y="1183473"/>
            <a:ext cx="1888611" cy="1864574"/>
          </a:xfrm>
          <a:custGeom>
            <a:avLst/>
            <a:gdLst/>
            <a:ahLst/>
            <a:cxnLst/>
            <a:rect r="r" b="b" t="t" l="l"/>
            <a:pathLst>
              <a:path h="1864574" w="1888611">
                <a:moveTo>
                  <a:pt x="1888611" y="0"/>
                </a:moveTo>
                <a:lnTo>
                  <a:pt x="0" y="0"/>
                </a:lnTo>
                <a:lnTo>
                  <a:pt x="0" y="1864574"/>
                </a:lnTo>
                <a:lnTo>
                  <a:pt x="1888611" y="1864574"/>
                </a:lnTo>
                <a:lnTo>
                  <a:pt x="188861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56912" y="78530"/>
            <a:ext cx="18234675" cy="2012445"/>
            <a:chOff x="0" y="0"/>
            <a:chExt cx="4802548" cy="530027"/>
          </a:xfrm>
        </p:grpSpPr>
        <p:sp>
          <p:nvSpPr>
            <p:cNvPr name="Freeform 7" id="7"/>
            <p:cNvSpPr/>
            <p:nvPr/>
          </p:nvSpPr>
          <p:spPr>
            <a:xfrm flipH="false" flipV="false" rot="0">
              <a:off x="0" y="0"/>
              <a:ext cx="4802548" cy="530027"/>
            </a:xfrm>
            <a:custGeom>
              <a:avLst/>
              <a:gdLst/>
              <a:ahLst/>
              <a:cxnLst/>
              <a:rect r="r" b="b" t="t" l="l"/>
              <a:pathLst>
                <a:path h="530027" w="4802548">
                  <a:moveTo>
                    <a:pt x="203200" y="0"/>
                  </a:moveTo>
                  <a:lnTo>
                    <a:pt x="4802548" y="0"/>
                  </a:lnTo>
                  <a:lnTo>
                    <a:pt x="4599348" y="530027"/>
                  </a:lnTo>
                  <a:lnTo>
                    <a:pt x="0" y="530027"/>
                  </a:lnTo>
                  <a:lnTo>
                    <a:pt x="203200" y="0"/>
                  </a:lnTo>
                  <a:close/>
                </a:path>
              </a:pathLst>
            </a:custGeom>
            <a:solidFill>
              <a:srgbClr val="41B3AF"/>
            </a:solidFill>
          </p:spPr>
        </p:sp>
        <p:sp>
          <p:nvSpPr>
            <p:cNvPr name="TextBox 8" id="8"/>
            <p:cNvSpPr txBox="true"/>
            <p:nvPr/>
          </p:nvSpPr>
          <p:spPr>
            <a:xfrm>
              <a:off x="101600" y="-38100"/>
              <a:ext cx="4599348" cy="5681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96172" y="9604756"/>
            <a:ext cx="11255645" cy="682244"/>
            <a:chOff x="0" y="0"/>
            <a:chExt cx="2964450" cy="179686"/>
          </a:xfrm>
        </p:grpSpPr>
        <p:sp>
          <p:nvSpPr>
            <p:cNvPr name="Freeform 10" id="10"/>
            <p:cNvSpPr/>
            <p:nvPr/>
          </p:nvSpPr>
          <p:spPr>
            <a:xfrm flipH="false" flipV="false" rot="0">
              <a:off x="0" y="0"/>
              <a:ext cx="2964450" cy="179686"/>
            </a:xfrm>
            <a:custGeom>
              <a:avLst/>
              <a:gdLst/>
              <a:ahLst/>
              <a:cxnLst/>
              <a:rect r="r" b="b" t="t" l="l"/>
              <a:pathLst>
                <a:path h="179686" w="2964450">
                  <a:moveTo>
                    <a:pt x="203200" y="0"/>
                  </a:moveTo>
                  <a:lnTo>
                    <a:pt x="2964450" y="0"/>
                  </a:lnTo>
                  <a:lnTo>
                    <a:pt x="2761250" y="179686"/>
                  </a:lnTo>
                  <a:lnTo>
                    <a:pt x="0" y="179686"/>
                  </a:lnTo>
                  <a:lnTo>
                    <a:pt x="203200" y="0"/>
                  </a:lnTo>
                  <a:close/>
                </a:path>
              </a:pathLst>
            </a:custGeom>
            <a:solidFill>
              <a:srgbClr val="41B3AF"/>
            </a:solidFill>
          </p:spPr>
        </p:sp>
        <p:sp>
          <p:nvSpPr>
            <p:cNvPr name="TextBox 11" id="11"/>
            <p:cNvSpPr txBox="true"/>
            <p:nvPr/>
          </p:nvSpPr>
          <p:spPr>
            <a:xfrm>
              <a:off x="101600" y="-38100"/>
              <a:ext cx="276125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745441" y="-78662"/>
            <a:ext cx="13542559" cy="314384"/>
            <a:chOff x="0" y="0"/>
            <a:chExt cx="3566765" cy="82801"/>
          </a:xfrm>
        </p:grpSpPr>
        <p:sp>
          <p:nvSpPr>
            <p:cNvPr name="Freeform 13" id="13"/>
            <p:cNvSpPr/>
            <p:nvPr/>
          </p:nvSpPr>
          <p:spPr>
            <a:xfrm flipH="false" flipV="false" rot="0">
              <a:off x="0" y="0"/>
              <a:ext cx="3566764" cy="82801"/>
            </a:xfrm>
            <a:custGeom>
              <a:avLst/>
              <a:gdLst/>
              <a:ahLst/>
              <a:cxnLst/>
              <a:rect r="r" b="b" t="t" l="l"/>
              <a:pathLst>
                <a:path h="82801" w="3566764">
                  <a:moveTo>
                    <a:pt x="0" y="0"/>
                  </a:moveTo>
                  <a:lnTo>
                    <a:pt x="3566764" y="0"/>
                  </a:lnTo>
                  <a:lnTo>
                    <a:pt x="3566764" y="82801"/>
                  </a:lnTo>
                  <a:lnTo>
                    <a:pt x="0" y="82801"/>
                  </a:lnTo>
                  <a:close/>
                </a:path>
              </a:pathLst>
            </a:custGeom>
            <a:solidFill>
              <a:srgbClr val="0A4C4C"/>
            </a:solidFill>
          </p:spPr>
        </p:sp>
        <p:sp>
          <p:nvSpPr>
            <p:cNvPr name="TextBox 14" id="14"/>
            <p:cNvSpPr txBox="true"/>
            <p:nvPr/>
          </p:nvSpPr>
          <p:spPr>
            <a:xfrm>
              <a:off x="0" y="-38100"/>
              <a:ext cx="3566765" cy="12090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070318" y="-128588"/>
            <a:ext cx="2917270" cy="2812786"/>
            <a:chOff x="0" y="0"/>
            <a:chExt cx="633931" cy="611226"/>
          </a:xfrm>
        </p:grpSpPr>
        <p:sp>
          <p:nvSpPr>
            <p:cNvPr name="Freeform 16" id="16"/>
            <p:cNvSpPr/>
            <p:nvPr/>
          </p:nvSpPr>
          <p:spPr>
            <a:xfrm flipH="false" flipV="false" rot="0">
              <a:off x="0" y="0"/>
              <a:ext cx="633931" cy="611226"/>
            </a:xfrm>
            <a:custGeom>
              <a:avLst/>
              <a:gdLst/>
              <a:ahLst/>
              <a:cxnLst/>
              <a:rect r="r" b="b" t="t" l="l"/>
              <a:pathLst>
                <a:path h="611226" w="633931">
                  <a:moveTo>
                    <a:pt x="203200" y="0"/>
                  </a:moveTo>
                  <a:lnTo>
                    <a:pt x="633931" y="0"/>
                  </a:lnTo>
                  <a:lnTo>
                    <a:pt x="430731" y="611226"/>
                  </a:lnTo>
                  <a:lnTo>
                    <a:pt x="0" y="611226"/>
                  </a:lnTo>
                  <a:lnTo>
                    <a:pt x="203200" y="0"/>
                  </a:lnTo>
                  <a:close/>
                </a:path>
              </a:pathLst>
            </a:custGeom>
            <a:solidFill>
              <a:srgbClr val="158E8F"/>
            </a:solidFill>
          </p:spPr>
        </p:sp>
        <p:sp>
          <p:nvSpPr>
            <p:cNvPr name="TextBox 17" id="17"/>
            <p:cNvSpPr txBox="true"/>
            <p:nvPr/>
          </p:nvSpPr>
          <p:spPr>
            <a:xfrm>
              <a:off x="101600" y="-38100"/>
              <a:ext cx="430731" cy="649326"/>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9973670" y="9604756"/>
            <a:ext cx="1543050" cy="682244"/>
            <a:chOff x="0" y="0"/>
            <a:chExt cx="406400" cy="179686"/>
          </a:xfrm>
        </p:grpSpPr>
        <p:sp>
          <p:nvSpPr>
            <p:cNvPr name="Freeform 19" id="19"/>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0" id="20"/>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11039709" y="9604756"/>
            <a:ext cx="1543050" cy="682244"/>
            <a:chOff x="0" y="0"/>
            <a:chExt cx="406400" cy="179686"/>
          </a:xfrm>
        </p:grpSpPr>
        <p:sp>
          <p:nvSpPr>
            <p:cNvPr name="Freeform 22" id="22"/>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3" id="23"/>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2105748" y="9604756"/>
            <a:ext cx="1543050" cy="682244"/>
            <a:chOff x="0" y="0"/>
            <a:chExt cx="406400" cy="179686"/>
          </a:xfrm>
        </p:grpSpPr>
        <p:sp>
          <p:nvSpPr>
            <p:cNvPr name="Freeform 25" id="25"/>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0A4C4C"/>
            </a:solidFill>
          </p:spPr>
        </p:sp>
        <p:sp>
          <p:nvSpPr>
            <p:cNvPr name="TextBox 26" id="26"/>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0" y="9604756"/>
            <a:ext cx="498703" cy="682244"/>
            <a:chOff x="0" y="0"/>
            <a:chExt cx="406400" cy="555970"/>
          </a:xfrm>
        </p:grpSpPr>
        <p:sp>
          <p:nvSpPr>
            <p:cNvPr name="Freeform 28" id="28"/>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29" id="29"/>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529997" y="9604756"/>
            <a:ext cx="498703" cy="682244"/>
            <a:chOff x="0" y="0"/>
            <a:chExt cx="406400" cy="555970"/>
          </a:xfrm>
        </p:grpSpPr>
        <p:sp>
          <p:nvSpPr>
            <p:cNvPr name="Freeform 31" id="31"/>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32" id="32"/>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13344510" y="9258300"/>
            <a:ext cx="2326640" cy="1028700"/>
            <a:chOff x="0" y="0"/>
            <a:chExt cx="406400" cy="179686"/>
          </a:xfrm>
        </p:grpSpPr>
        <p:sp>
          <p:nvSpPr>
            <p:cNvPr name="Freeform 34" id="34"/>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158E8F"/>
            </a:solidFill>
          </p:spPr>
        </p:sp>
        <p:sp>
          <p:nvSpPr>
            <p:cNvPr name="TextBox 35" id="35"/>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36" id="36"/>
          <p:cNvGrpSpPr/>
          <p:nvPr/>
        </p:nvGrpSpPr>
        <p:grpSpPr>
          <a:xfrm rot="0">
            <a:off x="16781735" y="-796920"/>
            <a:ext cx="1464533" cy="1704183"/>
            <a:chOff x="0" y="0"/>
            <a:chExt cx="698500" cy="812800"/>
          </a:xfrm>
        </p:grpSpPr>
        <p:sp>
          <p:nvSpPr>
            <p:cNvPr name="Freeform 37" id="3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38" id="38"/>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022668" y="-516562"/>
            <a:ext cx="982667" cy="1143467"/>
            <a:chOff x="0" y="0"/>
            <a:chExt cx="698500" cy="812800"/>
          </a:xfrm>
        </p:grpSpPr>
        <p:sp>
          <p:nvSpPr>
            <p:cNvPr name="Freeform 40" id="40"/>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1" id="41"/>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6369904" y="626905"/>
            <a:ext cx="823662" cy="958443"/>
            <a:chOff x="0" y="0"/>
            <a:chExt cx="698500" cy="812800"/>
          </a:xfrm>
        </p:grpSpPr>
        <p:sp>
          <p:nvSpPr>
            <p:cNvPr name="Freeform 43" id="4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44" id="4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16505406" y="784580"/>
            <a:ext cx="552658" cy="643092"/>
            <a:chOff x="0" y="0"/>
            <a:chExt cx="698500" cy="812800"/>
          </a:xfrm>
        </p:grpSpPr>
        <p:sp>
          <p:nvSpPr>
            <p:cNvPr name="Freeform 46" id="4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7" id="4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8" id="48"/>
          <p:cNvGrpSpPr/>
          <p:nvPr/>
        </p:nvGrpSpPr>
        <p:grpSpPr>
          <a:xfrm rot="0">
            <a:off x="16505514" y="1275719"/>
            <a:ext cx="2674083" cy="3111660"/>
            <a:chOff x="0" y="0"/>
            <a:chExt cx="698500" cy="812800"/>
          </a:xfrm>
        </p:grpSpPr>
        <p:sp>
          <p:nvSpPr>
            <p:cNvPr name="Freeform 49" id="4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50" id="5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1" id="51"/>
          <p:cNvGrpSpPr/>
          <p:nvPr/>
        </p:nvGrpSpPr>
        <p:grpSpPr>
          <a:xfrm rot="0">
            <a:off x="16793523" y="1610857"/>
            <a:ext cx="2098064" cy="2441383"/>
            <a:chOff x="0" y="0"/>
            <a:chExt cx="698500" cy="812800"/>
          </a:xfrm>
        </p:grpSpPr>
        <p:sp>
          <p:nvSpPr>
            <p:cNvPr name="Freeform 52" id="5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53" id="5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4" id="54"/>
          <p:cNvGrpSpPr/>
          <p:nvPr/>
        </p:nvGrpSpPr>
        <p:grpSpPr>
          <a:xfrm rot="0">
            <a:off x="17138679" y="2012493"/>
            <a:ext cx="1407751" cy="1638110"/>
            <a:chOff x="0" y="0"/>
            <a:chExt cx="698500" cy="812800"/>
          </a:xfrm>
        </p:grpSpPr>
        <p:sp>
          <p:nvSpPr>
            <p:cNvPr name="Freeform 55" id="5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56" id="5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Freeform 57" id="57"/>
          <p:cNvSpPr/>
          <p:nvPr/>
        </p:nvSpPr>
        <p:spPr>
          <a:xfrm flipH="false" flipV="false" rot="0">
            <a:off x="16261699" y="8881026"/>
            <a:ext cx="2106094" cy="1447461"/>
          </a:xfrm>
          <a:custGeom>
            <a:avLst/>
            <a:gdLst/>
            <a:ahLst/>
            <a:cxnLst/>
            <a:rect r="r" b="b" t="t" l="l"/>
            <a:pathLst>
              <a:path h="1447461" w="2106094">
                <a:moveTo>
                  <a:pt x="0" y="0"/>
                </a:moveTo>
                <a:lnTo>
                  <a:pt x="2106095" y="0"/>
                </a:lnTo>
                <a:lnTo>
                  <a:pt x="2106095" y="1447461"/>
                </a:lnTo>
                <a:lnTo>
                  <a:pt x="0" y="14474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8" id="58"/>
          <p:cNvSpPr/>
          <p:nvPr/>
        </p:nvSpPr>
        <p:spPr>
          <a:xfrm flipH="false" flipV="false" rot="0">
            <a:off x="11232383" y="3241445"/>
            <a:ext cx="5029317" cy="5029317"/>
          </a:xfrm>
          <a:custGeom>
            <a:avLst/>
            <a:gdLst/>
            <a:ahLst/>
            <a:cxnLst/>
            <a:rect r="r" b="b" t="t" l="l"/>
            <a:pathLst>
              <a:path h="5029317" w="5029317">
                <a:moveTo>
                  <a:pt x="0" y="0"/>
                </a:moveTo>
                <a:lnTo>
                  <a:pt x="5029316" y="0"/>
                </a:lnTo>
                <a:lnTo>
                  <a:pt x="5029316" y="5029317"/>
                </a:lnTo>
                <a:lnTo>
                  <a:pt x="0" y="5029317"/>
                </a:lnTo>
                <a:lnTo>
                  <a:pt x="0" y="0"/>
                </a:lnTo>
                <a:close/>
              </a:path>
            </a:pathLst>
          </a:custGeom>
          <a:blipFill>
            <a:blip r:embed="rId6"/>
            <a:stretch>
              <a:fillRect l="0" t="0" r="0" b="0"/>
            </a:stretch>
          </a:blipFill>
        </p:spPr>
      </p:sp>
      <p:sp>
        <p:nvSpPr>
          <p:cNvPr name="TextBox 59" id="59"/>
          <p:cNvSpPr txBox="true"/>
          <p:nvPr/>
        </p:nvSpPr>
        <p:spPr>
          <a:xfrm rot="0">
            <a:off x="3528953" y="4946987"/>
            <a:ext cx="6623268" cy="1774189"/>
          </a:xfrm>
          <a:prstGeom prst="rect">
            <a:avLst/>
          </a:prstGeom>
        </p:spPr>
        <p:txBody>
          <a:bodyPr anchor="t" rtlCol="false" tIns="0" lIns="0" bIns="0" rIns="0">
            <a:spAutoFit/>
          </a:bodyPr>
          <a:lstStyle/>
          <a:p>
            <a:pPr algn="ctr">
              <a:lnSpc>
                <a:spcPts val="14560"/>
              </a:lnSpc>
              <a:spcBef>
                <a:spcPct val="0"/>
              </a:spcBef>
            </a:pPr>
            <a:r>
              <a:rPr lang="en-US" b="true" sz="10400">
                <a:solidFill>
                  <a:srgbClr val="000000"/>
                </a:solidFill>
                <a:latin typeface="Canva Sans Bold"/>
                <a:ea typeface="Canva Sans Bold"/>
                <a:cs typeface="Canva Sans Bold"/>
                <a:sym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45441" y="1707214"/>
            <a:ext cx="13542559" cy="546693"/>
            <a:chOff x="0" y="0"/>
            <a:chExt cx="3566765" cy="143985"/>
          </a:xfrm>
        </p:grpSpPr>
        <p:sp>
          <p:nvSpPr>
            <p:cNvPr name="Freeform 3" id="3"/>
            <p:cNvSpPr/>
            <p:nvPr/>
          </p:nvSpPr>
          <p:spPr>
            <a:xfrm flipH="false" flipV="false" rot="0">
              <a:off x="0" y="0"/>
              <a:ext cx="3566764" cy="143985"/>
            </a:xfrm>
            <a:custGeom>
              <a:avLst/>
              <a:gdLst/>
              <a:ahLst/>
              <a:cxnLst/>
              <a:rect r="r" b="b" t="t" l="l"/>
              <a:pathLst>
                <a:path h="143985" w="3566764">
                  <a:moveTo>
                    <a:pt x="0" y="0"/>
                  </a:moveTo>
                  <a:lnTo>
                    <a:pt x="3566764" y="0"/>
                  </a:lnTo>
                  <a:lnTo>
                    <a:pt x="3566764" y="143985"/>
                  </a:lnTo>
                  <a:lnTo>
                    <a:pt x="0" y="143985"/>
                  </a:lnTo>
                  <a:close/>
                </a:path>
              </a:pathLst>
            </a:custGeom>
            <a:solidFill>
              <a:srgbClr val="0A4C4C"/>
            </a:solidFill>
          </p:spPr>
        </p:sp>
        <p:sp>
          <p:nvSpPr>
            <p:cNvPr name="TextBox 4" id="4"/>
            <p:cNvSpPr txBox="true"/>
            <p:nvPr/>
          </p:nvSpPr>
          <p:spPr>
            <a:xfrm>
              <a:off x="0" y="-38100"/>
              <a:ext cx="3566765" cy="18208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6614228">
            <a:off x="4278075" y="1183473"/>
            <a:ext cx="1888611" cy="1864574"/>
          </a:xfrm>
          <a:custGeom>
            <a:avLst/>
            <a:gdLst/>
            <a:ahLst/>
            <a:cxnLst/>
            <a:rect r="r" b="b" t="t" l="l"/>
            <a:pathLst>
              <a:path h="1864574" w="1888611">
                <a:moveTo>
                  <a:pt x="1888611" y="0"/>
                </a:moveTo>
                <a:lnTo>
                  <a:pt x="0" y="0"/>
                </a:lnTo>
                <a:lnTo>
                  <a:pt x="0" y="1864574"/>
                </a:lnTo>
                <a:lnTo>
                  <a:pt x="1888611" y="1864574"/>
                </a:lnTo>
                <a:lnTo>
                  <a:pt x="188861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128588"/>
            <a:ext cx="18234675" cy="2012445"/>
            <a:chOff x="0" y="0"/>
            <a:chExt cx="4802548" cy="530027"/>
          </a:xfrm>
        </p:grpSpPr>
        <p:sp>
          <p:nvSpPr>
            <p:cNvPr name="Freeform 7" id="7"/>
            <p:cNvSpPr/>
            <p:nvPr/>
          </p:nvSpPr>
          <p:spPr>
            <a:xfrm flipH="false" flipV="false" rot="0">
              <a:off x="0" y="0"/>
              <a:ext cx="4802548" cy="530027"/>
            </a:xfrm>
            <a:custGeom>
              <a:avLst/>
              <a:gdLst/>
              <a:ahLst/>
              <a:cxnLst/>
              <a:rect r="r" b="b" t="t" l="l"/>
              <a:pathLst>
                <a:path h="530027" w="4802548">
                  <a:moveTo>
                    <a:pt x="203200" y="0"/>
                  </a:moveTo>
                  <a:lnTo>
                    <a:pt x="4802548" y="0"/>
                  </a:lnTo>
                  <a:lnTo>
                    <a:pt x="4599348" y="530027"/>
                  </a:lnTo>
                  <a:lnTo>
                    <a:pt x="0" y="530027"/>
                  </a:lnTo>
                  <a:lnTo>
                    <a:pt x="203200" y="0"/>
                  </a:lnTo>
                  <a:close/>
                </a:path>
              </a:pathLst>
            </a:custGeom>
            <a:solidFill>
              <a:srgbClr val="41B3AF"/>
            </a:solidFill>
          </p:spPr>
        </p:sp>
        <p:sp>
          <p:nvSpPr>
            <p:cNvPr name="TextBox 8" id="8"/>
            <p:cNvSpPr txBox="true"/>
            <p:nvPr/>
          </p:nvSpPr>
          <p:spPr>
            <a:xfrm>
              <a:off x="101600" y="-38100"/>
              <a:ext cx="4599348" cy="5681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96172" y="9604756"/>
            <a:ext cx="11255645" cy="682244"/>
            <a:chOff x="0" y="0"/>
            <a:chExt cx="2964450" cy="179686"/>
          </a:xfrm>
        </p:grpSpPr>
        <p:sp>
          <p:nvSpPr>
            <p:cNvPr name="Freeform 10" id="10"/>
            <p:cNvSpPr/>
            <p:nvPr/>
          </p:nvSpPr>
          <p:spPr>
            <a:xfrm flipH="false" flipV="false" rot="0">
              <a:off x="0" y="0"/>
              <a:ext cx="2964450" cy="179686"/>
            </a:xfrm>
            <a:custGeom>
              <a:avLst/>
              <a:gdLst/>
              <a:ahLst/>
              <a:cxnLst/>
              <a:rect r="r" b="b" t="t" l="l"/>
              <a:pathLst>
                <a:path h="179686" w="2964450">
                  <a:moveTo>
                    <a:pt x="203200" y="0"/>
                  </a:moveTo>
                  <a:lnTo>
                    <a:pt x="2964450" y="0"/>
                  </a:lnTo>
                  <a:lnTo>
                    <a:pt x="2761250" y="179686"/>
                  </a:lnTo>
                  <a:lnTo>
                    <a:pt x="0" y="179686"/>
                  </a:lnTo>
                  <a:lnTo>
                    <a:pt x="203200" y="0"/>
                  </a:lnTo>
                  <a:close/>
                </a:path>
              </a:pathLst>
            </a:custGeom>
            <a:solidFill>
              <a:srgbClr val="41B3AF"/>
            </a:solidFill>
          </p:spPr>
        </p:sp>
        <p:sp>
          <p:nvSpPr>
            <p:cNvPr name="TextBox 11" id="11"/>
            <p:cNvSpPr txBox="true"/>
            <p:nvPr/>
          </p:nvSpPr>
          <p:spPr>
            <a:xfrm>
              <a:off x="101600" y="-38100"/>
              <a:ext cx="276125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745441" y="-78662"/>
            <a:ext cx="13542559" cy="314384"/>
            <a:chOff x="0" y="0"/>
            <a:chExt cx="3566765" cy="82801"/>
          </a:xfrm>
        </p:grpSpPr>
        <p:sp>
          <p:nvSpPr>
            <p:cNvPr name="Freeform 13" id="13"/>
            <p:cNvSpPr/>
            <p:nvPr/>
          </p:nvSpPr>
          <p:spPr>
            <a:xfrm flipH="false" flipV="false" rot="0">
              <a:off x="0" y="0"/>
              <a:ext cx="3566764" cy="82801"/>
            </a:xfrm>
            <a:custGeom>
              <a:avLst/>
              <a:gdLst/>
              <a:ahLst/>
              <a:cxnLst/>
              <a:rect r="r" b="b" t="t" l="l"/>
              <a:pathLst>
                <a:path h="82801" w="3566764">
                  <a:moveTo>
                    <a:pt x="0" y="0"/>
                  </a:moveTo>
                  <a:lnTo>
                    <a:pt x="3566764" y="0"/>
                  </a:lnTo>
                  <a:lnTo>
                    <a:pt x="3566764" y="82801"/>
                  </a:lnTo>
                  <a:lnTo>
                    <a:pt x="0" y="82801"/>
                  </a:lnTo>
                  <a:close/>
                </a:path>
              </a:pathLst>
            </a:custGeom>
            <a:solidFill>
              <a:srgbClr val="0A4C4C"/>
            </a:solidFill>
          </p:spPr>
        </p:sp>
        <p:sp>
          <p:nvSpPr>
            <p:cNvPr name="TextBox 14" id="14"/>
            <p:cNvSpPr txBox="true"/>
            <p:nvPr/>
          </p:nvSpPr>
          <p:spPr>
            <a:xfrm>
              <a:off x="0" y="-38100"/>
              <a:ext cx="3566765" cy="12090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070318" y="-128588"/>
            <a:ext cx="2917270" cy="2812786"/>
            <a:chOff x="0" y="0"/>
            <a:chExt cx="633931" cy="611226"/>
          </a:xfrm>
        </p:grpSpPr>
        <p:sp>
          <p:nvSpPr>
            <p:cNvPr name="Freeform 16" id="16"/>
            <p:cNvSpPr/>
            <p:nvPr/>
          </p:nvSpPr>
          <p:spPr>
            <a:xfrm flipH="false" flipV="false" rot="0">
              <a:off x="0" y="0"/>
              <a:ext cx="633931" cy="611226"/>
            </a:xfrm>
            <a:custGeom>
              <a:avLst/>
              <a:gdLst/>
              <a:ahLst/>
              <a:cxnLst/>
              <a:rect r="r" b="b" t="t" l="l"/>
              <a:pathLst>
                <a:path h="611226" w="633931">
                  <a:moveTo>
                    <a:pt x="203200" y="0"/>
                  </a:moveTo>
                  <a:lnTo>
                    <a:pt x="633931" y="0"/>
                  </a:lnTo>
                  <a:lnTo>
                    <a:pt x="430731" y="611226"/>
                  </a:lnTo>
                  <a:lnTo>
                    <a:pt x="0" y="611226"/>
                  </a:lnTo>
                  <a:lnTo>
                    <a:pt x="203200" y="0"/>
                  </a:lnTo>
                  <a:close/>
                </a:path>
              </a:pathLst>
            </a:custGeom>
            <a:solidFill>
              <a:srgbClr val="158E8F"/>
            </a:solidFill>
          </p:spPr>
        </p:sp>
        <p:sp>
          <p:nvSpPr>
            <p:cNvPr name="TextBox 17" id="17"/>
            <p:cNvSpPr txBox="true"/>
            <p:nvPr/>
          </p:nvSpPr>
          <p:spPr>
            <a:xfrm>
              <a:off x="101600" y="-38100"/>
              <a:ext cx="430731" cy="649326"/>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9973670" y="9604756"/>
            <a:ext cx="1543050" cy="682244"/>
            <a:chOff x="0" y="0"/>
            <a:chExt cx="406400" cy="179686"/>
          </a:xfrm>
        </p:grpSpPr>
        <p:sp>
          <p:nvSpPr>
            <p:cNvPr name="Freeform 19" id="19"/>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0" id="20"/>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11039709" y="9604756"/>
            <a:ext cx="1543050" cy="682244"/>
            <a:chOff x="0" y="0"/>
            <a:chExt cx="406400" cy="179686"/>
          </a:xfrm>
        </p:grpSpPr>
        <p:sp>
          <p:nvSpPr>
            <p:cNvPr name="Freeform 22" id="22"/>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3" id="23"/>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2105748" y="9604756"/>
            <a:ext cx="1543050" cy="682244"/>
            <a:chOff x="0" y="0"/>
            <a:chExt cx="406400" cy="179686"/>
          </a:xfrm>
        </p:grpSpPr>
        <p:sp>
          <p:nvSpPr>
            <p:cNvPr name="Freeform 25" id="25"/>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0A4C4C"/>
            </a:solidFill>
          </p:spPr>
        </p:sp>
        <p:sp>
          <p:nvSpPr>
            <p:cNvPr name="TextBox 26" id="26"/>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0" y="9604756"/>
            <a:ext cx="498703" cy="682244"/>
            <a:chOff x="0" y="0"/>
            <a:chExt cx="406400" cy="555970"/>
          </a:xfrm>
        </p:grpSpPr>
        <p:sp>
          <p:nvSpPr>
            <p:cNvPr name="Freeform 28" id="28"/>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29" id="29"/>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529997" y="9604756"/>
            <a:ext cx="498703" cy="682244"/>
            <a:chOff x="0" y="0"/>
            <a:chExt cx="406400" cy="555970"/>
          </a:xfrm>
        </p:grpSpPr>
        <p:sp>
          <p:nvSpPr>
            <p:cNvPr name="Freeform 31" id="31"/>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32" id="32"/>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13344510" y="9258300"/>
            <a:ext cx="2326640" cy="1028700"/>
            <a:chOff x="0" y="0"/>
            <a:chExt cx="406400" cy="179686"/>
          </a:xfrm>
        </p:grpSpPr>
        <p:sp>
          <p:nvSpPr>
            <p:cNvPr name="Freeform 34" id="34"/>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158E8F"/>
            </a:solidFill>
          </p:spPr>
        </p:sp>
        <p:sp>
          <p:nvSpPr>
            <p:cNvPr name="TextBox 35" id="35"/>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36" id="36"/>
          <p:cNvGrpSpPr/>
          <p:nvPr/>
        </p:nvGrpSpPr>
        <p:grpSpPr>
          <a:xfrm rot="0">
            <a:off x="16781735" y="-796920"/>
            <a:ext cx="1464533" cy="1704183"/>
            <a:chOff x="0" y="0"/>
            <a:chExt cx="698500" cy="812800"/>
          </a:xfrm>
        </p:grpSpPr>
        <p:sp>
          <p:nvSpPr>
            <p:cNvPr name="Freeform 37" id="3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38" id="38"/>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022668" y="-516562"/>
            <a:ext cx="982667" cy="1143467"/>
            <a:chOff x="0" y="0"/>
            <a:chExt cx="698500" cy="812800"/>
          </a:xfrm>
        </p:grpSpPr>
        <p:sp>
          <p:nvSpPr>
            <p:cNvPr name="Freeform 40" id="40"/>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1" id="41"/>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6369904" y="626905"/>
            <a:ext cx="823662" cy="958443"/>
            <a:chOff x="0" y="0"/>
            <a:chExt cx="698500" cy="812800"/>
          </a:xfrm>
        </p:grpSpPr>
        <p:sp>
          <p:nvSpPr>
            <p:cNvPr name="Freeform 43" id="4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44" id="4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16505406" y="784580"/>
            <a:ext cx="552658" cy="643092"/>
            <a:chOff x="0" y="0"/>
            <a:chExt cx="698500" cy="812800"/>
          </a:xfrm>
        </p:grpSpPr>
        <p:sp>
          <p:nvSpPr>
            <p:cNvPr name="Freeform 46" id="4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7" id="4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8" id="48"/>
          <p:cNvGrpSpPr/>
          <p:nvPr/>
        </p:nvGrpSpPr>
        <p:grpSpPr>
          <a:xfrm rot="0">
            <a:off x="16505514" y="1275719"/>
            <a:ext cx="2674083" cy="3111660"/>
            <a:chOff x="0" y="0"/>
            <a:chExt cx="698500" cy="812800"/>
          </a:xfrm>
        </p:grpSpPr>
        <p:sp>
          <p:nvSpPr>
            <p:cNvPr name="Freeform 49" id="4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50" id="5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1" id="51"/>
          <p:cNvGrpSpPr/>
          <p:nvPr/>
        </p:nvGrpSpPr>
        <p:grpSpPr>
          <a:xfrm rot="0">
            <a:off x="16793523" y="1610857"/>
            <a:ext cx="2098064" cy="2441383"/>
            <a:chOff x="0" y="0"/>
            <a:chExt cx="698500" cy="812800"/>
          </a:xfrm>
        </p:grpSpPr>
        <p:sp>
          <p:nvSpPr>
            <p:cNvPr name="Freeform 52" id="5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53" id="5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4" id="54"/>
          <p:cNvGrpSpPr/>
          <p:nvPr/>
        </p:nvGrpSpPr>
        <p:grpSpPr>
          <a:xfrm rot="0">
            <a:off x="17138679" y="2012493"/>
            <a:ext cx="1407751" cy="1638110"/>
            <a:chOff x="0" y="0"/>
            <a:chExt cx="698500" cy="812800"/>
          </a:xfrm>
        </p:grpSpPr>
        <p:sp>
          <p:nvSpPr>
            <p:cNvPr name="Freeform 55" id="5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56" id="5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Freeform 57" id="57"/>
          <p:cNvSpPr/>
          <p:nvPr/>
        </p:nvSpPr>
        <p:spPr>
          <a:xfrm flipH="false" flipV="false" rot="0">
            <a:off x="1028700" y="3650604"/>
            <a:ext cx="5143500" cy="4114800"/>
          </a:xfrm>
          <a:custGeom>
            <a:avLst/>
            <a:gdLst/>
            <a:ahLst/>
            <a:cxnLst/>
            <a:rect r="r" b="b" t="t" l="l"/>
            <a:pathLst>
              <a:path h="4114800" w="5143500">
                <a:moveTo>
                  <a:pt x="0" y="0"/>
                </a:moveTo>
                <a:lnTo>
                  <a:pt x="5143500" y="0"/>
                </a:lnTo>
                <a:lnTo>
                  <a:pt x="51435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8" id="58"/>
          <p:cNvSpPr txBox="true"/>
          <p:nvPr/>
        </p:nvSpPr>
        <p:spPr>
          <a:xfrm rot="0">
            <a:off x="6035702" y="461213"/>
            <a:ext cx="8472128" cy="657816"/>
          </a:xfrm>
          <a:prstGeom prst="rect">
            <a:avLst/>
          </a:prstGeom>
        </p:spPr>
        <p:txBody>
          <a:bodyPr anchor="t" rtlCol="false" tIns="0" lIns="0" bIns="0" rIns="0">
            <a:spAutoFit/>
          </a:bodyPr>
          <a:lstStyle/>
          <a:p>
            <a:pPr algn="l">
              <a:lnSpc>
                <a:spcPts val="5081"/>
              </a:lnSpc>
            </a:pPr>
            <a:r>
              <a:rPr lang="en-US" sz="4661" b="true">
                <a:solidFill>
                  <a:srgbClr val="FFFFFF"/>
                </a:solidFill>
                <a:latin typeface="Tomorrow Bold"/>
                <a:ea typeface="Tomorrow Bold"/>
                <a:cs typeface="Tomorrow Bold"/>
                <a:sym typeface="Tomorrow Bold"/>
              </a:rPr>
              <a:t>Project Overview </a:t>
            </a:r>
          </a:p>
        </p:txBody>
      </p:sp>
      <p:sp>
        <p:nvSpPr>
          <p:cNvPr name="TextBox 59" id="59"/>
          <p:cNvSpPr txBox="true"/>
          <p:nvPr/>
        </p:nvSpPr>
        <p:spPr>
          <a:xfrm rot="0">
            <a:off x="6543807" y="2473830"/>
            <a:ext cx="7809607" cy="3114675"/>
          </a:xfrm>
          <a:prstGeom prst="rect">
            <a:avLst/>
          </a:prstGeom>
        </p:spPr>
        <p:txBody>
          <a:bodyPr anchor="t" rtlCol="false" tIns="0" lIns="0" bIns="0" rIns="0">
            <a:spAutoFit/>
          </a:bodyPr>
          <a:lstStyle/>
          <a:p>
            <a:pPr algn="l">
              <a:lnSpc>
                <a:spcPts val="4199"/>
              </a:lnSpc>
              <a:spcBef>
                <a:spcPct val="0"/>
              </a:spcBef>
            </a:pPr>
            <a:r>
              <a:rPr lang="en-US" b="true" sz="2999" u="sng">
                <a:solidFill>
                  <a:srgbClr val="000000"/>
                </a:solidFill>
                <a:latin typeface="Canva Sans Bold"/>
                <a:ea typeface="Canva Sans Bold"/>
                <a:cs typeface="Canva Sans Bold"/>
                <a:sym typeface="Canva Sans Bold"/>
              </a:rPr>
              <a:t>Objective:</a:t>
            </a:r>
            <a:r>
              <a:rPr lang="en-US" sz="2999">
                <a:solidFill>
                  <a:srgbClr val="000000"/>
                </a:solidFill>
                <a:latin typeface="Canva Sans"/>
                <a:ea typeface="Canva Sans"/>
                <a:cs typeface="Canva Sans"/>
                <a:sym typeface="Canva Sans"/>
              </a:rPr>
              <a:t> Analyze customer data to identify patterns in demographics, financial behavior, and factors influencing the Target variable (likely indicating creditworthiness or loan approval) to inform business strategies.</a:t>
            </a:r>
          </a:p>
        </p:txBody>
      </p:sp>
      <p:sp>
        <p:nvSpPr>
          <p:cNvPr name="TextBox 60" id="60"/>
          <p:cNvSpPr txBox="true"/>
          <p:nvPr/>
        </p:nvSpPr>
        <p:spPr>
          <a:xfrm rot="0">
            <a:off x="6543807" y="5798904"/>
            <a:ext cx="10715493" cy="3422650"/>
          </a:xfrm>
          <a:prstGeom prst="rect">
            <a:avLst/>
          </a:prstGeom>
        </p:spPr>
        <p:txBody>
          <a:bodyPr anchor="t" rtlCol="false" tIns="0" lIns="0" bIns="0" rIns="0">
            <a:spAutoFit/>
          </a:bodyPr>
          <a:lstStyle/>
          <a:p>
            <a:pPr algn="l">
              <a:lnSpc>
                <a:spcPts val="3639"/>
              </a:lnSpc>
              <a:spcBef>
                <a:spcPct val="0"/>
              </a:spcBef>
            </a:pPr>
            <a:r>
              <a:rPr lang="en-US" b="true" sz="2599" u="sng">
                <a:solidFill>
                  <a:srgbClr val="000000"/>
                </a:solidFill>
                <a:latin typeface="Canva Sans Bold"/>
                <a:ea typeface="Canva Sans Bold"/>
                <a:cs typeface="Canva Sans Bold"/>
                <a:sym typeface="Canva Sans Bold"/>
              </a:rPr>
              <a:t>Dataset: </a:t>
            </a:r>
            <a:r>
              <a:rPr lang="en-US" sz="2599">
                <a:solidFill>
                  <a:srgbClr val="000000"/>
                </a:solidFill>
                <a:latin typeface="Canva Sans"/>
                <a:ea typeface="Canva Sans"/>
                <a:cs typeface="Canva Sans"/>
                <a:sym typeface="Canva Sans"/>
              </a:rPr>
              <a:t>The "Customer_Info (1).csv" contains 19 columns, including:</a:t>
            </a:r>
          </a:p>
          <a:p>
            <a:pPr algn="l">
              <a:lnSpc>
                <a:spcPts val="3359"/>
              </a:lnSpc>
              <a:spcBef>
                <a:spcPct val="0"/>
              </a:spcBef>
            </a:pPr>
            <a:r>
              <a:rPr lang="en-US" sz="2400">
                <a:solidFill>
                  <a:srgbClr val="000000"/>
                </a:solidFill>
                <a:latin typeface="Canva Sans"/>
                <a:ea typeface="Canva Sans"/>
                <a:cs typeface="Canva Sans"/>
                <a:sym typeface="Canva Sans"/>
              </a:rPr>
              <a:t>Demographics: Gender, Age, Family_status, Num_children, Num_family</a:t>
            </a:r>
          </a:p>
          <a:p>
            <a:pPr algn="l">
              <a:lnSpc>
                <a:spcPts val="3359"/>
              </a:lnSpc>
              <a:spcBef>
                <a:spcPct val="0"/>
              </a:spcBef>
            </a:pPr>
            <a:r>
              <a:rPr lang="en-US" sz="2400">
                <a:solidFill>
                  <a:srgbClr val="000000"/>
                </a:solidFill>
                <a:latin typeface="Canva Sans"/>
                <a:ea typeface="Canva Sans"/>
                <a:cs typeface="Canva Sans"/>
                <a:sym typeface="Canva Sans"/>
              </a:rPr>
              <a:t>Financials: Total_income, Income_type, Years_employed</a:t>
            </a:r>
          </a:p>
          <a:p>
            <a:pPr algn="l">
              <a:lnSpc>
                <a:spcPts val="3359"/>
              </a:lnSpc>
              <a:spcBef>
                <a:spcPct val="0"/>
              </a:spcBef>
            </a:pPr>
            <a:r>
              <a:rPr lang="en-US" sz="2400">
                <a:solidFill>
                  <a:srgbClr val="000000"/>
                </a:solidFill>
                <a:latin typeface="Canva Sans"/>
                <a:ea typeface="Canva Sans"/>
                <a:cs typeface="Canva Sans"/>
                <a:sym typeface="Canva Sans"/>
              </a:rPr>
              <a:t>Assets/Contact: Own_car, Own_property, Work_phone, Phone, Email</a:t>
            </a:r>
          </a:p>
          <a:p>
            <a:pPr algn="l">
              <a:lnSpc>
                <a:spcPts val="3359"/>
              </a:lnSpc>
              <a:spcBef>
                <a:spcPct val="0"/>
              </a:spcBef>
            </a:pPr>
            <a:r>
              <a:rPr lang="en-US" sz="2400">
                <a:solidFill>
                  <a:srgbClr val="000000"/>
                </a:solidFill>
                <a:latin typeface="Canva Sans"/>
                <a:ea typeface="Canva Sans"/>
                <a:cs typeface="Canva Sans"/>
                <a:sym typeface="Canva Sans"/>
              </a:rPr>
              <a:t>Other: Unemployed, Account_length, Education_type, Housing_type, Occupation_type</a:t>
            </a:r>
          </a:p>
          <a:p>
            <a:pPr algn="l">
              <a:lnSpc>
                <a:spcPts val="3359"/>
              </a:lnSpc>
              <a:spcBef>
                <a:spcPct val="0"/>
              </a:spcBef>
            </a:pPr>
            <a:r>
              <a:rPr lang="en-US" sz="2400">
                <a:solidFill>
                  <a:srgbClr val="000000"/>
                </a:solidFill>
                <a:latin typeface="Canva Sans"/>
                <a:ea typeface="Canva Sans"/>
                <a:cs typeface="Canva Sans"/>
                <a:sym typeface="Canva Sans"/>
              </a:rPr>
              <a:t>Target: Binary outcome (0 or 1, e.g., loan approval/rejection)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45441" y="1707214"/>
            <a:ext cx="13542559" cy="546693"/>
            <a:chOff x="0" y="0"/>
            <a:chExt cx="3566765" cy="143985"/>
          </a:xfrm>
        </p:grpSpPr>
        <p:sp>
          <p:nvSpPr>
            <p:cNvPr name="Freeform 3" id="3"/>
            <p:cNvSpPr/>
            <p:nvPr/>
          </p:nvSpPr>
          <p:spPr>
            <a:xfrm flipH="false" flipV="false" rot="0">
              <a:off x="0" y="0"/>
              <a:ext cx="3566764" cy="143985"/>
            </a:xfrm>
            <a:custGeom>
              <a:avLst/>
              <a:gdLst/>
              <a:ahLst/>
              <a:cxnLst/>
              <a:rect r="r" b="b" t="t" l="l"/>
              <a:pathLst>
                <a:path h="143985" w="3566764">
                  <a:moveTo>
                    <a:pt x="0" y="0"/>
                  </a:moveTo>
                  <a:lnTo>
                    <a:pt x="3566764" y="0"/>
                  </a:lnTo>
                  <a:lnTo>
                    <a:pt x="3566764" y="143985"/>
                  </a:lnTo>
                  <a:lnTo>
                    <a:pt x="0" y="143985"/>
                  </a:lnTo>
                  <a:close/>
                </a:path>
              </a:pathLst>
            </a:custGeom>
            <a:solidFill>
              <a:srgbClr val="0A4C4C"/>
            </a:solidFill>
          </p:spPr>
        </p:sp>
        <p:sp>
          <p:nvSpPr>
            <p:cNvPr name="TextBox 4" id="4"/>
            <p:cNvSpPr txBox="true"/>
            <p:nvPr/>
          </p:nvSpPr>
          <p:spPr>
            <a:xfrm>
              <a:off x="0" y="-38100"/>
              <a:ext cx="3566765" cy="18208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6614228">
            <a:off x="4278075" y="1183473"/>
            <a:ext cx="1888611" cy="1864574"/>
          </a:xfrm>
          <a:custGeom>
            <a:avLst/>
            <a:gdLst/>
            <a:ahLst/>
            <a:cxnLst/>
            <a:rect r="r" b="b" t="t" l="l"/>
            <a:pathLst>
              <a:path h="1864574" w="1888611">
                <a:moveTo>
                  <a:pt x="1888611" y="0"/>
                </a:moveTo>
                <a:lnTo>
                  <a:pt x="0" y="0"/>
                </a:lnTo>
                <a:lnTo>
                  <a:pt x="0" y="1864574"/>
                </a:lnTo>
                <a:lnTo>
                  <a:pt x="1888611" y="1864574"/>
                </a:lnTo>
                <a:lnTo>
                  <a:pt x="188861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128588"/>
            <a:ext cx="18234675" cy="2012445"/>
            <a:chOff x="0" y="0"/>
            <a:chExt cx="4802548" cy="530027"/>
          </a:xfrm>
        </p:grpSpPr>
        <p:sp>
          <p:nvSpPr>
            <p:cNvPr name="Freeform 7" id="7"/>
            <p:cNvSpPr/>
            <p:nvPr/>
          </p:nvSpPr>
          <p:spPr>
            <a:xfrm flipH="false" flipV="false" rot="0">
              <a:off x="0" y="0"/>
              <a:ext cx="4802548" cy="530027"/>
            </a:xfrm>
            <a:custGeom>
              <a:avLst/>
              <a:gdLst/>
              <a:ahLst/>
              <a:cxnLst/>
              <a:rect r="r" b="b" t="t" l="l"/>
              <a:pathLst>
                <a:path h="530027" w="4802548">
                  <a:moveTo>
                    <a:pt x="203200" y="0"/>
                  </a:moveTo>
                  <a:lnTo>
                    <a:pt x="4802548" y="0"/>
                  </a:lnTo>
                  <a:lnTo>
                    <a:pt x="4599348" y="530027"/>
                  </a:lnTo>
                  <a:lnTo>
                    <a:pt x="0" y="530027"/>
                  </a:lnTo>
                  <a:lnTo>
                    <a:pt x="203200" y="0"/>
                  </a:lnTo>
                  <a:close/>
                </a:path>
              </a:pathLst>
            </a:custGeom>
            <a:solidFill>
              <a:srgbClr val="41B3AF"/>
            </a:solidFill>
          </p:spPr>
        </p:sp>
        <p:sp>
          <p:nvSpPr>
            <p:cNvPr name="TextBox 8" id="8"/>
            <p:cNvSpPr txBox="true"/>
            <p:nvPr/>
          </p:nvSpPr>
          <p:spPr>
            <a:xfrm>
              <a:off x="101600" y="-38100"/>
              <a:ext cx="4599348" cy="5681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96172" y="9604756"/>
            <a:ext cx="11255645" cy="682244"/>
            <a:chOff x="0" y="0"/>
            <a:chExt cx="2964450" cy="179686"/>
          </a:xfrm>
        </p:grpSpPr>
        <p:sp>
          <p:nvSpPr>
            <p:cNvPr name="Freeform 10" id="10"/>
            <p:cNvSpPr/>
            <p:nvPr/>
          </p:nvSpPr>
          <p:spPr>
            <a:xfrm flipH="false" flipV="false" rot="0">
              <a:off x="0" y="0"/>
              <a:ext cx="2964450" cy="179686"/>
            </a:xfrm>
            <a:custGeom>
              <a:avLst/>
              <a:gdLst/>
              <a:ahLst/>
              <a:cxnLst/>
              <a:rect r="r" b="b" t="t" l="l"/>
              <a:pathLst>
                <a:path h="179686" w="2964450">
                  <a:moveTo>
                    <a:pt x="203200" y="0"/>
                  </a:moveTo>
                  <a:lnTo>
                    <a:pt x="2964450" y="0"/>
                  </a:lnTo>
                  <a:lnTo>
                    <a:pt x="2761250" y="179686"/>
                  </a:lnTo>
                  <a:lnTo>
                    <a:pt x="0" y="179686"/>
                  </a:lnTo>
                  <a:lnTo>
                    <a:pt x="203200" y="0"/>
                  </a:lnTo>
                  <a:close/>
                </a:path>
              </a:pathLst>
            </a:custGeom>
            <a:solidFill>
              <a:srgbClr val="41B3AF"/>
            </a:solidFill>
          </p:spPr>
        </p:sp>
        <p:sp>
          <p:nvSpPr>
            <p:cNvPr name="TextBox 11" id="11"/>
            <p:cNvSpPr txBox="true"/>
            <p:nvPr/>
          </p:nvSpPr>
          <p:spPr>
            <a:xfrm>
              <a:off x="101600" y="-38100"/>
              <a:ext cx="276125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745441" y="-78662"/>
            <a:ext cx="13542559" cy="314384"/>
            <a:chOff x="0" y="0"/>
            <a:chExt cx="3566765" cy="82801"/>
          </a:xfrm>
        </p:grpSpPr>
        <p:sp>
          <p:nvSpPr>
            <p:cNvPr name="Freeform 13" id="13"/>
            <p:cNvSpPr/>
            <p:nvPr/>
          </p:nvSpPr>
          <p:spPr>
            <a:xfrm flipH="false" flipV="false" rot="0">
              <a:off x="0" y="0"/>
              <a:ext cx="3566764" cy="82801"/>
            </a:xfrm>
            <a:custGeom>
              <a:avLst/>
              <a:gdLst/>
              <a:ahLst/>
              <a:cxnLst/>
              <a:rect r="r" b="b" t="t" l="l"/>
              <a:pathLst>
                <a:path h="82801" w="3566764">
                  <a:moveTo>
                    <a:pt x="0" y="0"/>
                  </a:moveTo>
                  <a:lnTo>
                    <a:pt x="3566764" y="0"/>
                  </a:lnTo>
                  <a:lnTo>
                    <a:pt x="3566764" y="82801"/>
                  </a:lnTo>
                  <a:lnTo>
                    <a:pt x="0" y="82801"/>
                  </a:lnTo>
                  <a:close/>
                </a:path>
              </a:pathLst>
            </a:custGeom>
            <a:solidFill>
              <a:srgbClr val="0A4C4C"/>
            </a:solidFill>
          </p:spPr>
        </p:sp>
        <p:sp>
          <p:nvSpPr>
            <p:cNvPr name="TextBox 14" id="14"/>
            <p:cNvSpPr txBox="true"/>
            <p:nvPr/>
          </p:nvSpPr>
          <p:spPr>
            <a:xfrm>
              <a:off x="0" y="-38100"/>
              <a:ext cx="3566765" cy="12090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070318" y="-128588"/>
            <a:ext cx="2917270" cy="2812786"/>
            <a:chOff x="0" y="0"/>
            <a:chExt cx="633931" cy="611226"/>
          </a:xfrm>
        </p:grpSpPr>
        <p:sp>
          <p:nvSpPr>
            <p:cNvPr name="Freeform 16" id="16"/>
            <p:cNvSpPr/>
            <p:nvPr/>
          </p:nvSpPr>
          <p:spPr>
            <a:xfrm flipH="false" flipV="false" rot="0">
              <a:off x="0" y="0"/>
              <a:ext cx="633931" cy="611226"/>
            </a:xfrm>
            <a:custGeom>
              <a:avLst/>
              <a:gdLst/>
              <a:ahLst/>
              <a:cxnLst/>
              <a:rect r="r" b="b" t="t" l="l"/>
              <a:pathLst>
                <a:path h="611226" w="633931">
                  <a:moveTo>
                    <a:pt x="203200" y="0"/>
                  </a:moveTo>
                  <a:lnTo>
                    <a:pt x="633931" y="0"/>
                  </a:lnTo>
                  <a:lnTo>
                    <a:pt x="430731" y="611226"/>
                  </a:lnTo>
                  <a:lnTo>
                    <a:pt x="0" y="611226"/>
                  </a:lnTo>
                  <a:lnTo>
                    <a:pt x="203200" y="0"/>
                  </a:lnTo>
                  <a:close/>
                </a:path>
              </a:pathLst>
            </a:custGeom>
            <a:solidFill>
              <a:srgbClr val="158E8F"/>
            </a:solidFill>
          </p:spPr>
        </p:sp>
        <p:sp>
          <p:nvSpPr>
            <p:cNvPr name="TextBox 17" id="17"/>
            <p:cNvSpPr txBox="true"/>
            <p:nvPr/>
          </p:nvSpPr>
          <p:spPr>
            <a:xfrm>
              <a:off x="101600" y="-38100"/>
              <a:ext cx="430731" cy="649326"/>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9973670" y="9604756"/>
            <a:ext cx="1543050" cy="682244"/>
            <a:chOff x="0" y="0"/>
            <a:chExt cx="406400" cy="179686"/>
          </a:xfrm>
        </p:grpSpPr>
        <p:sp>
          <p:nvSpPr>
            <p:cNvPr name="Freeform 19" id="19"/>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0" id="20"/>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11039709" y="9604756"/>
            <a:ext cx="1543050" cy="682244"/>
            <a:chOff x="0" y="0"/>
            <a:chExt cx="406400" cy="179686"/>
          </a:xfrm>
        </p:grpSpPr>
        <p:sp>
          <p:nvSpPr>
            <p:cNvPr name="Freeform 22" id="22"/>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3" id="23"/>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2105748" y="9604756"/>
            <a:ext cx="1543050" cy="682244"/>
            <a:chOff x="0" y="0"/>
            <a:chExt cx="406400" cy="179686"/>
          </a:xfrm>
        </p:grpSpPr>
        <p:sp>
          <p:nvSpPr>
            <p:cNvPr name="Freeform 25" id="25"/>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0A4C4C"/>
            </a:solidFill>
          </p:spPr>
        </p:sp>
        <p:sp>
          <p:nvSpPr>
            <p:cNvPr name="TextBox 26" id="26"/>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0" y="9604756"/>
            <a:ext cx="498703" cy="682244"/>
            <a:chOff x="0" y="0"/>
            <a:chExt cx="406400" cy="555970"/>
          </a:xfrm>
        </p:grpSpPr>
        <p:sp>
          <p:nvSpPr>
            <p:cNvPr name="Freeform 28" id="28"/>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29" id="29"/>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529997" y="9604756"/>
            <a:ext cx="498703" cy="682244"/>
            <a:chOff x="0" y="0"/>
            <a:chExt cx="406400" cy="555970"/>
          </a:xfrm>
        </p:grpSpPr>
        <p:sp>
          <p:nvSpPr>
            <p:cNvPr name="Freeform 31" id="31"/>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32" id="32"/>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13344510" y="9258300"/>
            <a:ext cx="2326640" cy="1028700"/>
            <a:chOff x="0" y="0"/>
            <a:chExt cx="406400" cy="179686"/>
          </a:xfrm>
        </p:grpSpPr>
        <p:sp>
          <p:nvSpPr>
            <p:cNvPr name="Freeform 34" id="34"/>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158E8F"/>
            </a:solidFill>
          </p:spPr>
        </p:sp>
        <p:sp>
          <p:nvSpPr>
            <p:cNvPr name="TextBox 35" id="35"/>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36" id="36"/>
          <p:cNvGrpSpPr/>
          <p:nvPr/>
        </p:nvGrpSpPr>
        <p:grpSpPr>
          <a:xfrm rot="0">
            <a:off x="16781735" y="-796920"/>
            <a:ext cx="1464533" cy="1704183"/>
            <a:chOff x="0" y="0"/>
            <a:chExt cx="698500" cy="812800"/>
          </a:xfrm>
        </p:grpSpPr>
        <p:sp>
          <p:nvSpPr>
            <p:cNvPr name="Freeform 37" id="3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38" id="38"/>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022668" y="-516562"/>
            <a:ext cx="982667" cy="1143467"/>
            <a:chOff x="0" y="0"/>
            <a:chExt cx="698500" cy="812800"/>
          </a:xfrm>
        </p:grpSpPr>
        <p:sp>
          <p:nvSpPr>
            <p:cNvPr name="Freeform 40" id="40"/>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1" id="41"/>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6369904" y="626905"/>
            <a:ext cx="823662" cy="958443"/>
            <a:chOff x="0" y="0"/>
            <a:chExt cx="698500" cy="812800"/>
          </a:xfrm>
        </p:grpSpPr>
        <p:sp>
          <p:nvSpPr>
            <p:cNvPr name="Freeform 43" id="4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44" id="4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16505406" y="784580"/>
            <a:ext cx="552658" cy="643092"/>
            <a:chOff x="0" y="0"/>
            <a:chExt cx="698500" cy="812800"/>
          </a:xfrm>
        </p:grpSpPr>
        <p:sp>
          <p:nvSpPr>
            <p:cNvPr name="Freeform 46" id="4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7" id="4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8" id="48"/>
          <p:cNvGrpSpPr/>
          <p:nvPr/>
        </p:nvGrpSpPr>
        <p:grpSpPr>
          <a:xfrm rot="0">
            <a:off x="16505514" y="1275719"/>
            <a:ext cx="2674083" cy="3111660"/>
            <a:chOff x="0" y="0"/>
            <a:chExt cx="698500" cy="812800"/>
          </a:xfrm>
        </p:grpSpPr>
        <p:sp>
          <p:nvSpPr>
            <p:cNvPr name="Freeform 49" id="4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50" id="5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1" id="51"/>
          <p:cNvGrpSpPr/>
          <p:nvPr/>
        </p:nvGrpSpPr>
        <p:grpSpPr>
          <a:xfrm rot="0">
            <a:off x="16793523" y="1610857"/>
            <a:ext cx="2098064" cy="2441383"/>
            <a:chOff x="0" y="0"/>
            <a:chExt cx="698500" cy="812800"/>
          </a:xfrm>
        </p:grpSpPr>
        <p:sp>
          <p:nvSpPr>
            <p:cNvPr name="Freeform 52" id="5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53" id="5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4" id="54"/>
          <p:cNvGrpSpPr/>
          <p:nvPr/>
        </p:nvGrpSpPr>
        <p:grpSpPr>
          <a:xfrm rot="0">
            <a:off x="17138679" y="2012493"/>
            <a:ext cx="1407751" cy="1638110"/>
            <a:chOff x="0" y="0"/>
            <a:chExt cx="698500" cy="812800"/>
          </a:xfrm>
        </p:grpSpPr>
        <p:sp>
          <p:nvSpPr>
            <p:cNvPr name="Freeform 55" id="5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56" id="5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TextBox 57" id="57"/>
          <p:cNvSpPr txBox="true"/>
          <p:nvPr/>
        </p:nvSpPr>
        <p:spPr>
          <a:xfrm rot="0">
            <a:off x="5480978" y="3724307"/>
            <a:ext cx="6330255" cy="2463165"/>
          </a:xfrm>
          <a:prstGeom prst="rect">
            <a:avLst/>
          </a:prstGeom>
        </p:spPr>
        <p:txBody>
          <a:bodyPr anchor="t" rtlCol="false" tIns="0" lIns="0" bIns="0" rIns="0">
            <a:spAutoFit/>
          </a:bodyPr>
          <a:lstStyle/>
          <a:p>
            <a:pPr algn="ctr">
              <a:lnSpc>
                <a:spcPts val="20160"/>
              </a:lnSpc>
              <a:spcBef>
                <a:spcPct val="0"/>
              </a:spcBef>
            </a:pPr>
            <a:r>
              <a:rPr lang="en-US" sz="14400">
                <a:solidFill>
                  <a:srgbClr val="000000"/>
                </a:solidFill>
                <a:latin typeface="Canva Sans"/>
                <a:ea typeface="Canva Sans"/>
                <a:cs typeface="Canva Sans"/>
                <a:sym typeface="Canva Sans"/>
              </a:rPr>
              <a:t>insghts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45441" y="1707214"/>
            <a:ext cx="13542559" cy="546693"/>
            <a:chOff x="0" y="0"/>
            <a:chExt cx="3566765" cy="143985"/>
          </a:xfrm>
        </p:grpSpPr>
        <p:sp>
          <p:nvSpPr>
            <p:cNvPr name="Freeform 3" id="3"/>
            <p:cNvSpPr/>
            <p:nvPr/>
          </p:nvSpPr>
          <p:spPr>
            <a:xfrm flipH="false" flipV="false" rot="0">
              <a:off x="0" y="0"/>
              <a:ext cx="3566764" cy="143985"/>
            </a:xfrm>
            <a:custGeom>
              <a:avLst/>
              <a:gdLst/>
              <a:ahLst/>
              <a:cxnLst/>
              <a:rect r="r" b="b" t="t" l="l"/>
              <a:pathLst>
                <a:path h="143985" w="3566764">
                  <a:moveTo>
                    <a:pt x="0" y="0"/>
                  </a:moveTo>
                  <a:lnTo>
                    <a:pt x="3566764" y="0"/>
                  </a:lnTo>
                  <a:lnTo>
                    <a:pt x="3566764" y="143985"/>
                  </a:lnTo>
                  <a:lnTo>
                    <a:pt x="0" y="143985"/>
                  </a:lnTo>
                  <a:close/>
                </a:path>
              </a:pathLst>
            </a:custGeom>
            <a:solidFill>
              <a:srgbClr val="0A4C4C"/>
            </a:solidFill>
          </p:spPr>
        </p:sp>
        <p:sp>
          <p:nvSpPr>
            <p:cNvPr name="TextBox 4" id="4"/>
            <p:cNvSpPr txBox="true"/>
            <p:nvPr/>
          </p:nvSpPr>
          <p:spPr>
            <a:xfrm>
              <a:off x="0" y="-38100"/>
              <a:ext cx="3566765" cy="18208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6614228">
            <a:off x="4278075" y="1183473"/>
            <a:ext cx="1888611" cy="1864574"/>
          </a:xfrm>
          <a:custGeom>
            <a:avLst/>
            <a:gdLst/>
            <a:ahLst/>
            <a:cxnLst/>
            <a:rect r="r" b="b" t="t" l="l"/>
            <a:pathLst>
              <a:path h="1864574" w="1888611">
                <a:moveTo>
                  <a:pt x="1888611" y="0"/>
                </a:moveTo>
                <a:lnTo>
                  <a:pt x="0" y="0"/>
                </a:lnTo>
                <a:lnTo>
                  <a:pt x="0" y="1864574"/>
                </a:lnTo>
                <a:lnTo>
                  <a:pt x="1888611" y="1864574"/>
                </a:lnTo>
                <a:lnTo>
                  <a:pt x="188861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128588"/>
            <a:ext cx="18234675" cy="2012445"/>
            <a:chOff x="0" y="0"/>
            <a:chExt cx="4802548" cy="530027"/>
          </a:xfrm>
        </p:grpSpPr>
        <p:sp>
          <p:nvSpPr>
            <p:cNvPr name="Freeform 7" id="7"/>
            <p:cNvSpPr/>
            <p:nvPr/>
          </p:nvSpPr>
          <p:spPr>
            <a:xfrm flipH="false" flipV="false" rot="0">
              <a:off x="0" y="0"/>
              <a:ext cx="4802548" cy="530027"/>
            </a:xfrm>
            <a:custGeom>
              <a:avLst/>
              <a:gdLst/>
              <a:ahLst/>
              <a:cxnLst/>
              <a:rect r="r" b="b" t="t" l="l"/>
              <a:pathLst>
                <a:path h="530027" w="4802548">
                  <a:moveTo>
                    <a:pt x="203200" y="0"/>
                  </a:moveTo>
                  <a:lnTo>
                    <a:pt x="4802548" y="0"/>
                  </a:lnTo>
                  <a:lnTo>
                    <a:pt x="4599348" y="530027"/>
                  </a:lnTo>
                  <a:lnTo>
                    <a:pt x="0" y="530027"/>
                  </a:lnTo>
                  <a:lnTo>
                    <a:pt x="203200" y="0"/>
                  </a:lnTo>
                  <a:close/>
                </a:path>
              </a:pathLst>
            </a:custGeom>
            <a:solidFill>
              <a:srgbClr val="41B3AF"/>
            </a:solidFill>
          </p:spPr>
        </p:sp>
        <p:sp>
          <p:nvSpPr>
            <p:cNvPr name="TextBox 8" id="8"/>
            <p:cNvSpPr txBox="true"/>
            <p:nvPr/>
          </p:nvSpPr>
          <p:spPr>
            <a:xfrm>
              <a:off x="101600" y="-38100"/>
              <a:ext cx="4599348" cy="5681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96172" y="9604756"/>
            <a:ext cx="11255645" cy="682244"/>
            <a:chOff x="0" y="0"/>
            <a:chExt cx="2964450" cy="179686"/>
          </a:xfrm>
        </p:grpSpPr>
        <p:sp>
          <p:nvSpPr>
            <p:cNvPr name="Freeform 10" id="10"/>
            <p:cNvSpPr/>
            <p:nvPr/>
          </p:nvSpPr>
          <p:spPr>
            <a:xfrm flipH="false" flipV="false" rot="0">
              <a:off x="0" y="0"/>
              <a:ext cx="2964450" cy="179686"/>
            </a:xfrm>
            <a:custGeom>
              <a:avLst/>
              <a:gdLst/>
              <a:ahLst/>
              <a:cxnLst/>
              <a:rect r="r" b="b" t="t" l="l"/>
              <a:pathLst>
                <a:path h="179686" w="2964450">
                  <a:moveTo>
                    <a:pt x="203200" y="0"/>
                  </a:moveTo>
                  <a:lnTo>
                    <a:pt x="2964450" y="0"/>
                  </a:lnTo>
                  <a:lnTo>
                    <a:pt x="2761250" y="179686"/>
                  </a:lnTo>
                  <a:lnTo>
                    <a:pt x="0" y="179686"/>
                  </a:lnTo>
                  <a:lnTo>
                    <a:pt x="203200" y="0"/>
                  </a:lnTo>
                  <a:close/>
                </a:path>
              </a:pathLst>
            </a:custGeom>
            <a:solidFill>
              <a:srgbClr val="41B3AF"/>
            </a:solidFill>
          </p:spPr>
        </p:sp>
        <p:sp>
          <p:nvSpPr>
            <p:cNvPr name="TextBox 11" id="11"/>
            <p:cNvSpPr txBox="true"/>
            <p:nvPr/>
          </p:nvSpPr>
          <p:spPr>
            <a:xfrm>
              <a:off x="101600" y="-38100"/>
              <a:ext cx="276125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745441" y="-78662"/>
            <a:ext cx="13542559" cy="314384"/>
            <a:chOff x="0" y="0"/>
            <a:chExt cx="3566765" cy="82801"/>
          </a:xfrm>
        </p:grpSpPr>
        <p:sp>
          <p:nvSpPr>
            <p:cNvPr name="Freeform 13" id="13"/>
            <p:cNvSpPr/>
            <p:nvPr/>
          </p:nvSpPr>
          <p:spPr>
            <a:xfrm flipH="false" flipV="false" rot="0">
              <a:off x="0" y="0"/>
              <a:ext cx="3566764" cy="82801"/>
            </a:xfrm>
            <a:custGeom>
              <a:avLst/>
              <a:gdLst/>
              <a:ahLst/>
              <a:cxnLst/>
              <a:rect r="r" b="b" t="t" l="l"/>
              <a:pathLst>
                <a:path h="82801" w="3566764">
                  <a:moveTo>
                    <a:pt x="0" y="0"/>
                  </a:moveTo>
                  <a:lnTo>
                    <a:pt x="3566764" y="0"/>
                  </a:lnTo>
                  <a:lnTo>
                    <a:pt x="3566764" y="82801"/>
                  </a:lnTo>
                  <a:lnTo>
                    <a:pt x="0" y="82801"/>
                  </a:lnTo>
                  <a:close/>
                </a:path>
              </a:pathLst>
            </a:custGeom>
            <a:solidFill>
              <a:srgbClr val="0A4C4C"/>
            </a:solidFill>
          </p:spPr>
        </p:sp>
        <p:sp>
          <p:nvSpPr>
            <p:cNvPr name="TextBox 14" id="14"/>
            <p:cNvSpPr txBox="true"/>
            <p:nvPr/>
          </p:nvSpPr>
          <p:spPr>
            <a:xfrm>
              <a:off x="0" y="-38100"/>
              <a:ext cx="3566765" cy="12090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070318" y="-128588"/>
            <a:ext cx="2917270" cy="2812786"/>
            <a:chOff x="0" y="0"/>
            <a:chExt cx="633931" cy="611226"/>
          </a:xfrm>
        </p:grpSpPr>
        <p:sp>
          <p:nvSpPr>
            <p:cNvPr name="Freeform 16" id="16"/>
            <p:cNvSpPr/>
            <p:nvPr/>
          </p:nvSpPr>
          <p:spPr>
            <a:xfrm flipH="false" flipV="false" rot="0">
              <a:off x="0" y="0"/>
              <a:ext cx="633931" cy="611226"/>
            </a:xfrm>
            <a:custGeom>
              <a:avLst/>
              <a:gdLst/>
              <a:ahLst/>
              <a:cxnLst/>
              <a:rect r="r" b="b" t="t" l="l"/>
              <a:pathLst>
                <a:path h="611226" w="633931">
                  <a:moveTo>
                    <a:pt x="203200" y="0"/>
                  </a:moveTo>
                  <a:lnTo>
                    <a:pt x="633931" y="0"/>
                  </a:lnTo>
                  <a:lnTo>
                    <a:pt x="430731" y="611226"/>
                  </a:lnTo>
                  <a:lnTo>
                    <a:pt x="0" y="611226"/>
                  </a:lnTo>
                  <a:lnTo>
                    <a:pt x="203200" y="0"/>
                  </a:lnTo>
                  <a:close/>
                </a:path>
              </a:pathLst>
            </a:custGeom>
            <a:solidFill>
              <a:srgbClr val="158E8F"/>
            </a:solidFill>
          </p:spPr>
        </p:sp>
        <p:sp>
          <p:nvSpPr>
            <p:cNvPr name="TextBox 17" id="17"/>
            <p:cNvSpPr txBox="true"/>
            <p:nvPr/>
          </p:nvSpPr>
          <p:spPr>
            <a:xfrm>
              <a:off x="101600" y="-38100"/>
              <a:ext cx="430731" cy="649326"/>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9973670" y="9604756"/>
            <a:ext cx="1543050" cy="682244"/>
            <a:chOff x="0" y="0"/>
            <a:chExt cx="406400" cy="179686"/>
          </a:xfrm>
        </p:grpSpPr>
        <p:sp>
          <p:nvSpPr>
            <p:cNvPr name="Freeform 19" id="19"/>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0" id="20"/>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11039709" y="9604756"/>
            <a:ext cx="1543050" cy="682244"/>
            <a:chOff x="0" y="0"/>
            <a:chExt cx="406400" cy="179686"/>
          </a:xfrm>
        </p:grpSpPr>
        <p:sp>
          <p:nvSpPr>
            <p:cNvPr name="Freeform 22" id="22"/>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3" id="23"/>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2105748" y="9604756"/>
            <a:ext cx="1543050" cy="682244"/>
            <a:chOff x="0" y="0"/>
            <a:chExt cx="406400" cy="179686"/>
          </a:xfrm>
        </p:grpSpPr>
        <p:sp>
          <p:nvSpPr>
            <p:cNvPr name="Freeform 25" id="25"/>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0A4C4C"/>
            </a:solidFill>
          </p:spPr>
        </p:sp>
        <p:sp>
          <p:nvSpPr>
            <p:cNvPr name="TextBox 26" id="26"/>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0" y="9604756"/>
            <a:ext cx="498703" cy="682244"/>
            <a:chOff x="0" y="0"/>
            <a:chExt cx="406400" cy="555970"/>
          </a:xfrm>
        </p:grpSpPr>
        <p:sp>
          <p:nvSpPr>
            <p:cNvPr name="Freeform 28" id="28"/>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29" id="29"/>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529997" y="9604756"/>
            <a:ext cx="498703" cy="682244"/>
            <a:chOff x="0" y="0"/>
            <a:chExt cx="406400" cy="555970"/>
          </a:xfrm>
        </p:grpSpPr>
        <p:sp>
          <p:nvSpPr>
            <p:cNvPr name="Freeform 31" id="31"/>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32" id="32"/>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13344510" y="9258300"/>
            <a:ext cx="2326640" cy="1028700"/>
            <a:chOff x="0" y="0"/>
            <a:chExt cx="406400" cy="179686"/>
          </a:xfrm>
        </p:grpSpPr>
        <p:sp>
          <p:nvSpPr>
            <p:cNvPr name="Freeform 34" id="34"/>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158E8F"/>
            </a:solidFill>
          </p:spPr>
        </p:sp>
        <p:sp>
          <p:nvSpPr>
            <p:cNvPr name="TextBox 35" id="35"/>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36" id="36"/>
          <p:cNvGrpSpPr/>
          <p:nvPr/>
        </p:nvGrpSpPr>
        <p:grpSpPr>
          <a:xfrm rot="0">
            <a:off x="16781735" y="-796920"/>
            <a:ext cx="1464533" cy="1704183"/>
            <a:chOff x="0" y="0"/>
            <a:chExt cx="698500" cy="812800"/>
          </a:xfrm>
        </p:grpSpPr>
        <p:sp>
          <p:nvSpPr>
            <p:cNvPr name="Freeform 37" id="3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38" id="38"/>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022668" y="-516562"/>
            <a:ext cx="982667" cy="1143467"/>
            <a:chOff x="0" y="0"/>
            <a:chExt cx="698500" cy="812800"/>
          </a:xfrm>
        </p:grpSpPr>
        <p:sp>
          <p:nvSpPr>
            <p:cNvPr name="Freeform 40" id="40"/>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1" id="41"/>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6369904" y="626905"/>
            <a:ext cx="823662" cy="958443"/>
            <a:chOff x="0" y="0"/>
            <a:chExt cx="698500" cy="812800"/>
          </a:xfrm>
        </p:grpSpPr>
        <p:sp>
          <p:nvSpPr>
            <p:cNvPr name="Freeform 43" id="4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44" id="4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16505406" y="784580"/>
            <a:ext cx="552658" cy="643092"/>
            <a:chOff x="0" y="0"/>
            <a:chExt cx="698500" cy="812800"/>
          </a:xfrm>
        </p:grpSpPr>
        <p:sp>
          <p:nvSpPr>
            <p:cNvPr name="Freeform 46" id="4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7" id="4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8" id="48"/>
          <p:cNvGrpSpPr/>
          <p:nvPr/>
        </p:nvGrpSpPr>
        <p:grpSpPr>
          <a:xfrm rot="0">
            <a:off x="16505514" y="1275719"/>
            <a:ext cx="2674083" cy="3111660"/>
            <a:chOff x="0" y="0"/>
            <a:chExt cx="698500" cy="812800"/>
          </a:xfrm>
        </p:grpSpPr>
        <p:sp>
          <p:nvSpPr>
            <p:cNvPr name="Freeform 49" id="4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50" id="5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1" id="51"/>
          <p:cNvGrpSpPr/>
          <p:nvPr/>
        </p:nvGrpSpPr>
        <p:grpSpPr>
          <a:xfrm rot="0">
            <a:off x="16793523" y="1610857"/>
            <a:ext cx="2098064" cy="2441383"/>
            <a:chOff x="0" y="0"/>
            <a:chExt cx="698500" cy="812800"/>
          </a:xfrm>
        </p:grpSpPr>
        <p:sp>
          <p:nvSpPr>
            <p:cNvPr name="Freeform 52" id="5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53" id="5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4" id="54"/>
          <p:cNvGrpSpPr/>
          <p:nvPr/>
        </p:nvGrpSpPr>
        <p:grpSpPr>
          <a:xfrm rot="0">
            <a:off x="17138679" y="2012493"/>
            <a:ext cx="1407751" cy="1638110"/>
            <a:chOff x="0" y="0"/>
            <a:chExt cx="698500" cy="812800"/>
          </a:xfrm>
        </p:grpSpPr>
        <p:sp>
          <p:nvSpPr>
            <p:cNvPr name="Freeform 55" id="5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56" id="5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Freeform 57" id="57"/>
          <p:cNvSpPr/>
          <p:nvPr/>
        </p:nvSpPr>
        <p:spPr>
          <a:xfrm flipH="false" flipV="false" rot="0">
            <a:off x="16261699" y="8881026"/>
            <a:ext cx="2106094" cy="1447461"/>
          </a:xfrm>
          <a:custGeom>
            <a:avLst/>
            <a:gdLst/>
            <a:ahLst/>
            <a:cxnLst/>
            <a:rect r="r" b="b" t="t" l="l"/>
            <a:pathLst>
              <a:path h="1447461" w="2106094">
                <a:moveTo>
                  <a:pt x="0" y="0"/>
                </a:moveTo>
                <a:lnTo>
                  <a:pt x="2106095" y="0"/>
                </a:lnTo>
                <a:lnTo>
                  <a:pt x="2106095" y="1447461"/>
                </a:lnTo>
                <a:lnTo>
                  <a:pt x="0" y="14474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8" id="58"/>
          <p:cNvSpPr/>
          <p:nvPr/>
        </p:nvSpPr>
        <p:spPr>
          <a:xfrm flipH="false" flipV="false" rot="0">
            <a:off x="249607" y="3324257"/>
            <a:ext cx="7542792" cy="4408606"/>
          </a:xfrm>
          <a:custGeom>
            <a:avLst/>
            <a:gdLst/>
            <a:ahLst/>
            <a:cxnLst/>
            <a:rect r="r" b="b" t="t" l="l"/>
            <a:pathLst>
              <a:path h="4408606" w="7542792">
                <a:moveTo>
                  <a:pt x="0" y="0"/>
                </a:moveTo>
                <a:lnTo>
                  <a:pt x="7542792" y="0"/>
                </a:lnTo>
                <a:lnTo>
                  <a:pt x="7542792" y="4408606"/>
                </a:lnTo>
                <a:lnTo>
                  <a:pt x="0" y="4408606"/>
                </a:lnTo>
                <a:lnTo>
                  <a:pt x="0" y="0"/>
                </a:lnTo>
                <a:close/>
              </a:path>
            </a:pathLst>
          </a:custGeom>
          <a:blipFill>
            <a:blip r:embed="rId6"/>
            <a:stretch>
              <a:fillRect l="-4452" t="-5231" r="-5504" b="-10231"/>
            </a:stretch>
          </a:blipFill>
        </p:spPr>
      </p:sp>
      <p:sp>
        <p:nvSpPr>
          <p:cNvPr name="TextBox 59" id="59"/>
          <p:cNvSpPr txBox="true"/>
          <p:nvPr/>
        </p:nvSpPr>
        <p:spPr>
          <a:xfrm rot="0">
            <a:off x="4987588" y="451688"/>
            <a:ext cx="11306116" cy="1777470"/>
          </a:xfrm>
          <a:prstGeom prst="rect">
            <a:avLst/>
          </a:prstGeom>
        </p:spPr>
        <p:txBody>
          <a:bodyPr anchor="t" rtlCol="false" tIns="0" lIns="0" bIns="0" rIns="0">
            <a:spAutoFit/>
          </a:bodyPr>
          <a:lstStyle/>
          <a:p>
            <a:pPr algn="l">
              <a:lnSpc>
                <a:spcPts val="4644"/>
              </a:lnSpc>
            </a:pPr>
            <a:r>
              <a:rPr lang="en-US" sz="4261" b="true">
                <a:solidFill>
                  <a:srgbClr val="FFFFFF"/>
                </a:solidFill>
                <a:latin typeface="Tomorrow Bold"/>
                <a:ea typeface="Tomorrow Bold"/>
                <a:cs typeface="Tomorrow Bold"/>
                <a:sym typeface="Tomorrow Bold"/>
              </a:rPr>
              <a:t>What is the relationship between education level and the Target variable?</a:t>
            </a:r>
          </a:p>
          <a:p>
            <a:pPr algn="l">
              <a:lnSpc>
                <a:spcPts val="4644"/>
              </a:lnSpc>
            </a:pPr>
          </a:p>
        </p:txBody>
      </p:sp>
      <p:sp>
        <p:nvSpPr>
          <p:cNvPr name="TextBox 60" id="60"/>
          <p:cNvSpPr txBox="true"/>
          <p:nvPr/>
        </p:nvSpPr>
        <p:spPr>
          <a:xfrm rot="0">
            <a:off x="8083228" y="4598670"/>
            <a:ext cx="10204772" cy="4659630"/>
          </a:xfrm>
          <a:prstGeom prst="rect">
            <a:avLst/>
          </a:prstGeom>
        </p:spPr>
        <p:txBody>
          <a:bodyPr anchor="t" rtlCol="false" tIns="0" lIns="0" bIns="0" rIns="0">
            <a:spAutoFit/>
          </a:bodyPr>
          <a:lstStyle/>
          <a:p>
            <a:pPr algn="l">
              <a:lnSpc>
                <a:spcPts val="3779"/>
              </a:lnSpc>
            </a:pPr>
            <a:r>
              <a:rPr lang="en-US" sz="2699" b="true">
                <a:solidFill>
                  <a:srgbClr val="000000"/>
                </a:solidFill>
                <a:latin typeface="Canva Sans Bold"/>
                <a:ea typeface="Canva Sans Bold"/>
                <a:cs typeface="Canva Sans Bold"/>
                <a:sym typeface="Canva Sans Bold"/>
              </a:rPr>
              <a:t>I</a:t>
            </a:r>
            <a:r>
              <a:rPr lang="en-US" b="true" sz="2699">
                <a:solidFill>
                  <a:srgbClr val="000000"/>
                </a:solidFill>
                <a:latin typeface="Canva Sans Bold"/>
                <a:ea typeface="Canva Sans Bold"/>
                <a:cs typeface="Canva Sans Bold"/>
                <a:sym typeface="Canva Sans Bold"/>
              </a:rPr>
              <a:t>nsights:</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Dominance of Secondary Education: Secondary / secondary special education has the highest sum of Target (871), indicating a strong association with positive outcomes.</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Significant Higher Education Contribution: Higher education follows with 333, showing a notable but secondary influence on the Target variable.</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Lower Impact of Other Types: Incomplete higher (63), Lower secondary (14), and Academic degree (2) contribute much less, suggesting these education levels have minimal impact on positive Target outcomes.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45441" y="1707214"/>
            <a:ext cx="13542559" cy="546693"/>
            <a:chOff x="0" y="0"/>
            <a:chExt cx="3566765" cy="143985"/>
          </a:xfrm>
        </p:grpSpPr>
        <p:sp>
          <p:nvSpPr>
            <p:cNvPr name="Freeform 3" id="3"/>
            <p:cNvSpPr/>
            <p:nvPr/>
          </p:nvSpPr>
          <p:spPr>
            <a:xfrm flipH="false" flipV="false" rot="0">
              <a:off x="0" y="0"/>
              <a:ext cx="3566764" cy="143985"/>
            </a:xfrm>
            <a:custGeom>
              <a:avLst/>
              <a:gdLst/>
              <a:ahLst/>
              <a:cxnLst/>
              <a:rect r="r" b="b" t="t" l="l"/>
              <a:pathLst>
                <a:path h="143985" w="3566764">
                  <a:moveTo>
                    <a:pt x="0" y="0"/>
                  </a:moveTo>
                  <a:lnTo>
                    <a:pt x="3566764" y="0"/>
                  </a:lnTo>
                  <a:lnTo>
                    <a:pt x="3566764" y="143985"/>
                  </a:lnTo>
                  <a:lnTo>
                    <a:pt x="0" y="143985"/>
                  </a:lnTo>
                  <a:close/>
                </a:path>
              </a:pathLst>
            </a:custGeom>
            <a:solidFill>
              <a:srgbClr val="0A4C4C"/>
            </a:solidFill>
          </p:spPr>
        </p:sp>
        <p:sp>
          <p:nvSpPr>
            <p:cNvPr name="TextBox 4" id="4"/>
            <p:cNvSpPr txBox="true"/>
            <p:nvPr/>
          </p:nvSpPr>
          <p:spPr>
            <a:xfrm>
              <a:off x="0" y="-38100"/>
              <a:ext cx="3566765" cy="18208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6614228">
            <a:off x="4278075" y="1183473"/>
            <a:ext cx="1888611" cy="1864574"/>
          </a:xfrm>
          <a:custGeom>
            <a:avLst/>
            <a:gdLst/>
            <a:ahLst/>
            <a:cxnLst/>
            <a:rect r="r" b="b" t="t" l="l"/>
            <a:pathLst>
              <a:path h="1864574" w="1888611">
                <a:moveTo>
                  <a:pt x="1888611" y="0"/>
                </a:moveTo>
                <a:lnTo>
                  <a:pt x="0" y="0"/>
                </a:lnTo>
                <a:lnTo>
                  <a:pt x="0" y="1864574"/>
                </a:lnTo>
                <a:lnTo>
                  <a:pt x="1888611" y="1864574"/>
                </a:lnTo>
                <a:lnTo>
                  <a:pt x="188861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128588"/>
            <a:ext cx="18234675" cy="2012445"/>
            <a:chOff x="0" y="0"/>
            <a:chExt cx="4802548" cy="530027"/>
          </a:xfrm>
        </p:grpSpPr>
        <p:sp>
          <p:nvSpPr>
            <p:cNvPr name="Freeform 7" id="7"/>
            <p:cNvSpPr/>
            <p:nvPr/>
          </p:nvSpPr>
          <p:spPr>
            <a:xfrm flipH="false" flipV="false" rot="0">
              <a:off x="0" y="0"/>
              <a:ext cx="4802548" cy="530027"/>
            </a:xfrm>
            <a:custGeom>
              <a:avLst/>
              <a:gdLst/>
              <a:ahLst/>
              <a:cxnLst/>
              <a:rect r="r" b="b" t="t" l="l"/>
              <a:pathLst>
                <a:path h="530027" w="4802548">
                  <a:moveTo>
                    <a:pt x="203200" y="0"/>
                  </a:moveTo>
                  <a:lnTo>
                    <a:pt x="4802548" y="0"/>
                  </a:lnTo>
                  <a:lnTo>
                    <a:pt x="4599348" y="530027"/>
                  </a:lnTo>
                  <a:lnTo>
                    <a:pt x="0" y="530027"/>
                  </a:lnTo>
                  <a:lnTo>
                    <a:pt x="203200" y="0"/>
                  </a:lnTo>
                  <a:close/>
                </a:path>
              </a:pathLst>
            </a:custGeom>
            <a:solidFill>
              <a:srgbClr val="41B3AF"/>
            </a:solidFill>
          </p:spPr>
        </p:sp>
        <p:sp>
          <p:nvSpPr>
            <p:cNvPr name="TextBox 8" id="8"/>
            <p:cNvSpPr txBox="true"/>
            <p:nvPr/>
          </p:nvSpPr>
          <p:spPr>
            <a:xfrm>
              <a:off x="101600" y="-38100"/>
              <a:ext cx="4599348" cy="5681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96172" y="9604756"/>
            <a:ext cx="11255645" cy="682244"/>
            <a:chOff x="0" y="0"/>
            <a:chExt cx="2964450" cy="179686"/>
          </a:xfrm>
        </p:grpSpPr>
        <p:sp>
          <p:nvSpPr>
            <p:cNvPr name="Freeform 10" id="10"/>
            <p:cNvSpPr/>
            <p:nvPr/>
          </p:nvSpPr>
          <p:spPr>
            <a:xfrm flipH="false" flipV="false" rot="0">
              <a:off x="0" y="0"/>
              <a:ext cx="2964450" cy="179686"/>
            </a:xfrm>
            <a:custGeom>
              <a:avLst/>
              <a:gdLst/>
              <a:ahLst/>
              <a:cxnLst/>
              <a:rect r="r" b="b" t="t" l="l"/>
              <a:pathLst>
                <a:path h="179686" w="2964450">
                  <a:moveTo>
                    <a:pt x="203200" y="0"/>
                  </a:moveTo>
                  <a:lnTo>
                    <a:pt x="2964450" y="0"/>
                  </a:lnTo>
                  <a:lnTo>
                    <a:pt x="2761250" y="179686"/>
                  </a:lnTo>
                  <a:lnTo>
                    <a:pt x="0" y="179686"/>
                  </a:lnTo>
                  <a:lnTo>
                    <a:pt x="203200" y="0"/>
                  </a:lnTo>
                  <a:close/>
                </a:path>
              </a:pathLst>
            </a:custGeom>
            <a:solidFill>
              <a:srgbClr val="41B3AF"/>
            </a:solidFill>
          </p:spPr>
        </p:sp>
        <p:sp>
          <p:nvSpPr>
            <p:cNvPr name="TextBox 11" id="11"/>
            <p:cNvSpPr txBox="true"/>
            <p:nvPr/>
          </p:nvSpPr>
          <p:spPr>
            <a:xfrm>
              <a:off x="101600" y="-38100"/>
              <a:ext cx="276125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745441" y="-78662"/>
            <a:ext cx="13542559" cy="314384"/>
            <a:chOff x="0" y="0"/>
            <a:chExt cx="3566765" cy="82801"/>
          </a:xfrm>
        </p:grpSpPr>
        <p:sp>
          <p:nvSpPr>
            <p:cNvPr name="Freeform 13" id="13"/>
            <p:cNvSpPr/>
            <p:nvPr/>
          </p:nvSpPr>
          <p:spPr>
            <a:xfrm flipH="false" flipV="false" rot="0">
              <a:off x="0" y="0"/>
              <a:ext cx="3566764" cy="82801"/>
            </a:xfrm>
            <a:custGeom>
              <a:avLst/>
              <a:gdLst/>
              <a:ahLst/>
              <a:cxnLst/>
              <a:rect r="r" b="b" t="t" l="l"/>
              <a:pathLst>
                <a:path h="82801" w="3566764">
                  <a:moveTo>
                    <a:pt x="0" y="0"/>
                  </a:moveTo>
                  <a:lnTo>
                    <a:pt x="3566764" y="0"/>
                  </a:lnTo>
                  <a:lnTo>
                    <a:pt x="3566764" y="82801"/>
                  </a:lnTo>
                  <a:lnTo>
                    <a:pt x="0" y="82801"/>
                  </a:lnTo>
                  <a:close/>
                </a:path>
              </a:pathLst>
            </a:custGeom>
            <a:solidFill>
              <a:srgbClr val="0A4C4C"/>
            </a:solidFill>
          </p:spPr>
        </p:sp>
        <p:sp>
          <p:nvSpPr>
            <p:cNvPr name="TextBox 14" id="14"/>
            <p:cNvSpPr txBox="true"/>
            <p:nvPr/>
          </p:nvSpPr>
          <p:spPr>
            <a:xfrm>
              <a:off x="0" y="-38100"/>
              <a:ext cx="3566765" cy="12090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070318" y="-128588"/>
            <a:ext cx="2917270" cy="2812786"/>
            <a:chOff x="0" y="0"/>
            <a:chExt cx="633931" cy="611226"/>
          </a:xfrm>
        </p:grpSpPr>
        <p:sp>
          <p:nvSpPr>
            <p:cNvPr name="Freeform 16" id="16"/>
            <p:cNvSpPr/>
            <p:nvPr/>
          </p:nvSpPr>
          <p:spPr>
            <a:xfrm flipH="false" flipV="false" rot="0">
              <a:off x="0" y="0"/>
              <a:ext cx="633931" cy="611226"/>
            </a:xfrm>
            <a:custGeom>
              <a:avLst/>
              <a:gdLst/>
              <a:ahLst/>
              <a:cxnLst/>
              <a:rect r="r" b="b" t="t" l="l"/>
              <a:pathLst>
                <a:path h="611226" w="633931">
                  <a:moveTo>
                    <a:pt x="203200" y="0"/>
                  </a:moveTo>
                  <a:lnTo>
                    <a:pt x="633931" y="0"/>
                  </a:lnTo>
                  <a:lnTo>
                    <a:pt x="430731" y="611226"/>
                  </a:lnTo>
                  <a:lnTo>
                    <a:pt x="0" y="611226"/>
                  </a:lnTo>
                  <a:lnTo>
                    <a:pt x="203200" y="0"/>
                  </a:lnTo>
                  <a:close/>
                </a:path>
              </a:pathLst>
            </a:custGeom>
            <a:solidFill>
              <a:srgbClr val="158E8F"/>
            </a:solidFill>
          </p:spPr>
        </p:sp>
        <p:sp>
          <p:nvSpPr>
            <p:cNvPr name="TextBox 17" id="17"/>
            <p:cNvSpPr txBox="true"/>
            <p:nvPr/>
          </p:nvSpPr>
          <p:spPr>
            <a:xfrm>
              <a:off x="101600" y="-38100"/>
              <a:ext cx="430731" cy="649326"/>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9973670" y="9604756"/>
            <a:ext cx="1543050" cy="682244"/>
            <a:chOff x="0" y="0"/>
            <a:chExt cx="406400" cy="179686"/>
          </a:xfrm>
        </p:grpSpPr>
        <p:sp>
          <p:nvSpPr>
            <p:cNvPr name="Freeform 19" id="19"/>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0" id="20"/>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11039709" y="9604756"/>
            <a:ext cx="1543050" cy="682244"/>
            <a:chOff x="0" y="0"/>
            <a:chExt cx="406400" cy="179686"/>
          </a:xfrm>
        </p:grpSpPr>
        <p:sp>
          <p:nvSpPr>
            <p:cNvPr name="Freeform 22" id="22"/>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3" id="23"/>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2105748" y="9604756"/>
            <a:ext cx="1543050" cy="682244"/>
            <a:chOff x="0" y="0"/>
            <a:chExt cx="406400" cy="179686"/>
          </a:xfrm>
        </p:grpSpPr>
        <p:sp>
          <p:nvSpPr>
            <p:cNvPr name="Freeform 25" id="25"/>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0A4C4C"/>
            </a:solidFill>
          </p:spPr>
        </p:sp>
        <p:sp>
          <p:nvSpPr>
            <p:cNvPr name="TextBox 26" id="26"/>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0" y="9604756"/>
            <a:ext cx="498703" cy="682244"/>
            <a:chOff x="0" y="0"/>
            <a:chExt cx="406400" cy="555970"/>
          </a:xfrm>
        </p:grpSpPr>
        <p:sp>
          <p:nvSpPr>
            <p:cNvPr name="Freeform 28" id="28"/>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29" id="29"/>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529997" y="9604756"/>
            <a:ext cx="498703" cy="682244"/>
            <a:chOff x="0" y="0"/>
            <a:chExt cx="406400" cy="555970"/>
          </a:xfrm>
        </p:grpSpPr>
        <p:sp>
          <p:nvSpPr>
            <p:cNvPr name="Freeform 31" id="31"/>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32" id="32"/>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13344510" y="9258300"/>
            <a:ext cx="2326640" cy="1028700"/>
            <a:chOff x="0" y="0"/>
            <a:chExt cx="406400" cy="179686"/>
          </a:xfrm>
        </p:grpSpPr>
        <p:sp>
          <p:nvSpPr>
            <p:cNvPr name="Freeform 34" id="34"/>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158E8F"/>
            </a:solidFill>
          </p:spPr>
        </p:sp>
        <p:sp>
          <p:nvSpPr>
            <p:cNvPr name="TextBox 35" id="35"/>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36" id="36"/>
          <p:cNvGrpSpPr/>
          <p:nvPr/>
        </p:nvGrpSpPr>
        <p:grpSpPr>
          <a:xfrm rot="0">
            <a:off x="16781735" y="-796920"/>
            <a:ext cx="1464533" cy="1704183"/>
            <a:chOff x="0" y="0"/>
            <a:chExt cx="698500" cy="812800"/>
          </a:xfrm>
        </p:grpSpPr>
        <p:sp>
          <p:nvSpPr>
            <p:cNvPr name="Freeform 37" id="3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38" id="38"/>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022668" y="-516562"/>
            <a:ext cx="982667" cy="1143467"/>
            <a:chOff x="0" y="0"/>
            <a:chExt cx="698500" cy="812800"/>
          </a:xfrm>
        </p:grpSpPr>
        <p:sp>
          <p:nvSpPr>
            <p:cNvPr name="Freeform 40" id="40"/>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1" id="41"/>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6369904" y="626905"/>
            <a:ext cx="823662" cy="958443"/>
            <a:chOff x="0" y="0"/>
            <a:chExt cx="698500" cy="812800"/>
          </a:xfrm>
        </p:grpSpPr>
        <p:sp>
          <p:nvSpPr>
            <p:cNvPr name="Freeform 43" id="4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44" id="4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16505406" y="784580"/>
            <a:ext cx="552658" cy="643092"/>
            <a:chOff x="0" y="0"/>
            <a:chExt cx="698500" cy="812800"/>
          </a:xfrm>
        </p:grpSpPr>
        <p:sp>
          <p:nvSpPr>
            <p:cNvPr name="Freeform 46" id="4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7" id="4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8" id="48"/>
          <p:cNvGrpSpPr/>
          <p:nvPr/>
        </p:nvGrpSpPr>
        <p:grpSpPr>
          <a:xfrm rot="0">
            <a:off x="16505514" y="1275719"/>
            <a:ext cx="2674083" cy="3111660"/>
            <a:chOff x="0" y="0"/>
            <a:chExt cx="698500" cy="812800"/>
          </a:xfrm>
        </p:grpSpPr>
        <p:sp>
          <p:nvSpPr>
            <p:cNvPr name="Freeform 49" id="4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50" id="5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1" id="51"/>
          <p:cNvGrpSpPr/>
          <p:nvPr/>
        </p:nvGrpSpPr>
        <p:grpSpPr>
          <a:xfrm rot="0">
            <a:off x="16793523" y="1610857"/>
            <a:ext cx="2098064" cy="2441383"/>
            <a:chOff x="0" y="0"/>
            <a:chExt cx="698500" cy="812800"/>
          </a:xfrm>
        </p:grpSpPr>
        <p:sp>
          <p:nvSpPr>
            <p:cNvPr name="Freeform 52" id="5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53" id="5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4" id="54"/>
          <p:cNvGrpSpPr/>
          <p:nvPr/>
        </p:nvGrpSpPr>
        <p:grpSpPr>
          <a:xfrm rot="0">
            <a:off x="17138679" y="2012493"/>
            <a:ext cx="1407751" cy="1638110"/>
            <a:chOff x="0" y="0"/>
            <a:chExt cx="698500" cy="812800"/>
          </a:xfrm>
        </p:grpSpPr>
        <p:sp>
          <p:nvSpPr>
            <p:cNvPr name="Freeform 55" id="5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56" id="5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Freeform 57" id="57"/>
          <p:cNvSpPr/>
          <p:nvPr/>
        </p:nvSpPr>
        <p:spPr>
          <a:xfrm flipH="false" flipV="false" rot="0">
            <a:off x="16261699" y="8881026"/>
            <a:ext cx="2106094" cy="1447461"/>
          </a:xfrm>
          <a:custGeom>
            <a:avLst/>
            <a:gdLst/>
            <a:ahLst/>
            <a:cxnLst/>
            <a:rect r="r" b="b" t="t" l="l"/>
            <a:pathLst>
              <a:path h="1447461" w="2106094">
                <a:moveTo>
                  <a:pt x="0" y="0"/>
                </a:moveTo>
                <a:lnTo>
                  <a:pt x="2106095" y="0"/>
                </a:lnTo>
                <a:lnTo>
                  <a:pt x="2106095" y="1447461"/>
                </a:lnTo>
                <a:lnTo>
                  <a:pt x="0" y="14474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8" id="58"/>
          <p:cNvSpPr/>
          <p:nvPr/>
        </p:nvSpPr>
        <p:spPr>
          <a:xfrm flipH="false" flipV="false" rot="0">
            <a:off x="234526" y="2450586"/>
            <a:ext cx="6189232" cy="4939307"/>
          </a:xfrm>
          <a:custGeom>
            <a:avLst/>
            <a:gdLst/>
            <a:ahLst/>
            <a:cxnLst/>
            <a:rect r="r" b="b" t="t" l="l"/>
            <a:pathLst>
              <a:path h="4939307" w="6189232">
                <a:moveTo>
                  <a:pt x="0" y="0"/>
                </a:moveTo>
                <a:lnTo>
                  <a:pt x="6189232" y="0"/>
                </a:lnTo>
                <a:lnTo>
                  <a:pt x="6189232" y="4939306"/>
                </a:lnTo>
                <a:lnTo>
                  <a:pt x="0" y="4939306"/>
                </a:lnTo>
                <a:lnTo>
                  <a:pt x="0" y="0"/>
                </a:lnTo>
                <a:close/>
              </a:path>
            </a:pathLst>
          </a:custGeom>
          <a:blipFill>
            <a:blip r:embed="rId6"/>
            <a:stretch>
              <a:fillRect l="-5706" t="-5099" r="-6978" b="-4255"/>
            </a:stretch>
          </a:blipFill>
        </p:spPr>
      </p:sp>
      <p:sp>
        <p:nvSpPr>
          <p:cNvPr name="TextBox 59" id="59"/>
          <p:cNvSpPr txBox="true"/>
          <p:nvPr/>
        </p:nvSpPr>
        <p:spPr>
          <a:xfrm rot="0">
            <a:off x="4987588" y="451688"/>
            <a:ext cx="11306116" cy="1777470"/>
          </a:xfrm>
          <a:prstGeom prst="rect">
            <a:avLst/>
          </a:prstGeom>
        </p:spPr>
        <p:txBody>
          <a:bodyPr anchor="t" rtlCol="false" tIns="0" lIns="0" bIns="0" rIns="0">
            <a:spAutoFit/>
          </a:bodyPr>
          <a:lstStyle/>
          <a:p>
            <a:pPr algn="l">
              <a:lnSpc>
                <a:spcPts val="4644"/>
              </a:lnSpc>
            </a:pPr>
            <a:r>
              <a:rPr lang="en-US" sz="4261" b="true">
                <a:solidFill>
                  <a:srgbClr val="FFFFFF"/>
                </a:solidFill>
                <a:latin typeface="Tomorrow Bold"/>
                <a:ea typeface="Tomorrow Bold"/>
                <a:cs typeface="Tomorrow Bold"/>
                <a:sym typeface="Tomorrow Bold"/>
              </a:rPr>
              <a:t>How does total income relate to the Target variable?</a:t>
            </a:r>
          </a:p>
          <a:p>
            <a:pPr algn="l">
              <a:lnSpc>
                <a:spcPts val="4644"/>
              </a:lnSpc>
            </a:pPr>
          </a:p>
        </p:txBody>
      </p:sp>
      <p:sp>
        <p:nvSpPr>
          <p:cNvPr name="TextBox 60" id="60"/>
          <p:cNvSpPr txBox="true"/>
          <p:nvPr/>
        </p:nvSpPr>
        <p:spPr>
          <a:xfrm rot="0">
            <a:off x="6476766" y="4606453"/>
            <a:ext cx="11811234" cy="4240530"/>
          </a:xfrm>
          <a:prstGeom prst="rect">
            <a:avLst/>
          </a:prstGeom>
        </p:spPr>
        <p:txBody>
          <a:bodyPr anchor="t" rtlCol="false" tIns="0" lIns="0" bIns="0" rIns="0">
            <a:spAutoFit/>
          </a:bodyPr>
          <a:lstStyle/>
          <a:p>
            <a:pPr algn="l">
              <a:lnSpc>
                <a:spcPts val="3779"/>
              </a:lnSpc>
            </a:pPr>
            <a:r>
              <a:rPr lang="en-US" sz="2699">
                <a:solidFill>
                  <a:srgbClr val="000000"/>
                </a:solidFill>
                <a:latin typeface="Canva Sans"/>
                <a:ea typeface="Canva Sans"/>
                <a:cs typeface="Canva Sans"/>
                <a:sym typeface="Canva Sans"/>
              </a:rPr>
              <a:t>Insights:</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Dominant Income for Target=0: The majority of total income (25M, 87.38%) is associated with Target=0, indicating that customers with lower or no positive outcomes contribute the largest share of income.</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Smaller Proportion for Target=1: Only 4M (12.62%) of total income is linked to Target=1, suggesting that customers with positive outcomes have a significantly smaller income pool.</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Income Disparity: This disparity highlights that higher income does not necessarily correlate with a positive Target, potentially indicating other factors (e.g., employment status or asset ownership) play a critical role.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45441" y="1707214"/>
            <a:ext cx="13542559" cy="546693"/>
            <a:chOff x="0" y="0"/>
            <a:chExt cx="3566765" cy="143985"/>
          </a:xfrm>
        </p:grpSpPr>
        <p:sp>
          <p:nvSpPr>
            <p:cNvPr name="Freeform 3" id="3"/>
            <p:cNvSpPr/>
            <p:nvPr/>
          </p:nvSpPr>
          <p:spPr>
            <a:xfrm flipH="false" flipV="false" rot="0">
              <a:off x="0" y="0"/>
              <a:ext cx="3566764" cy="143985"/>
            </a:xfrm>
            <a:custGeom>
              <a:avLst/>
              <a:gdLst/>
              <a:ahLst/>
              <a:cxnLst/>
              <a:rect r="r" b="b" t="t" l="l"/>
              <a:pathLst>
                <a:path h="143985" w="3566764">
                  <a:moveTo>
                    <a:pt x="0" y="0"/>
                  </a:moveTo>
                  <a:lnTo>
                    <a:pt x="3566764" y="0"/>
                  </a:lnTo>
                  <a:lnTo>
                    <a:pt x="3566764" y="143985"/>
                  </a:lnTo>
                  <a:lnTo>
                    <a:pt x="0" y="143985"/>
                  </a:lnTo>
                  <a:close/>
                </a:path>
              </a:pathLst>
            </a:custGeom>
            <a:solidFill>
              <a:srgbClr val="0A4C4C"/>
            </a:solidFill>
          </p:spPr>
        </p:sp>
        <p:sp>
          <p:nvSpPr>
            <p:cNvPr name="TextBox 4" id="4"/>
            <p:cNvSpPr txBox="true"/>
            <p:nvPr/>
          </p:nvSpPr>
          <p:spPr>
            <a:xfrm>
              <a:off x="0" y="-38100"/>
              <a:ext cx="3566765" cy="18208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6614228">
            <a:off x="4278075" y="1183473"/>
            <a:ext cx="1888611" cy="1864574"/>
          </a:xfrm>
          <a:custGeom>
            <a:avLst/>
            <a:gdLst/>
            <a:ahLst/>
            <a:cxnLst/>
            <a:rect r="r" b="b" t="t" l="l"/>
            <a:pathLst>
              <a:path h="1864574" w="1888611">
                <a:moveTo>
                  <a:pt x="1888611" y="0"/>
                </a:moveTo>
                <a:lnTo>
                  <a:pt x="0" y="0"/>
                </a:lnTo>
                <a:lnTo>
                  <a:pt x="0" y="1864574"/>
                </a:lnTo>
                <a:lnTo>
                  <a:pt x="1888611" y="1864574"/>
                </a:lnTo>
                <a:lnTo>
                  <a:pt x="188861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128588"/>
            <a:ext cx="18234675" cy="2012445"/>
            <a:chOff x="0" y="0"/>
            <a:chExt cx="4802548" cy="530027"/>
          </a:xfrm>
        </p:grpSpPr>
        <p:sp>
          <p:nvSpPr>
            <p:cNvPr name="Freeform 7" id="7"/>
            <p:cNvSpPr/>
            <p:nvPr/>
          </p:nvSpPr>
          <p:spPr>
            <a:xfrm flipH="false" flipV="false" rot="0">
              <a:off x="0" y="0"/>
              <a:ext cx="4802548" cy="530027"/>
            </a:xfrm>
            <a:custGeom>
              <a:avLst/>
              <a:gdLst/>
              <a:ahLst/>
              <a:cxnLst/>
              <a:rect r="r" b="b" t="t" l="l"/>
              <a:pathLst>
                <a:path h="530027" w="4802548">
                  <a:moveTo>
                    <a:pt x="203200" y="0"/>
                  </a:moveTo>
                  <a:lnTo>
                    <a:pt x="4802548" y="0"/>
                  </a:lnTo>
                  <a:lnTo>
                    <a:pt x="4599348" y="530027"/>
                  </a:lnTo>
                  <a:lnTo>
                    <a:pt x="0" y="530027"/>
                  </a:lnTo>
                  <a:lnTo>
                    <a:pt x="203200" y="0"/>
                  </a:lnTo>
                  <a:close/>
                </a:path>
              </a:pathLst>
            </a:custGeom>
            <a:solidFill>
              <a:srgbClr val="41B3AF"/>
            </a:solidFill>
          </p:spPr>
        </p:sp>
        <p:sp>
          <p:nvSpPr>
            <p:cNvPr name="TextBox 8" id="8"/>
            <p:cNvSpPr txBox="true"/>
            <p:nvPr/>
          </p:nvSpPr>
          <p:spPr>
            <a:xfrm>
              <a:off x="101600" y="-38100"/>
              <a:ext cx="4599348" cy="5681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96172" y="9604756"/>
            <a:ext cx="11255645" cy="682244"/>
            <a:chOff x="0" y="0"/>
            <a:chExt cx="2964450" cy="179686"/>
          </a:xfrm>
        </p:grpSpPr>
        <p:sp>
          <p:nvSpPr>
            <p:cNvPr name="Freeform 10" id="10"/>
            <p:cNvSpPr/>
            <p:nvPr/>
          </p:nvSpPr>
          <p:spPr>
            <a:xfrm flipH="false" flipV="false" rot="0">
              <a:off x="0" y="0"/>
              <a:ext cx="2964450" cy="179686"/>
            </a:xfrm>
            <a:custGeom>
              <a:avLst/>
              <a:gdLst/>
              <a:ahLst/>
              <a:cxnLst/>
              <a:rect r="r" b="b" t="t" l="l"/>
              <a:pathLst>
                <a:path h="179686" w="2964450">
                  <a:moveTo>
                    <a:pt x="203200" y="0"/>
                  </a:moveTo>
                  <a:lnTo>
                    <a:pt x="2964450" y="0"/>
                  </a:lnTo>
                  <a:lnTo>
                    <a:pt x="2761250" y="179686"/>
                  </a:lnTo>
                  <a:lnTo>
                    <a:pt x="0" y="179686"/>
                  </a:lnTo>
                  <a:lnTo>
                    <a:pt x="203200" y="0"/>
                  </a:lnTo>
                  <a:close/>
                </a:path>
              </a:pathLst>
            </a:custGeom>
            <a:solidFill>
              <a:srgbClr val="41B3AF"/>
            </a:solidFill>
          </p:spPr>
        </p:sp>
        <p:sp>
          <p:nvSpPr>
            <p:cNvPr name="TextBox 11" id="11"/>
            <p:cNvSpPr txBox="true"/>
            <p:nvPr/>
          </p:nvSpPr>
          <p:spPr>
            <a:xfrm>
              <a:off x="101600" y="-38100"/>
              <a:ext cx="276125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745441" y="-78662"/>
            <a:ext cx="13542559" cy="314384"/>
            <a:chOff x="0" y="0"/>
            <a:chExt cx="3566765" cy="82801"/>
          </a:xfrm>
        </p:grpSpPr>
        <p:sp>
          <p:nvSpPr>
            <p:cNvPr name="Freeform 13" id="13"/>
            <p:cNvSpPr/>
            <p:nvPr/>
          </p:nvSpPr>
          <p:spPr>
            <a:xfrm flipH="false" flipV="false" rot="0">
              <a:off x="0" y="0"/>
              <a:ext cx="3566764" cy="82801"/>
            </a:xfrm>
            <a:custGeom>
              <a:avLst/>
              <a:gdLst/>
              <a:ahLst/>
              <a:cxnLst/>
              <a:rect r="r" b="b" t="t" l="l"/>
              <a:pathLst>
                <a:path h="82801" w="3566764">
                  <a:moveTo>
                    <a:pt x="0" y="0"/>
                  </a:moveTo>
                  <a:lnTo>
                    <a:pt x="3566764" y="0"/>
                  </a:lnTo>
                  <a:lnTo>
                    <a:pt x="3566764" y="82801"/>
                  </a:lnTo>
                  <a:lnTo>
                    <a:pt x="0" y="82801"/>
                  </a:lnTo>
                  <a:close/>
                </a:path>
              </a:pathLst>
            </a:custGeom>
            <a:solidFill>
              <a:srgbClr val="0A4C4C"/>
            </a:solidFill>
          </p:spPr>
        </p:sp>
        <p:sp>
          <p:nvSpPr>
            <p:cNvPr name="TextBox 14" id="14"/>
            <p:cNvSpPr txBox="true"/>
            <p:nvPr/>
          </p:nvSpPr>
          <p:spPr>
            <a:xfrm>
              <a:off x="0" y="-38100"/>
              <a:ext cx="3566765" cy="12090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070318" y="-128588"/>
            <a:ext cx="2917270" cy="2812786"/>
            <a:chOff x="0" y="0"/>
            <a:chExt cx="633931" cy="611226"/>
          </a:xfrm>
        </p:grpSpPr>
        <p:sp>
          <p:nvSpPr>
            <p:cNvPr name="Freeform 16" id="16"/>
            <p:cNvSpPr/>
            <p:nvPr/>
          </p:nvSpPr>
          <p:spPr>
            <a:xfrm flipH="false" flipV="false" rot="0">
              <a:off x="0" y="0"/>
              <a:ext cx="633931" cy="611226"/>
            </a:xfrm>
            <a:custGeom>
              <a:avLst/>
              <a:gdLst/>
              <a:ahLst/>
              <a:cxnLst/>
              <a:rect r="r" b="b" t="t" l="l"/>
              <a:pathLst>
                <a:path h="611226" w="633931">
                  <a:moveTo>
                    <a:pt x="203200" y="0"/>
                  </a:moveTo>
                  <a:lnTo>
                    <a:pt x="633931" y="0"/>
                  </a:lnTo>
                  <a:lnTo>
                    <a:pt x="430731" y="611226"/>
                  </a:lnTo>
                  <a:lnTo>
                    <a:pt x="0" y="611226"/>
                  </a:lnTo>
                  <a:lnTo>
                    <a:pt x="203200" y="0"/>
                  </a:lnTo>
                  <a:close/>
                </a:path>
              </a:pathLst>
            </a:custGeom>
            <a:solidFill>
              <a:srgbClr val="158E8F"/>
            </a:solidFill>
          </p:spPr>
        </p:sp>
        <p:sp>
          <p:nvSpPr>
            <p:cNvPr name="TextBox 17" id="17"/>
            <p:cNvSpPr txBox="true"/>
            <p:nvPr/>
          </p:nvSpPr>
          <p:spPr>
            <a:xfrm>
              <a:off x="101600" y="-38100"/>
              <a:ext cx="430731" cy="649326"/>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9973670" y="9604756"/>
            <a:ext cx="1543050" cy="682244"/>
            <a:chOff x="0" y="0"/>
            <a:chExt cx="406400" cy="179686"/>
          </a:xfrm>
        </p:grpSpPr>
        <p:sp>
          <p:nvSpPr>
            <p:cNvPr name="Freeform 19" id="19"/>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0" id="20"/>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11039709" y="9604756"/>
            <a:ext cx="1543050" cy="682244"/>
            <a:chOff x="0" y="0"/>
            <a:chExt cx="406400" cy="179686"/>
          </a:xfrm>
        </p:grpSpPr>
        <p:sp>
          <p:nvSpPr>
            <p:cNvPr name="Freeform 22" id="22"/>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3" id="23"/>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2105748" y="9604756"/>
            <a:ext cx="1543050" cy="682244"/>
            <a:chOff x="0" y="0"/>
            <a:chExt cx="406400" cy="179686"/>
          </a:xfrm>
        </p:grpSpPr>
        <p:sp>
          <p:nvSpPr>
            <p:cNvPr name="Freeform 25" id="25"/>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0A4C4C"/>
            </a:solidFill>
          </p:spPr>
        </p:sp>
        <p:sp>
          <p:nvSpPr>
            <p:cNvPr name="TextBox 26" id="26"/>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0" y="9604756"/>
            <a:ext cx="498703" cy="682244"/>
            <a:chOff x="0" y="0"/>
            <a:chExt cx="406400" cy="555970"/>
          </a:xfrm>
        </p:grpSpPr>
        <p:sp>
          <p:nvSpPr>
            <p:cNvPr name="Freeform 28" id="28"/>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29" id="29"/>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529997" y="9604756"/>
            <a:ext cx="498703" cy="682244"/>
            <a:chOff x="0" y="0"/>
            <a:chExt cx="406400" cy="555970"/>
          </a:xfrm>
        </p:grpSpPr>
        <p:sp>
          <p:nvSpPr>
            <p:cNvPr name="Freeform 31" id="31"/>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32" id="32"/>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13344510" y="9258300"/>
            <a:ext cx="2326640" cy="1028700"/>
            <a:chOff x="0" y="0"/>
            <a:chExt cx="406400" cy="179686"/>
          </a:xfrm>
        </p:grpSpPr>
        <p:sp>
          <p:nvSpPr>
            <p:cNvPr name="Freeform 34" id="34"/>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158E8F"/>
            </a:solidFill>
          </p:spPr>
        </p:sp>
        <p:sp>
          <p:nvSpPr>
            <p:cNvPr name="TextBox 35" id="35"/>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36" id="36"/>
          <p:cNvGrpSpPr/>
          <p:nvPr/>
        </p:nvGrpSpPr>
        <p:grpSpPr>
          <a:xfrm rot="0">
            <a:off x="16781735" y="-796920"/>
            <a:ext cx="1464533" cy="1704183"/>
            <a:chOff x="0" y="0"/>
            <a:chExt cx="698500" cy="812800"/>
          </a:xfrm>
        </p:grpSpPr>
        <p:sp>
          <p:nvSpPr>
            <p:cNvPr name="Freeform 37" id="3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38" id="38"/>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022668" y="-516562"/>
            <a:ext cx="982667" cy="1143467"/>
            <a:chOff x="0" y="0"/>
            <a:chExt cx="698500" cy="812800"/>
          </a:xfrm>
        </p:grpSpPr>
        <p:sp>
          <p:nvSpPr>
            <p:cNvPr name="Freeform 40" id="40"/>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1" id="41"/>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6369904" y="626905"/>
            <a:ext cx="823662" cy="958443"/>
            <a:chOff x="0" y="0"/>
            <a:chExt cx="698500" cy="812800"/>
          </a:xfrm>
        </p:grpSpPr>
        <p:sp>
          <p:nvSpPr>
            <p:cNvPr name="Freeform 43" id="4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44" id="4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16505406" y="784580"/>
            <a:ext cx="552658" cy="643092"/>
            <a:chOff x="0" y="0"/>
            <a:chExt cx="698500" cy="812800"/>
          </a:xfrm>
        </p:grpSpPr>
        <p:sp>
          <p:nvSpPr>
            <p:cNvPr name="Freeform 46" id="4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7" id="4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8" id="48"/>
          <p:cNvGrpSpPr/>
          <p:nvPr/>
        </p:nvGrpSpPr>
        <p:grpSpPr>
          <a:xfrm rot="0">
            <a:off x="16505514" y="1275719"/>
            <a:ext cx="2674083" cy="3111660"/>
            <a:chOff x="0" y="0"/>
            <a:chExt cx="698500" cy="812800"/>
          </a:xfrm>
        </p:grpSpPr>
        <p:sp>
          <p:nvSpPr>
            <p:cNvPr name="Freeform 49" id="4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50" id="5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1" id="51"/>
          <p:cNvGrpSpPr/>
          <p:nvPr/>
        </p:nvGrpSpPr>
        <p:grpSpPr>
          <a:xfrm rot="0">
            <a:off x="16793523" y="1610857"/>
            <a:ext cx="2098064" cy="2441383"/>
            <a:chOff x="0" y="0"/>
            <a:chExt cx="698500" cy="812800"/>
          </a:xfrm>
        </p:grpSpPr>
        <p:sp>
          <p:nvSpPr>
            <p:cNvPr name="Freeform 52" id="5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53" id="5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4" id="54"/>
          <p:cNvGrpSpPr/>
          <p:nvPr/>
        </p:nvGrpSpPr>
        <p:grpSpPr>
          <a:xfrm rot="0">
            <a:off x="17138679" y="2012493"/>
            <a:ext cx="1407751" cy="1638110"/>
            <a:chOff x="0" y="0"/>
            <a:chExt cx="698500" cy="812800"/>
          </a:xfrm>
        </p:grpSpPr>
        <p:sp>
          <p:nvSpPr>
            <p:cNvPr name="Freeform 55" id="5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56" id="5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Freeform 57" id="57"/>
          <p:cNvSpPr/>
          <p:nvPr/>
        </p:nvSpPr>
        <p:spPr>
          <a:xfrm flipH="false" flipV="false" rot="0">
            <a:off x="16261699" y="8881026"/>
            <a:ext cx="2106094" cy="1447461"/>
          </a:xfrm>
          <a:custGeom>
            <a:avLst/>
            <a:gdLst/>
            <a:ahLst/>
            <a:cxnLst/>
            <a:rect r="r" b="b" t="t" l="l"/>
            <a:pathLst>
              <a:path h="1447461" w="2106094">
                <a:moveTo>
                  <a:pt x="0" y="0"/>
                </a:moveTo>
                <a:lnTo>
                  <a:pt x="2106095" y="0"/>
                </a:lnTo>
                <a:lnTo>
                  <a:pt x="2106095" y="1447461"/>
                </a:lnTo>
                <a:lnTo>
                  <a:pt x="0" y="14474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8" id="58"/>
          <p:cNvSpPr/>
          <p:nvPr/>
        </p:nvSpPr>
        <p:spPr>
          <a:xfrm flipH="false" flipV="false" rot="0">
            <a:off x="249352" y="2865173"/>
            <a:ext cx="6934437" cy="6256763"/>
          </a:xfrm>
          <a:custGeom>
            <a:avLst/>
            <a:gdLst/>
            <a:ahLst/>
            <a:cxnLst/>
            <a:rect r="r" b="b" t="t" l="l"/>
            <a:pathLst>
              <a:path h="6256763" w="6934437">
                <a:moveTo>
                  <a:pt x="0" y="0"/>
                </a:moveTo>
                <a:lnTo>
                  <a:pt x="6934437" y="0"/>
                </a:lnTo>
                <a:lnTo>
                  <a:pt x="6934437" y="6256763"/>
                </a:lnTo>
                <a:lnTo>
                  <a:pt x="0" y="6256763"/>
                </a:lnTo>
                <a:lnTo>
                  <a:pt x="0" y="0"/>
                </a:lnTo>
                <a:close/>
              </a:path>
            </a:pathLst>
          </a:custGeom>
          <a:blipFill>
            <a:blip r:embed="rId6"/>
            <a:stretch>
              <a:fillRect l="-7817" t="-10178" r="-11890" b="-9145"/>
            </a:stretch>
          </a:blipFill>
        </p:spPr>
      </p:sp>
      <p:sp>
        <p:nvSpPr>
          <p:cNvPr name="TextBox 59" id="59"/>
          <p:cNvSpPr txBox="true"/>
          <p:nvPr/>
        </p:nvSpPr>
        <p:spPr>
          <a:xfrm rot="0">
            <a:off x="4987588" y="451688"/>
            <a:ext cx="11306116" cy="1777470"/>
          </a:xfrm>
          <a:prstGeom prst="rect">
            <a:avLst/>
          </a:prstGeom>
        </p:spPr>
        <p:txBody>
          <a:bodyPr anchor="t" rtlCol="false" tIns="0" lIns="0" bIns="0" rIns="0">
            <a:spAutoFit/>
          </a:bodyPr>
          <a:lstStyle/>
          <a:p>
            <a:pPr algn="l">
              <a:lnSpc>
                <a:spcPts val="4644"/>
              </a:lnSpc>
            </a:pPr>
            <a:r>
              <a:rPr lang="en-US" sz="4261" b="true">
                <a:solidFill>
                  <a:srgbClr val="FFFFFF"/>
                </a:solidFill>
                <a:latin typeface="Tomorrow Bold"/>
                <a:ea typeface="Tomorrow Bold"/>
                <a:cs typeface="Tomorrow Bold"/>
                <a:sym typeface="Tomorrow Bold"/>
              </a:rPr>
              <a:t>How does the number of children vary by family status and Target variable?</a:t>
            </a:r>
          </a:p>
          <a:p>
            <a:pPr algn="l">
              <a:lnSpc>
                <a:spcPts val="4644"/>
              </a:lnSpc>
            </a:pPr>
          </a:p>
        </p:txBody>
      </p:sp>
      <p:sp>
        <p:nvSpPr>
          <p:cNvPr name="TextBox 60" id="60"/>
          <p:cNvSpPr txBox="true"/>
          <p:nvPr/>
        </p:nvSpPr>
        <p:spPr>
          <a:xfrm rot="0">
            <a:off x="7412175" y="4637677"/>
            <a:ext cx="10593160" cy="4659630"/>
          </a:xfrm>
          <a:prstGeom prst="rect">
            <a:avLst/>
          </a:prstGeom>
        </p:spPr>
        <p:txBody>
          <a:bodyPr anchor="t" rtlCol="false" tIns="0" lIns="0" bIns="0" rIns="0">
            <a:spAutoFit/>
          </a:bodyPr>
          <a:lstStyle/>
          <a:p>
            <a:pPr algn="l">
              <a:lnSpc>
                <a:spcPts val="3779"/>
              </a:lnSpc>
            </a:pPr>
            <a:r>
              <a:rPr lang="en-US" b="true" sz="2699">
                <a:solidFill>
                  <a:srgbClr val="000000"/>
                </a:solidFill>
                <a:latin typeface="Canva Sans Bold"/>
                <a:ea typeface="Canva Sans Bold"/>
                <a:cs typeface="Canva Sans Bold"/>
                <a:sym typeface="Canva Sans Bold"/>
              </a:rPr>
              <a:t>Insights:</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Highest Nu</a:t>
            </a:r>
            <a:r>
              <a:rPr lang="en-US" sz="2399">
                <a:solidFill>
                  <a:srgbClr val="000000"/>
                </a:solidFill>
                <a:latin typeface="Canva Sans"/>
                <a:ea typeface="Canva Sans"/>
                <a:cs typeface="Canva Sans"/>
                <a:sym typeface="Canva Sans"/>
              </a:rPr>
              <a:t>mber in Married Households: Married customers have the highest sum of children (47 for Target=0, 6 for Target=1), indicating a strong presence of families with children in this group.</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Moderate Levels in Other Statuses: Civil marriage (9 for Target=0, 2 for Target=1) and Separated (8 for Target=0, 1 for Target=1) show moderate child counts, with Target=0 dominating.</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Low Impact of Single and Widow Status: Single and Widow statuses have the lowest child counts (6 and 1 for Target=0, 1 for Target=1 each), suggesting limited family size influence on Target outcomes.</a:t>
            </a:r>
          </a:p>
          <a:p>
            <a:pPr algn="l" marL="518157" indent="-259078" lvl="1">
              <a:lnSpc>
                <a:spcPts val="3359"/>
              </a:lnSpc>
              <a:buFont typeface="Arial"/>
              <a:buChar char="•"/>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45441" y="1707214"/>
            <a:ext cx="13542559" cy="546693"/>
            <a:chOff x="0" y="0"/>
            <a:chExt cx="3566765" cy="143985"/>
          </a:xfrm>
        </p:grpSpPr>
        <p:sp>
          <p:nvSpPr>
            <p:cNvPr name="Freeform 3" id="3"/>
            <p:cNvSpPr/>
            <p:nvPr/>
          </p:nvSpPr>
          <p:spPr>
            <a:xfrm flipH="false" flipV="false" rot="0">
              <a:off x="0" y="0"/>
              <a:ext cx="3566764" cy="143985"/>
            </a:xfrm>
            <a:custGeom>
              <a:avLst/>
              <a:gdLst/>
              <a:ahLst/>
              <a:cxnLst/>
              <a:rect r="r" b="b" t="t" l="l"/>
              <a:pathLst>
                <a:path h="143985" w="3566764">
                  <a:moveTo>
                    <a:pt x="0" y="0"/>
                  </a:moveTo>
                  <a:lnTo>
                    <a:pt x="3566764" y="0"/>
                  </a:lnTo>
                  <a:lnTo>
                    <a:pt x="3566764" y="143985"/>
                  </a:lnTo>
                  <a:lnTo>
                    <a:pt x="0" y="143985"/>
                  </a:lnTo>
                  <a:close/>
                </a:path>
              </a:pathLst>
            </a:custGeom>
            <a:solidFill>
              <a:srgbClr val="0A4C4C"/>
            </a:solidFill>
          </p:spPr>
        </p:sp>
        <p:sp>
          <p:nvSpPr>
            <p:cNvPr name="TextBox 4" id="4"/>
            <p:cNvSpPr txBox="true"/>
            <p:nvPr/>
          </p:nvSpPr>
          <p:spPr>
            <a:xfrm>
              <a:off x="0" y="-38100"/>
              <a:ext cx="3566765" cy="18208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6614228">
            <a:off x="4278075" y="1183473"/>
            <a:ext cx="1888611" cy="1864574"/>
          </a:xfrm>
          <a:custGeom>
            <a:avLst/>
            <a:gdLst/>
            <a:ahLst/>
            <a:cxnLst/>
            <a:rect r="r" b="b" t="t" l="l"/>
            <a:pathLst>
              <a:path h="1864574" w="1888611">
                <a:moveTo>
                  <a:pt x="1888611" y="0"/>
                </a:moveTo>
                <a:lnTo>
                  <a:pt x="0" y="0"/>
                </a:lnTo>
                <a:lnTo>
                  <a:pt x="0" y="1864574"/>
                </a:lnTo>
                <a:lnTo>
                  <a:pt x="1888611" y="1864574"/>
                </a:lnTo>
                <a:lnTo>
                  <a:pt x="188861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128588"/>
            <a:ext cx="18234675" cy="2012445"/>
            <a:chOff x="0" y="0"/>
            <a:chExt cx="4802548" cy="530027"/>
          </a:xfrm>
        </p:grpSpPr>
        <p:sp>
          <p:nvSpPr>
            <p:cNvPr name="Freeform 7" id="7"/>
            <p:cNvSpPr/>
            <p:nvPr/>
          </p:nvSpPr>
          <p:spPr>
            <a:xfrm flipH="false" flipV="false" rot="0">
              <a:off x="0" y="0"/>
              <a:ext cx="4802548" cy="530027"/>
            </a:xfrm>
            <a:custGeom>
              <a:avLst/>
              <a:gdLst/>
              <a:ahLst/>
              <a:cxnLst/>
              <a:rect r="r" b="b" t="t" l="l"/>
              <a:pathLst>
                <a:path h="530027" w="4802548">
                  <a:moveTo>
                    <a:pt x="203200" y="0"/>
                  </a:moveTo>
                  <a:lnTo>
                    <a:pt x="4802548" y="0"/>
                  </a:lnTo>
                  <a:lnTo>
                    <a:pt x="4599348" y="530027"/>
                  </a:lnTo>
                  <a:lnTo>
                    <a:pt x="0" y="530027"/>
                  </a:lnTo>
                  <a:lnTo>
                    <a:pt x="203200" y="0"/>
                  </a:lnTo>
                  <a:close/>
                </a:path>
              </a:pathLst>
            </a:custGeom>
            <a:solidFill>
              <a:srgbClr val="41B3AF"/>
            </a:solidFill>
          </p:spPr>
        </p:sp>
        <p:sp>
          <p:nvSpPr>
            <p:cNvPr name="TextBox 8" id="8"/>
            <p:cNvSpPr txBox="true"/>
            <p:nvPr/>
          </p:nvSpPr>
          <p:spPr>
            <a:xfrm>
              <a:off x="101600" y="-38100"/>
              <a:ext cx="4599348" cy="5681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96172" y="9604756"/>
            <a:ext cx="11255645" cy="682244"/>
            <a:chOff x="0" y="0"/>
            <a:chExt cx="2964450" cy="179686"/>
          </a:xfrm>
        </p:grpSpPr>
        <p:sp>
          <p:nvSpPr>
            <p:cNvPr name="Freeform 10" id="10"/>
            <p:cNvSpPr/>
            <p:nvPr/>
          </p:nvSpPr>
          <p:spPr>
            <a:xfrm flipH="false" flipV="false" rot="0">
              <a:off x="0" y="0"/>
              <a:ext cx="2964450" cy="179686"/>
            </a:xfrm>
            <a:custGeom>
              <a:avLst/>
              <a:gdLst/>
              <a:ahLst/>
              <a:cxnLst/>
              <a:rect r="r" b="b" t="t" l="l"/>
              <a:pathLst>
                <a:path h="179686" w="2964450">
                  <a:moveTo>
                    <a:pt x="203200" y="0"/>
                  </a:moveTo>
                  <a:lnTo>
                    <a:pt x="2964450" y="0"/>
                  </a:lnTo>
                  <a:lnTo>
                    <a:pt x="2761250" y="179686"/>
                  </a:lnTo>
                  <a:lnTo>
                    <a:pt x="0" y="179686"/>
                  </a:lnTo>
                  <a:lnTo>
                    <a:pt x="203200" y="0"/>
                  </a:lnTo>
                  <a:close/>
                </a:path>
              </a:pathLst>
            </a:custGeom>
            <a:solidFill>
              <a:srgbClr val="41B3AF"/>
            </a:solidFill>
          </p:spPr>
        </p:sp>
        <p:sp>
          <p:nvSpPr>
            <p:cNvPr name="TextBox 11" id="11"/>
            <p:cNvSpPr txBox="true"/>
            <p:nvPr/>
          </p:nvSpPr>
          <p:spPr>
            <a:xfrm>
              <a:off x="101600" y="-38100"/>
              <a:ext cx="276125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745441" y="-78662"/>
            <a:ext cx="13542559" cy="314384"/>
            <a:chOff x="0" y="0"/>
            <a:chExt cx="3566765" cy="82801"/>
          </a:xfrm>
        </p:grpSpPr>
        <p:sp>
          <p:nvSpPr>
            <p:cNvPr name="Freeform 13" id="13"/>
            <p:cNvSpPr/>
            <p:nvPr/>
          </p:nvSpPr>
          <p:spPr>
            <a:xfrm flipH="false" flipV="false" rot="0">
              <a:off x="0" y="0"/>
              <a:ext cx="3566764" cy="82801"/>
            </a:xfrm>
            <a:custGeom>
              <a:avLst/>
              <a:gdLst/>
              <a:ahLst/>
              <a:cxnLst/>
              <a:rect r="r" b="b" t="t" l="l"/>
              <a:pathLst>
                <a:path h="82801" w="3566764">
                  <a:moveTo>
                    <a:pt x="0" y="0"/>
                  </a:moveTo>
                  <a:lnTo>
                    <a:pt x="3566764" y="0"/>
                  </a:lnTo>
                  <a:lnTo>
                    <a:pt x="3566764" y="82801"/>
                  </a:lnTo>
                  <a:lnTo>
                    <a:pt x="0" y="82801"/>
                  </a:lnTo>
                  <a:close/>
                </a:path>
              </a:pathLst>
            </a:custGeom>
            <a:solidFill>
              <a:srgbClr val="0A4C4C"/>
            </a:solidFill>
          </p:spPr>
        </p:sp>
        <p:sp>
          <p:nvSpPr>
            <p:cNvPr name="TextBox 14" id="14"/>
            <p:cNvSpPr txBox="true"/>
            <p:nvPr/>
          </p:nvSpPr>
          <p:spPr>
            <a:xfrm>
              <a:off x="0" y="-38100"/>
              <a:ext cx="3566765" cy="12090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070318" y="-128588"/>
            <a:ext cx="2917270" cy="2812786"/>
            <a:chOff x="0" y="0"/>
            <a:chExt cx="633931" cy="611226"/>
          </a:xfrm>
        </p:grpSpPr>
        <p:sp>
          <p:nvSpPr>
            <p:cNvPr name="Freeform 16" id="16"/>
            <p:cNvSpPr/>
            <p:nvPr/>
          </p:nvSpPr>
          <p:spPr>
            <a:xfrm flipH="false" flipV="false" rot="0">
              <a:off x="0" y="0"/>
              <a:ext cx="633931" cy="611226"/>
            </a:xfrm>
            <a:custGeom>
              <a:avLst/>
              <a:gdLst/>
              <a:ahLst/>
              <a:cxnLst/>
              <a:rect r="r" b="b" t="t" l="l"/>
              <a:pathLst>
                <a:path h="611226" w="633931">
                  <a:moveTo>
                    <a:pt x="203200" y="0"/>
                  </a:moveTo>
                  <a:lnTo>
                    <a:pt x="633931" y="0"/>
                  </a:lnTo>
                  <a:lnTo>
                    <a:pt x="430731" y="611226"/>
                  </a:lnTo>
                  <a:lnTo>
                    <a:pt x="0" y="611226"/>
                  </a:lnTo>
                  <a:lnTo>
                    <a:pt x="203200" y="0"/>
                  </a:lnTo>
                  <a:close/>
                </a:path>
              </a:pathLst>
            </a:custGeom>
            <a:solidFill>
              <a:srgbClr val="158E8F"/>
            </a:solidFill>
          </p:spPr>
        </p:sp>
        <p:sp>
          <p:nvSpPr>
            <p:cNvPr name="TextBox 17" id="17"/>
            <p:cNvSpPr txBox="true"/>
            <p:nvPr/>
          </p:nvSpPr>
          <p:spPr>
            <a:xfrm>
              <a:off x="101600" y="-38100"/>
              <a:ext cx="430731" cy="649326"/>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9973670" y="9604756"/>
            <a:ext cx="1543050" cy="682244"/>
            <a:chOff x="0" y="0"/>
            <a:chExt cx="406400" cy="179686"/>
          </a:xfrm>
        </p:grpSpPr>
        <p:sp>
          <p:nvSpPr>
            <p:cNvPr name="Freeform 19" id="19"/>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0" id="20"/>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11039709" y="9604756"/>
            <a:ext cx="1543050" cy="682244"/>
            <a:chOff x="0" y="0"/>
            <a:chExt cx="406400" cy="179686"/>
          </a:xfrm>
        </p:grpSpPr>
        <p:sp>
          <p:nvSpPr>
            <p:cNvPr name="Freeform 22" id="22"/>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3" id="23"/>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2105748" y="9604756"/>
            <a:ext cx="1543050" cy="682244"/>
            <a:chOff x="0" y="0"/>
            <a:chExt cx="406400" cy="179686"/>
          </a:xfrm>
        </p:grpSpPr>
        <p:sp>
          <p:nvSpPr>
            <p:cNvPr name="Freeform 25" id="25"/>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0A4C4C"/>
            </a:solidFill>
          </p:spPr>
        </p:sp>
        <p:sp>
          <p:nvSpPr>
            <p:cNvPr name="TextBox 26" id="26"/>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0" y="9604756"/>
            <a:ext cx="498703" cy="682244"/>
            <a:chOff x="0" y="0"/>
            <a:chExt cx="406400" cy="555970"/>
          </a:xfrm>
        </p:grpSpPr>
        <p:sp>
          <p:nvSpPr>
            <p:cNvPr name="Freeform 28" id="28"/>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29" id="29"/>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529997" y="9604756"/>
            <a:ext cx="498703" cy="682244"/>
            <a:chOff x="0" y="0"/>
            <a:chExt cx="406400" cy="555970"/>
          </a:xfrm>
        </p:grpSpPr>
        <p:sp>
          <p:nvSpPr>
            <p:cNvPr name="Freeform 31" id="31"/>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32" id="32"/>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13344510" y="9258300"/>
            <a:ext cx="2326640" cy="1028700"/>
            <a:chOff x="0" y="0"/>
            <a:chExt cx="406400" cy="179686"/>
          </a:xfrm>
        </p:grpSpPr>
        <p:sp>
          <p:nvSpPr>
            <p:cNvPr name="Freeform 34" id="34"/>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158E8F"/>
            </a:solidFill>
          </p:spPr>
        </p:sp>
        <p:sp>
          <p:nvSpPr>
            <p:cNvPr name="TextBox 35" id="35"/>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36" id="36"/>
          <p:cNvGrpSpPr/>
          <p:nvPr/>
        </p:nvGrpSpPr>
        <p:grpSpPr>
          <a:xfrm rot="0">
            <a:off x="16781735" y="-796920"/>
            <a:ext cx="1464533" cy="1704183"/>
            <a:chOff x="0" y="0"/>
            <a:chExt cx="698500" cy="812800"/>
          </a:xfrm>
        </p:grpSpPr>
        <p:sp>
          <p:nvSpPr>
            <p:cNvPr name="Freeform 37" id="3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38" id="38"/>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022668" y="-516562"/>
            <a:ext cx="982667" cy="1143467"/>
            <a:chOff x="0" y="0"/>
            <a:chExt cx="698500" cy="812800"/>
          </a:xfrm>
        </p:grpSpPr>
        <p:sp>
          <p:nvSpPr>
            <p:cNvPr name="Freeform 40" id="40"/>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1" id="41"/>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6369904" y="626905"/>
            <a:ext cx="823662" cy="958443"/>
            <a:chOff x="0" y="0"/>
            <a:chExt cx="698500" cy="812800"/>
          </a:xfrm>
        </p:grpSpPr>
        <p:sp>
          <p:nvSpPr>
            <p:cNvPr name="Freeform 43" id="4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44" id="4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16505406" y="784580"/>
            <a:ext cx="552658" cy="643092"/>
            <a:chOff x="0" y="0"/>
            <a:chExt cx="698500" cy="812800"/>
          </a:xfrm>
        </p:grpSpPr>
        <p:sp>
          <p:nvSpPr>
            <p:cNvPr name="Freeform 46" id="4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7" id="4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8" id="48"/>
          <p:cNvGrpSpPr/>
          <p:nvPr/>
        </p:nvGrpSpPr>
        <p:grpSpPr>
          <a:xfrm rot="0">
            <a:off x="16505514" y="1275719"/>
            <a:ext cx="2674083" cy="3111660"/>
            <a:chOff x="0" y="0"/>
            <a:chExt cx="698500" cy="812800"/>
          </a:xfrm>
        </p:grpSpPr>
        <p:sp>
          <p:nvSpPr>
            <p:cNvPr name="Freeform 49" id="4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50" id="5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1" id="51"/>
          <p:cNvGrpSpPr/>
          <p:nvPr/>
        </p:nvGrpSpPr>
        <p:grpSpPr>
          <a:xfrm rot="0">
            <a:off x="16793523" y="1610857"/>
            <a:ext cx="2098064" cy="2441383"/>
            <a:chOff x="0" y="0"/>
            <a:chExt cx="698500" cy="812800"/>
          </a:xfrm>
        </p:grpSpPr>
        <p:sp>
          <p:nvSpPr>
            <p:cNvPr name="Freeform 52" id="5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53" id="5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4" id="54"/>
          <p:cNvGrpSpPr/>
          <p:nvPr/>
        </p:nvGrpSpPr>
        <p:grpSpPr>
          <a:xfrm rot="0">
            <a:off x="17138679" y="2012493"/>
            <a:ext cx="1407751" cy="1638110"/>
            <a:chOff x="0" y="0"/>
            <a:chExt cx="698500" cy="812800"/>
          </a:xfrm>
        </p:grpSpPr>
        <p:sp>
          <p:nvSpPr>
            <p:cNvPr name="Freeform 55" id="5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56" id="5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Freeform 57" id="57"/>
          <p:cNvSpPr/>
          <p:nvPr/>
        </p:nvSpPr>
        <p:spPr>
          <a:xfrm flipH="false" flipV="false" rot="0">
            <a:off x="16261699" y="8881026"/>
            <a:ext cx="2106094" cy="1447461"/>
          </a:xfrm>
          <a:custGeom>
            <a:avLst/>
            <a:gdLst/>
            <a:ahLst/>
            <a:cxnLst/>
            <a:rect r="r" b="b" t="t" l="l"/>
            <a:pathLst>
              <a:path h="1447461" w="2106094">
                <a:moveTo>
                  <a:pt x="0" y="0"/>
                </a:moveTo>
                <a:lnTo>
                  <a:pt x="2106095" y="0"/>
                </a:lnTo>
                <a:lnTo>
                  <a:pt x="2106095" y="1447461"/>
                </a:lnTo>
                <a:lnTo>
                  <a:pt x="0" y="14474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8" id="58"/>
          <p:cNvSpPr/>
          <p:nvPr/>
        </p:nvSpPr>
        <p:spPr>
          <a:xfrm flipH="false" flipV="false" rot="0">
            <a:off x="249352" y="3237720"/>
            <a:ext cx="7902513" cy="5643306"/>
          </a:xfrm>
          <a:custGeom>
            <a:avLst/>
            <a:gdLst/>
            <a:ahLst/>
            <a:cxnLst/>
            <a:rect r="r" b="b" t="t" l="l"/>
            <a:pathLst>
              <a:path h="5643306" w="7902513">
                <a:moveTo>
                  <a:pt x="0" y="0"/>
                </a:moveTo>
                <a:lnTo>
                  <a:pt x="7902513" y="0"/>
                </a:lnTo>
                <a:lnTo>
                  <a:pt x="7902513" y="5643306"/>
                </a:lnTo>
                <a:lnTo>
                  <a:pt x="0" y="5643306"/>
                </a:lnTo>
                <a:lnTo>
                  <a:pt x="0" y="0"/>
                </a:lnTo>
                <a:close/>
              </a:path>
            </a:pathLst>
          </a:custGeom>
          <a:blipFill>
            <a:blip r:embed="rId6"/>
            <a:stretch>
              <a:fillRect l="-8853" t="-10441" r="-7047" b="-12397"/>
            </a:stretch>
          </a:blipFill>
        </p:spPr>
      </p:sp>
      <p:sp>
        <p:nvSpPr>
          <p:cNvPr name="TextBox 59" id="59"/>
          <p:cNvSpPr txBox="true"/>
          <p:nvPr/>
        </p:nvSpPr>
        <p:spPr>
          <a:xfrm rot="0">
            <a:off x="4987588" y="451688"/>
            <a:ext cx="11306116" cy="1777470"/>
          </a:xfrm>
          <a:prstGeom prst="rect">
            <a:avLst/>
          </a:prstGeom>
        </p:spPr>
        <p:txBody>
          <a:bodyPr anchor="t" rtlCol="false" tIns="0" lIns="0" bIns="0" rIns="0">
            <a:spAutoFit/>
          </a:bodyPr>
          <a:lstStyle/>
          <a:p>
            <a:pPr algn="l">
              <a:lnSpc>
                <a:spcPts val="4644"/>
              </a:lnSpc>
            </a:pPr>
            <a:r>
              <a:rPr lang="en-US" sz="4261" b="true">
                <a:solidFill>
                  <a:srgbClr val="FFFFFF"/>
                </a:solidFill>
                <a:latin typeface="Tomorrow Bold"/>
                <a:ea typeface="Tomorrow Bold"/>
                <a:cs typeface="Tomorrow Bold"/>
                <a:sym typeface="Tomorrow Bold"/>
              </a:rPr>
              <a:t>How does the Target variable differ by gender?</a:t>
            </a:r>
          </a:p>
          <a:p>
            <a:pPr algn="l">
              <a:lnSpc>
                <a:spcPts val="4644"/>
              </a:lnSpc>
            </a:pPr>
          </a:p>
        </p:txBody>
      </p:sp>
      <p:sp>
        <p:nvSpPr>
          <p:cNvPr name="TextBox 60" id="60"/>
          <p:cNvSpPr txBox="true"/>
          <p:nvPr/>
        </p:nvSpPr>
        <p:spPr>
          <a:xfrm rot="0">
            <a:off x="8485025" y="4598670"/>
            <a:ext cx="9718969" cy="4659630"/>
          </a:xfrm>
          <a:prstGeom prst="rect">
            <a:avLst/>
          </a:prstGeom>
        </p:spPr>
        <p:txBody>
          <a:bodyPr anchor="t" rtlCol="false" tIns="0" lIns="0" bIns="0" rIns="0">
            <a:spAutoFit/>
          </a:bodyPr>
          <a:lstStyle/>
          <a:p>
            <a:pPr algn="l">
              <a:lnSpc>
                <a:spcPts val="3779"/>
              </a:lnSpc>
            </a:pPr>
            <a:r>
              <a:rPr lang="en-US" sz="2699">
                <a:solidFill>
                  <a:srgbClr val="000000"/>
                </a:solidFill>
                <a:latin typeface="Canva Sans"/>
                <a:ea typeface="Canva Sans"/>
                <a:cs typeface="Canva Sans"/>
                <a:sym typeface="Canva Sans"/>
              </a:rPr>
              <a:t>I</a:t>
            </a:r>
            <a:r>
              <a:rPr lang="en-US" b="true" sz="2699">
                <a:solidFill>
                  <a:srgbClr val="000000"/>
                </a:solidFill>
                <a:latin typeface="Canva Sans Bold"/>
                <a:ea typeface="Canva Sans Bold"/>
                <a:cs typeface="Canva Sans Bold"/>
                <a:sym typeface="Canva Sans Bold"/>
              </a:rPr>
              <a:t>Insights:</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Dominance of Target=0: The vast majority of the Target sum (25, 89.29%) is associated with Gender=0, indicating a higher prevalence of negative outcomes or rejections in this group.</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Minor Contribution of Target=1: Only 3 (10.71%) of the Target sum is linked to Gender=1, suggesting that this gender has a much lower representation of positive outcomes.</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Gender Disparity: The significant difference highlights that Gender=0 may be linked to factors reducing the likelihood of a positive Target, warranting further investigation into underlying causes.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45441" y="1707214"/>
            <a:ext cx="13542559" cy="546693"/>
            <a:chOff x="0" y="0"/>
            <a:chExt cx="3566765" cy="143985"/>
          </a:xfrm>
        </p:grpSpPr>
        <p:sp>
          <p:nvSpPr>
            <p:cNvPr name="Freeform 3" id="3"/>
            <p:cNvSpPr/>
            <p:nvPr/>
          </p:nvSpPr>
          <p:spPr>
            <a:xfrm flipH="false" flipV="false" rot="0">
              <a:off x="0" y="0"/>
              <a:ext cx="3566764" cy="143985"/>
            </a:xfrm>
            <a:custGeom>
              <a:avLst/>
              <a:gdLst/>
              <a:ahLst/>
              <a:cxnLst/>
              <a:rect r="r" b="b" t="t" l="l"/>
              <a:pathLst>
                <a:path h="143985" w="3566764">
                  <a:moveTo>
                    <a:pt x="0" y="0"/>
                  </a:moveTo>
                  <a:lnTo>
                    <a:pt x="3566764" y="0"/>
                  </a:lnTo>
                  <a:lnTo>
                    <a:pt x="3566764" y="143985"/>
                  </a:lnTo>
                  <a:lnTo>
                    <a:pt x="0" y="143985"/>
                  </a:lnTo>
                  <a:close/>
                </a:path>
              </a:pathLst>
            </a:custGeom>
            <a:solidFill>
              <a:srgbClr val="0A4C4C"/>
            </a:solidFill>
          </p:spPr>
        </p:sp>
        <p:sp>
          <p:nvSpPr>
            <p:cNvPr name="TextBox 4" id="4"/>
            <p:cNvSpPr txBox="true"/>
            <p:nvPr/>
          </p:nvSpPr>
          <p:spPr>
            <a:xfrm>
              <a:off x="0" y="-38100"/>
              <a:ext cx="3566765" cy="18208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6614228">
            <a:off x="4278075" y="1183473"/>
            <a:ext cx="1888611" cy="1864574"/>
          </a:xfrm>
          <a:custGeom>
            <a:avLst/>
            <a:gdLst/>
            <a:ahLst/>
            <a:cxnLst/>
            <a:rect r="r" b="b" t="t" l="l"/>
            <a:pathLst>
              <a:path h="1864574" w="1888611">
                <a:moveTo>
                  <a:pt x="1888611" y="0"/>
                </a:moveTo>
                <a:lnTo>
                  <a:pt x="0" y="0"/>
                </a:lnTo>
                <a:lnTo>
                  <a:pt x="0" y="1864574"/>
                </a:lnTo>
                <a:lnTo>
                  <a:pt x="1888611" y="1864574"/>
                </a:lnTo>
                <a:lnTo>
                  <a:pt x="188861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128588"/>
            <a:ext cx="18234675" cy="2012445"/>
            <a:chOff x="0" y="0"/>
            <a:chExt cx="4802548" cy="530027"/>
          </a:xfrm>
        </p:grpSpPr>
        <p:sp>
          <p:nvSpPr>
            <p:cNvPr name="Freeform 7" id="7"/>
            <p:cNvSpPr/>
            <p:nvPr/>
          </p:nvSpPr>
          <p:spPr>
            <a:xfrm flipH="false" flipV="false" rot="0">
              <a:off x="0" y="0"/>
              <a:ext cx="4802548" cy="530027"/>
            </a:xfrm>
            <a:custGeom>
              <a:avLst/>
              <a:gdLst/>
              <a:ahLst/>
              <a:cxnLst/>
              <a:rect r="r" b="b" t="t" l="l"/>
              <a:pathLst>
                <a:path h="530027" w="4802548">
                  <a:moveTo>
                    <a:pt x="203200" y="0"/>
                  </a:moveTo>
                  <a:lnTo>
                    <a:pt x="4802548" y="0"/>
                  </a:lnTo>
                  <a:lnTo>
                    <a:pt x="4599348" y="530027"/>
                  </a:lnTo>
                  <a:lnTo>
                    <a:pt x="0" y="530027"/>
                  </a:lnTo>
                  <a:lnTo>
                    <a:pt x="203200" y="0"/>
                  </a:lnTo>
                  <a:close/>
                </a:path>
              </a:pathLst>
            </a:custGeom>
            <a:solidFill>
              <a:srgbClr val="41B3AF"/>
            </a:solidFill>
          </p:spPr>
        </p:sp>
        <p:sp>
          <p:nvSpPr>
            <p:cNvPr name="TextBox 8" id="8"/>
            <p:cNvSpPr txBox="true"/>
            <p:nvPr/>
          </p:nvSpPr>
          <p:spPr>
            <a:xfrm>
              <a:off x="101600" y="-38100"/>
              <a:ext cx="4599348" cy="5681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96172" y="9604756"/>
            <a:ext cx="11255645" cy="682244"/>
            <a:chOff x="0" y="0"/>
            <a:chExt cx="2964450" cy="179686"/>
          </a:xfrm>
        </p:grpSpPr>
        <p:sp>
          <p:nvSpPr>
            <p:cNvPr name="Freeform 10" id="10"/>
            <p:cNvSpPr/>
            <p:nvPr/>
          </p:nvSpPr>
          <p:spPr>
            <a:xfrm flipH="false" flipV="false" rot="0">
              <a:off x="0" y="0"/>
              <a:ext cx="2964450" cy="179686"/>
            </a:xfrm>
            <a:custGeom>
              <a:avLst/>
              <a:gdLst/>
              <a:ahLst/>
              <a:cxnLst/>
              <a:rect r="r" b="b" t="t" l="l"/>
              <a:pathLst>
                <a:path h="179686" w="2964450">
                  <a:moveTo>
                    <a:pt x="203200" y="0"/>
                  </a:moveTo>
                  <a:lnTo>
                    <a:pt x="2964450" y="0"/>
                  </a:lnTo>
                  <a:lnTo>
                    <a:pt x="2761250" y="179686"/>
                  </a:lnTo>
                  <a:lnTo>
                    <a:pt x="0" y="179686"/>
                  </a:lnTo>
                  <a:lnTo>
                    <a:pt x="203200" y="0"/>
                  </a:lnTo>
                  <a:close/>
                </a:path>
              </a:pathLst>
            </a:custGeom>
            <a:solidFill>
              <a:srgbClr val="41B3AF"/>
            </a:solidFill>
          </p:spPr>
        </p:sp>
        <p:sp>
          <p:nvSpPr>
            <p:cNvPr name="TextBox 11" id="11"/>
            <p:cNvSpPr txBox="true"/>
            <p:nvPr/>
          </p:nvSpPr>
          <p:spPr>
            <a:xfrm>
              <a:off x="101600" y="-38100"/>
              <a:ext cx="276125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745441" y="-78662"/>
            <a:ext cx="13542559" cy="314384"/>
            <a:chOff x="0" y="0"/>
            <a:chExt cx="3566765" cy="82801"/>
          </a:xfrm>
        </p:grpSpPr>
        <p:sp>
          <p:nvSpPr>
            <p:cNvPr name="Freeform 13" id="13"/>
            <p:cNvSpPr/>
            <p:nvPr/>
          </p:nvSpPr>
          <p:spPr>
            <a:xfrm flipH="false" flipV="false" rot="0">
              <a:off x="0" y="0"/>
              <a:ext cx="3566764" cy="82801"/>
            </a:xfrm>
            <a:custGeom>
              <a:avLst/>
              <a:gdLst/>
              <a:ahLst/>
              <a:cxnLst/>
              <a:rect r="r" b="b" t="t" l="l"/>
              <a:pathLst>
                <a:path h="82801" w="3566764">
                  <a:moveTo>
                    <a:pt x="0" y="0"/>
                  </a:moveTo>
                  <a:lnTo>
                    <a:pt x="3566764" y="0"/>
                  </a:lnTo>
                  <a:lnTo>
                    <a:pt x="3566764" y="82801"/>
                  </a:lnTo>
                  <a:lnTo>
                    <a:pt x="0" y="82801"/>
                  </a:lnTo>
                  <a:close/>
                </a:path>
              </a:pathLst>
            </a:custGeom>
            <a:solidFill>
              <a:srgbClr val="0A4C4C"/>
            </a:solidFill>
          </p:spPr>
        </p:sp>
        <p:sp>
          <p:nvSpPr>
            <p:cNvPr name="TextBox 14" id="14"/>
            <p:cNvSpPr txBox="true"/>
            <p:nvPr/>
          </p:nvSpPr>
          <p:spPr>
            <a:xfrm>
              <a:off x="0" y="-38100"/>
              <a:ext cx="3566765" cy="12090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070318" y="-128588"/>
            <a:ext cx="2917270" cy="2812786"/>
            <a:chOff x="0" y="0"/>
            <a:chExt cx="633931" cy="611226"/>
          </a:xfrm>
        </p:grpSpPr>
        <p:sp>
          <p:nvSpPr>
            <p:cNvPr name="Freeform 16" id="16"/>
            <p:cNvSpPr/>
            <p:nvPr/>
          </p:nvSpPr>
          <p:spPr>
            <a:xfrm flipH="false" flipV="false" rot="0">
              <a:off x="0" y="0"/>
              <a:ext cx="633931" cy="611226"/>
            </a:xfrm>
            <a:custGeom>
              <a:avLst/>
              <a:gdLst/>
              <a:ahLst/>
              <a:cxnLst/>
              <a:rect r="r" b="b" t="t" l="l"/>
              <a:pathLst>
                <a:path h="611226" w="633931">
                  <a:moveTo>
                    <a:pt x="203200" y="0"/>
                  </a:moveTo>
                  <a:lnTo>
                    <a:pt x="633931" y="0"/>
                  </a:lnTo>
                  <a:lnTo>
                    <a:pt x="430731" y="611226"/>
                  </a:lnTo>
                  <a:lnTo>
                    <a:pt x="0" y="611226"/>
                  </a:lnTo>
                  <a:lnTo>
                    <a:pt x="203200" y="0"/>
                  </a:lnTo>
                  <a:close/>
                </a:path>
              </a:pathLst>
            </a:custGeom>
            <a:solidFill>
              <a:srgbClr val="158E8F"/>
            </a:solidFill>
          </p:spPr>
        </p:sp>
        <p:sp>
          <p:nvSpPr>
            <p:cNvPr name="TextBox 17" id="17"/>
            <p:cNvSpPr txBox="true"/>
            <p:nvPr/>
          </p:nvSpPr>
          <p:spPr>
            <a:xfrm>
              <a:off x="101600" y="-38100"/>
              <a:ext cx="430731" cy="649326"/>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9973670" y="9604756"/>
            <a:ext cx="1543050" cy="682244"/>
            <a:chOff x="0" y="0"/>
            <a:chExt cx="406400" cy="179686"/>
          </a:xfrm>
        </p:grpSpPr>
        <p:sp>
          <p:nvSpPr>
            <p:cNvPr name="Freeform 19" id="19"/>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0" id="20"/>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11039709" y="9604756"/>
            <a:ext cx="1543050" cy="682244"/>
            <a:chOff x="0" y="0"/>
            <a:chExt cx="406400" cy="179686"/>
          </a:xfrm>
        </p:grpSpPr>
        <p:sp>
          <p:nvSpPr>
            <p:cNvPr name="Freeform 22" id="22"/>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3" id="23"/>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2105748" y="9604756"/>
            <a:ext cx="1543050" cy="682244"/>
            <a:chOff x="0" y="0"/>
            <a:chExt cx="406400" cy="179686"/>
          </a:xfrm>
        </p:grpSpPr>
        <p:sp>
          <p:nvSpPr>
            <p:cNvPr name="Freeform 25" id="25"/>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0A4C4C"/>
            </a:solidFill>
          </p:spPr>
        </p:sp>
        <p:sp>
          <p:nvSpPr>
            <p:cNvPr name="TextBox 26" id="26"/>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0" y="9604756"/>
            <a:ext cx="498703" cy="682244"/>
            <a:chOff x="0" y="0"/>
            <a:chExt cx="406400" cy="555970"/>
          </a:xfrm>
        </p:grpSpPr>
        <p:sp>
          <p:nvSpPr>
            <p:cNvPr name="Freeform 28" id="28"/>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29" id="29"/>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529997" y="9604756"/>
            <a:ext cx="498703" cy="682244"/>
            <a:chOff x="0" y="0"/>
            <a:chExt cx="406400" cy="555970"/>
          </a:xfrm>
        </p:grpSpPr>
        <p:sp>
          <p:nvSpPr>
            <p:cNvPr name="Freeform 31" id="31"/>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32" id="32"/>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13344510" y="9258300"/>
            <a:ext cx="2326640" cy="1028700"/>
            <a:chOff x="0" y="0"/>
            <a:chExt cx="406400" cy="179686"/>
          </a:xfrm>
        </p:grpSpPr>
        <p:sp>
          <p:nvSpPr>
            <p:cNvPr name="Freeform 34" id="34"/>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158E8F"/>
            </a:solidFill>
          </p:spPr>
        </p:sp>
        <p:sp>
          <p:nvSpPr>
            <p:cNvPr name="TextBox 35" id="35"/>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36" id="36"/>
          <p:cNvGrpSpPr/>
          <p:nvPr/>
        </p:nvGrpSpPr>
        <p:grpSpPr>
          <a:xfrm rot="0">
            <a:off x="16781735" y="-796920"/>
            <a:ext cx="1464533" cy="1704183"/>
            <a:chOff x="0" y="0"/>
            <a:chExt cx="698500" cy="812800"/>
          </a:xfrm>
        </p:grpSpPr>
        <p:sp>
          <p:nvSpPr>
            <p:cNvPr name="Freeform 37" id="3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38" id="38"/>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022668" y="-516562"/>
            <a:ext cx="982667" cy="1143467"/>
            <a:chOff x="0" y="0"/>
            <a:chExt cx="698500" cy="812800"/>
          </a:xfrm>
        </p:grpSpPr>
        <p:sp>
          <p:nvSpPr>
            <p:cNvPr name="Freeform 40" id="40"/>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1" id="41"/>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6369904" y="626905"/>
            <a:ext cx="823662" cy="958443"/>
            <a:chOff x="0" y="0"/>
            <a:chExt cx="698500" cy="812800"/>
          </a:xfrm>
        </p:grpSpPr>
        <p:sp>
          <p:nvSpPr>
            <p:cNvPr name="Freeform 43" id="4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44" id="4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16505406" y="784580"/>
            <a:ext cx="552658" cy="643092"/>
            <a:chOff x="0" y="0"/>
            <a:chExt cx="698500" cy="812800"/>
          </a:xfrm>
        </p:grpSpPr>
        <p:sp>
          <p:nvSpPr>
            <p:cNvPr name="Freeform 46" id="4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7" id="4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8" id="48"/>
          <p:cNvGrpSpPr/>
          <p:nvPr/>
        </p:nvGrpSpPr>
        <p:grpSpPr>
          <a:xfrm rot="0">
            <a:off x="16505514" y="1275719"/>
            <a:ext cx="2674083" cy="3111660"/>
            <a:chOff x="0" y="0"/>
            <a:chExt cx="698500" cy="812800"/>
          </a:xfrm>
        </p:grpSpPr>
        <p:sp>
          <p:nvSpPr>
            <p:cNvPr name="Freeform 49" id="4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50" id="5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1" id="51"/>
          <p:cNvGrpSpPr/>
          <p:nvPr/>
        </p:nvGrpSpPr>
        <p:grpSpPr>
          <a:xfrm rot="0">
            <a:off x="16793523" y="1610857"/>
            <a:ext cx="2098064" cy="2441383"/>
            <a:chOff x="0" y="0"/>
            <a:chExt cx="698500" cy="812800"/>
          </a:xfrm>
        </p:grpSpPr>
        <p:sp>
          <p:nvSpPr>
            <p:cNvPr name="Freeform 52" id="5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53" id="5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4" id="54"/>
          <p:cNvGrpSpPr/>
          <p:nvPr/>
        </p:nvGrpSpPr>
        <p:grpSpPr>
          <a:xfrm rot="0">
            <a:off x="17138679" y="2012493"/>
            <a:ext cx="1407751" cy="1638110"/>
            <a:chOff x="0" y="0"/>
            <a:chExt cx="698500" cy="812800"/>
          </a:xfrm>
        </p:grpSpPr>
        <p:sp>
          <p:nvSpPr>
            <p:cNvPr name="Freeform 55" id="5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56" id="5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Freeform 57" id="57"/>
          <p:cNvSpPr/>
          <p:nvPr/>
        </p:nvSpPr>
        <p:spPr>
          <a:xfrm flipH="false" flipV="false" rot="0">
            <a:off x="16261699" y="8881026"/>
            <a:ext cx="2106094" cy="1447461"/>
          </a:xfrm>
          <a:custGeom>
            <a:avLst/>
            <a:gdLst/>
            <a:ahLst/>
            <a:cxnLst/>
            <a:rect r="r" b="b" t="t" l="l"/>
            <a:pathLst>
              <a:path h="1447461" w="2106094">
                <a:moveTo>
                  <a:pt x="0" y="0"/>
                </a:moveTo>
                <a:lnTo>
                  <a:pt x="2106095" y="0"/>
                </a:lnTo>
                <a:lnTo>
                  <a:pt x="2106095" y="1447461"/>
                </a:lnTo>
                <a:lnTo>
                  <a:pt x="0" y="14474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8" id="58"/>
          <p:cNvSpPr/>
          <p:nvPr/>
        </p:nvSpPr>
        <p:spPr>
          <a:xfrm flipH="false" flipV="false" rot="0">
            <a:off x="529997" y="2865173"/>
            <a:ext cx="7885607" cy="5387642"/>
          </a:xfrm>
          <a:custGeom>
            <a:avLst/>
            <a:gdLst/>
            <a:ahLst/>
            <a:cxnLst/>
            <a:rect r="r" b="b" t="t" l="l"/>
            <a:pathLst>
              <a:path h="5387642" w="7885607">
                <a:moveTo>
                  <a:pt x="0" y="0"/>
                </a:moveTo>
                <a:lnTo>
                  <a:pt x="7885607" y="0"/>
                </a:lnTo>
                <a:lnTo>
                  <a:pt x="7885607" y="5387642"/>
                </a:lnTo>
                <a:lnTo>
                  <a:pt x="0" y="5387642"/>
                </a:lnTo>
                <a:lnTo>
                  <a:pt x="0" y="0"/>
                </a:lnTo>
                <a:close/>
              </a:path>
            </a:pathLst>
          </a:custGeom>
          <a:blipFill>
            <a:blip r:embed="rId6"/>
            <a:stretch>
              <a:fillRect l="-3113" t="-9802" r="-9674" b="-7611"/>
            </a:stretch>
          </a:blipFill>
        </p:spPr>
      </p:sp>
      <p:sp>
        <p:nvSpPr>
          <p:cNvPr name="TextBox 59" id="59"/>
          <p:cNvSpPr txBox="true"/>
          <p:nvPr/>
        </p:nvSpPr>
        <p:spPr>
          <a:xfrm rot="0">
            <a:off x="4987588" y="451688"/>
            <a:ext cx="11306116" cy="1777470"/>
          </a:xfrm>
          <a:prstGeom prst="rect">
            <a:avLst/>
          </a:prstGeom>
        </p:spPr>
        <p:txBody>
          <a:bodyPr anchor="t" rtlCol="false" tIns="0" lIns="0" bIns="0" rIns="0">
            <a:spAutoFit/>
          </a:bodyPr>
          <a:lstStyle/>
          <a:p>
            <a:pPr algn="l">
              <a:lnSpc>
                <a:spcPts val="4644"/>
              </a:lnSpc>
            </a:pPr>
            <a:r>
              <a:rPr lang="en-US" sz="4261" b="true">
                <a:solidFill>
                  <a:srgbClr val="FFFFFF"/>
                </a:solidFill>
                <a:latin typeface="Tomorrow Bold"/>
                <a:ea typeface="Tomorrow Bold"/>
                <a:cs typeface="Tomorrow Bold"/>
                <a:sym typeface="Tomorrow Bold"/>
              </a:rPr>
              <a:t>How does the Target variable vary by housing type?</a:t>
            </a:r>
          </a:p>
          <a:p>
            <a:pPr algn="l">
              <a:lnSpc>
                <a:spcPts val="4644"/>
              </a:lnSpc>
            </a:pPr>
          </a:p>
        </p:txBody>
      </p:sp>
      <p:sp>
        <p:nvSpPr>
          <p:cNvPr name="TextBox 60" id="60"/>
          <p:cNvSpPr txBox="true"/>
          <p:nvPr/>
        </p:nvSpPr>
        <p:spPr>
          <a:xfrm rot="0">
            <a:off x="8515889" y="4128440"/>
            <a:ext cx="9657241" cy="4659630"/>
          </a:xfrm>
          <a:prstGeom prst="rect">
            <a:avLst/>
          </a:prstGeom>
        </p:spPr>
        <p:txBody>
          <a:bodyPr anchor="t" rtlCol="false" tIns="0" lIns="0" bIns="0" rIns="0">
            <a:spAutoFit/>
          </a:bodyPr>
          <a:lstStyle/>
          <a:p>
            <a:pPr algn="l">
              <a:lnSpc>
                <a:spcPts val="3779"/>
              </a:lnSpc>
            </a:pPr>
            <a:r>
              <a:rPr lang="en-US" b="true" sz="2699">
                <a:solidFill>
                  <a:srgbClr val="000000"/>
                </a:solidFill>
                <a:latin typeface="Canva Sans Bold"/>
                <a:ea typeface="Canva Sans Bold"/>
                <a:cs typeface="Canva Sans Bold"/>
                <a:sym typeface="Canva Sans Bold"/>
              </a:rPr>
              <a:t>Insights:</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H</a:t>
            </a:r>
            <a:r>
              <a:rPr lang="en-US" sz="2399">
                <a:solidFill>
                  <a:srgbClr val="000000"/>
                </a:solidFill>
                <a:latin typeface="Canva Sans"/>
                <a:ea typeface="Canva Sans"/>
                <a:cs typeface="Canva Sans"/>
                <a:sym typeface="Canva Sans"/>
              </a:rPr>
              <a:t>igh Target with 0-5 Years: Customers with 0-5 years employed have the highest sum of Target (1,224), suggesting early-career individuals are strongly associated with positive outcomes.</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Moderate Impact with 5-10 Years: Those with 5-10 years employed contribute 567, indicating a steady but lesser influence on Target.</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Decline Beyond 10 Years: Employment over 10 years (e.g., 10-20 years with 234) shows a declining Target sum, implying longer tenure may correlate less with positive outcomes.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45441" y="1707214"/>
            <a:ext cx="13542559" cy="546693"/>
            <a:chOff x="0" y="0"/>
            <a:chExt cx="3566765" cy="143985"/>
          </a:xfrm>
        </p:grpSpPr>
        <p:sp>
          <p:nvSpPr>
            <p:cNvPr name="Freeform 3" id="3"/>
            <p:cNvSpPr/>
            <p:nvPr/>
          </p:nvSpPr>
          <p:spPr>
            <a:xfrm flipH="false" flipV="false" rot="0">
              <a:off x="0" y="0"/>
              <a:ext cx="3566764" cy="143985"/>
            </a:xfrm>
            <a:custGeom>
              <a:avLst/>
              <a:gdLst/>
              <a:ahLst/>
              <a:cxnLst/>
              <a:rect r="r" b="b" t="t" l="l"/>
              <a:pathLst>
                <a:path h="143985" w="3566764">
                  <a:moveTo>
                    <a:pt x="0" y="0"/>
                  </a:moveTo>
                  <a:lnTo>
                    <a:pt x="3566764" y="0"/>
                  </a:lnTo>
                  <a:lnTo>
                    <a:pt x="3566764" y="143985"/>
                  </a:lnTo>
                  <a:lnTo>
                    <a:pt x="0" y="143985"/>
                  </a:lnTo>
                  <a:close/>
                </a:path>
              </a:pathLst>
            </a:custGeom>
            <a:solidFill>
              <a:srgbClr val="0A4C4C"/>
            </a:solidFill>
          </p:spPr>
        </p:sp>
        <p:sp>
          <p:nvSpPr>
            <p:cNvPr name="TextBox 4" id="4"/>
            <p:cNvSpPr txBox="true"/>
            <p:nvPr/>
          </p:nvSpPr>
          <p:spPr>
            <a:xfrm>
              <a:off x="0" y="-38100"/>
              <a:ext cx="3566765" cy="18208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6614228">
            <a:off x="4278075" y="1183473"/>
            <a:ext cx="1888611" cy="1864574"/>
          </a:xfrm>
          <a:custGeom>
            <a:avLst/>
            <a:gdLst/>
            <a:ahLst/>
            <a:cxnLst/>
            <a:rect r="r" b="b" t="t" l="l"/>
            <a:pathLst>
              <a:path h="1864574" w="1888611">
                <a:moveTo>
                  <a:pt x="1888611" y="0"/>
                </a:moveTo>
                <a:lnTo>
                  <a:pt x="0" y="0"/>
                </a:lnTo>
                <a:lnTo>
                  <a:pt x="0" y="1864574"/>
                </a:lnTo>
                <a:lnTo>
                  <a:pt x="1888611" y="1864574"/>
                </a:lnTo>
                <a:lnTo>
                  <a:pt x="188861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128588"/>
            <a:ext cx="18234675" cy="2012445"/>
            <a:chOff x="0" y="0"/>
            <a:chExt cx="4802548" cy="530027"/>
          </a:xfrm>
        </p:grpSpPr>
        <p:sp>
          <p:nvSpPr>
            <p:cNvPr name="Freeform 7" id="7"/>
            <p:cNvSpPr/>
            <p:nvPr/>
          </p:nvSpPr>
          <p:spPr>
            <a:xfrm flipH="false" flipV="false" rot="0">
              <a:off x="0" y="0"/>
              <a:ext cx="4802548" cy="530027"/>
            </a:xfrm>
            <a:custGeom>
              <a:avLst/>
              <a:gdLst/>
              <a:ahLst/>
              <a:cxnLst/>
              <a:rect r="r" b="b" t="t" l="l"/>
              <a:pathLst>
                <a:path h="530027" w="4802548">
                  <a:moveTo>
                    <a:pt x="203200" y="0"/>
                  </a:moveTo>
                  <a:lnTo>
                    <a:pt x="4802548" y="0"/>
                  </a:lnTo>
                  <a:lnTo>
                    <a:pt x="4599348" y="530027"/>
                  </a:lnTo>
                  <a:lnTo>
                    <a:pt x="0" y="530027"/>
                  </a:lnTo>
                  <a:lnTo>
                    <a:pt x="203200" y="0"/>
                  </a:lnTo>
                  <a:close/>
                </a:path>
              </a:pathLst>
            </a:custGeom>
            <a:solidFill>
              <a:srgbClr val="41B3AF"/>
            </a:solidFill>
          </p:spPr>
        </p:sp>
        <p:sp>
          <p:nvSpPr>
            <p:cNvPr name="TextBox 8" id="8"/>
            <p:cNvSpPr txBox="true"/>
            <p:nvPr/>
          </p:nvSpPr>
          <p:spPr>
            <a:xfrm>
              <a:off x="101600" y="-38100"/>
              <a:ext cx="4599348" cy="56812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96172" y="9604756"/>
            <a:ext cx="11255645" cy="682244"/>
            <a:chOff x="0" y="0"/>
            <a:chExt cx="2964450" cy="179686"/>
          </a:xfrm>
        </p:grpSpPr>
        <p:sp>
          <p:nvSpPr>
            <p:cNvPr name="Freeform 10" id="10"/>
            <p:cNvSpPr/>
            <p:nvPr/>
          </p:nvSpPr>
          <p:spPr>
            <a:xfrm flipH="false" flipV="false" rot="0">
              <a:off x="0" y="0"/>
              <a:ext cx="2964450" cy="179686"/>
            </a:xfrm>
            <a:custGeom>
              <a:avLst/>
              <a:gdLst/>
              <a:ahLst/>
              <a:cxnLst/>
              <a:rect r="r" b="b" t="t" l="l"/>
              <a:pathLst>
                <a:path h="179686" w="2964450">
                  <a:moveTo>
                    <a:pt x="203200" y="0"/>
                  </a:moveTo>
                  <a:lnTo>
                    <a:pt x="2964450" y="0"/>
                  </a:lnTo>
                  <a:lnTo>
                    <a:pt x="2761250" y="179686"/>
                  </a:lnTo>
                  <a:lnTo>
                    <a:pt x="0" y="179686"/>
                  </a:lnTo>
                  <a:lnTo>
                    <a:pt x="203200" y="0"/>
                  </a:lnTo>
                  <a:close/>
                </a:path>
              </a:pathLst>
            </a:custGeom>
            <a:solidFill>
              <a:srgbClr val="41B3AF"/>
            </a:solidFill>
          </p:spPr>
        </p:sp>
        <p:sp>
          <p:nvSpPr>
            <p:cNvPr name="TextBox 11" id="11"/>
            <p:cNvSpPr txBox="true"/>
            <p:nvPr/>
          </p:nvSpPr>
          <p:spPr>
            <a:xfrm>
              <a:off x="101600" y="-38100"/>
              <a:ext cx="276125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745441" y="-78662"/>
            <a:ext cx="13542559" cy="314384"/>
            <a:chOff x="0" y="0"/>
            <a:chExt cx="3566765" cy="82801"/>
          </a:xfrm>
        </p:grpSpPr>
        <p:sp>
          <p:nvSpPr>
            <p:cNvPr name="Freeform 13" id="13"/>
            <p:cNvSpPr/>
            <p:nvPr/>
          </p:nvSpPr>
          <p:spPr>
            <a:xfrm flipH="false" flipV="false" rot="0">
              <a:off x="0" y="0"/>
              <a:ext cx="3566764" cy="82801"/>
            </a:xfrm>
            <a:custGeom>
              <a:avLst/>
              <a:gdLst/>
              <a:ahLst/>
              <a:cxnLst/>
              <a:rect r="r" b="b" t="t" l="l"/>
              <a:pathLst>
                <a:path h="82801" w="3566764">
                  <a:moveTo>
                    <a:pt x="0" y="0"/>
                  </a:moveTo>
                  <a:lnTo>
                    <a:pt x="3566764" y="0"/>
                  </a:lnTo>
                  <a:lnTo>
                    <a:pt x="3566764" y="82801"/>
                  </a:lnTo>
                  <a:lnTo>
                    <a:pt x="0" y="82801"/>
                  </a:lnTo>
                  <a:close/>
                </a:path>
              </a:pathLst>
            </a:custGeom>
            <a:solidFill>
              <a:srgbClr val="0A4C4C"/>
            </a:solidFill>
          </p:spPr>
        </p:sp>
        <p:sp>
          <p:nvSpPr>
            <p:cNvPr name="TextBox 14" id="14"/>
            <p:cNvSpPr txBox="true"/>
            <p:nvPr/>
          </p:nvSpPr>
          <p:spPr>
            <a:xfrm>
              <a:off x="0" y="-38100"/>
              <a:ext cx="3566765" cy="12090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070318" y="-128588"/>
            <a:ext cx="2917270" cy="2812786"/>
            <a:chOff x="0" y="0"/>
            <a:chExt cx="633931" cy="611226"/>
          </a:xfrm>
        </p:grpSpPr>
        <p:sp>
          <p:nvSpPr>
            <p:cNvPr name="Freeform 16" id="16"/>
            <p:cNvSpPr/>
            <p:nvPr/>
          </p:nvSpPr>
          <p:spPr>
            <a:xfrm flipH="false" flipV="false" rot="0">
              <a:off x="0" y="0"/>
              <a:ext cx="633931" cy="611226"/>
            </a:xfrm>
            <a:custGeom>
              <a:avLst/>
              <a:gdLst/>
              <a:ahLst/>
              <a:cxnLst/>
              <a:rect r="r" b="b" t="t" l="l"/>
              <a:pathLst>
                <a:path h="611226" w="633931">
                  <a:moveTo>
                    <a:pt x="203200" y="0"/>
                  </a:moveTo>
                  <a:lnTo>
                    <a:pt x="633931" y="0"/>
                  </a:lnTo>
                  <a:lnTo>
                    <a:pt x="430731" y="611226"/>
                  </a:lnTo>
                  <a:lnTo>
                    <a:pt x="0" y="611226"/>
                  </a:lnTo>
                  <a:lnTo>
                    <a:pt x="203200" y="0"/>
                  </a:lnTo>
                  <a:close/>
                </a:path>
              </a:pathLst>
            </a:custGeom>
            <a:solidFill>
              <a:srgbClr val="158E8F"/>
            </a:solidFill>
          </p:spPr>
        </p:sp>
        <p:sp>
          <p:nvSpPr>
            <p:cNvPr name="TextBox 17" id="17"/>
            <p:cNvSpPr txBox="true"/>
            <p:nvPr/>
          </p:nvSpPr>
          <p:spPr>
            <a:xfrm>
              <a:off x="101600" y="-38100"/>
              <a:ext cx="430731" cy="649326"/>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9973670" y="9604756"/>
            <a:ext cx="1543050" cy="682244"/>
            <a:chOff x="0" y="0"/>
            <a:chExt cx="406400" cy="179686"/>
          </a:xfrm>
        </p:grpSpPr>
        <p:sp>
          <p:nvSpPr>
            <p:cNvPr name="Freeform 19" id="19"/>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0" id="20"/>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11039709" y="9604756"/>
            <a:ext cx="1543050" cy="682244"/>
            <a:chOff x="0" y="0"/>
            <a:chExt cx="406400" cy="179686"/>
          </a:xfrm>
        </p:grpSpPr>
        <p:sp>
          <p:nvSpPr>
            <p:cNvPr name="Freeform 22" id="22"/>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41B3AF"/>
            </a:solidFill>
          </p:spPr>
        </p:sp>
        <p:sp>
          <p:nvSpPr>
            <p:cNvPr name="TextBox 23" id="23"/>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2105748" y="9604756"/>
            <a:ext cx="1543050" cy="682244"/>
            <a:chOff x="0" y="0"/>
            <a:chExt cx="406400" cy="179686"/>
          </a:xfrm>
        </p:grpSpPr>
        <p:sp>
          <p:nvSpPr>
            <p:cNvPr name="Freeform 25" id="25"/>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0A4C4C"/>
            </a:solidFill>
          </p:spPr>
        </p:sp>
        <p:sp>
          <p:nvSpPr>
            <p:cNvPr name="TextBox 26" id="26"/>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0" y="9604756"/>
            <a:ext cx="498703" cy="682244"/>
            <a:chOff x="0" y="0"/>
            <a:chExt cx="406400" cy="555970"/>
          </a:xfrm>
        </p:grpSpPr>
        <p:sp>
          <p:nvSpPr>
            <p:cNvPr name="Freeform 28" id="28"/>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29" id="29"/>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529997" y="9604756"/>
            <a:ext cx="498703" cy="682244"/>
            <a:chOff x="0" y="0"/>
            <a:chExt cx="406400" cy="555970"/>
          </a:xfrm>
        </p:grpSpPr>
        <p:sp>
          <p:nvSpPr>
            <p:cNvPr name="Freeform 31" id="31"/>
            <p:cNvSpPr/>
            <p:nvPr/>
          </p:nvSpPr>
          <p:spPr>
            <a:xfrm flipH="false" flipV="false" rot="0">
              <a:off x="0" y="0"/>
              <a:ext cx="406400" cy="555970"/>
            </a:xfrm>
            <a:custGeom>
              <a:avLst/>
              <a:gdLst/>
              <a:ahLst/>
              <a:cxnLst/>
              <a:rect r="r" b="b" t="t" l="l"/>
              <a:pathLst>
                <a:path h="555970" w="406400">
                  <a:moveTo>
                    <a:pt x="203200" y="0"/>
                  </a:moveTo>
                  <a:lnTo>
                    <a:pt x="406400" y="0"/>
                  </a:lnTo>
                  <a:lnTo>
                    <a:pt x="203200" y="555970"/>
                  </a:lnTo>
                  <a:lnTo>
                    <a:pt x="0" y="555970"/>
                  </a:lnTo>
                  <a:lnTo>
                    <a:pt x="203200" y="0"/>
                  </a:lnTo>
                  <a:close/>
                </a:path>
              </a:pathLst>
            </a:custGeom>
            <a:solidFill>
              <a:srgbClr val="0A4C4C"/>
            </a:solidFill>
          </p:spPr>
        </p:sp>
        <p:sp>
          <p:nvSpPr>
            <p:cNvPr name="TextBox 32" id="32"/>
            <p:cNvSpPr txBox="true"/>
            <p:nvPr/>
          </p:nvSpPr>
          <p:spPr>
            <a:xfrm>
              <a:off x="101600" y="-38100"/>
              <a:ext cx="203200" cy="594070"/>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13344510" y="9258300"/>
            <a:ext cx="2326640" cy="1028700"/>
            <a:chOff x="0" y="0"/>
            <a:chExt cx="406400" cy="179686"/>
          </a:xfrm>
        </p:grpSpPr>
        <p:sp>
          <p:nvSpPr>
            <p:cNvPr name="Freeform 34" id="34"/>
            <p:cNvSpPr/>
            <p:nvPr/>
          </p:nvSpPr>
          <p:spPr>
            <a:xfrm flipH="false" flipV="false" rot="0">
              <a:off x="0" y="0"/>
              <a:ext cx="406400" cy="179686"/>
            </a:xfrm>
            <a:custGeom>
              <a:avLst/>
              <a:gdLst/>
              <a:ahLst/>
              <a:cxnLst/>
              <a:rect r="r" b="b" t="t" l="l"/>
              <a:pathLst>
                <a:path h="179686" w="406400">
                  <a:moveTo>
                    <a:pt x="203200" y="0"/>
                  </a:moveTo>
                  <a:lnTo>
                    <a:pt x="406400" y="0"/>
                  </a:lnTo>
                  <a:lnTo>
                    <a:pt x="203200" y="179686"/>
                  </a:lnTo>
                  <a:lnTo>
                    <a:pt x="0" y="179686"/>
                  </a:lnTo>
                  <a:lnTo>
                    <a:pt x="203200" y="0"/>
                  </a:lnTo>
                  <a:close/>
                </a:path>
              </a:pathLst>
            </a:custGeom>
            <a:solidFill>
              <a:srgbClr val="158E8F"/>
            </a:solidFill>
          </p:spPr>
        </p:sp>
        <p:sp>
          <p:nvSpPr>
            <p:cNvPr name="TextBox 35" id="35"/>
            <p:cNvSpPr txBox="true"/>
            <p:nvPr/>
          </p:nvSpPr>
          <p:spPr>
            <a:xfrm>
              <a:off x="101600" y="-38100"/>
              <a:ext cx="203200" cy="217786"/>
            </a:xfrm>
            <a:prstGeom prst="rect">
              <a:avLst/>
            </a:prstGeom>
          </p:spPr>
          <p:txBody>
            <a:bodyPr anchor="ctr" rtlCol="false" tIns="50800" lIns="50800" bIns="50800" rIns="50800"/>
            <a:lstStyle/>
            <a:p>
              <a:pPr algn="ctr">
                <a:lnSpc>
                  <a:spcPts val="2659"/>
                </a:lnSpc>
                <a:spcBef>
                  <a:spcPct val="0"/>
                </a:spcBef>
              </a:pPr>
            </a:p>
          </p:txBody>
        </p:sp>
      </p:grpSp>
      <p:grpSp>
        <p:nvGrpSpPr>
          <p:cNvPr name="Group 36" id="36"/>
          <p:cNvGrpSpPr/>
          <p:nvPr/>
        </p:nvGrpSpPr>
        <p:grpSpPr>
          <a:xfrm rot="0">
            <a:off x="16781735" y="-796920"/>
            <a:ext cx="1464533" cy="1704183"/>
            <a:chOff x="0" y="0"/>
            <a:chExt cx="698500" cy="812800"/>
          </a:xfrm>
        </p:grpSpPr>
        <p:sp>
          <p:nvSpPr>
            <p:cNvPr name="Freeform 37" id="3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38" id="38"/>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022668" y="-516562"/>
            <a:ext cx="982667" cy="1143467"/>
            <a:chOff x="0" y="0"/>
            <a:chExt cx="698500" cy="812800"/>
          </a:xfrm>
        </p:grpSpPr>
        <p:sp>
          <p:nvSpPr>
            <p:cNvPr name="Freeform 40" id="40"/>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1" id="41"/>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6369904" y="626905"/>
            <a:ext cx="823662" cy="958443"/>
            <a:chOff x="0" y="0"/>
            <a:chExt cx="698500" cy="812800"/>
          </a:xfrm>
        </p:grpSpPr>
        <p:sp>
          <p:nvSpPr>
            <p:cNvPr name="Freeform 43" id="4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44" id="4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16505406" y="784580"/>
            <a:ext cx="552658" cy="643092"/>
            <a:chOff x="0" y="0"/>
            <a:chExt cx="698500" cy="812800"/>
          </a:xfrm>
        </p:grpSpPr>
        <p:sp>
          <p:nvSpPr>
            <p:cNvPr name="Freeform 46" id="4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47" id="4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48" id="48"/>
          <p:cNvGrpSpPr/>
          <p:nvPr/>
        </p:nvGrpSpPr>
        <p:grpSpPr>
          <a:xfrm rot="0">
            <a:off x="16505514" y="1275719"/>
            <a:ext cx="2674083" cy="3111660"/>
            <a:chOff x="0" y="0"/>
            <a:chExt cx="698500" cy="812800"/>
          </a:xfrm>
        </p:grpSpPr>
        <p:sp>
          <p:nvSpPr>
            <p:cNvPr name="Freeform 49" id="4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50" id="5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1" id="51"/>
          <p:cNvGrpSpPr/>
          <p:nvPr/>
        </p:nvGrpSpPr>
        <p:grpSpPr>
          <a:xfrm rot="0">
            <a:off x="16793523" y="1610857"/>
            <a:ext cx="2098064" cy="2441383"/>
            <a:chOff x="0" y="0"/>
            <a:chExt cx="698500" cy="812800"/>
          </a:xfrm>
        </p:grpSpPr>
        <p:sp>
          <p:nvSpPr>
            <p:cNvPr name="Freeform 52" id="5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A4C4C"/>
            </a:solidFill>
          </p:spPr>
        </p:sp>
        <p:sp>
          <p:nvSpPr>
            <p:cNvPr name="TextBox 53" id="5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4" id="54"/>
          <p:cNvGrpSpPr/>
          <p:nvPr/>
        </p:nvGrpSpPr>
        <p:grpSpPr>
          <a:xfrm rot="0">
            <a:off x="17138679" y="2012493"/>
            <a:ext cx="1407751" cy="1638110"/>
            <a:chOff x="0" y="0"/>
            <a:chExt cx="698500" cy="812800"/>
          </a:xfrm>
        </p:grpSpPr>
        <p:sp>
          <p:nvSpPr>
            <p:cNvPr name="Freeform 55" id="5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158E8F"/>
            </a:solidFill>
          </p:spPr>
        </p:sp>
        <p:sp>
          <p:nvSpPr>
            <p:cNvPr name="TextBox 56" id="5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Freeform 57" id="57"/>
          <p:cNvSpPr/>
          <p:nvPr/>
        </p:nvSpPr>
        <p:spPr>
          <a:xfrm flipH="false" flipV="false" rot="0">
            <a:off x="16261699" y="8881026"/>
            <a:ext cx="2106094" cy="1447461"/>
          </a:xfrm>
          <a:custGeom>
            <a:avLst/>
            <a:gdLst/>
            <a:ahLst/>
            <a:cxnLst/>
            <a:rect r="r" b="b" t="t" l="l"/>
            <a:pathLst>
              <a:path h="1447461" w="2106094">
                <a:moveTo>
                  <a:pt x="0" y="0"/>
                </a:moveTo>
                <a:lnTo>
                  <a:pt x="2106095" y="0"/>
                </a:lnTo>
                <a:lnTo>
                  <a:pt x="2106095" y="1447461"/>
                </a:lnTo>
                <a:lnTo>
                  <a:pt x="0" y="14474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8" id="58"/>
          <p:cNvSpPr/>
          <p:nvPr/>
        </p:nvSpPr>
        <p:spPr>
          <a:xfrm flipH="false" flipV="false" rot="0">
            <a:off x="779348" y="2983649"/>
            <a:ext cx="6938711" cy="6065341"/>
          </a:xfrm>
          <a:custGeom>
            <a:avLst/>
            <a:gdLst/>
            <a:ahLst/>
            <a:cxnLst/>
            <a:rect r="r" b="b" t="t" l="l"/>
            <a:pathLst>
              <a:path h="6065341" w="6938711">
                <a:moveTo>
                  <a:pt x="0" y="0"/>
                </a:moveTo>
                <a:lnTo>
                  <a:pt x="6938712" y="0"/>
                </a:lnTo>
                <a:lnTo>
                  <a:pt x="6938712" y="6065340"/>
                </a:lnTo>
                <a:lnTo>
                  <a:pt x="0" y="6065340"/>
                </a:lnTo>
                <a:lnTo>
                  <a:pt x="0" y="0"/>
                </a:lnTo>
                <a:close/>
              </a:path>
            </a:pathLst>
          </a:custGeom>
          <a:blipFill>
            <a:blip r:embed="rId6"/>
            <a:stretch>
              <a:fillRect l="-8137" t="-5302" r="-7390" b="-10706"/>
            </a:stretch>
          </a:blipFill>
        </p:spPr>
      </p:sp>
      <p:sp>
        <p:nvSpPr>
          <p:cNvPr name="TextBox 59" id="59"/>
          <p:cNvSpPr txBox="true"/>
          <p:nvPr/>
        </p:nvSpPr>
        <p:spPr>
          <a:xfrm rot="0">
            <a:off x="4987588" y="451688"/>
            <a:ext cx="11306116" cy="1777470"/>
          </a:xfrm>
          <a:prstGeom prst="rect">
            <a:avLst/>
          </a:prstGeom>
        </p:spPr>
        <p:txBody>
          <a:bodyPr anchor="t" rtlCol="false" tIns="0" lIns="0" bIns="0" rIns="0">
            <a:spAutoFit/>
          </a:bodyPr>
          <a:lstStyle/>
          <a:p>
            <a:pPr algn="l">
              <a:lnSpc>
                <a:spcPts val="4644"/>
              </a:lnSpc>
            </a:pPr>
            <a:r>
              <a:rPr lang="en-US" sz="4261" b="true">
                <a:solidFill>
                  <a:srgbClr val="FFFFFF"/>
                </a:solidFill>
                <a:latin typeface="Tomorrow Bold"/>
                <a:ea typeface="Tomorrow Bold"/>
                <a:cs typeface="Tomorrow Bold"/>
                <a:sym typeface="Tomorrow Bold"/>
              </a:rPr>
              <a:t>How does the Target variable relate to property ownership?</a:t>
            </a:r>
          </a:p>
          <a:p>
            <a:pPr algn="l">
              <a:lnSpc>
                <a:spcPts val="4644"/>
              </a:lnSpc>
            </a:pPr>
          </a:p>
        </p:txBody>
      </p:sp>
      <p:sp>
        <p:nvSpPr>
          <p:cNvPr name="TextBox 60" id="60"/>
          <p:cNvSpPr txBox="true"/>
          <p:nvPr/>
        </p:nvSpPr>
        <p:spPr>
          <a:xfrm rot="0">
            <a:off x="8304283" y="4847227"/>
            <a:ext cx="9941984" cy="4240530"/>
          </a:xfrm>
          <a:prstGeom prst="rect">
            <a:avLst/>
          </a:prstGeom>
        </p:spPr>
        <p:txBody>
          <a:bodyPr anchor="t" rtlCol="false" tIns="0" lIns="0" bIns="0" rIns="0">
            <a:spAutoFit/>
          </a:bodyPr>
          <a:lstStyle/>
          <a:p>
            <a:pPr algn="l">
              <a:lnSpc>
                <a:spcPts val="3779"/>
              </a:lnSpc>
            </a:pPr>
            <a:r>
              <a:rPr lang="en-US" b="true" sz="2699">
                <a:solidFill>
                  <a:srgbClr val="000000"/>
                </a:solidFill>
                <a:latin typeface="Canva Sans Bold"/>
                <a:ea typeface="Canva Sans Bold"/>
                <a:cs typeface="Canva Sans Bold"/>
                <a:sym typeface="Canva Sans Bold"/>
              </a:rPr>
              <a:t>Insights:</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Strong Association with Ownership: Customers who own property have a higher sum of Target (1,456), indicating a significant positive correlation with favorable outcomes.</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Lower Impact Without Ownership: Those without property ownership contribute a lower Target sum (345), suggesting a reduced likelihood of positive outcomes.</a:t>
            </a:r>
          </a:p>
          <a:p>
            <a:pPr algn="l" marL="518157" indent="-259078" lvl="1">
              <a:lnSpc>
                <a:spcPts val="3359"/>
              </a:lnSpc>
              <a:buFont typeface="Arial"/>
              <a:buChar char="•"/>
            </a:pPr>
            <a:r>
              <a:rPr lang="en-US" sz="2399">
                <a:solidFill>
                  <a:srgbClr val="000000"/>
                </a:solidFill>
                <a:latin typeface="Canva Sans"/>
                <a:ea typeface="Canva Sans"/>
                <a:cs typeface="Canva Sans"/>
                <a:sym typeface="Canva Sans"/>
              </a:rPr>
              <a:t>Ownership as a Key Factor: The disparity highlights that property ownership may be a critical determinant of the Target variable, likely tied to financial stability.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DAGvGzrJewU</dc:identifier>
  <dcterms:modified xsi:type="dcterms:W3CDTF">2011-08-01T06:04:30Z</dcterms:modified>
  <cp:revision>1</cp:revision>
  <dc:title>Mohammed Atallah</dc:title>
</cp:coreProperties>
</file>