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5"/>
  </p:notesMasterIdLst>
  <p:sldIdLst>
    <p:sldId id="256" r:id="rId2"/>
    <p:sldId id="258" r:id="rId3"/>
    <p:sldId id="260" r:id="rId4"/>
    <p:sldId id="259" r:id="rId5"/>
    <p:sldId id="261" r:id="rId6"/>
    <p:sldId id="262" r:id="rId7"/>
    <p:sldId id="270" r:id="rId8"/>
    <p:sldId id="271" r:id="rId9"/>
    <p:sldId id="280" r:id="rId10"/>
    <p:sldId id="272" r:id="rId11"/>
    <p:sldId id="273" r:id="rId12"/>
    <p:sldId id="274" r:id="rId13"/>
    <p:sldId id="275" r:id="rId14"/>
    <p:sldId id="276" r:id="rId15"/>
    <p:sldId id="277" r:id="rId16"/>
    <p:sldId id="278" r:id="rId17"/>
    <p:sldId id="279" r:id="rId18"/>
    <p:sldId id="281" r:id="rId19"/>
    <p:sldId id="282" r:id="rId20"/>
    <p:sldId id="283" r:id="rId21"/>
    <p:sldId id="284" r:id="rId22"/>
    <p:sldId id="285"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5" autoAdjust="0"/>
    <p:restoredTop sz="94660"/>
  </p:normalViewPr>
  <p:slideViewPr>
    <p:cSldViewPr snapToGrid="0">
      <p:cViewPr varScale="1">
        <p:scale>
          <a:sx n="64" d="100"/>
          <a:sy n="64"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A84899-D0E3-44CD-9977-DA4CD9C6C0F7}"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F6846D03-F7F4-42E1-907C-73C29F64DB93}">
      <dgm:prSet/>
      <dgm:spPr/>
      <dgm:t>
        <a:bodyPr/>
        <a:lstStyle/>
        <a:p>
          <a:r>
            <a:rPr lang="en-US"/>
            <a:t>Drop missing and duplicated values</a:t>
          </a:r>
        </a:p>
      </dgm:t>
    </dgm:pt>
    <dgm:pt modelId="{70D0D85D-E612-40DA-8640-ACD4B8841407}" type="parTrans" cxnId="{78B1CECA-8E00-416E-86C6-DBC03E135450}">
      <dgm:prSet/>
      <dgm:spPr/>
      <dgm:t>
        <a:bodyPr/>
        <a:lstStyle/>
        <a:p>
          <a:endParaRPr lang="en-US"/>
        </a:p>
      </dgm:t>
    </dgm:pt>
    <dgm:pt modelId="{DCF807A5-091C-4511-A8D1-81830F62787E}" type="sibTrans" cxnId="{78B1CECA-8E00-416E-86C6-DBC03E135450}">
      <dgm:prSet/>
      <dgm:spPr/>
      <dgm:t>
        <a:bodyPr/>
        <a:lstStyle/>
        <a:p>
          <a:endParaRPr lang="en-US"/>
        </a:p>
      </dgm:t>
    </dgm:pt>
    <dgm:pt modelId="{E4FE38C8-EAF9-4929-9351-9D06C88B0BE1}">
      <dgm:prSet/>
      <dgm:spPr/>
      <dgm:t>
        <a:bodyPr/>
        <a:lstStyle/>
        <a:p>
          <a:r>
            <a:rPr lang="en-US"/>
            <a:t>Ignore neutral values </a:t>
          </a:r>
        </a:p>
      </dgm:t>
    </dgm:pt>
    <dgm:pt modelId="{1ABC1343-4A1F-4F65-807C-F0B57FA945A6}" type="parTrans" cxnId="{5466FA07-6074-4264-8C22-59B724EAE57F}">
      <dgm:prSet/>
      <dgm:spPr/>
      <dgm:t>
        <a:bodyPr/>
        <a:lstStyle/>
        <a:p>
          <a:endParaRPr lang="en-US"/>
        </a:p>
      </dgm:t>
    </dgm:pt>
    <dgm:pt modelId="{7C71472B-7F57-4B7A-A1B4-BEDBB7569531}" type="sibTrans" cxnId="{5466FA07-6074-4264-8C22-59B724EAE57F}">
      <dgm:prSet/>
      <dgm:spPr/>
      <dgm:t>
        <a:bodyPr/>
        <a:lstStyle/>
        <a:p>
          <a:endParaRPr lang="en-US"/>
        </a:p>
      </dgm:t>
    </dgm:pt>
    <dgm:pt modelId="{7B255ECF-7FF2-4D80-BFD3-B1CB4604CE67}">
      <dgm:prSet/>
      <dgm:spPr/>
      <dgm:t>
        <a:bodyPr/>
        <a:lstStyle/>
        <a:p>
          <a:r>
            <a:rPr lang="en-US" dirty="0"/>
            <a:t>Balancing Positive and Negative Ratings in a Dataset</a:t>
          </a:r>
        </a:p>
      </dgm:t>
    </dgm:pt>
    <dgm:pt modelId="{AB98AC13-35D6-490C-B21B-CD116D946F4E}" type="parTrans" cxnId="{1580903C-CFE4-4808-A242-E4E25D192552}">
      <dgm:prSet/>
      <dgm:spPr/>
      <dgm:t>
        <a:bodyPr/>
        <a:lstStyle/>
        <a:p>
          <a:endParaRPr lang="en-US"/>
        </a:p>
      </dgm:t>
    </dgm:pt>
    <dgm:pt modelId="{F8E4A9CC-A964-438D-B8C5-23A7BD2E7CF3}" type="sibTrans" cxnId="{1580903C-CFE4-4808-A242-E4E25D192552}">
      <dgm:prSet/>
      <dgm:spPr/>
      <dgm:t>
        <a:bodyPr/>
        <a:lstStyle/>
        <a:p>
          <a:endParaRPr lang="en-US"/>
        </a:p>
      </dgm:t>
    </dgm:pt>
    <dgm:pt modelId="{7DCB5325-6CF9-4B04-B305-82923AF11D37}" type="pres">
      <dgm:prSet presAssocID="{52A84899-D0E3-44CD-9977-DA4CD9C6C0F7}" presName="Name0" presStyleCnt="0">
        <dgm:presLayoutVars>
          <dgm:dir/>
          <dgm:animLvl val="lvl"/>
          <dgm:resizeHandles val="exact"/>
        </dgm:presLayoutVars>
      </dgm:prSet>
      <dgm:spPr/>
    </dgm:pt>
    <dgm:pt modelId="{3F5F13F1-CE02-45EA-97FF-71B432A68DFC}" type="pres">
      <dgm:prSet presAssocID="{7B255ECF-7FF2-4D80-BFD3-B1CB4604CE67}" presName="boxAndChildren" presStyleCnt="0"/>
      <dgm:spPr/>
    </dgm:pt>
    <dgm:pt modelId="{0EB17095-F8F7-4F38-8449-07271DCB8B82}" type="pres">
      <dgm:prSet presAssocID="{7B255ECF-7FF2-4D80-BFD3-B1CB4604CE67}" presName="parentTextBox" presStyleLbl="node1" presStyleIdx="0" presStyleCnt="3"/>
      <dgm:spPr/>
    </dgm:pt>
    <dgm:pt modelId="{BF3FC2B7-13C4-459B-A432-144516F02B09}" type="pres">
      <dgm:prSet presAssocID="{7C71472B-7F57-4B7A-A1B4-BEDBB7569531}" presName="sp" presStyleCnt="0"/>
      <dgm:spPr/>
    </dgm:pt>
    <dgm:pt modelId="{30BB8854-180E-46CE-B769-1BBAB88F2A38}" type="pres">
      <dgm:prSet presAssocID="{E4FE38C8-EAF9-4929-9351-9D06C88B0BE1}" presName="arrowAndChildren" presStyleCnt="0"/>
      <dgm:spPr/>
    </dgm:pt>
    <dgm:pt modelId="{CCAA2898-5AE0-4C7E-852B-F2C49C24C48E}" type="pres">
      <dgm:prSet presAssocID="{E4FE38C8-EAF9-4929-9351-9D06C88B0BE1}" presName="parentTextArrow" presStyleLbl="node1" presStyleIdx="1" presStyleCnt="3"/>
      <dgm:spPr/>
    </dgm:pt>
    <dgm:pt modelId="{BE6BF124-5D22-4C1D-9A61-D3795921009D}" type="pres">
      <dgm:prSet presAssocID="{DCF807A5-091C-4511-A8D1-81830F62787E}" presName="sp" presStyleCnt="0"/>
      <dgm:spPr/>
    </dgm:pt>
    <dgm:pt modelId="{71882987-EC47-4A3C-A5F5-E128AEA4680E}" type="pres">
      <dgm:prSet presAssocID="{F6846D03-F7F4-42E1-907C-73C29F64DB93}" presName="arrowAndChildren" presStyleCnt="0"/>
      <dgm:spPr/>
    </dgm:pt>
    <dgm:pt modelId="{D53FECBA-F4EB-4663-93C2-E63EAEBFBED3}" type="pres">
      <dgm:prSet presAssocID="{F6846D03-F7F4-42E1-907C-73C29F64DB93}" presName="parentTextArrow" presStyleLbl="node1" presStyleIdx="2" presStyleCnt="3"/>
      <dgm:spPr/>
    </dgm:pt>
  </dgm:ptLst>
  <dgm:cxnLst>
    <dgm:cxn modelId="{5466FA07-6074-4264-8C22-59B724EAE57F}" srcId="{52A84899-D0E3-44CD-9977-DA4CD9C6C0F7}" destId="{E4FE38C8-EAF9-4929-9351-9D06C88B0BE1}" srcOrd="1" destOrd="0" parTransId="{1ABC1343-4A1F-4F65-807C-F0B57FA945A6}" sibTransId="{7C71472B-7F57-4B7A-A1B4-BEDBB7569531}"/>
    <dgm:cxn modelId="{8E6D4114-30C4-4E76-B5CA-01796C523767}" type="presOf" srcId="{7B255ECF-7FF2-4D80-BFD3-B1CB4604CE67}" destId="{0EB17095-F8F7-4F38-8449-07271DCB8B82}" srcOrd="0" destOrd="0" presId="urn:microsoft.com/office/officeart/2005/8/layout/process4"/>
    <dgm:cxn modelId="{1580903C-CFE4-4808-A242-E4E25D192552}" srcId="{52A84899-D0E3-44CD-9977-DA4CD9C6C0F7}" destId="{7B255ECF-7FF2-4D80-BFD3-B1CB4604CE67}" srcOrd="2" destOrd="0" parTransId="{AB98AC13-35D6-490C-B21B-CD116D946F4E}" sibTransId="{F8E4A9CC-A964-438D-B8C5-23A7BD2E7CF3}"/>
    <dgm:cxn modelId="{4DDAF9A9-F947-4F77-B4C6-34967D1E84B5}" type="presOf" srcId="{E4FE38C8-EAF9-4929-9351-9D06C88B0BE1}" destId="{CCAA2898-5AE0-4C7E-852B-F2C49C24C48E}" srcOrd="0" destOrd="0" presId="urn:microsoft.com/office/officeart/2005/8/layout/process4"/>
    <dgm:cxn modelId="{78B1CECA-8E00-416E-86C6-DBC03E135450}" srcId="{52A84899-D0E3-44CD-9977-DA4CD9C6C0F7}" destId="{F6846D03-F7F4-42E1-907C-73C29F64DB93}" srcOrd="0" destOrd="0" parTransId="{70D0D85D-E612-40DA-8640-ACD4B8841407}" sibTransId="{DCF807A5-091C-4511-A8D1-81830F62787E}"/>
    <dgm:cxn modelId="{6E039DEC-43D3-4CFA-9072-C8477951FCE0}" type="presOf" srcId="{F6846D03-F7F4-42E1-907C-73C29F64DB93}" destId="{D53FECBA-F4EB-4663-93C2-E63EAEBFBED3}" srcOrd="0" destOrd="0" presId="urn:microsoft.com/office/officeart/2005/8/layout/process4"/>
    <dgm:cxn modelId="{0229FBF8-8C54-4A8D-8F66-D28A4F458CD7}" type="presOf" srcId="{52A84899-D0E3-44CD-9977-DA4CD9C6C0F7}" destId="{7DCB5325-6CF9-4B04-B305-82923AF11D37}" srcOrd="0" destOrd="0" presId="urn:microsoft.com/office/officeart/2005/8/layout/process4"/>
    <dgm:cxn modelId="{94F518FB-1824-442C-818B-23CBDCDEB0B1}" type="presParOf" srcId="{7DCB5325-6CF9-4B04-B305-82923AF11D37}" destId="{3F5F13F1-CE02-45EA-97FF-71B432A68DFC}" srcOrd="0" destOrd="0" presId="urn:microsoft.com/office/officeart/2005/8/layout/process4"/>
    <dgm:cxn modelId="{740312B7-C462-4238-894E-175FB0291AC1}" type="presParOf" srcId="{3F5F13F1-CE02-45EA-97FF-71B432A68DFC}" destId="{0EB17095-F8F7-4F38-8449-07271DCB8B82}" srcOrd="0" destOrd="0" presId="urn:microsoft.com/office/officeart/2005/8/layout/process4"/>
    <dgm:cxn modelId="{CBF039EC-7583-4FCC-A7A3-446FF56841B0}" type="presParOf" srcId="{7DCB5325-6CF9-4B04-B305-82923AF11D37}" destId="{BF3FC2B7-13C4-459B-A432-144516F02B09}" srcOrd="1" destOrd="0" presId="urn:microsoft.com/office/officeart/2005/8/layout/process4"/>
    <dgm:cxn modelId="{A256CFEA-2B28-4F5A-ACE9-33CEEEE76A51}" type="presParOf" srcId="{7DCB5325-6CF9-4B04-B305-82923AF11D37}" destId="{30BB8854-180E-46CE-B769-1BBAB88F2A38}" srcOrd="2" destOrd="0" presId="urn:microsoft.com/office/officeart/2005/8/layout/process4"/>
    <dgm:cxn modelId="{965E31D3-91FA-4995-8612-E7C18E582D60}" type="presParOf" srcId="{30BB8854-180E-46CE-B769-1BBAB88F2A38}" destId="{CCAA2898-5AE0-4C7E-852B-F2C49C24C48E}" srcOrd="0" destOrd="0" presId="urn:microsoft.com/office/officeart/2005/8/layout/process4"/>
    <dgm:cxn modelId="{4586437E-B855-4725-A6E4-9B4CBDCEC6F8}" type="presParOf" srcId="{7DCB5325-6CF9-4B04-B305-82923AF11D37}" destId="{BE6BF124-5D22-4C1D-9A61-D3795921009D}" srcOrd="3" destOrd="0" presId="urn:microsoft.com/office/officeart/2005/8/layout/process4"/>
    <dgm:cxn modelId="{6B87D8F6-538D-48A9-BD74-001B8F5375E8}" type="presParOf" srcId="{7DCB5325-6CF9-4B04-B305-82923AF11D37}" destId="{71882987-EC47-4A3C-A5F5-E128AEA4680E}" srcOrd="4" destOrd="0" presId="urn:microsoft.com/office/officeart/2005/8/layout/process4"/>
    <dgm:cxn modelId="{57FFCC71-C99C-4135-BB0D-85A220D0ADB9}" type="presParOf" srcId="{71882987-EC47-4A3C-A5F5-E128AEA4680E}" destId="{D53FECBA-F4EB-4663-93C2-E63EAEBFBED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56C81A-8BB4-4A09-BC75-8C082EC417A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827D6C6-20B7-4B01-BB78-C59E7BA73B57}">
      <dgm:prSet/>
      <dgm:spPr/>
      <dgm:t>
        <a:bodyPr/>
        <a:lstStyle/>
        <a:p>
          <a:r>
            <a:rPr lang="en-GB" baseline="0" dirty="0"/>
            <a:t>1-logistic regression</a:t>
          </a:r>
          <a:endParaRPr lang="en-US" dirty="0"/>
        </a:p>
      </dgm:t>
    </dgm:pt>
    <dgm:pt modelId="{EABE8951-C23C-4783-B234-8CDCCCFE2542}" type="parTrans" cxnId="{DA9FDC78-E246-4988-B1E2-AEADC7249749}">
      <dgm:prSet/>
      <dgm:spPr/>
      <dgm:t>
        <a:bodyPr/>
        <a:lstStyle/>
        <a:p>
          <a:endParaRPr lang="en-US"/>
        </a:p>
      </dgm:t>
    </dgm:pt>
    <dgm:pt modelId="{846594A6-273E-424E-AF2D-21DCCF079678}" type="sibTrans" cxnId="{DA9FDC78-E246-4988-B1E2-AEADC7249749}">
      <dgm:prSet/>
      <dgm:spPr/>
      <dgm:t>
        <a:bodyPr/>
        <a:lstStyle/>
        <a:p>
          <a:endParaRPr lang="en-US"/>
        </a:p>
      </dgm:t>
    </dgm:pt>
    <dgm:pt modelId="{87148F9A-D762-48AC-9EB1-C6DA57DBE61A}">
      <dgm:prSet/>
      <dgm:spPr/>
      <dgm:t>
        <a:bodyPr/>
        <a:lstStyle/>
        <a:p>
          <a:r>
            <a:rPr lang="en-GB" baseline="0"/>
            <a:t>2-naïve bayes </a:t>
          </a:r>
          <a:endParaRPr lang="en-US"/>
        </a:p>
      </dgm:t>
    </dgm:pt>
    <dgm:pt modelId="{B9FD6735-0A91-4938-B161-80756AAB0702}" type="parTrans" cxnId="{30D04FED-E684-447D-B693-728CAD03DF13}">
      <dgm:prSet/>
      <dgm:spPr/>
      <dgm:t>
        <a:bodyPr/>
        <a:lstStyle/>
        <a:p>
          <a:endParaRPr lang="en-US"/>
        </a:p>
      </dgm:t>
    </dgm:pt>
    <dgm:pt modelId="{170F0131-4DB9-4FAC-B7C8-DB308209D8BD}" type="sibTrans" cxnId="{30D04FED-E684-447D-B693-728CAD03DF13}">
      <dgm:prSet/>
      <dgm:spPr/>
      <dgm:t>
        <a:bodyPr/>
        <a:lstStyle/>
        <a:p>
          <a:endParaRPr lang="en-US"/>
        </a:p>
      </dgm:t>
    </dgm:pt>
    <dgm:pt modelId="{E7B88512-4F74-4489-B6CF-2FC355D00AEE}">
      <dgm:prSet/>
      <dgm:spPr/>
      <dgm:t>
        <a:bodyPr/>
        <a:lstStyle/>
        <a:p>
          <a:r>
            <a:rPr lang="en-US" baseline="0"/>
            <a:t>3-Random Forest</a:t>
          </a:r>
          <a:endParaRPr lang="en-US"/>
        </a:p>
      </dgm:t>
    </dgm:pt>
    <dgm:pt modelId="{9918D172-D45F-48C1-81C2-81C179BC67E8}" type="parTrans" cxnId="{54A13129-95DD-47DC-A29E-907C6D159A1B}">
      <dgm:prSet/>
      <dgm:spPr/>
      <dgm:t>
        <a:bodyPr/>
        <a:lstStyle/>
        <a:p>
          <a:endParaRPr lang="en-US"/>
        </a:p>
      </dgm:t>
    </dgm:pt>
    <dgm:pt modelId="{6818883C-A47A-48E9-8B33-AA17542571FF}" type="sibTrans" cxnId="{54A13129-95DD-47DC-A29E-907C6D159A1B}">
      <dgm:prSet/>
      <dgm:spPr/>
      <dgm:t>
        <a:bodyPr/>
        <a:lstStyle/>
        <a:p>
          <a:endParaRPr lang="en-US"/>
        </a:p>
      </dgm:t>
    </dgm:pt>
    <dgm:pt modelId="{FB1E99FC-1E8C-4626-8923-82C8C04EF130}">
      <dgm:prSet/>
      <dgm:spPr/>
      <dgm:t>
        <a:bodyPr/>
        <a:lstStyle/>
        <a:p>
          <a:r>
            <a:rPr lang="en-US" baseline="0" dirty="0"/>
            <a:t>4-support vector machine (linear SVC)</a:t>
          </a:r>
          <a:endParaRPr lang="en-US" dirty="0"/>
        </a:p>
      </dgm:t>
    </dgm:pt>
    <dgm:pt modelId="{DD59E896-0E43-4347-AF19-F3E66FBF243A}" type="parTrans" cxnId="{868CCE10-B3A2-4801-933C-751DC58DB067}">
      <dgm:prSet/>
      <dgm:spPr/>
      <dgm:t>
        <a:bodyPr/>
        <a:lstStyle/>
        <a:p>
          <a:endParaRPr lang="en-US"/>
        </a:p>
      </dgm:t>
    </dgm:pt>
    <dgm:pt modelId="{B1F7058C-28AC-4680-A2B4-39ABD881B2C4}" type="sibTrans" cxnId="{868CCE10-B3A2-4801-933C-751DC58DB067}">
      <dgm:prSet/>
      <dgm:spPr/>
      <dgm:t>
        <a:bodyPr/>
        <a:lstStyle/>
        <a:p>
          <a:endParaRPr lang="en-US"/>
        </a:p>
      </dgm:t>
    </dgm:pt>
    <dgm:pt modelId="{265C7579-67AE-474A-B840-F6266B3F454C}" type="pres">
      <dgm:prSet presAssocID="{E956C81A-8BB4-4A09-BC75-8C082EC417AD}" presName="hierChild1" presStyleCnt="0">
        <dgm:presLayoutVars>
          <dgm:chPref val="1"/>
          <dgm:dir/>
          <dgm:animOne val="branch"/>
          <dgm:animLvl val="lvl"/>
          <dgm:resizeHandles/>
        </dgm:presLayoutVars>
      </dgm:prSet>
      <dgm:spPr/>
    </dgm:pt>
    <dgm:pt modelId="{33D37FB1-C85C-4319-B404-A5316B99D76B}" type="pres">
      <dgm:prSet presAssocID="{9827D6C6-20B7-4B01-BB78-C59E7BA73B57}" presName="hierRoot1" presStyleCnt="0"/>
      <dgm:spPr/>
    </dgm:pt>
    <dgm:pt modelId="{72C813FC-D681-4331-B97C-74E2A4405D28}" type="pres">
      <dgm:prSet presAssocID="{9827D6C6-20B7-4B01-BB78-C59E7BA73B57}" presName="composite" presStyleCnt="0"/>
      <dgm:spPr/>
    </dgm:pt>
    <dgm:pt modelId="{F3B2B985-BE49-4051-B11D-398983A2AA29}" type="pres">
      <dgm:prSet presAssocID="{9827D6C6-20B7-4B01-BB78-C59E7BA73B57}" presName="background" presStyleLbl="node0" presStyleIdx="0" presStyleCnt="4"/>
      <dgm:spPr/>
    </dgm:pt>
    <dgm:pt modelId="{773CF5C4-DD2B-4922-9858-4E9D938EA1CF}" type="pres">
      <dgm:prSet presAssocID="{9827D6C6-20B7-4B01-BB78-C59E7BA73B57}" presName="text" presStyleLbl="fgAcc0" presStyleIdx="0" presStyleCnt="4">
        <dgm:presLayoutVars>
          <dgm:chPref val="3"/>
        </dgm:presLayoutVars>
      </dgm:prSet>
      <dgm:spPr/>
    </dgm:pt>
    <dgm:pt modelId="{B8448C00-2D5C-4CE0-9347-3DF6D89949EB}" type="pres">
      <dgm:prSet presAssocID="{9827D6C6-20B7-4B01-BB78-C59E7BA73B57}" presName="hierChild2" presStyleCnt="0"/>
      <dgm:spPr/>
    </dgm:pt>
    <dgm:pt modelId="{792F66FD-2443-4190-99F8-3A38F752BA8A}" type="pres">
      <dgm:prSet presAssocID="{87148F9A-D762-48AC-9EB1-C6DA57DBE61A}" presName="hierRoot1" presStyleCnt="0"/>
      <dgm:spPr/>
    </dgm:pt>
    <dgm:pt modelId="{8718F9FB-78CC-4938-8112-B9936DE24C63}" type="pres">
      <dgm:prSet presAssocID="{87148F9A-D762-48AC-9EB1-C6DA57DBE61A}" presName="composite" presStyleCnt="0"/>
      <dgm:spPr/>
    </dgm:pt>
    <dgm:pt modelId="{F9C30494-C30D-4C80-A118-C782D34FEB44}" type="pres">
      <dgm:prSet presAssocID="{87148F9A-D762-48AC-9EB1-C6DA57DBE61A}" presName="background" presStyleLbl="node0" presStyleIdx="1" presStyleCnt="4"/>
      <dgm:spPr/>
    </dgm:pt>
    <dgm:pt modelId="{F843E2C9-FE51-4017-A6F8-4C00299A01DC}" type="pres">
      <dgm:prSet presAssocID="{87148F9A-D762-48AC-9EB1-C6DA57DBE61A}" presName="text" presStyleLbl="fgAcc0" presStyleIdx="1" presStyleCnt="4">
        <dgm:presLayoutVars>
          <dgm:chPref val="3"/>
        </dgm:presLayoutVars>
      </dgm:prSet>
      <dgm:spPr/>
    </dgm:pt>
    <dgm:pt modelId="{833F6902-84C7-441E-B8B3-A29369C8C627}" type="pres">
      <dgm:prSet presAssocID="{87148F9A-D762-48AC-9EB1-C6DA57DBE61A}" presName="hierChild2" presStyleCnt="0"/>
      <dgm:spPr/>
    </dgm:pt>
    <dgm:pt modelId="{60EE98D9-06FC-4F2E-B3FF-980FC8A978DA}" type="pres">
      <dgm:prSet presAssocID="{E7B88512-4F74-4489-B6CF-2FC355D00AEE}" presName="hierRoot1" presStyleCnt="0"/>
      <dgm:spPr/>
    </dgm:pt>
    <dgm:pt modelId="{A841CE4C-D891-4443-A362-86F75D2F0214}" type="pres">
      <dgm:prSet presAssocID="{E7B88512-4F74-4489-B6CF-2FC355D00AEE}" presName="composite" presStyleCnt="0"/>
      <dgm:spPr/>
    </dgm:pt>
    <dgm:pt modelId="{44277720-22DB-4CD0-B6AF-062642A13D9F}" type="pres">
      <dgm:prSet presAssocID="{E7B88512-4F74-4489-B6CF-2FC355D00AEE}" presName="background" presStyleLbl="node0" presStyleIdx="2" presStyleCnt="4"/>
      <dgm:spPr/>
    </dgm:pt>
    <dgm:pt modelId="{7CAE8C76-F455-4A21-9D37-12C58E740B70}" type="pres">
      <dgm:prSet presAssocID="{E7B88512-4F74-4489-B6CF-2FC355D00AEE}" presName="text" presStyleLbl="fgAcc0" presStyleIdx="2" presStyleCnt="4">
        <dgm:presLayoutVars>
          <dgm:chPref val="3"/>
        </dgm:presLayoutVars>
      </dgm:prSet>
      <dgm:spPr/>
    </dgm:pt>
    <dgm:pt modelId="{E0500792-626F-4387-A154-C1795D2BD89C}" type="pres">
      <dgm:prSet presAssocID="{E7B88512-4F74-4489-B6CF-2FC355D00AEE}" presName="hierChild2" presStyleCnt="0"/>
      <dgm:spPr/>
    </dgm:pt>
    <dgm:pt modelId="{DE70D8DE-7F03-4E20-A941-CA127C608CBB}" type="pres">
      <dgm:prSet presAssocID="{FB1E99FC-1E8C-4626-8923-82C8C04EF130}" presName="hierRoot1" presStyleCnt="0"/>
      <dgm:spPr/>
    </dgm:pt>
    <dgm:pt modelId="{B3AACB98-7EE5-41BE-AFA6-CF9DFAE5EF18}" type="pres">
      <dgm:prSet presAssocID="{FB1E99FC-1E8C-4626-8923-82C8C04EF130}" presName="composite" presStyleCnt="0"/>
      <dgm:spPr/>
    </dgm:pt>
    <dgm:pt modelId="{02C9E56B-FDFF-419A-B103-EBA51F9F496E}" type="pres">
      <dgm:prSet presAssocID="{FB1E99FC-1E8C-4626-8923-82C8C04EF130}" presName="background" presStyleLbl="node0" presStyleIdx="3" presStyleCnt="4"/>
      <dgm:spPr/>
    </dgm:pt>
    <dgm:pt modelId="{0AD74232-3805-4E05-B18D-9BA0087912BF}" type="pres">
      <dgm:prSet presAssocID="{FB1E99FC-1E8C-4626-8923-82C8C04EF130}" presName="text" presStyleLbl="fgAcc0" presStyleIdx="3" presStyleCnt="4">
        <dgm:presLayoutVars>
          <dgm:chPref val="3"/>
        </dgm:presLayoutVars>
      </dgm:prSet>
      <dgm:spPr/>
    </dgm:pt>
    <dgm:pt modelId="{4A1F1E78-2579-4F89-B7B5-2A44D7B82F6B}" type="pres">
      <dgm:prSet presAssocID="{FB1E99FC-1E8C-4626-8923-82C8C04EF130}" presName="hierChild2" presStyleCnt="0"/>
      <dgm:spPr/>
    </dgm:pt>
  </dgm:ptLst>
  <dgm:cxnLst>
    <dgm:cxn modelId="{BD9B9108-1E7C-4D07-ACBB-72C8DA5276AB}" type="presOf" srcId="{E7B88512-4F74-4489-B6CF-2FC355D00AEE}" destId="{7CAE8C76-F455-4A21-9D37-12C58E740B70}" srcOrd="0" destOrd="0" presId="urn:microsoft.com/office/officeart/2005/8/layout/hierarchy1"/>
    <dgm:cxn modelId="{868CCE10-B3A2-4801-933C-751DC58DB067}" srcId="{E956C81A-8BB4-4A09-BC75-8C082EC417AD}" destId="{FB1E99FC-1E8C-4626-8923-82C8C04EF130}" srcOrd="3" destOrd="0" parTransId="{DD59E896-0E43-4347-AF19-F3E66FBF243A}" sibTransId="{B1F7058C-28AC-4680-A2B4-39ABD881B2C4}"/>
    <dgm:cxn modelId="{6DE8E219-C87E-41C8-AC12-E6E93DC48D07}" type="presOf" srcId="{E956C81A-8BB4-4A09-BC75-8C082EC417AD}" destId="{265C7579-67AE-474A-B840-F6266B3F454C}" srcOrd="0" destOrd="0" presId="urn:microsoft.com/office/officeart/2005/8/layout/hierarchy1"/>
    <dgm:cxn modelId="{54A13129-95DD-47DC-A29E-907C6D159A1B}" srcId="{E956C81A-8BB4-4A09-BC75-8C082EC417AD}" destId="{E7B88512-4F74-4489-B6CF-2FC355D00AEE}" srcOrd="2" destOrd="0" parTransId="{9918D172-D45F-48C1-81C2-81C179BC67E8}" sibTransId="{6818883C-A47A-48E9-8B33-AA17542571FF}"/>
    <dgm:cxn modelId="{BF645A34-0091-470F-9323-B2EE062B5C71}" type="presOf" srcId="{87148F9A-D762-48AC-9EB1-C6DA57DBE61A}" destId="{F843E2C9-FE51-4017-A6F8-4C00299A01DC}" srcOrd="0" destOrd="0" presId="urn:microsoft.com/office/officeart/2005/8/layout/hierarchy1"/>
    <dgm:cxn modelId="{DA9FDC78-E246-4988-B1E2-AEADC7249749}" srcId="{E956C81A-8BB4-4A09-BC75-8C082EC417AD}" destId="{9827D6C6-20B7-4B01-BB78-C59E7BA73B57}" srcOrd="0" destOrd="0" parTransId="{EABE8951-C23C-4783-B234-8CDCCCFE2542}" sibTransId="{846594A6-273E-424E-AF2D-21DCCF079678}"/>
    <dgm:cxn modelId="{DC84687F-F7C5-4818-A408-CC7B9267BAE8}" type="presOf" srcId="{FB1E99FC-1E8C-4626-8923-82C8C04EF130}" destId="{0AD74232-3805-4E05-B18D-9BA0087912BF}" srcOrd="0" destOrd="0" presId="urn:microsoft.com/office/officeart/2005/8/layout/hierarchy1"/>
    <dgm:cxn modelId="{30D04FED-E684-447D-B693-728CAD03DF13}" srcId="{E956C81A-8BB4-4A09-BC75-8C082EC417AD}" destId="{87148F9A-D762-48AC-9EB1-C6DA57DBE61A}" srcOrd="1" destOrd="0" parTransId="{B9FD6735-0A91-4938-B161-80756AAB0702}" sibTransId="{170F0131-4DB9-4FAC-B7C8-DB308209D8BD}"/>
    <dgm:cxn modelId="{FB00FEFB-98CA-400F-84CC-196894A20F0C}" type="presOf" srcId="{9827D6C6-20B7-4B01-BB78-C59E7BA73B57}" destId="{773CF5C4-DD2B-4922-9858-4E9D938EA1CF}" srcOrd="0" destOrd="0" presId="urn:microsoft.com/office/officeart/2005/8/layout/hierarchy1"/>
    <dgm:cxn modelId="{D6EB1C33-073A-41D0-8FB2-E11B11AB2740}" type="presParOf" srcId="{265C7579-67AE-474A-B840-F6266B3F454C}" destId="{33D37FB1-C85C-4319-B404-A5316B99D76B}" srcOrd="0" destOrd="0" presId="urn:microsoft.com/office/officeart/2005/8/layout/hierarchy1"/>
    <dgm:cxn modelId="{59718B5F-A0E3-4FB8-9E7F-8DF5C7A70E27}" type="presParOf" srcId="{33D37FB1-C85C-4319-B404-A5316B99D76B}" destId="{72C813FC-D681-4331-B97C-74E2A4405D28}" srcOrd="0" destOrd="0" presId="urn:microsoft.com/office/officeart/2005/8/layout/hierarchy1"/>
    <dgm:cxn modelId="{FAF0FF00-47AA-46E9-B127-A78364DF7DCA}" type="presParOf" srcId="{72C813FC-D681-4331-B97C-74E2A4405D28}" destId="{F3B2B985-BE49-4051-B11D-398983A2AA29}" srcOrd="0" destOrd="0" presId="urn:microsoft.com/office/officeart/2005/8/layout/hierarchy1"/>
    <dgm:cxn modelId="{319039BD-5914-4FFF-8718-FCEEF88F56BD}" type="presParOf" srcId="{72C813FC-D681-4331-B97C-74E2A4405D28}" destId="{773CF5C4-DD2B-4922-9858-4E9D938EA1CF}" srcOrd="1" destOrd="0" presId="urn:microsoft.com/office/officeart/2005/8/layout/hierarchy1"/>
    <dgm:cxn modelId="{8C2ED41B-2F28-401E-8E3E-79DCDB019B68}" type="presParOf" srcId="{33D37FB1-C85C-4319-B404-A5316B99D76B}" destId="{B8448C00-2D5C-4CE0-9347-3DF6D89949EB}" srcOrd="1" destOrd="0" presId="urn:microsoft.com/office/officeart/2005/8/layout/hierarchy1"/>
    <dgm:cxn modelId="{07076106-24B6-44AD-9A42-524B23437C65}" type="presParOf" srcId="{265C7579-67AE-474A-B840-F6266B3F454C}" destId="{792F66FD-2443-4190-99F8-3A38F752BA8A}" srcOrd="1" destOrd="0" presId="urn:microsoft.com/office/officeart/2005/8/layout/hierarchy1"/>
    <dgm:cxn modelId="{611D1BB5-6B04-4A27-AE5E-7C22CD57B4FC}" type="presParOf" srcId="{792F66FD-2443-4190-99F8-3A38F752BA8A}" destId="{8718F9FB-78CC-4938-8112-B9936DE24C63}" srcOrd="0" destOrd="0" presId="urn:microsoft.com/office/officeart/2005/8/layout/hierarchy1"/>
    <dgm:cxn modelId="{4C772EA1-8367-4B18-B368-294D4DE434C1}" type="presParOf" srcId="{8718F9FB-78CC-4938-8112-B9936DE24C63}" destId="{F9C30494-C30D-4C80-A118-C782D34FEB44}" srcOrd="0" destOrd="0" presId="urn:microsoft.com/office/officeart/2005/8/layout/hierarchy1"/>
    <dgm:cxn modelId="{766272AE-F535-4DFF-BDB3-759DA4D6F544}" type="presParOf" srcId="{8718F9FB-78CC-4938-8112-B9936DE24C63}" destId="{F843E2C9-FE51-4017-A6F8-4C00299A01DC}" srcOrd="1" destOrd="0" presId="urn:microsoft.com/office/officeart/2005/8/layout/hierarchy1"/>
    <dgm:cxn modelId="{E3B82A71-E4F8-40F7-BB3D-EE6AA982F33E}" type="presParOf" srcId="{792F66FD-2443-4190-99F8-3A38F752BA8A}" destId="{833F6902-84C7-441E-B8B3-A29369C8C627}" srcOrd="1" destOrd="0" presId="urn:microsoft.com/office/officeart/2005/8/layout/hierarchy1"/>
    <dgm:cxn modelId="{D4C8142C-7BD9-4253-B51C-F4CF6ED2F22E}" type="presParOf" srcId="{265C7579-67AE-474A-B840-F6266B3F454C}" destId="{60EE98D9-06FC-4F2E-B3FF-980FC8A978DA}" srcOrd="2" destOrd="0" presId="urn:microsoft.com/office/officeart/2005/8/layout/hierarchy1"/>
    <dgm:cxn modelId="{B9F37500-8637-46A5-ABFD-99A688A59CF2}" type="presParOf" srcId="{60EE98D9-06FC-4F2E-B3FF-980FC8A978DA}" destId="{A841CE4C-D891-4443-A362-86F75D2F0214}" srcOrd="0" destOrd="0" presId="urn:microsoft.com/office/officeart/2005/8/layout/hierarchy1"/>
    <dgm:cxn modelId="{6E74BB14-43CE-4215-8E8A-A437CA071D0C}" type="presParOf" srcId="{A841CE4C-D891-4443-A362-86F75D2F0214}" destId="{44277720-22DB-4CD0-B6AF-062642A13D9F}" srcOrd="0" destOrd="0" presId="urn:microsoft.com/office/officeart/2005/8/layout/hierarchy1"/>
    <dgm:cxn modelId="{7DEA0B0E-9B42-4AEF-AD02-47C69B61C968}" type="presParOf" srcId="{A841CE4C-D891-4443-A362-86F75D2F0214}" destId="{7CAE8C76-F455-4A21-9D37-12C58E740B70}" srcOrd="1" destOrd="0" presId="urn:microsoft.com/office/officeart/2005/8/layout/hierarchy1"/>
    <dgm:cxn modelId="{A52005D2-B7CE-4F5B-95E1-BC0289775B6E}" type="presParOf" srcId="{60EE98D9-06FC-4F2E-B3FF-980FC8A978DA}" destId="{E0500792-626F-4387-A154-C1795D2BD89C}" srcOrd="1" destOrd="0" presId="urn:microsoft.com/office/officeart/2005/8/layout/hierarchy1"/>
    <dgm:cxn modelId="{66FCFFF6-44BF-4DA9-A3F8-38A140A5B287}" type="presParOf" srcId="{265C7579-67AE-474A-B840-F6266B3F454C}" destId="{DE70D8DE-7F03-4E20-A941-CA127C608CBB}" srcOrd="3" destOrd="0" presId="urn:microsoft.com/office/officeart/2005/8/layout/hierarchy1"/>
    <dgm:cxn modelId="{259015C5-5478-4FEF-ADED-E3392D6978FB}" type="presParOf" srcId="{DE70D8DE-7F03-4E20-A941-CA127C608CBB}" destId="{B3AACB98-7EE5-41BE-AFA6-CF9DFAE5EF18}" srcOrd="0" destOrd="0" presId="urn:microsoft.com/office/officeart/2005/8/layout/hierarchy1"/>
    <dgm:cxn modelId="{6304DA0F-C661-48F8-AF56-577BE7BB65F7}" type="presParOf" srcId="{B3AACB98-7EE5-41BE-AFA6-CF9DFAE5EF18}" destId="{02C9E56B-FDFF-419A-B103-EBA51F9F496E}" srcOrd="0" destOrd="0" presId="urn:microsoft.com/office/officeart/2005/8/layout/hierarchy1"/>
    <dgm:cxn modelId="{430D9515-0E59-4E45-88A8-217833D6DD8D}" type="presParOf" srcId="{B3AACB98-7EE5-41BE-AFA6-CF9DFAE5EF18}" destId="{0AD74232-3805-4E05-B18D-9BA0087912BF}" srcOrd="1" destOrd="0" presId="urn:microsoft.com/office/officeart/2005/8/layout/hierarchy1"/>
    <dgm:cxn modelId="{56C3333C-EEFB-4EEE-A571-24B3DA65C087}" type="presParOf" srcId="{DE70D8DE-7F03-4E20-A941-CA127C608CBB}" destId="{4A1F1E78-2579-4F89-B7B5-2A44D7B82F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17095-F8F7-4F38-8449-07271DCB8B82}">
      <dsp:nvSpPr>
        <dsp:cNvPr id="0" name=""/>
        <dsp:cNvSpPr/>
      </dsp:nvSpPr>
      <dsp:spPr>
        <a:xfrm>
          <a:off x="0" y="4423284"/>
          <a:ext cx="4092307" cy="145182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Balancing Positive and Negative Ratings in a Dataset</a:t>
          </a:r>
        </a:p>
      </dsp:txBody>
      <dsp:txXfrm>
        <a:off x="0" y="4423284"/>
        <a:ext cx="4092307" cy="1451820"/>
      </dsp:txXfrm>
    </dsp:sp>
    <dsp:sp modelId="{CCAA2898-5AE0-4C7E-852B-F2C49C24C48E}">
      <dsp:nvSpPr>
        <dsp:cNvPr id="0" name=""/>
        <dsp:cNvSpPr/>
      </dsp:nvSpPr>
      <dsp:spPr>
        <a:xfrm rot="10800000">
          <a:off x="0" y="2212161"/>
          <a:ext cx="4092307" cy="2232900"/>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Ignore neutral values </a:t>
          </a:r>
        </a:p>
      </dsp:txBody>
      <dsp:txXfrm rot="10800000">
        <a:off x="0" y="2212161"/>
        <a:ext cx="4092307" cy="1450871"/>
      </dsp:txXfrm>
    </dsp:sp>
    <dsp:sp modelId="{D53FECBA-F4EB-4663-93C2-E63EAEBFBED3}">
      <dsp:nvSpPr>
        <dsp:cNvPr id="0" name=""/>
        <dsp:cNvSpPr/>
      </dsp:nvSpPr>
      <dsp:spPr>
        <a:xfrm rot="10800000">
          <a:off x="0" y="1038"/>
          <a:ext cx="4092307" cy="2232900"/>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Drop missing and duplicated values</a:t>
          </a:r>
        </a:p>
      </dsp:txBody>
      <dsp:txXfrm rot="10800000">
        <a:off x="0" y="1038"/>
        <a:ext cx="4092307" cy="1450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2B985-BE49-4051-B11D-398983A2AA29}">
      <dsp:nvSpPr>
        <dsp:cNvPr id="0" name=""/>
        <dsp:cNvSpPr/>
      </dsp:nvSpPr>
      <dsp:spPr>
        <a:xfrm>
          <a:off x="2946" y="487823"/>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3CF5C4-DD2B-4922-9858-4E9D938EA1CF}">
      <dsp:nvSpPr>
        <dsp:cNvPr id="0" name=""/>
        <dsp:cNvSpPr/>
      </dsp:nvSpPr>
      <dsp:spPr>
        <a:xfrm>
          <a:off x="236726" y="709914"/>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baseline="0" dirty="0"/>
            <a:t>1-logistic regression</a:t>
          </a:r>
          <a:endParaRPr lang="en-US" sz="2200" kern="1200" dirty="0"/>
        </a:p>
      </dsp:txBody>
      <dsp:txXfrm>
        <a:off x="275858" y="749046"/>
        <a:ext cx="2025748" cy="1257784"/>
      </dsp:txXfrm>
    </dsp:sp>
    <dsp:sp modelId="{F9C30494-C30D-4C80-A118-C782D34FEB44}">
      <dsp:nvSpPr>
        <dsp:cNvPr id="0" name=""/>
        <dsp:cNvSpPr/>
      </dsp:nvSpPr>
      <dsp:spPr>
        <a:xfrm>
          <a:off x="2574518" y="487823"/>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3E2C9-FE51-4017-A6F8-4C00299A01DC}">
      <dsp:nvSpPr>
        <dsp:cNvPr id="0" name=""/>
        <dsp:cNvSpPr/>
      </dsp:nvSpPr>
      <dsp:spPr>
        <a:xfrm>
          <a:off x="2808297" y="709914"/>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baseline="0"/>
            <a:t>2-naïve bayes </a:t>
          </a:r>
          <a:endParaRPr lang="en-US" sz="2200" kern="1200"/>
        </a:p>
      </dsp:txBody>
      <dsp:txXfrm>
        <a:off x="2847429" y="749046"/>
        <a:ext cx="2025748" cy="1257784"/>
      </dsp:txXfrm>
    </dsp:sp>
    <dsp:sp modelId="{44277720-22DB-4CD0-B6AF-062642A13D9F}">
      <dsp:nvSpPr>
        <dsp:cNvPr id="0" name=""/>
        <dsp:cNvSpPr/>
      </dsp:nvSpPr>
      <dsp:spPr>
        <a:xfrm>
          <a:off x="5146089" y="487823"/>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E8C76-F455-4A21-9D37-12C58E740B70}">
      <dsp:nvSpPr>
        <dsp:cNvPr id="0" name=""/>
        <dsp:cNvSpPr/>
      </dsp:nvSpPr>
      <dsp:spPr>
        <a:xfrm>
          <a:off x="5379868" y="709914"/>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3-Random Forest</a:t>
          </a:r>
          <a:endParaRPr lang="en-US" sz="2200" kern="1200"/>
        </a:p>
      </dsp:txBody>
      <dsp:txXfrm>
        <a:off x="5419000" y="749046"/>
        <a:ext cx="2025748" cy="1257784"/>
      </dsp:txXfrm>
    </dsp:sp>
    <dsp:sp modelId="{02C9E56B-FDFF-419A-B103-EBA51F9F496E}">
      <dsp:nvSpPr>
        <dsp:cNvPr id="0" name=""/>
        <dsp:cNvSpPr/>
      </dsp:nvSpPr>
      <dsp:spPr>
        <a:xfrm>
          <a:off x="7717661" y="487823"/>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D74232-3805-4E05-B18D-9BA0087912BF}">
      <dsp:nvSpPr>
        <dsp:cNvPr id="0" name=""/>
        <dsp:cNvSpPr/>
      </dsp:nvSpPr>
      <dsp:spPr>
        <a:xfrm>
          <a:off x="7951440" y="709914"/>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t>4-support vector machine (linear SVC)</a:t>
          </a:r>
          <a:endParaRPr lang="en-US" sz="2200" kern="1200" dirty="0"/>
        </a:p>
      </dsp:txBody>
      <dsp:txXfrm>
        <a:off x="7990572" y="749046"/>
        <a:ext cx="2025748" cy="12577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9AFED-A5AF-48BB-9206-2708B8924FB3}"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8802E-54F5-4991-9D9C-0C8AD6993BBF}" type="slidenum">
              <a:rPr lang="en-US" smtClean="0"/>
              <a:t>‹#›</a:t>
            </a:fld>
            <a:endParaRPr lang="en-US"/>
          </a:p>
        </p:txBody>
      </p:sp>
    </p:spTree>
    <p:extLst>
      <p:ext uri="{BB962C8B-B14F-4D97-AF65-F5344CB8AC3E}">
        <p14:creationId xmlns:p14="http://schemas.microsoft.com/office/powerpoint/2010/main" val="365226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8802E-54F5-4991-9D9C-0C8AD6993BBF}" type="slidenum">
              <a:rPr lang="en-US" smtClean="0"/>
              <a:t>5</a:t>
            </a:fld>
            <a:endParaRPr lang="en-US"/>
          </a:p>
        </p:txBody>
      </p:sp>
    </p:spTree>
    <p:extLst>
      <p:ext uri="{BB962C8B-B14F-4D97-AF65-F5344CB8AC3E}">
        <p14:creationId xmlns:p14="http://schemas.microsoft.com/office/powerpoint/2010/main" val="155619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8802E-54F5-4991-9D9C-0C8AD6993BBF}" type="slidenum">
              <a:rPr lang="en-US" smtClean="0"/>
              <a:t>8</a:t>
            </a:fld>
            <a:endParaRPr lang="en-US"/>
          </a:p>
        </p:txBody>
      </p:sp>
    </p:spTree>
    <p:extLst>
      <p:ext uri="{BB962C8B-B14F-4D97-AF65-F5344CB8AC3E}">
        <p14:creationId xmlns:p14="http://schemas.microsoft.com/office/powerpoint/2010/main" val="56317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8802E-54F5-4991-9D9C-0C8AD6993BBF}" type="slidenum">
              <a:rPr lang="en-US" smtClean="0"/>
              <a:t>15</a:t>
            </a:fld>
            <a:endParaRPr lang="en-US"/>
          </a:p>
        </p:txBody>
      </p:sp>
    </p:spTree>
    <p:extLst>
      <p:ext uri="{BB962C8B-B14F-4D97-AF65-F5344CB8AC3E}">
        <p14:creationId xmlns:p14="http://schemas.microsoft.com/office/powerpoint/2010/main" val="177813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564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283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6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74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851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482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55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724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4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8976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973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0E20F1B-14E0-FE3D-E479-6FA034B04EBC}"/>
              </a:ext>
            </a:extLst>
          </p:cNvPr>
          <p:cNvPicPr>
            <a:picLocks noChangeAspect="1"/>
          </p:cNvPicPr>
          <p:nvPr userDrawn="1"/>
        </p:nvPicPr>
        <p:blipFill>
          <a:blip r:embed="rId13"/>
          <a:stretch>
            <a:fillRect/>
          </a:stretch>
        </p:blipFill>
        <p:spPr>
          <a:xfrm>
            <a:off x="-2" y="1787"/>
            <a:ext cx="12188825" cy="6856214"/>
          </a:xfrm>
          <a:prstGeom prst="rect">
            <a:avLst/>
          </a:prstGeom>
        </p:spPr>
      </p:pic>
    </p:spTree>
    <p:extLst>
      <p:ext uri="{BB962C8B-B14F-4D97-AF65-F5344CB8AC3E}">
        <p14:creationId xmlns:p14="http://schemas.microsoft.com/office/powerpoint/2010/main" val="380506149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kaggle.com/datasets/mohamedramadan2040/arabic-customer-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F8AB8711-DCE5-327D-0586-80F38FD26C40}"/>
              </a:ext>
            </a:extLst>
          </p:cNvPr>
          <p:cNvPicPr>
            <a:picLocks noChangeAspect="1"/>
          </p:cNvPicPr>
          <p:nvPr/>
        </p:nvPicPr>
        <p:blipFill>
          <a:blip r:embed="rId2">
            <a:alphaModFix amt="35000"/>
          </a:blip>
          <a:srcRect l="19699" r="746"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A944CB2-DEC1-8812-D5D3-116F72D2F5BF}"/>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NLP Project </a:t>
            </a:r>
          </a:p>
        </p:txBody>
      </p:sp>
      <p:sp>
        <p:nvSpPr>
          <p:cNvPr id="3" name="Subtitle 2">
            <a:extLst>
              <a:ext uri="{FF2B5EF4-FFF2-40B4-BE49-F238E27FC236}">
                <a16:creationId xmlns:a16="http://schemas.microsoft.com/office/drawing/2014/main" id="{DAC7BB7F-3FDA-4701-3408-09AB396409C3}"/>
              </a:ext>
            </a:extLst>
          </p:cNvPr>
          <p:cNvSpPr>
            <a:spLocks noGrp="1"/>
          </p:cNvSpPr>
          <p:nvPr>
            <p:ph type="subTitle" idx="1"/>
          </p:nvPr>
        </p:nvSpPr>
        <p:spPr>
          <a:xfrm>
            <a:off x="1100051" y="4645152"/>
            <a:ext cx="10058400" cy="1143000"/>
          </a:xfrm>
        </p:spPr>
        <p:txBody>
          <a:bodyPr>
            <a:normAutofit/>
          </a:bodyPr>
          <a:lstStyle/>
          <a:p>
            <a:r>
              <a:rPr lang="en-US" dirty="0">
                <a:solidFill>
                  <a:srgbClr val="FFFFFF"/>
                </a:solidFill>
              </a:rPr>
              <a:t>Sentiment Analysis </a:t>
            </a:r>
          </a:p>
          <a:p>
            <a:r>
              <a:rPr lang="en-US" dirty="0">
                <a:solidFill>
                  <a:srgbClr val="FFFFFF"/>
                </a:solidFill>
              </a:rPr>
              <a:t>Project </a:t>
            </a:r>
          </a:p>
        </p:txBody>
      </p:sp>
      <p:cxnSp>
        <p:nvCxnSpPr>
          <p:cNvPr id="37" name="Straight Connector 36">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9"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921253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EE36B-F766-7A67-1C70-D1B132698AF9}"/>
              </a:ext>
            </a:extLst>
          </p:cNvPr>
          <p:cNvSpPr>
            <a:spLocks noGrp="1"/>
          </p:cNvSpPr>
          <p:nvPr>
            <p:ph type="title"/>
          </p:nvPr>
        </p:nvSpPr>
        <p:spPr>
          <a:xfrm>
            <a:off x="7352057" y="640035"/>
            <a:ext cx="4850771" cy="3494790"/>
          </a:xfrm>
        </p:spPr>
        <p:txBody>
          <a:bodyPr vert="horz" lIns="91440" tIns="45720" rIns="91440" bIns="45720" rtlCol="0" anchor="b">
            <a:normAutofit/>
          </a:bodyPr>
          <a:lstStyle/>
          <a:p>
            <a:r>
              <a:rPr lang="en-GB" sz="5400" dirty="0">
                <a:solidFill>
                  <a:schemeClr val="bg1"/>
                </a:solidFill>
              </a:rPr>
              <a:t>Data after text preprocessing</a:t>
            </a:r>
            <a:endParaRPr lang="en-US" sz="5400" dirty="0">
              <a:solidFill>
                <a:schemeClr val="bg1"/>
              </a:solidFill>
            </a:endParaRPr>
          </a:p>
        </p:txBody>
      </p:sp>
      <p:pic>
        <p:nvPicPr>
          <p:cNvPr id="6" name="Content Placeholder 5" descr="A screenshot of a computer">
            <a:extLst>
              <a:ext uri="{FF2B5EF4-FFF2-40B4-BE49-F238E27FC236}">
                <a16:creationId xmlns:a16="http://schemas.microsoft.com/office/drawing/2014/main" id="{325773BE-FE2F-3D6E-51AA-A635776495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013" y="640034"/>
            <a:ext cx="6881993" cy="5595869"/>
          </a:xfrm>
          <a:prstGeom prst="rect">
            <a:avLst/>
          </a:prstGeom>
        </p:spPr>
      </p:pic>
      <p:cxnSp>
        <p:nvCxnSpPr>
          <p:cNvPr id="24" name="Straight Connector 23">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455148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E8F7A5C-78AA-680A-7BE9-E6B05BA80D82}"/>
              </a:ext>
            </a:extLst>
          </p:cNvPr>
          <p:cNvSpPr>
            <a:spLocks noGrp="1"/>
          </p:cNvSpPr>
          <p:nvPr>
            <p:ph type="title"/>
          </p:nvPr>
        </p:nvSpPr>
        <p:spPr>
          <a:xfrm>
            <a:off x="965201" y="643467"/>
            <a:ext cx="6255026" cy="5054008"/>
          </a:xfrm>
          <a:noFill/>
        </p:spPr>
        <p:txBody>
          <a:bodyPr vert="horz" lIns="91440" tIns="45720" rIns="91440" bIns="45720" rtlCol="0" anchor="ctr">
            <a:normAutofit/>
          </a:bodyPr>
          <a:lstStyle/>
          <a:p>
            <a:pPr algn="ctr"/>
            <a:r>
              <a:rPr lang="en-US" sz="8000" dirty="0">
                <a:solidFill>
                  <a:schemeClr val="tx1">
                    <a:lumMod val="85000"/>
                    <a:lumOff val="15000"/>
                  </a:schemeClr>
                </a:solidFill>
              </a:rPr>
              <a:t>EDA</a:t>
            </a:r>
          </a:p>
        </p:txBody>
      </p:sp>
      <p:cxnSp>
        <p:nvCxnSpPr>
          <p:cNvPr id="18" name="Straight Connector 17">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7935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4B9438-B329-0DEF-9459-4ED005CD5384}"/>
              </a:ext>
            </a:extLst>
          </p:cNvPr>
          <p:cNvSpPr>
            <a:spLocks noGrp="1"/>
          </p:cNvSpPr>
          <p:nvPr>
            <p:ph type="body" idx="1"/>
          </p:nvPr>
        </p:nvSpPr>
        <p:spPr>
          <a:xfrm>
            <a:off x="434715" y="4691921"/>
            <a:ext cx="5422224" cy="1962173"/>
          </a:xfrm>
        </p:spPr>
        <p:txBody>
          <a:bodyPr>
            <a:normAutofit/>
          </a:bodyPr>
          <a:lstStyle/>
          <a:p>
            <a:r>
              <a:rPr lang="en-US" sz="1600" b="1" dirty="0">
                <a:solidFill>
                  <a:schemeClr val="bg1"/>
                </a:solidFill>
              </a:rPr>
              <a:t>Interpretation:</a:t>
            </a:r>
          </a:p>
          <a:p>
            <a:r>
              <a:rPr lang="en-US" sz="1600" dirty="0">
                <a:solidFill>
                  <a:schemeClr val="bg1"/>
                </a:solidFill>
              </a:rPr>
              <a:t>The chart suggests that negative ratings are more prevalent than positive ratings, with a noticeable difference in their counts, indicating a stronger presence of dissatisfaction compared to satisfaction among the ratings.</a:t>
            </a:r>
          </a:p>
        </p:txBody>
      </p:sp>
      <p:pic>
        <p:nvPicPr>
          <p:cNvPr id="8" name="Content Placeholder 7" descr="A graph showing a negative and positive distribution of rating">
            <a:extLst>
              <a:ext uri="{FF2B5EF4-FFF2-40B4-BE49-F238E27FC236}">
                <a16:creationId xmlns:a16="http://schemas.microsoft.com/office/drawing/2014/main" id="{DD93A75D-87C9-0495-9BE1-52FD15A665E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9627" y="344072"/>
            <a:ext cx="5287312" cy="4174396"/>
          </a:xfrm>
        </p:spPr>
      </p:pic>
      <p:sp>
        <p:nvSpPr>
          <p:cNvPr id="5" name="Text Placeholder 4">
            <a:extLst>
              <a:ext uri="{FF2B5EF4-FFF2-40B4-BE49-F238E27FC236}">
                <a16:creationId xmlns:a16="http://schemas.microsoft.com/office/drawing/2014/main" id="{5C16404C-21EE-2D50-44E9-3BEE70CFEAB9}"/>
              </a:ext>
            </a:extLst>
          </p:cNvPr>
          <p:cNvSpPr>
            <a:spLocks noGrp="1"/>
          </p:cNvSpPr>
          <p:nvPr>
            <p:ph type="body" sz="quarter" idx="3"/>
          </p:nvPr>
        </p:nvSpPr>
        <p:spPr>
          <a:xfrm>
            <a:off x="6455983" y="4796852"/>
            <a:ext cx="5536148" cy="1962173"/>
          </a:xfrm>
        </p:spPr>
        <p:txBody>
          <a:bodyPr>
            <a:noAutofit/>
          </a:bodyPr>
          <a:lstStyle/>
          <a:p>
            <a:r>
              <a:rPr lang="en-US" sz="1400" dirty="0">
                <a:solidFill>
                  <a:schemeClr val="bg1"/>
                </a:solidFill>
              </a:rPr>
              <a:t>Interpretation:</a:t>
            </a:r>
          </a:p>
          <a:p>
            <a:r>
              <a:rPr lang="en-US" sz="1400" dirty="0">
                <a:solidFill>
                  <a:schemeClr val="bg1"/>
                </a:solidFill>
              </a:rPr>
              <a:t>This chart indicates a highly uneven distribution of companies across the different categories, with one category(</a:t>
            </a:r>
            <a:r>
              <a:rPr lang="en-US" sz="1400" dirty="0" err="1">
                <a:solidFill>
                  <a:schemeClr val="bg1"/>
                </a:solidFill>
              </a:rPr>
              <a:t>Talabat</a:t>
            </a:r>
            <a:r>
              <a:rPr lang="en-US" sz="1400" dirty="0">
                <a:solidFill>
                  <a:schemeClr val="bg1"/>
                </a:solidFill>
              </a:rPr>
              <a:t>) significantly outnumbering the others. It suggests that most companies fall within the dominant category, while others are relatively scarce. This could point to a concentration of firms in a particular sector or industry.</a:t>
            </a:r>
          </a:p>
        </p:txBody>
      </p:sp>
      <p:pic>
        <p:nvPicPr>
          <p:cNvPr id="10" name="Content Placeholder 9" descr="A graph with different colored bars&#10;&#10;Description automatically generated with medium confidence">
            <a:extLst>
              <a:ext uri="{FF2B5EF4-FFF2-40B4-BE49-F238E27FC236}">
                <a16:creationId xmlns:a16="http://schemas.microsoft.com/office/drawing/2014/main" id="{26A9A137-4B57-AEF7-F496-F9534BEE84B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344072"/>
            <a:ext cx="5896131" cy="4108006"/>
          </a:xfrm>
        </p:spPr>
      </p:pic>
    </p:spTree>
    <p:extLst>
      <p:ext uri="{BB962C8B-B14F-4D97-AF65-F5344CB8AC3E}">
        <p14:creationId xmlns:p14="http://schemas.microsoft.com/office/powerpoint/2010/main" val="8478575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911B65-D623-76AC-F57B-FC02F9EB7284}"/>
              </a:ext>
            </a:extLst>
          </p:cNvPr>
          <p:cNvSpPr>
            <a:spLocks noGrp="1"/>
          </p:cNvSpPr>
          <p:nvPr>
            <p:ph type="body" idx="1"/>
          </p:nvPr>
        </p:nvSpPr>
        <p:spPr>
          <a:xfrm>
            <a:off x="314794" y="4781863"/>
            <a:ext cx="5486399" cy="1933730"/>
          </a:xfrm>
        </p:spPr>
        <p:txBody>
          <a:bodyPr>
            <a:normAutofit fontScale="85000" lnSpcReduction="10000"/>
          </a:bodyPr>
          <a:lstStyle/>
          <a:p>
            <a:r>
              <a:rPr lang="en-US" sz="1600" b="1" dirty="0">
                <a:solidFill>
                  <a:schemeClr val="bg1"/>
                </a:solidFill>
              </a:rPr>
              <a:t>Interpretation:</a:t>
            </a:r>
          </a:p>
          <a:p>
            <a:r>
              <a:rPr lang="en-US" sz="1600" dirty="0">
                <a:solidFill>
                  <a:schemeClr val="bg1"/>
                </a:solidFill>
              </a:rPr>
              <a:t>This chart illustrates a concerning trend where several companies receive substantially more negative feedback than positive feedback. The disparity highlights potential dissatisfaction among customers or users for most companies, with one company particularly standing out for its high negative feedback count.</a:t>
            </a:r>
          </a:p>
          <a:p>
            <a:endParaRPr lang="en-US" sz="1600" dirty="0">
              <a:solidFill>
                <a:schemeClr val="bg1"/>
              </a:solidFill>
            </a:endParaRPr>
          </a:p>
        </p:txBody>
      </p:sp>
      <p:pic>
        <p:nvPicPr>
          <p:cNvPr id="8" name="Content Placeholder 7" descr="A graph with different colored bars&#10;&#10;Description automatically generated">
            <a:extLst>
              <a:ext uri="{FF2B5EF4-FFF2-40B4-BE49-F238E27FC236}">
                <a16:creationId xmlns:a16="http://schemas.microsoft.com/office/drawing/2014/main" id="{4AE40322-178E-91E1-CA83-D88D7DA72D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4893" y="457099"/>
            <a:ext cx="5636300" cy="4189852"/>
          </a:xfrm>
        </p:spPr>
      </p:pic>
      <p:sp>
        <p:nvSpPr>
          <p:cNvPr id="5" name="Text Placeholder 4">
            <a:extLst>
              <a:ext uri="{FF2B5EF4-FFF2-40B4-BE49-F238E27FC236}">
                <a16:creationId xmlns:a16="http://schemas.microsoft.com/office/drawing/2014/main" id="{B833DDFE-54A9-13E8-3B65-F0E48755634B}"/>
              </a:ext>
            </a:extLst>
          </p:cNvPr>
          <p:cNvSpPr>
            <a:spLocks noGrp="1"/>
          </p:cNvSpPr>
          <p:nvPr>
            <p:ph type="body" sz="quarter" idx="3"/>
          </p:nvPr>
        </p:nvSpPr>
        <p:spPr>
          <a:xfrm>
            <a:off x="6768778" y="4796853"/>
            <a:ext cx="4639736" cy="1753950"/>
          </a:xfrm>
        </p:spPr>
        <p:txBody>
          <a:bodyPr>
            <a:noAutofit/>
          </a:bodyPr>
          <a:lstStyle/>
          <a:p>
            <a:r>
              <a:rPr lang="en-US" sz="1400" dirty="0">
                <a:solidFill>
                  <a:schemeClr val="bg1"/>
                </a:solidFill>
              </a:rPr>
              <a:t>Interpretation:</a:t>
            </a:r>
          </a:p>
          <a:p>
            <a:r>
              <a:rPr lang="en-US" sz="1400" dirty="0">
                <a:solidFill>
                  <a:schemeClr val="bg1"/>
                </a:solidFill>
              </a:rPr>
              <a:t>This histogram indicates that most reviews are concise, typically under 100 words, while longer reviews are rare. This could imply that users prefer to write brief comments rather than detailed accounts, or it might reflect the nature of the feedback being given.</a:t>
            </a:r>
          </a:p>
        </p:txBody>
      </p:sp>
      <p:pic>
        <p:nvPicPr>
          <p:cNvPr id="10" name="Content Placeholder 9" descr="A graph with a number of blue lines&#10;&#10;Description automatically generated with medium confidence">
            <a:extLst>
              <a:ext uri="{FF2B5EF4-FFF2-40B4-BE49-F238E27FC236}">
                <a16:creationId xmlns:a16="http://schemas.microsoft.com/office/drawing/2014/main" id="{5323E376-D379-CB00-8DBD-ABF3407CC7B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68778" y="457099"/>
            <a:ext cx="5073452" cy="4189852"/>
          </a:xfrm>
        </p:spPr>
      </p:pic>
    </p:spTree>
    <p:extLst>
      <p:ext uri="{BB962C8B-B14F-4D97-AF65-F5344CB8AC3E}">
        <p14:creationId xmlns:p14="http://schemas.microsoft.com/office/powerpoint/2010/main" val="37981562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FA9969C-C078-680A-6E61-65B712A72138}"/>
              </a:ext>
            </a:extLst>
          </p:cNvPr>
          <p:cNvSpPr>
            <a:spLocks noGrp="1"/>
          </p:cNvSpPr>
          <p:nvPr>
            <p:ph type="body" idx="1"/>
          </p:nvPr>
        </p:nvSpPr>
        <p:spPr>
          <a:xfrm>
            <a:off x="602605" y="5006716"/>
            <a:ext cx="4639736" cy="1633928"/>
          </a:xfrm>
        </p:spPr>
        <p:txBody>
          <a:bodyPr>
            <a:noAutofit/>
          </a:bodyPr>
          <a:lstStyle/>
          <a:p>
            <a:r>
              <a:rPr lang="en-US" sz="1600" dirty="0">
                <a:solidFill>
                  <a:schemeClr val="bg1"/>
                </a:solidFill>
              </a:rPr>
              <a:t>Interpretation:</a:t>
            </a:r>
          </a:p>
          <a:p>
            <a:r>
              <a:rPr lang="en-US" sz="1600" dirty="0">
                <a:solidFill>
                  <a:schemeClr val="bg1"/>
                </a:solidFill>
              </a:rPr>
              <a:t>This bar chart provides insight into user feedback behavior across different companies, suggesting that certain companies elicit more detailed responses from their users while others receive more concise feedback.</a:t>
            </a:r>
          </a:p>
        </p:txBody>
      </p:sp>
      <p:pic>
        <p:nvPicPr>
          <p:cNvPr id="11" name="Content Placeholder 10" descr="A graph of blue bars">
            <a:extLst>
              <a:ext uri="{FF2B5EF4-FFF2-40B4-BE49-F238E27FC236}">
                <a16:creationId xmlns:a16="http://schemas.microsoft.com/office/drawing/2014/main" id="{C27F9CEB-EE7D-923A-54A1-79E2916B77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9525" y="344774"/>
            <a:ext cx="5031924" cy="4437088"/>
          </a:xfrm>
        </p:spPr>
      </p:pic>
      <p:sp>
        <p:nvSpPr>
          <p:cNvPr id="8" name="Text Placeholder 7">
            <a:extLst>
              <a:ext uri="{FF2B5EF4-FFF2-40B4-BE49-F238E27FC236}">
                <a16:creationId xmlns:a16="http://schemas.microsoft.com/office/drawing/2014/main" id="{38989344-6312-5073-2A6A-85A0CA68528B}"/>
              </a:ext>
            </a:extLst>
          </p:cNvPr>
          <p:cNvSpPr>
            <a:spLocks noGrp="1"/>
          </p:cNvSpPr>
          <p:nvPr>
            <p:ph type="body" sz="quarter" idx="3"/>
          </p:nvPr>
        </p:nvSpPr>
        <p:spPr>
          <a:xfrm>
            <a:off x="6396023" y="4586992"/>
            <a:ext cx="5416452" cy="2143595"/>
          </a:xfrm>
        </p:spPr>
        <p:txBody>
          <a:bodyPr>
            <a:normAutofit fontScale="85000" lnSpcReduction="20000"/>
          </a:bodyPr>
          <a:lstStyle/>
          <a:p>
            <a:r>
              <a:rPr lang="en-US" dirty="0">
                <a:solidFill>
                  <a:schemeClr val="bg1"/>
                </a:solidFill>
              </a:rPr>
              <a:t>Interpretation:</a:t>
            </a:r>
          </a:p>
          <a:p>
            <a:r>
              <a:rPr lang="en-US" dirty="0">
                <a:solidFill>
                  <a:schemeClr val="bg1"/>
                </a:solidFill>
              </a:rPr>
              <a:t>This chart suggests that users tend to provide more detailed feedback when they give negative ratings, likely reflecting a desire to explain their dissatisfaction. In contrast, positive reviews are generally shorter, which could imply that users are more satisfied and feel less need to elaborate. </a:t>
            </a:r>
          </a:p>
        </p:txBody>
      </p:sp>
      <p:pic>
        <p:nvPicPr>
          <p:cNvPr id="13" name="Content Placeholder 12" descr="A graph of a review&#10;&#10;Description automatically generated with medium confidence">
            <a:extLst>
              <a:ext uri="{FF2B5EF4-FFF2-40B4-BE49-F238E27FC236}">
                <a16:creationId xmlns:a16="http://schemas.microsoft.com/office/drawing/2014/main" id="{3A75F4A9-2148-185B-2AF6-6F67C0C7E90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344774"/>
            <a:ext cx="5716475" cy="4302177"/>
          </a:xfrm>
        </p:spPr>
      </p:pic>
    </p:spTree>
    <p:extLst>
      <p:ext uri="{BB962C8B-B14F-4D97-AF65-F5344CB8AC3E}">
        <p14:creationId xmlns:p14="http://schemas.microsoft.com/office/powerpoint/2010/main" val="22176272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2" name="Straight Connector 5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98C66F4B-C4FA-A3EC-2C24-C1EAF61435FC}"/>
              </a:ext>
            </a:extLst>
          </p:cNvPr>
          <p:cNvSpPr>
            <a:spLocks noGrp="1"/>
          </p:cNvSpPr>
          <p:nvPr>
            <p:ph type="title"/>
          </p:nvPr>
        </p:nvSpPr>
        <p:spPr>
          <a:xfrm>
            <a:off x="8141110" y="639097"/>
            <a:ext cx="3401961" cy="5092259"/>
          </a:xfrm>
        </p:spPr>
        <p:txBody>
          <a:bodyPr vert="horz" lIns="91440" tIns="45720" rIns="91440" bIns="45720" rtlCol="0" anchor="b">
            <a:noAutofit/>
          </a:bodyPr>
          <a:lstStyle/>
          <a:p>
            <a:r>
              <a:rPr lang="en-US" sz="2000" dirty="0">
                <a:solidFill>
                  <a:schemeClr val="bg1"/>
                </a:solidFill>
              </a:rPr>
              <a:t>Interpretation:</a:t>
            </a:r>
            <a:br>
              <a:rPr lang="en-US" sz="2000" dirty="0">
                <a:solidFill>
                  <a:schemeClr val="bg1"/>
                </a:solidFill>
              </a:rPr>
            </a:br>
            <a:r>
              <a:rPr lang="en-US" sz="2000" dirty="0">
                <a:solidFill>
                  <a:schemeClr val="bg1"/>
                </a:solidFill>
              </a:rPr>
              <a:t>This chart illustrates how user feedback varies across different companies based on their ratings. The tendency for negative reviews to be longer suggests that customers feel more compelled to elaborate on their negative experiences. The variability indicated by the error bars highlights differences in how customers express their opinions across different companies, with "TMG" being a notable case for extended feedback.</a:t>
            </a:r>
          </a:p>
        </p:txBody>
      </p:sp>
      <p:pic>
        <p:nvPicPr>
          <p:cNvPr id="6" name="Content Placeholder 5" descr="A graph of a bar chart&#10;&#10;Description automatically generated with medium confidence">
            <a:extLst>
              <a:ext uri="{FF2B5EF4-FFF2-40B4-BE49-F238E27FC236}">
                <a16:creationId xmlns:a16="http://schemas.microsoft.com/office/drawing/2014/main" id="{C7C33F68-B211-6F0E-7890-9A3B4E98F507}"/>
              </a:ext>
            </a:extLst>
          </p:cNvPr>
          <p:cNvPicPr>
            <a:picLocks noChangeAspect="1"/>
          </p:cNvPicPr>
          <p:nvPr/>
        </p:nvPicPr>
        <p:blipFill>
          <a:blip r:embed="rId3">
            <a:extLst>
              <a:ext uri="{28A0092B-C50C-407E-A947-70E740481C1C}">
                <a14:useLocalDpi xmlns:a14="http://schemas.microsoft.com/office/drawing/2010/main" val="0"/>
              </a:ext>
            </a:extLst>
          </a:blip>
          <a:srcRect t="856" r="-1" b="-1"/>
          <a:stretch/>
        </p:blipFill>
        <p:spPr>
          <a:xfrm>
            <a:off x="30183" y="520263"/>
            <a:ext cx="7516034" cy="5092259"/>
          </a:xfrm>
          <a:prstGeom prst="rect">
            <a:avLst/>
          </a:prstGeom>
        </p:spPr>
      </p:pic>
      <p:cxnSp>
        <p:nvCxnSpPr>
          <p:cNvPr id="56" name="Straight Connector 5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694430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ED39-28D6-3D21-6726-B506662B19C2}"/>
              </a:ext>
            </a:extLst>
          </p:cNvPr>
          <p:cNvSpPr>
            <a:spLocks noGrp="1"/>
          </p:cNvSpPr>
          <p:nvPr>
            <p:ph type="title"/>
          </p:nvPr>
        </p:nvSpPr>
        <p:spPr>
          <a:xfrm>
            <a:off x="0" y="0"/>
            <a:ext cx="10058400" cy="1513157"/>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chemeClr val="bg1"/>
                </a:solidFill>
                <a:effectLst/>
                <a:latin typeface="Abadi" panose="020B0604020104020204" pitchFamily="34" charset="0"/>
              </a:rPr>
              <a:t>Before training the models on the data, the following steps are performed:</a:t>
            </a:r>
          </a:p>
        </p:txBody>
      </p:sp>
      <p:sp>
        <p:nvSpPr>
          <p:cNvPr id="4" name="Rectangle 1">
            <a:extLst>
              <a:ext uri="{FF2B5EF4-FFF2-40B4-BE49-F238E27FC236}">
                <a16:creationId xmlns:a16="http://schemas.microsoft.com/office/drawing/2014/main" id="{FA93F832-FF6E-F950-650D-3A3494CB412F}"/>
              </a:ext>
            </a:extLst>
          </p:cNvPr>
          <p:cNvSpPr>
            <a:spLocks noGrp="1" noChangeArrowheads="1"/>
          </p:cNvSpPr>
          <p:nvPr>
            <p:ph type="body" idx="1"/>
          </p:nvPr>
        </p:nvSpPr>
        <p:spPr bwMode="auto">
          <a:xfrm>
            <a:off x="0" y="1906090"/>
            <a:ext cx="1391351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bg1"/>
                </a:solidFill>
                <a:effectLst/>
                <a:latin typeface="Arial Nova Light" panose="020B0304020202020204" pitchFamily="34" charset="0"/>
              </a:rPr>
              <a:t>The textual ratings ('positive' and 'negative') are mapped to numerical values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Arial Nova Light" panose="020B0304020202020204" pitchFamily="34" charset="0"/>
              </a:rPr>
              <a:t>(1 and -1, respectively).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Nova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bg1"/>
                </a:solidFill>
                <a:effectLst/>
                <a:latin typeface="Arial Nova Light" panose="020B0304020202020204" pitchFamily="34" charset="0"/>
              </a:rPr>
              <a:t>The original rating column is dropped from the dataset.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bg1"/>
              </a:solidFill>
              <a:effectLst/>
              <a:latin typeface="Arial Nova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bg1"/>
                </a:solidFill>
                <a:effectLst/>
                <a:latin typeface="Arial Nova Light" panose="020B0304020202020204" pitchFamily="34" charset="0"/>
              </a:rPr>
              <a:t>The </a:t>
            </a:r>
            <a:r>
              <a:rPr kumimoji="0" lang="en-US" altLang="en-US" sz="2000" b="0" i="0" u="none" strike="noStrike" cap="none" normalizeH="0" baseline="0" dirty="0" err="1">
                <a:ln>
                  <a:noFill/>
                </a:ln>
                <a:solidFill>
                  <a:schemeClr val="bg1"/>
                </a:solidFill>
                <a:effectLst/>
                <a:latin typeface="Arial Nova Light" panose="020B0304020202020204" pitchFamily="34" charset="0"/>
              </a:rPr>
              <a:t>review_description</a:t>
            </a:r>
            <a:r>
              <a:rPr kumimoji="0" lang="en-US" altLang="en-US" sz="2000" b="0" i="0" u="none" strike="noStrike" cap="none" normalizeH="0" baseline="0" dirty="0">
                <a:ln>
                  <a:noFill/>
                </a:ln>
                <a:solidFill>
                  <a:schemeClr val="bg1"/>
                </a:solidFill>
                <a:effectLst/>
                <a:latin typeface="Arial Nova Light" panose="020B0304020202020204" pitchFamily="34" charset="0"/>
              </a:rPr>
              <a:t> column is assigned as features (X),while the </a:t>
            </a:r>
            <a:r>
              <a:rPr kumimoji="0" lang="en-US" altLang="en-US" sz="2000" b="0" i="0" u="none" strike="noStrike" cap="none" normalizeH="0" baseline="0" dirty="0" err="1">
                <a:ln>
                  <a:noFill/>
                </a:ln>
                <a:solidFill>
                  <a:schemeClr val="bg1"/>
                </a:solidFill>
                <a:effectLst/>
                <a:latin typeface="Arial Nova Light" panose="020B0304020202020204" pitchFamily="34" charset="0"/>
              </a:rPr>
              <a:t>rating_numeric</a:t>
            </a:r>
            <a:r>
              <a:rPr kumimoji="0" lang="en-US" altLang="en-US" sz="2000" b="0" i="0" u="none" strike="noStrike" cap="none" normalizeH="0" baseline="0" dirty="0">
                <a:ln>
                  <a:noFill/>
                </a:ln>
                <a:solidFill>
                  <a:schemeClr val="bg1"/>
                </a:solidFill>
                <a:effectLst/>
                <a:latin typeface="Arial Nova Light" panose="020B03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000" cap="none" dirty="0">
                <a:solidFill>
                  <a:schemeClr val="bg1"/>
                </a:solidFill>
                <a:latin typeface="Arial Nova Light" panose="020B0304020202020204" pitchFamily="34" charset="0"/>
              </a:rPr>
              <a:t>   </a:t>
            </a:r>
            <a:r>
              <a:rPr kumimoji="0" lang="en-US" altLang="en-US" sz="2000" b="0" i="0" u="none" strike="noStrike" cap="none" normalizeH="0" baseline="0" dirty="0">
                <a:ln>
                  <a:noFill/>
                </a:ln>
                <a:solidFill>
                  <a:schemeClr val="bg1"/>
                </a:solidFill>
                <a:effectLst/>
                <a:latin typeface="Arial Nova Light" panose="020B0304020202020204" pitchFamily="34" charset="0"/>
              </a:rPr>
              <a:t>column is assigned as labels (y).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Nova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bg1"/>
                </a:solidFill>
                <a:effectLst/>
                <a:latin typeface="Arial Nova Light" panose="020B0304020202020204" pitchFamily="34" charset="0"/>
              </a:rPr>
              <a:t>The text data is vectorized using </a:t>
            </a:r>
            <a:r>
              <a:rPr kumimoji="0" lang="en-US" altLang="en-US" sz="2000" b="0" i="0" u="none" strike="noStrike" cap="none" normalizeH="0" baseline="0" dirty="0" err="1">
                <a:ln>
                  <a:noFill/>
                </a:ln>
                <a:solidFill>
                  <a:schemeClr val="bg1"/>
                </a:solidFill>
                <a:effectLst/>
                <a:latin typeface="Arial Nova Light" panose="020B0304020202020204" pitchFamily="34" charset="0"/>
              </a:rPr>
              <a:t>TfidfVectorizer</a:t>
            </a:r>
            <a:r>
              <a:rPr kumimoji="0" lang="en-US" altLang="en-US" sz="2000" b="0" i="0" u="none" strike="noStrike" cap="none" normalizeH="0" baseline="0" dirty="0">
                <a:ln>
                  <a:noFill/>
                </a:ln>
                <a:solidFill>
                  <a:schemeClr val="bg1"/>
                </a:solidFill>
                <a:effectLst/>
                <a:latin typeface="Arial Nova Light" panose="020B0304020202020204" pitchFamily="34" charset="0"/>
              </a:rPr>
              <a:t>, converting the text into numerical form.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Nova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bg1"/>
                </a:solidFill>
                <a:effectLst/>
                <a:latin typeface="Arial Nova Light" panose="020B0304020202020204" pitchFamily="34" charset="0"/>
              </a:rPr>
              <a:t>The vectorized data is stored in a sparse </a:t>
            </a:r>
            <a:r>
              <a:rPr kumimoji="0" lang="en-US" altLang="en-US" sz="2000" b="0" i="0" u="none" strike="noStrike" cap="none" normalizeH="0" baseline="0" dirty="0" err="1">
                <a:ln>
                  <a:noFill/>
                </a:ln>
                <a:solidFill>
                  <a:schemeClr val="bg1"/>
                </a:solidFill>
                <a:effectLst/>
                <a:latin typeface="Arial Nova Light" panose="020B0304020202020204" pitchFamily="34" charset="0"/>
              </a:rPr>
              <a:t>DataFrame</a:t>
            </a:r>
            <a:r>
              <a:rPr kumimoji="0" lang="en-US" altLang="en-US" sz="2000" b="0" i="0" u="none" strike="noStrike" cap="none" normalizeH="0" baseline="0" dirty="0">
                <a:ln>
                  <a:noFill/>
                </a:ln>
                <a:solidFill>
                  <a:schemeClr val="bg1"/>
                </a:solidFill>
                <a:effectLst/>
                <a:latin typeface="Arial Nova Light" panose="020B0304020202020204" pitchFamily="34" charset="0"/>
              </a:rPr>
              <a:t> for efficient processing.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Nova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Nova Light" panose="020B0304020202020204" pitchFamily="34" charset="0"/>
              </a:rPr>
              <a:t>These steps prepare the dataset for model training.</a:t>
            </a:r>
          </a:p>
        </p:txBody>
      </p:sp>
    </p:spTree>
    <p:extLst>
      <p:ext uri="{BB962C8B-B14F-4D97-AF65-F5344CB8AC3E}">
        <p14:creationId xmlns:p14="http://schemas.microsoft.com/office/powerpoint/2010/main" val="39968238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248E-E3BF-DDEA-FD1B-DFF5FCDD7DD1}"/>
              </a:ext>
            </a:extLst>
          </p:cNvPr>
          <p:cNvSpPr>
            <a:spLocks noGrp="1"/>
          </p:cNvSpPr>
          <p:nvPr>
            <p:ph type="title"/>
          </p:nvPr>
        </p:nvSpPr>
        <p:spPr>
          <a:xfrm>
            <a:off x="407733" y="384947"/>
            <a:ext cx="10058400" cy="1947222"/>
          </a:xfrm>
        </p:spPr>
        <p:txBody>
          <a:bodyPr/>
          <a:lstStyle/>
          <a:p>
            <a:r>
              <a:rPr lang="en-GB" dirty="0">
                <a:solidFill>
                  <a:schemeClr val="bg1"/>
                </a:solidFill>
              </a:rPr>
              <a:t>Models :</a:t>
            </a:r>
            <a:endParaRPr lang="en-US" dirty="0">
              <a:solidFill>
                <a:schemeClr val="bg1"/>
              </a:solidFill>
            </a:endParaRPr>
          </a:p>
        </p:txBody>
      </p:sp>
      <p:graphicFrame>
        <p:nvGraphicFramePr>
          <p:cNvPr id="5" name="Text Placeholder 2">
            <a:extLst>
              <a:ext uri="{FF2B5EF4-FFF2-40B4-BE49-F238E27FC236}">
                <a16:creationId xmlns:a16="http://schemas.microsoft.com/office/drawing/2014/main" id="{3B771ECD-B405-34DE-4AFE-EB336B31F387}"/>
              </a:ext>
            </a:extLst>
          </p:cNvPr>
          <p:cNvGraphicFramePr/>
          <p:nvPr>
            <p:extLst>
              <p:ext uri="{D42A27DB-BD31-4B8C-83A1-F6EECF244321}">
                <p14:modId xmlns:p14="http://schemas.microsoft.com/office/powerpoint/2010/main" val="1102906948"/>
              </p:ext>
            </p:extLst>
          </p:nvPr>
        </p:nvGraphicFramePr>
        <p:xfrm>
          <a:off x="527654" y="2965657"/>
          <a:ext cx="10058400" cy="2533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52389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5EA69-E2AB-C92E-6DDD-0FC2A203E13D}"/>
              </a:ext>
            </a:extLst>
          </p:cNvPr>
          <p:cNvSpPr>
            <a:spLocks noGrp="1"/>
          </p:cNvSpPr>
          <p:nvPr>
            <p:ph type="title"/>
          </p:nvPr>
        </p:nvSpPr>
        <p:spPr>
          <a:xfrm>
            <a:off x="6411685" y="634946"/>
            <a:ext cx="5127171" cy="1450757"/>
          </a:xfrm>
        </p:spPr>
        <p:txBody>
          <a:bodyPr vert="horz" lIns="91440" tIns="45720" rIns="91440" bIns="45720" rtlCol="0" anchor="b">
            <a:normAutofit fontScale="90000"/>
          </a:bodyPr>
          <a:lstStyle/>
          <a:p>
            <a:r>
              <a:rPr lang="en-US" sz="5400" dirty="0">
                <a:solidFill>
                  <a:schemeClr val="bg1"/>
                </a:solidFill>
              </a:rPr>
              <a:t>Logistic regression </a:t>
            </a:r>
          </a:p>
        </p:txBody>
      </p:sp>
      <p:pic>
        <p:nvPicPr>
          <p:cNvPr id="7" name="Content Placeholder 6" descr="A screenshot of a computer&#10;&#10;Description automatically generated">
            <a:extLst>
              <a:ext uri="{FF2B5EF4-FFF2-40B4-BE49-F238E27FC236}">
                <a16:creationId xmlns:a16="http://schemas.microsoft.com/office/drawing/2014/main" id="{67A39688-A0E6-3BCA-DA4B-ACF77F812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192" y="634946"/>
            <a:ext cx="5115347" cy="5119467"/>
          </a:xfrm>
          <a:prstGeom prst="rect">
            <a:avLst/>
          </a:prstGeom>
        </p:spPr>
      </p:pic>
      <p:cxnSp>
        <p:nvCxnSpPr>
          <p:cNvPr id="18" name="Straight Connector 17">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AF55310-A8C7-9930-9B93-9B3547D68DFA}"/>
              </a:ext>
            </a:extLst>
          </p:cNvPr>
          <p:cNvSpPr>
            <a:spLocks noGrp="1"/>
          </p:cNvSpPr>
          <p:nvPr>
            <p:ph type="body" sz="half" idx="2"/>
          </p:nvPr>
        </p:nvSpPr>
        <p:spPr>
          <a:xfrm>
            <a:off x="6411684" y="2407436"/>
            <a:ext cx="5127172" cy="3461658"/>
          </a:xfrm>
        </p:spPr>
        <p:txBody>
          <a:bodyPr vert="horz" lIns="0" tIns="45720" rIns="0" bIns="45720" rtlCol="0">
            <a:normAutofit/>
          </a:bodyPr>
          <a:lstStyle/>
          <a:p>
            <a:pPr>
              <a:lnSpc>
                <a:spcPct val="100000"/>
              </a:lnSpc>
            </a:pPr>
            <a:r>
              <a:rPr lang="en-US" sz="2000" dirty="0">
                <a:solidFill>
                  <a:schemeClr val="tx1">
                    <a:lumMod val="75000"/>
                    <a:lumOff val="25000"/>
                  </a:schemeClr>
                </a:solidFill>
              </a:rPr>
              <a:t>L</a:t>
            </a:r>
            <a:r>
              <a:rPr lang="en-US" sz="2000" dirty="0">
                <a:solidFill>
                  <a:schemeClr val="bg1"/>
                </a:solidFill>
              </a:rPr>
              <a:t>ogistic Regression trains by adjusting weights to find a decision boundary that separates classes. It uses a logistic function to predict probabilities and minimizes errors through optimization, with regularization to prevent overfitting. The model is trained on the training data, and its performance is evaluated on both training and test datasets using specified parameters and the `</a:t>
            </a:r>
            <a:r>
              <a:rPr lang="en-US" sz="2000" dirty="0" err="1">
                <a:solidFill>
                  <a:schemeClr val="bg1"/>
                </a:solidFill>
              </a:rPr>
              <a:t>evaluate_model</a:t>
            </a:r>
            <a:r>
              <a:rPr lang="en-US" sz="2000" dirty="0">
                <a:solidFill>
                  <a:schemeClr val="bg1"/>
                </a:solidFill>
              </a:rPr>
              <a:t>` function.</a:t>
            </a:r>
          </a:p>
        </p:txBody>
      </p:sp>
      <p:sp>
        <p:nvSpPr>
          <p:cNvPr id="20" name="Rectangle 19">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690083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a:extLst>
            <a:ext uri="{FF2B5EF4-FFF2-40B4-BE49-F238E27FC236}">
              <a16:creationId xmlns:a16="http://schemas.microsoft.com/office/drawing/2014/main" id="{8098C3A1-2A9A-6F94-1193-7B96AA14D54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BBC685AB-8CE0-1E5C-4614-A1626D22B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BF4EEC63-8006-FC1F-33A1-9284C2D6B5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E012453-EAD2-AAC4-32EA-69A9B8B12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14726-B543-95DE-D881-8C08747DFD8E}"/>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5400" dirty="0">
                <a:solidFill>
                  <a:schemeClr val="bg1"/>
                </a:solidFill>
              </a:rPr>
              <a:t>Naïve bayes </a:t>
            </a:r>
          </a:p>
        </p:txBody>
      </p:sp>
      <p:cxnSp>
        <p:nvCxnSpPr>
          <p:cNvPr id="18" name="Straight Connector 17">
            <a:extLst>
              <a:ext uri="{FF2B5EF4-FFF2-40B4-BE49-F238E27FC236}">
                <a16:creationId xmlns:a16="http://schemas.microsoft.com/office/drawing/2014/main" id="{DFE245DD-C5C4-BA2F-4516-409C86A14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D7BB1664-B046-5388-0559-ECF68C1C94D9}"/>
              </a:ext>
            </a:extLst>
          </p:cNvPr>
          <p:cNvSpPr>
            <a:spLocks noGrp="1"/>
          </p:cNvSpPr>
          <p:nvPr>
            <p:ph type="body" sz="half" idx="2"/>
          </p:nvPr>
        </p:nvSpPr>
        <p:spPr>
          <a:xfrm>
            <a:off x="6411684" y="2407436"/>
            <a:ext cx="5127172" cy="3461653"/>
          </a:xfrm>
        </p:spPr>
        <p:txBody>
          <a:bodyPr vert="horz" lIns="0" tIns="45720" rIns="0" bIns="45720" rtlCol="0">
            <a:normAutofit lnSpcReduction="10000"/>
          </a:bodyPr>
          <a:lstStyle/>
          <a:p>
            <a:pPr>
              <a:lnSpc>
                <a:spcPct val="100000"/>
              </a:lnSpc>
            </a:pPr>
            <a:r>
              <a:rPr lang="en-US" sz="2000" dirty="0">
                <a:solidFill>
                  <a:schemeClr val="bg1"/>
                </a:solidFill>
              </a:rPr>
              <a:t>Naive Bayes trains by estimating the probability of each class based on the feature distributions. It applies Bayes' theorem with the assumption of feature independence, calculating the likelihood of each class given the features. The model uses the training data to learn the class probabilities and feature distributions, with regularization helping to manage overfitting. After training, the model’s performance is evaluated on both the training and test datasets using the specified parameters and the </a:t>
            </a:r>
            <a:r>
              <a:rPr lang="en-US" sz="2000" dirty="0" err="1">
                <a:solidFill>
                  <a:schemeClr val="bg1"/>
                </a:solidFill>
              </a:rPr>
              <a:t>evaluate_model</a:t>
            </a:r>
            <a:r>
              <a:rPr lang="en-US" sz="2000" dirty="0">
                <a:solidFill>
                  <a:schemeClr val="bg1"/>
                </a:solidFill>
              </a:rPr>
              <a:t> function.</a:t>
            </a:r>
          </a:p>
        </p:txBody>
      </p:sp>
      <p:sp>
        <p:nvSpPr>
          <p:cNvPr id="20" name="Rectangle 19">
            <a:extLst>
              <a:ext uri="{FF2B5EF4-FFF2-40B4-BE49-F238E27FC236}">
                <a16:creationId xmlns:a16="http://schemas.microsoft.com/office/drawing/2014/main" id="{031C2BEF-39E0-922C-2206-EDA27D39F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Content Placeholder 7" descr="A screenshot of a computer&#10;&#10;Description automatically generated">
            <a:extLst>
              <a:ext uri="{FF2B5EF4-FFF2-40B4-BE49-F238E27FC236}">
                <a16:creationId xmlns:a16="http://schemas.microsoft.com/office/drawing/2014/main" id="{A1532E58-946D-9130-CE37-200A198FE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338" y="756747"/>
            <a:ext cx="5249008" cy="5112343"/>
          </a:xfrm>
        </p:spPr>
      </p:pic>
    </p:spTree>
    <p:extLst>
      <p:ext uri="{BB962C8B-B14F-4D97-AF65-F5344CB8AC3E}">
        <p14:creationId xmlns:p14="http://schemas.microsoft.com/office/powerpoint/2010/main" val="38488489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46B8A-F2E2-36C2-3175-9587B1135382}"/>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GB" sz="3200">
                <a:solidFill>
                  <a:schemeClr val="bg1"/>
                </a:solidFill>
              </a:rPr>
              <a:t>Team Members:</a:t>
            </a:r>
            <a:br>
              <a:rPr lang="en-GB" sz="3200">
                <a:solidFill>
                  <a:schemeClr val="bg1"/>
                </a:solidFill>
              </a:rPr>
            </a:br>
            <a:endParaRPr lang="en-US" sz="3200">
              <a:solidFill>
                <a:schemeClr val="bg1"/>
              </a:solidFill>
            </a:endParaRPr>
          </a:p>
        </p:txBody>
      </p:sp>
      <p:sp useBgFill="1">
        <p:nvSpPr>
          <p:cNvPr id="3" name="Content Placeholder 2">
            <a:extLst>
              <a:ext uri="{FF2B5EF4-FFF2-40B4-BE49-F238E27FC236}">
                <a16:creationId xmlns:a16="http://schemas.microsoft.com/office/drawing/2014/main" id="{5C608690-7FA4-9D20-9CA8-AF9FF0E8E07E}"/>
              </a:ext>
            </a:extLst>
          </p:cNvPr>
          <p:cNvSpPr>
            <a:spLocks noGrp="1"/>
          </p:cNvSpPr>
          <p:nvPr>
            <p:ph idx="1"/>
          </p:nvPr>
        </p:nvSpPr>
        <p:spPr>
          <a:xfrm>
            <a:off x="6570206" y="1111753"/>
            <a:ext cx="5057396" cy="4628275"/>
          </a:xfrm>
        </p:spPr>
        <p:txBody>
          <a:bodyPr anchor="ctr">
            <a:normAutofit/>
          </a:bodyPr>
          <a:lstStyle/>
          <a:p>
            <a:r>
              <a:rPr lang="en-GB" dirty="0">
                <a:solidFill>
                  <a:schemeClr val="tx1">
                    <a:lumMod val="85000"/>
                    <a:lumOff val="15000"/>
                  </a:schemeClr>
                </a:solidFill>
              </a:rPr>
              <a:t>1- Mohammed Atallah</a:t>
            </a:r>
          </a:p>
          <a:p>
            <a:r>
              <a:rPr lang="en-GB" dirty="0">
                <a:solidFill>
                  <a:schemeClr val="tx1">
                    <a:lumMod val="85000"/>
                    <a:lumOff val="15000"/>
                  </a:schemeClr>
                </a:solidFill>
              </a:rPr>
              <a:t>2-Mahmoud Abo </a:t>
            </a:r>
            <a:r>
              <a:rPr lang="en-GB" dirty="0" err="1">
                <a:solidFill>
                  <a:schemeClr val="tx1">
                    <a:lumMod val="85000"/>
                    <a:lumOff val="15000"/>
                  </a:schemeClr>
                </a:solidFill>
              </a:rPr>
              <a:t>Elnaga</a:t>
            </a:r>
            <a:endParaRPr lang="en-GB" dirty="0">
              <a:solidFill>
                <a:schemeClr val="tx1">
                  <a:lumMod val="85000"/>
                  <a:lumOff val="15000"/>
                </a:schemeClr>
              </a:solidFill>
            </a:endParaRPr>
          </a:p>
          <a:p>
            <a:r>
              <a:rPr lang="en-GB" dirty="0">
                <a:solidFill>
                  <a:schemeClr val="tx1">
                    <a:lumMod val="85000"/>
                    <a:lumOff val="15000"/>
                  </a:schemeClr>
                </a:solidFill>
              </a:rPr>
              <a:t>3- Seif </a:t>
            </a:r>
          </a:p>
          <a:p>
            <a:r>
              <a:rPr lang="en-GB" dirty="0">
                <a:solidFill>
                  <a:schemeClr val="tx1">
                    <a:lumMod val="85000"/>
                    <a:lumOff val="15000"/>
                  </a:schemeClr>
                </a:solidFill>
              </a:rPr>
              <a:t>4-Salma Elghanam </a:t>
            </a:r>
          </a:p>
          <a:p>
            <a:r>
              <a:rPr lang="en-GB" dirty="0">
                <a:solidFill>
                  <a:schemeClr val="tx1">
                    <a:lumMod val="85000"/>
                    <a:lumOff val="15000"/>
                  </a:schemeClr>
                </a:solidFill>
              </a:rPr>
              <a:t>5-Menna Elsayed</a:t>
            </a:r>
          </a:p>
          <a:p>
            <a:r>
              <a:rPr lang="en-GB" dirty="0">
                <a:solidFill>
                  <a:schemeClr val="tx1">
                    <a:lumMod val="85000"/>
                    <a:lumOff val="15000"/>
                  </a:schemeClr>
                </a:solidFill>
              </a:rPr>
              <a:t>6-Fatma</a:t>
            </a:r>
          </a:p>
          <a:p>
            <a:endParaRPr lang="en-GB" dirty="0">
              <a:solidFill>
                <a:schemeClr val="tx1">
                  <a:lumMod val="85000"/>
                  <a:lumOff val="15000"/>
                </a:schemeClr>
              </a:solidFill>
            </a:endParaRPr>
          </a:p>
          <a:p>
            <a:endParaRPr lang="en-GB" dirty="0">
              <a:solidFill>
                <a:schemeClr val="tx1">
                  <a:lumMod val="85000"/>
                  <a:lumOff val="15000"/>
                </a:schemeClr>
              </a:solidFill>
            </a:endParaRPr>
          </a:p>
          <a:p>
            <a:endParaRPr lang="en-US" dirty="0">
              <a:solidFill>
                <a:schemeClr val="tx1">
                  <a:lumMod val="85000"/>
                  <a:lumOff val="15000"/>
                </a:schemeClr>
              </a:solidFill>
            </a:endParaRPr>
          </a:p>
        </p:txBody>
      </p:sp>
    </p:spTree>
    <p:extLst>
      <p:ext uri="{BB962C8B-B14F-4D97-AF65-F5344CB8AC3E}">
        <p14:creationId xmlns:p14="http://schemas.microsoft.com/office/powerpoint/2010/main" val="4699714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a:extLst>
            <a:ext uri="{FF2B5EF4-FFF2-40B4-BE49-F238E27FC236}">
              <a16:creationId xmlns:a16="http://schemas.microsoft.com/office/drawing/2014/main" id="{06B55039-AE38-2343-6C92-6F8286E87C6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3F38ECD1-FDB0-93B1-5C98-29F6F33D6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0C4B2D29-957E-DF10-2ECB-8873EED29E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94AC1E0-2902-5534-44C6-3D891F5B2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BF090-7E1F-BAB3-AA57-95C9F8217F1B}"/>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GB" sz="5400" dirty="0">
                <a:solidFill>
                  <a:schemeClr val="bg1"/>
                </a:solidFill>
              </a:rPr>
              <a:t>Random forest </a:t>
            </a:r>
            <a:endParaRPr lang="en-US" sz="5400" dirty="0">
              <a:solidFill>
                <a:schemeClr val="bg1"/>
              </a:solidFill>
            </a:endParaRPr>
          </a:p>
        </p:txBody>
      </p:sp>
      <p:cxnSp>
        <p:nvCxnSpPr>
          <p:cNvPr id="18" name="Straight Connector 17">
            <a:extLst>
              <a:ext uri="{FF2B5EF4-FFF2-40B4-BE49-F238E27FC236}">
                <a16:creationId xmlns:a16="http://schemas.microsoft.com/office/drawing/2014/main" id="{F7562A1D-B3BC-2AB9-256E-A79E00204E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4EB7631-E125-2371-851F-ED754CD1C1C1}"/>
              </a:ext>
            </a:extLst>
          </p:cNvPr>
          <p:cNvSpPr>
            <a:spLocks noGrp="1"/>
          </p:cNvSpPr>
          <p:nvPr>
            <p:ph type="body" sz="half" idx="2"/>
          </p:nvPr>
        </p:nvSpPr>
        <p:spPr>
          <a:xfrm>
            <a:off x="6411684" y="2407436"/>
            <a:ext cx="5127172" cy="3805039"/>
          </a:xfrm>
        </p:spPr>
        <p:txBody>
          <a:bodyPr vert="horz" lIns="0" tIns="45720" rIns="0" bIns="45720" rtlCol="0">
            <a:normAutofit fontScale="92500" lnSpcReduction="10000"/>
          </a:bodyPr>
          <a:lstStyle/>
          <a:p>
            <a:pPr>
              <a:lnSpc>
                <a:spcPct val="100000"/>
              </a:lnSpc>
            </a:pPr>
            <a:r>
              <a:rPr lang="en-US" sz="2000" dirty="0">
                <a:solidFill>
                  <a:schemeClr val="bg1"/>
                </a:solidFill>
              </a:rPr>
              <a:t>Random Forest trains by constructing multiple decision trees, each trained on a random subset of the data. It uses an ensemble learning technique to combine the predictions of individual trees for improved accuracy. Each tree predicts a class, and the class with the majority vote becomes the final prediction. The model is trained on the training data, and its performance is evaluated on both the training and test datasets using specified parameters and the `</a:t>
            </a:r>
            <a:r>
              <a:rPr lang="en-US" sz="2000" dirty="0" err="1">
                <a:solidFill>
                  <a:schemeClr val="bg1"/>
                </a:solidFill>
              </a:rPr>
              <a:t>evaluate_model</a:t>
            </a:r>
            <a:r>
              <a:rPr lang="en-US" sz="2000" dirty="0">
                <a:solidFill>
                  <a:schemeClr val="bg1"/>
                </a:solidFill>
              </a:rPr>
              <a:t>` function, with regularization techniques to prevent overfitting and enhance generalization.</a:t>
            </a:r>
          </a:p>
        </p:txBody>
      </p:sp>
      <p:sp>
        <p:nvSpPr>
          <p:cNvPr id="20" name="Rectangle 19">
            <a:extLst>
              <a:ext uri="{FF2B5EF4-FFF2-40B4-BE49-F238E27FC236}">
                <a16:creationId xmlns:a16="http://schemas.microsoft.com/office/drawing/2014/main" id="{8A007188-8C4E-6548-A8BF-2EC3EDE2F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Content Placeholder 6" descr="A screenshot of a computer&#10;&#10;Description automatically generated">
            <a:extLst>
              <a:ext uri="{FF2B5EF4-FFF2-40B4-BE49-F238E27FC236}">
                <a16:creationId xmlns:a16="http://schemas.microsoft.com/office/drawing/2014/main" id="{4759F922-E448-2BAB-DBE9-1C8BB466D9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4" y="1014078"/>
            <a:ext cx="5024813" cy="4693035"/>
          </a:xfrm>
        </p:spPr>
      </p:pic>
    </p:spTree>
    <p:extLst>
      <p:ext uri="{BB962C8B-B14F-4D97-AF65-F5344CB8AC3E}">
        <p14:creationId xmlns:p14="http://schemas.microsoft.com/office/powerpoint/2010/main" val="18773287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a:extLst>
            <a:ext uri="{FF2B5EF4-FFF2-40B4-BE49-F238E27FC236}">
              <a16:creationId xmlns:a16="http://schemas.microsoft.com/office/drawing/2014/main" id="{419ABE66-348E-B81E-0402-5323F2E2F7DB}"/>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351A549-3C24-8139-52AD-655D58F70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3DD2227B-B747-D142-13AF-7EAEAA5636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06F0ABF-BC5A-E75D-1F40-F1F5D0E5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FA84D-C608-F051-0DB1-C4E9BF23DC0F}"/>
              </a:ext>
            </a:extLst>
          </p:cNvPr>
          <p:cNvSpPr>
            <a:spLocks noGrp="1"/>
          </p:cNvSpPr>
          <p:nvPr>
            <p:ph type="title"/>
          </p:nvPr>
        </p:nvSpPr>
        <p:spPr>
          <a:xfrm>
            <a:off x="6514044" y="1485260"/>
            <a:ext cx="5127171" cy="1334297"/>
          </a:xfrm>
        </p:spPr>
        <p:txBody>
          <a:bodyPr vert="horz" lIns="91440" tIns="45720" rIns="91440" bIns="45720" rtlCol="0" anchor="b">
            <a:normAutofit fontScale="90000"/>
          </a:bodyPr>
          <a:lstStyle/>
          <a:p>
            <a:br>
              <a:rPr lang="ar-EG" sz="3200" baseline="0" dirty="0"/>
            </a:br>
            <a:br>
              <a:rPr lang="ar-EG" sz="3200" baseline="0" dirty="0"/>
            </a:br>
            <a:br>
              <a:rPr lang="ar-EG" sz="3200" baseline="0" dirty="0"/>
            </a:br>
            <a:br>
              <a:rPr lang="ar-EG" sz="3200" baseline="0" dirty="0"/>
            </a:br>
            <a:br>
              <a:rPr lang="ar-EG" sz="3200" baseline="0" dirty="0"/>
            </a:br>
            <a:br>
              <a:rPr lang="ar-EG" sz="3200" baseline="0" dirty="0"/>
            </a:br>
            <a:r>
              <a:rPr lang="en-US" sz="3200" baseline="0" dirty="0"/>
              <a:t>support vector machine (linear SVC)</a:t>
            </a:r>
            <a:br>
              <a:rPr lang="en-US" sz="3200" dirty="0"/>
            </a:br>
            <a:endParaRPr lang="en-US" sz="5400" dirty="0">
              <a:solidFill>
                <a:schemeClr val="bg1"/>
              </a:solidFill>
            </a:endParaRPr>
          </a:p>
        </p:txBody>
      </p:sp>
      <p:cxnSp>
        <p:nvCxnSpPr>
          <p:cNvPr id="18" name="Straight Connector 17">
            <a:extLst>
              <a:ext uri="{FF2B5EF4-FFF2-40B4-BE49-F238E27FC236}">
                <a16:creationId xmlns:a16="http://schemas.microsoft.com/office/drawing/2014/main" id="{B883DE46-5647-C105-4C7A-638B475F0B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B37E214-3FF7-B781-EBD4-D8857151DB59}"/>
              </a:ext>
            </a:extLst>
          </p:cNvPr>
          <p:cNvSpPr>
            <a:spLocks noGrp="1"/>
          </p:cNvSpPr>
          <p:nvPr>
            <p:ph type="body" sz="half" idx="2"/>
          </p:nvPr>
        </p:nvSpPr>
        <p:spPr>
          <a:xfrm>
            <a:off x="6411684" y="2407436"/>
            <a:ext cx="5127172" cy="3805039"/>
          </a:xfrm>
        </p:spPr>
        <p:txBody>
          <a:bodyPr vert="horz" lIns="0" tIns="45720" rIns="0" bIns="45720" rtlCol="0">
            <a:normAutofit fontScale="92500" lnSpcReduction="10000"/>
          </a:bodyPr>
          <a:lstStyle/>
          <a:p>
            <a:pPr>
              <a:lnSpc>
                <a:spcPct val="100000"/>
              </a:lnSpc>
            </a:pPr>
            <a:r>
              <a:rPr lang="en-US" sz="2000" dirty="0">
                <a:solidFill>
                  <a:schemeClr val="bg1"/>
                </a:solidFill>
              </a:rPr>
              <a:t>The SVC model (Support Vector Classifier) trains by finding the optimal hyperplane that best separates classes in the feature space. It uses a linear kernel to classify data points and minimizes errors through optimization. Regularization is applied to control the margin width and prevent overfitting. The model is trained using the training data, and the optimal parameters are found using `</a:t>
            </a:r>
            <a:r>
              <a:rPr lang="en-US" sz="2000" dirty="0" err="1">
                <a:solidFill>
                  <a:schemeClr val="bg1"/>
                </a:solidFill>
              </a:rPr>
              <a:t>GridSearchCV</a:t>
            </a:r>
            <a:r>
              <a:rPr lang="en-US" sz="2000" dirty="0">
                <a:solidFill>
                  <a:schemeClr val="bg1"/>
                </a:solidFill>
              </a:rPr>
              <a:t>`, which performs an exhaustive search over a parameter grid. After training, the model’s best parameters and accuracy are printed. The performance of the SVC model is evaluated using the specified parameters and cross-validation (CV).</a:t>
            </a:r>
          </a:p>
        </p:txBody>
      </p:sp>
      <p:sp>
        <p:nvSpPr>
          <p:cNvPr id="20" name="Rectangle 19">
            <a:extLst>
              <a:ext uri="{FF2B5EF4-FFF2-40B4-BE49-F238E27FC236}">
                <a16:creationId xmlns:a16="http://schemas.microsoft.com/office/drawing/2014/main" id="{2AD7FAF9-00D0-2CCA-40E3-90125008F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Content Placeholder 7" descr="A screenshot of a computer&#10;&#10;Description automatically generated">
            <a:extLst>
              <a:ext uri="{FF2B5EF4-FFF2-40B4-BE49-F238E27FC236}">
                <a16:creationId xmlns:a16="http://schemas.microsoft.com/office/drawing/2014/main" id="{104EA9A5-E1A8-923C-603A-D0349760E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438" y="1229710"/>
            <a:ext cx="5127171" cy="4824247"/>
          </a:xfrm>
        </p:spPr>
      </p:pic>
    </p:spTree>
    <p:extLst>
      <p:ext uri="{BB962C8B-B14F-4D97-AF65-F5344CB8AC3E}">
        <p14:creationId xmlns:p14="http://schemas.microsoft.com/office/powerpoint/2010/main" val="10087524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45762-9D8B-FE49-7553-F5AD7C270800}"/>
              </a:ext>
            </a:extLst>
          </p:cNvPr>
          <p:cNvSpPr>
            <a:spLocks noGrp="1"/>
          </p:cNvSpPr>
          <p:nvPr>
            <p:ph type="title"/>
          </p:nvPr>
        </p:nvSpPr>
        <p:spPr>
          <a:xfrm>
            <a:off x="5172074" y="286603"/>
            <a:ext cx="5983605" cy="1450757"/>
          </a:xfrm>
        </p:spPr>
        <p:txBody>
          <a:bodyPr>
            <a:normAutofit/>
          </a:bodyPr>
          <a:lstStyle/>
          <a:p>
            <a:r>
              <a:rPr lang="en-GB" dirty="0">
                <a:solidFill>
                  <a:schemeClr val="bg1"/>
                </a:solidFill>
              </a:rPr>
              <a:t>Deployment using </a:t>
            </a:r>
            <a:r>
              <a:rPr lang="en-GB" dirty="0" err="1">
                <a:solidFill>
                  <a:schemeClr val="bg1"/>
                </a:solidFill>
              </a:rPr>
              <a:t>Streamlit</a:t>
            </a:r>
            <a:r>
              <a:rPr lang="en-GB" dirty="0">
                <a:solidFill>
                  <a:schemeClr val="bg1"/>
                </a:solidFill>
              </a:rPr>
              <a:t>:</a:t>
            </a:r>
            <a:endParaRPr lang="en-US" dirty="0">
              <a:solidFill>
                <a:schemeClr val="bg1"/>
              </a:solidFill>
            </a:endParaRPr>
          </a:p>
        </p:txBody>
      </p:sp>
      <p:pic>
        <p:nvPicPr>
          <p:cNvPr id="5" name="Picture 4" descr="Top view of cubes connected with black lines">
            <a:extLst>
              <a:ext uri="{FF2B5EF4-FFF2-40B4-BE49-F238E27FC236}">
                <a16:creationId xmlns:a16="http://schemas.microsoft.com/office/drawing/2014/main" id="{5B7C44B1-1A8F-6C3B-124F-597612CCEBD5}"/>
              </a:ext>
            </a:extLst>
          </p:cNvPr>
          <p:cNvPicPr>
            <a:picLocks noChangeAspect="1"/>
          </p:cNvPicPr>
          <p:nvPr/>
        </p:nvPicPr>
        <p:blipFill>
          <a:blip r:embed="rId2"/>
          <a:srcRect l="29917" r="19995"/>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768D3C8-161D-E983-7804-E49C1C285E75}"/>
              </a:ext>
            </a:extLst>
          </p:cNvPr>
          <p:cNvSpPr>
            <a:spLocks noGrp="1"/>
          </p:cNvSpPr>
          <p:nvPr>
            <p:ph idx="1"/>
          </p:nvPr>
        </p:nvSpPr>
        <p:spPr>
          <a:xfrm>
            <a:off x="5172074" y="1917852"/>
            <a:ext cx="5983606" cy="4782742"/>
          </a:xfrm>
        </p:spPr>
        <p:txBody>
          <a:bodyPr>
            <a:noAutofit/>
          </a:bodyPr>
          <a:lstStyle/>
          <a:p>
            <a:pPr>
              <a:lnSpc>
                <a:spcPct val="100000"/>
              </a:lnSpc>
            </a:pPr>
            <a:r>
              <a:rPr lang="en-US" sz="1800" dirty="0">
                <a:solidFill>
                  <a:schemeClr val="bg1"/>
                </a:solidFill>
              </a:rPr>
              <a:t>deploying a Logistic Regression model with </a:t>
            </a:r>
            <a:r>
              <a:rPr lang="en-US" sz="1800" dirty="0" err="1">
                <a:solidFill>
                  <a:schemeClr val="bg1"/>
                </a:solidFill>
              </a:rPr>
              <a:t>Streamlit</a:t>
            </a:r>
            <a:r>
              <a:rPr lang="en-US" sz="1800" dirty="0">
                <a:solidFill>
                  <a:schemeClr val="bg1"/>
                </a:solidFill>
              </a:rPr>
              <a:t>:</a:t>
            </a:r>
          </a:p>
          <a:p>
            <a:pPr>
              <a:lnSpc>
                <a:spcPct val="100000"/>
              </a:lnSpc>
            </a:pPr>
            <a:r>
              <a:rPr lang="en-US" sz="1800" dirty="0">
                <a:solidFill>
                  <a:schemeClr val="bg1"/>
                </a:solidFill>
              </a:rPr>
              <a:t> first, we train the model on our dataset and save it using `</a:t>
            </a:r>
            <a:r>
              <a:rPr lang="en-US" sz="1800" dirty="0" err="1">
                <a:solidFill>
                  <a:schemeClr val="bg1"/>
                </a:solidFill>
              </a:rPr>
              <a:t>joblib</a:t>
            </a:r>
            <a:r>
              <a:rPr lang="en-US" sz="1800" dirty="0">
                <a:solidFill>
                  <a:schemeClr val="bg1"/>
                </a:solidFill>
              </a:rPr>
              <a:t>`. </a:t>
            </a:r>
          </a:p>
          <a:p>
            <a:pPr>
              <a:lnSpc>
                <a:spcPct val="100000"/>
              </a:lnSpc>
            </a:pPr>
            <a:r>
              <a:rPr lang="en-US" sz="1800" dirty="0" err="1">
                <a:solidFill>
                  <a:schemeClr val="bg1"/>
                </a:solidFill>
              </a:rPr>
              <a:t>Next,we</a:t>
            </a:r>
            <a:r>
              <a:rPr lang="en-US" sz="1800" dirty="0">
                <a:solidFill>
                  <a:schemeClr val="bg1"/>
                </a:solidFill>
              </a:rPr>
              <a:t> create a </a:t>
            </a:r>
            <a:r>
              <a:rPr lang="en-US" sz="1800" dirty="0" err="1">
                <a:solidFill>
                  <a:schemeClr val="bg1"/>
                </a:solidFill>
              </a:rPr>
              <a:t>Streamlit</a:t>
            </a:r>
            <a:r>
              <a:rPr lang="en-US" sz="1800" dirty="0">
                <a:solidFill>
                  <a:schemeClr val="bg1"/>
                </a:solidFill>
              </a:rPr>
              <a:t> app by loading the saved model and building a user-friendly web interface where users can input data for predictions. </a:t>
            </a:r>
          </a:p>
          <a:p>
            <a:pPr>
              <a:lnSpc>
                <a:spcPct val="100000"/>
              </a:lnSpc>
            </a:pPr>
            <a:r>
              <a:rPr lang="en-US" sz="1800" dirty="0">
                <a:solidFill>
                  <a:schemeClr val="bg1"/>
                </a:solidFill>
              </a:rPr>
              <a:t>The app will dynamically display the prediction results as users interact with the input fields.</a:t>
            </a:r>
          </a:p>
          <a:p>
            <a:pPr>
              <a:lnSpc>
                <a:spcPct val="100000"/>
              </a:lnSpc>
            </a:pPr>
            <a:r>
              <a:rPr lang="en-US" sz="1800" dirty="0">
                <a:solidFill>
                  <a:schemeClr val="bg1"/>
                </a:solidFill>
              </a:rPr>
              <a:t> </a:t>
            </a:r>
            <a:r>
              <a:rPr lang="en-US" sz="1800" dirty="0" err="1">
                <a:solidFill>
                  <a:schemeClr val="bg1"/>
                </a:solidFill>
              </a:rPr>
              <a:t>Streamlit’s</a:t>
            </a:r>
            <a:r>
              <a:rPr lang="en-US" sz="1800" dirty="0">
                <a:solidFill>
                  <a:schemeClr val="bg1"/>
                </a:solidFill>
              </a:rPr>
              <a:t> `</a:t>
            </a:r>
            <a:r>
              <a:rPr lang="en-US" sz="1800" dirty="0" err="1">
                <a:solidFill>
                  <a:schemeClr val="bg1"/>
                </a:solidFill>
              </a:rPr>
              <a:t>st.number_input</a:t>
            </a:r>
            <a:r>
              <a:rPr lang="en-US" sz="1800" dirty="0">
                <a:solidFill>
                  <a:schemeClr val="bg1"/>
                </a:solidFill>
              </a:rPr>
              <a:t>` is used for collecting feature values, and `</a:t>
            </a:r>
            <a:r>
              <a:rPr lang="en-US" sz="1800" dirty="0" err="1">
                <a:solidFill>
                  <a:schemeClr val="bg1"/>
                </a:solidFill>
              </a:rPr>
              <a:t>st.button</a:t>
            </a:r>
            <a:r>
              <a:rPr lang="en-US" sz="1800" dirty="0">
                <a:solidFill>
                  <a:schemeClr val="bg1"/>
                </a:solidFill>
              </a:rPr>
              <a:t>` triggers the prediction process. Once the app is ready, deploy it on platforms such as </a:t>
            </a:r>
            <a:r>
              <a:rPr lang="en-US" sz="1800" dirty="0" err="1">
                <a:solidFill>
                  <a:schemeClr val="bg1"/>
                </a:solidFill>
              </a:rPr>
              <a:t>Streamlit</a:t>
            </a:r>
            <a:r>
              <a:rPr lang="en-US" sz="1800" dirty="0">
                <a:solidFill>
                  <a:schemeClr val="bg1"/>
                </a:solidFill>
              </a:rPr>
              <a:t> Cloud or Heroku, ensuring that a `requirements.txt` file is included to list all necessary dependencies.</a:t>
            </a:r>
          </a:p>
        </p:txBody>
      </p:sp>
    </p:spTree>
    <p:extLst>
      <p:ext uri="{BB962C8B-B14F-4D97-AF65-F5344CB8AC3E}">
        <p14:creationId xmlns:p14="http://schemas.microsoft.com/office/powerpoint/2010/main" val="28664323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92B37-C224-FDA2-94EF-6B958703C4ED}"/>
              </a:ext>
            </a:extLst>
          </p:cNvPr>
          <p:cNvSpPr>
            <a:spLocks noGrp="1"/>
          </p:cNvSpPr>
          <p:nvPr>
            <p:ph type="ctrTitle"/>
          </p:nvPr>
        </p:nvSpPr>
        <p:spPr>
          <a:xfrm>
            <a:off x="3836504" y="758951"/>
            <a:ext cx="7319175" cy="3374931"/>
          </a:xfrm>
        </p:spPr>
        <p:txBody>
          <a:bodyPr>
            <a:normAutofit/>
          </a:bodyPr>
          <a:lstStyle/>
          <a:p>
            <a:r>
              <a:rPr lang="en-US" dirty="0">
                <a:solidFill>
                  <a:schemeClr val="bg1"/>
                </a:solidFill>
              </a:rPr>
              <a:t>Thank you </a:t>
            </a:r>
          </a:p>
        </p:txBody>
      </p:sp>
      <p:sp>
        <p:nvSpPr>
          <p:cNvPr id="3" name="Subtitle 2">
            <a:extLst>
              <a:ext uri="{FF2B5EF4-FFF2-40B4-BE49-F238E27FC236}">
                <a16:creationId xmlns:a16="http://schemas.microsoft.com/office/drawing/2014/main" id="{85158172-762F-3C23-8D9F-C8C1C6C9A95F}"/>
              </a:ext>
            </a:extLst>
          </p:cNvPr>
          <p:cNvSpPr>
            <a:spLocks noGrp="1"/>
          </p:cNvSpPr>
          <p:nvPr>
            <p:ph type="subTitle" idx="1"/>
          </p:nvPr>
        </p:nvSpPr>
        <p:spPr>
          <a:xfrm>
            <a:off x="3836504" y="4455619"/>
            <a:ext cx="7321946" cy="2106050"/>
          </a:xfrm>
        </p:spPr>
        <p:txBody>
          <a:bodyPr>
            <a:normAutofit/>
          </a:bodyPr>
          <a:lstStyle/>
          <a:p>
            <a:pPr>
              <a:lnSpc>
                <a:spcPct val="100000"/>
              </a:lnSpc>
            </a:pPr>
            <a:r>
              <a:rPr lang="en-US" sz="1800" dirty="0">
                <a:solidFill>
                  <a:schemeClr val="bg1"/>
                </a:solidFill>
              </a:rPr>
              <a:t>A heartfelt thank you to </a:t>
            </a:r>
            <a:r>
              <a:rPr lang="en-US" sz="2000" b="1" i="1" dirty="0">
                <a:solidFill>
                  <a:schemeClr val="bg1"/>
                </a:solidFill>
              </a:rPr>
              <a:t>our head, Mohammed </a:t>
            </a:r>
            <a:r>
              <a:rPr lang="en-US" sz="2000" b="1" i="1" dirty="0" err="1">
                <a:solidFill>
                  <a:schemeClr val="bg1"/>
                </a:solidFill>
              </a:rPr>
              <a:t>Atwan</a:t>
            </a:r>
            <a:r>
              <a:rPr lang="en-US" sz="1800" dirty="0">
                <a:solidFill>
                  <a:schemeClr val="bg1"/>
                </a:solidFill>
              </a:rPr>
              <a:t>, for the immense dedication and hard work he has shown in guiding and supporting us throughout this journey. His efforts have been invaluable, and we truly appreciate the leadership and commitment he demonstrated in helping us achieve our goals.</a:t>
            </a:r>
          </a:p>
        </p:txBody>
      </p:sp>
      <p:pic>
        <p:nvPicPr>
          <p:cNvPr id="7" name="Graphic 6" descr="Smiling Face with No Fill">
            <a:extLst>
              <a:ext uri="{FF2B5EF4-FFF2-40B4-BE49-F238E27FC236}">
                <a16:creationId xmlns:a16="http://schemas.microsoft.com/office/drawing/2014/main" id="{4CBE02E5-50F6-0E2C-9C4E-F9DF642BC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2" name="Straight Connector 1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descr="A white circle with blue text&#10;&#10;Description automatically generated">
            <a:extLst>
              <a:ext uri="{FF2B5EF4-FFF2-40B4-BE49-F238E27FC236}">
                <a16:creationId xmlns:a16="http://schemas.microsoft.com/office/drawing/2014/main" id="{0C1F95DA-292D-F903-DC75-508DE34B42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8833" y="73252"/>
            <a:ext cx="1993692" cy="1993692"/>
          </a:xfrm>
          <a:prstGeom prst="rect">
            <a:avLst/>
          </a:prstGeom>
        </p:spPr>
      </p:pic>
    </p:spTree>
    <p:extLst>
      <p:ext uri="{BB962C8B-B14F-4D97-AF65-F5344CB8AC3E}">
        <p14:creationId xmlns:p14="http://schemas.microsoft.com/office/powerpoint/2010/main" val="2687494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034D287A-2CAC-F763-941F-0FDB04C53702}"/>
              </a:ext>
            </a:extLst>
          </p:cNvPr>
          <p:cNvPicPr>
            <a:picLocks noChangeAspect="1"/>
          </p:cNvPicPr>
          <p:nvPr/>
        </p:nvPicPr>
        <p:blipFill>
          <a:blip r:embed="rId2">
            <a:alphaModFix amt="35000"/>
          </a:blip>
          <a:srcRect t="14732" b="10268"/>
          <a:stretch/>
        </p:blipFill>
        <p:spPr>
          <a:xfrm>
            <a:off x="20" y="10"/>
            <a:ext cx="12191980" cy="6857990"/>
          </a:xfrm>
          <a:prstGeom prst="rect">
            <a:avLst/>
          </a:prstGeom>
        </p:spPr>
      </p:pic>
      <p:sp>
        <p:nvSpPr>
          <p:cNvPr id="2" name="Title 1">
            <a:extLst>
              <a:ext uri="{FF2B5EF4-FFF2-40B4-BE49-F238E27FC236}">
                <a16:creationId xmlns:a16="http://schemas.microsoft.com/office/drawing/2014/main" id="{E84CDA69-E9D1-CA8D-B579-1E523CD4973A}"/>
              </a:ext>
            </a:extLst>
          </p:cNvPr>
          <p:cNvSpPr>
            <a:spLocks noGrp="1"/>
          </p:cNvSpPr>
          <p:nvPr>
            <p:ph type="title"/>
          </p:nvPr>
        </p:nvSpPr>
        <p:spPr>
          <a:xfrm>
            <a:off x="1097280" y="286603"/>
            <a:ext cx="10058400" cy="1450757"/>
          </a:xfrm>
        </p:spPr>
        <p:txBody>
          <a:bodyPr>
            <a:normAutofit/>
          </a:bodyPr>
          <a:lstStyle/>
          <a:p>
            <a:r>
              <a:rPr lang="en-GB" dirty="0"/>
              <a:t>Content :</a:t>
            </a:r>
            <a:br>
              <a:rPr lang="en-GB" dirty="0"/>
            </a:br>
            <a:endParaRPr lang="en-US"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56843F-13D6-7419-0136-BF3A4656052F}"/>
              </a:ext>
            </a:extLst>
          </p:cNvPr>
          <p:cNvSpPr>
            <a:spLocks noGrp="1"/>
          </p:cNvSpPr>
          <p:nvPr>
            <p:ph idx="1"/>
          </p:nvPr>
        </p:nvSpPr>
        <p:spPr>
          <a:xfrm>
            <a:off x="1097280" y="2108201"/>
            <a:ext cx="10058400" cy="3760891"/>
          </a:xfrm>
        </p:spPr>
        <p:txBody>
          <a:bodyPr>
            <a:normAutofit/>
          </a:bodyPr>
          <a:lstStyle/>
          <a:p>
            <a:r>
              <a:rPr lang="en-GB" dirty="0"/>
              <a:t>1- Dataset definition and link </a:t>
            </a:r>
          </a:p>
          <a:p>
            <a:r>
              <a:rPr lang="en-GB" dirty="0"/>
              <a:t>2- Our problem</a:t>
            </a:r>
          </a:p>
          <a:p>
            <a:r>
              <a:rPr lang="en-GB" dirty="0"/>
              <a:t>3-Data cleaning and preprocessing</a:t>
            </a:r>
          </a:p>
          <a:p>
            <a:r>
              <a:rPr lang="en-GB" dirty="0"/>
              <a:t> 4-EDA</a:t>
            </a:r>
          </a:p>
          <a:p>
            <a:r>
              <a:rPr lang="en-GB" dirty="0"/>
              <a:t>4- Models</a:t>
            </a:r>
          </a:p>
          <a:p>
            <a:r>
              <a:rPr lang="en-GB" dirty="0"/>
              <a:t>5-Deployment </a:t>
            </a:r>
            <a:endParaRPr lang="en-US"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35735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0323FC6-CE4B-7833-9AC9-CFA392E238BA}"/>
              </a:ext>
            </a:extLst>
          </p:cNvPr>
          <p:cNvSpPr>
            <a:spLocks noGrp="1"/>
          </p:cNvSpPr>
          <p:nvPr>
            <p:ph type="title"/>
          </p:nvPr>
        </p:nvSpPr>
        <p:spPr>
          <a:xfrm>
            <a:off x="1097280" y="516835"/>
            <a:ext cx="5977937" cy="1666501"/>
          </a:xfrm>
        </p:spPr>
        <p:txBody>
          <a:bodyPr>
            <a:normAutofit/>
          </a:bodyPr>
          <a:lstStyle/>
          <a:p>
            <a:r>
              <a:rPr lang="en-GB" sz="4000">
                <a:solidFill>
                  <a:srgbClr val="FFFFFF"/>
                </a:solidFill>
              </a:rPr>
              <a:t>Dataset:</a:t>
            </a:r>
            <a:br>
              <a:rPr lang="en-GB" sz="4000">
                <a:solidFill>
                  <a:srgbClr val="FFFFFF"/>
                </a:solidFill>
              </a:rPr>
            </a:br>
            <a:endParaRPr lang="en-US" sz="4000">
              <a:solidFill>
                <a:srgbClr val="FFFFFF"/>
              </a:solidFill>
            </a:endParaRPr>
          </a:p>
        </p:txBody>
      </p:sp>
      <p:cxnSp>
        <p:nvCxnSpPr>
          <p:cNvPr id="42" name="Straight Connector 4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6494440F-BC52-FD38-9ECA-C03D1E768CCA}"/>
              </a:ext>
            </a:extLst>
          </p:cNvPr>
          <p:cNvSpPr>
            <a:spLocks noGrp="1"/>
          </p:cNvSpPr>
          <p:nvPr>
            <p:ph idx="1"/>
          </p:nvPr>
        </p:nvSpPr>
        <p:spPr>
          <a:xfrm>
            <a:off x="1097279" y="2546224"/>
            <a:ext cx="5977938" cy="3342747"/>
          </a:xfrm>
        </p:spPr>
        <p:txBody>
          <a:bodyPr>
            <a:normAutofit/>
          </a:bodyPr>
          <a:lstStyle/>
          <a:p>
            <a:r>
              <a:rPr lang="en-US" sz="1800">
                <a:solidFill>
                  <a:srgbClr val="FFFFFF"/>
                </a:solidFill>
                <a:latin typeface="Inter"/>
              </a:rPr>
              <a:t>The </a:t>
            </a:r>
            <a:r>
              <a:rPr lang="en-US" sz="1800" b="0" i="0">
                <a:solidFill>
                  <a:srgbClr val="FFFFFF"/>
                </a:solidFill>
                <a:effectLst/>
                <a:latin typeface="Inter"/>
              </a:rPr>
              <a:t>dataset contains customer reviews in Arabic, collected from various companies and products. It includes key features such as review text, sentiment ratings (positive or negative), and the company associated with the review. This dataset is ideal for Natural Language Processing (NLP) tasks, such as sentiment analysis, text classification, and topic modeling, specifically for Arabic text.</a:t>
            </a:r>
          </a:p>
          <a:p>
            <a:r>
              <a:rPr lang="en-US" sz="1800">
                <a:solidFill>
                  <a:srgbClr val="FFFFFF"/>
                </a:solidFill>
                <a:latin typeface="Inter"/>
              </a:rPr>
              <a:t>Link: </a:t>
            </a:r>
            <a:r>
              <a:rPr lang="en-US" sz="1800">
                <a:solidFill>
                  <a:srgbClr val="FFFFFF"/>
                </a:solidFill>
                <a:latin typeface="Inter"/>
                <a:hlinkClick r:id="rId2"/>
              </a:rPr>
              <a:t>https://www.kaggle.com/datasets/mohamedramadan2040/arabic-customer-reviews</a:t>
            </a:r>
            <a:endParaRPr lang="en-US" sz="1800" b="0" i="0">
              <a:solidFill>
                <a:srgbClr val="FFFFFF"/>
              </a:solidFill>
              <a:effectLst/>
              <a:latin typeface="Inter"/>
            </a:endParaRPr>
          </a:p>
          <a:p>
            <a:endParaRPr lang="en-US" sz="1800" b="0" i="0">
              <a:solidFill>
                <a:srgbClr val="FFFFFF"/>
              </a:solidFill>
              <a:effectLst/>
              <a:latin typeface="Inter"/>
            </a:endParaRPr>
          </a:p>
          <a:p>
            <a:pPr marL="0" indent="0">
              <a:buNone/>
            </a:pPr>
            <a:endParaRPr lang="en-US" sz="1800">
              <a:solidFill>
                <a:srgbClr val="FFFFFF"/>
              </a:solidFill>
            </a:endParaRPr>
          </a:p>
        </p:txBody>
      </p:sp>
      <p:pic>
        <p:nvPicPr>
          <p:cNvPr id="19" name="Picture 18" descr="Magnifying glass showing decling performance">
            <a:extLst>
              <a:ext uri="{FF2B5EF4-FFF2-40B4-BE49-F238E27FC236}">
                <a16:creationId xmlns:a16="http://schemas.microsoft.com/office/drawing/2014/main" id="{9A87E128-8CF4-C0B0-7C80-7BB0EF0126DD}"/>
              </a:ext>
            </a:extLst>
          </p:cNvPr>
          <p:cNvPicPr>
            <a:picLocks noChangeAspect="1"/>
          </p:cNvPicPr>
          <p:nvPr/>
        </p:nvPicPr>
        <p:blipFill>
          <a:blip r:embed="rId3"/>
          <a:srcRect l="11242" r="44179" b="-1"/>
          <a:stretch/>
        </p:blipFill>
        <p:spPr>
          <a:xfrm>
            <a:off x="7611902" y="10"/>
            <a:ext cx="4580097" cy="6857990"/>
          </a:xfrm>
          <a:prstGeom prst="rect">
            <a:avLst/>
          </a:prstGeom>
        </p:spPr>
      </p:pic>
    </p:spTree>
    <p:extLst>
      <p:ext uri="{BB962C8B-B14F-4D97-AF65-F5344CB8AC3E}">
        <p14:creationId xmlns:p14="http://schemas.microsoft.com/office/powerpoint/2010/main" val="3183561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0AAD7D9-73F7-558E-58AB-CAA4204D19D7}"/>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Our problem:</a:t>
            </a:r>
            <a:br>
              <a:rPr lang="en-US" sz="4000">
                <a:solidFill>
                  <a:srgbClr val="FFFFFF"/>
                </a:solidFill>
              </a:rPr>
            </a:br>
            <a:endParaRPr lang="en-US" sz="4000">
              <a:solidFill>
                <a:srgbClr val="FFFFFF"/>
              </a:solidFill>
            </a:endParaRPr>
          </a:p>
        </p:txBody>
      </p:sp>
      <p:pic>
        <p:nvPicPr>
          <p:cNvPr id="15" name="Picture 14" descr="Complex math formulas on a blackboard">
            <a:extLst>
              <a:ext uri="{FF2B5EF4-FFF2-40B4-BE49-F238E27FC236}">
                <a16:creationId xmlns:a16="http://schemas.microsoft.com/office/drawing/2014/main" id="{23136CC7-181E-813C-E9F3-EF4E38954D8E}"/>
              </a:ext>
            </a:extLst>
          </p:cNvPr>
          <p:cNvPicPr>
            <a:picLocks noChangeAspect="1"/>
          </p:cNvPicPr>
          <p:nvPr/>
        </p:nvPicPr>
        <p:blipFill>
          <a:blip r:embed="rId3"/>
          <a:srcRect l="32585" r="18662" b="-1"/>
          <a:stretch/>
        </p:blipFill>
        <p:spPr>
          <a:xfrm>
            <a:off x="20" y="10"/>
            <a:ext cx="4580077" cy="6857990"/>
          </a:xfrm>
          <a:prstGeom prst="rect">
            <a:avLst/>
          </a:prstGeom>
        </p:spPr>
      </p:pic>
      <p:cxnSp>
        <p:nvCxnSpPr>
          <p:cNvPr id="21" name="Straight Connector 2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781F03-91E1-DD79-36C9-E12DFA6C918E}"/>
              </a:ext>
            </a:extLst>
          </p:cNvPr>
          <p:cNvSpPr>
            <a:spLocks noGrp="1"/>
          </p:cNvSpPr>
          <p:nvPr>
            <p:ph idx="1"/>
          </p:nvPr>
        </p:nvSpPr>
        <p:spPr>
          <a:xfrm>
            <a:off x="5116784" y="2546224"/>
            <a:ext cx="5977938" cy="3342747"/>
          </a:xfrm>
        </p:spPr>
        <p:txBody>
          <a:bodyPr>
            <a:normAutofit/>
          </a:bodyPr>
          <a:lstStyle/>
          <a:p>
            <a:r>
              <a:rPr lang="en-US" sz="1800" dirty="0">
                <a:solidFill>
                  <a:srgbClr val="FFFFFF"/>
                </a:solidFill>
              </a:rPr>
              <a:t>The problem of sentiment analysis in this dataset involves classifying Arabic text into sentiment categories (positive, negative, or neutral). It requires handling challenges such as the Arabic language's complexity, imbalanced data, and the need for thorough text preprocessing. By applying appropriate machine learning models, sentiment can be extracted from these reviews to understand customer feedback.</a:t>
            </a:r>
          </a:p>
        </p:txBody>
      </p:sp>
    </p:spTree>
    <p:extLst>
      <p:ext uri="{BB962C8B-B14F-4D97-AF65-F5344CB8AC3E}">
        <p14:creationId xmlns:p14="http://schemas.microsoft.com/office/powerpoint/2010/main" val="494602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2A6A8-725C-DF1F-417A-FDE555C9BDEA}"/>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ctr"/>
            <a:r>
              <a:rPr lang="en-US" sz="6800" dirty="0">
                <a:solidFill>
                  <a:schemeClr val="bg1"/>
                </a:solidFill>
              </a:rPr>
              <a:t>Data cleaning</a:t>
            </a:r>
            <a:endParaRPr lang="en-US" sz="6800" dirty="0"/>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9" name="Text Placeholder 3">
            <a:extLst>
              <a:ext uri="{FF2B5EF4-FFF2-40B4-BE49-F238E27FC236}">
                <a16:creationId xmlns:a16="http://schemas.microsoft.com/office/drawing/2014/main" id="{45A0420B-A363-7DDF-A961-5A52D13A8CFE}"/>
              </a:ext>
            </a:extLst>
          </p:cNvPr>
          <p:cNvGraphicFramePr/>
          <p:nvPr/>
        </p:nvGraphicFramePr>
        <p:xfrm>
          <a:off x="7734928" y="524656"/>
          <a:ext cx="4092307" cy="587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11734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1BA81B-C1D8-91E3-ADE7-8DD0A16E0AAE}"/>
              </a:ext>
            </a:extLst>
          </p:cNvPr>
          <p:cNvSpPr>
            <a:spLocks noGrp="1"/>
          </p:cNvSpPr>
          <p:nvPr>
            <p:ph type="body" idx="1"/>
          </p:nvPr>
        </p:nvSpPr>
        <p:spPr>
          <a:xfrm>
            <a:off x="924309" y="453453"/>
            <a:ext cx="4639736" cy="736282"/>
          </a:xfrm>
        </p:spPr>
        <p:txBody>
          <a:bodyPr>
            <a:normAutofit fontScale="77500" lnSpcReduction="20000"/>
          </a:bodyPr>
          <a:lstStyle/>
          <a:p>
            <a:pPr algn="ctr"/>
            <a:r>
              <a:rPr lang="en-GB" sz="2800" b="1" dirty="0">
                <a:solidFill>
                  <a:schemeClr val="bg1"/>
                </a:solidFill>
              </a:rPr>
              <a:t>Data before cleaning </a:t>
            </a:r>
            <a:endParaRPr lang="en-US" sz="2800" b="1" dirty="0">
              <a:solidFill>
                <a:schemeClr val="bg1"/>
              </a:solidFill>
            </a:endParaRPr>
          </a:p>
        </p:txBody>
      </p:sp>
      <p:pic>
        <p:nvPicPr>
          <p:cNvPr id="8" name="Content Placeholder 7" descr="A screenshot of a computer">
            <a:extLst>
              <a:ext uri="{FF2B5EF4-FFF2-40B4-BE49-F238E27FC236}">
                <a16:creationId xmlns:a16="http://schemas.microsoft.com/office/drawing/2014/main" id="{5AC60AD3-B075-4583-8AE0-B41D139AA7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9797" y="1341450"/>
            <a:ext cx="5786203" cy="4527643"/>
          </a:xfrm>
        </p:spPr>
      </p:pic>
      <p:sp>
        <p:nvSpPr>
          <p:cNvPr id="5" name="Text Placeholder 4">
            <a:extLst>
              <a:ext uri="{FF2B5EF4-FFF2-40B4-BE49-F238E27FC236}">
                <a16:creationId xmlns:a16="http://schemas.microsoft.com/office/drawing/2014/main" id="{E7F24BBE-2C4F-A83D-65D9-4DFE3A6A32CA}"/>
              </a:ext>
            </a:extLst>
          </p:cNvPr>
          <p:cNvSpPr>
            <a:spLocks noGrp="1"/>
          </p:cNvSpPr>
          <p:nvPr>
            <p:ph type="body" sz="quarter" idx="3"/>
          </p:nvPr>
        </p:nvSpPr>
        <p:spPr>
          <a:xfrm>
            <a:off x="6411013" y="453453"/>
            <a:ext cx="4639736" cy="736282"/>
          </a:xfrm>
        </p:spPr>
        <p:txBody>
          <a:bodyPr>
            <a:normAutofit fontScale="77500" lnSpcReduction="20000"/>
          </a:bodyPr>
          <a:lstStyle/>
          <a:p>
            <a:endParaRPr lang="en-GB" sz="1600" b="1" dirty="0">
              <a:solidFill>
                <a:schemeClr val="bg1"/>
              </a:solidFill>
            </a:endParaRPr>
          </a:p>
          <a:p>
            <a:pPr algn="ctr"/>
            <a:r>
              <a:rPr lang="en-GB" sz="2600" b="1" dirty="0">
                <a:solidFill>
                  <a:schemeClr val="bg1"/>
                </a:solidFill>
              </a:rPr>
              <a:t>Data after cleaning </a:t>
            </a:r>
            <a:endParaRPr lang="en-US" sz="2600" b="1" dirty="0">
              <a:solidFill>
                <a:schemeClr val="bg1"/>
              </a:solidFill>
            </a:endParaRPr>
          </a:p>
          <a:p>
            <a:endParaRPr lang="en-US" sz="1600" b="1" dirty="0">
              <a:solidFill>
                <a:schemeClr val="bg1"/>
              </a:solidFill>
            </a:endParaRPr>
          </a:p>
        </p:txBody>
      </p:sp>
      <p:pic>
        <p:nvPicPr>
          <p:cNvPr id="10" name="Content Placeholder 9" descr="A screenshot of a computer&#10;&#10;Description automatically generated">
            <a:extLst>
              <a:ext uri="{FF2B5EF4-FFF2-40B4-BE49-F238E27FC236}">
                <a16:creationId xmlns:a16="http://schemas.microsoft.com/office/drawing/2014/main" id="{16AB2B20-4B6D-4227-D506-46979448E40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1013" y="1341450"/>
            <a:ext cx="5341276" cy="4654616"/>
          </a:xfrm>
        </p:spPr>
      </p:pic>
    </p:spTree>
    <p:extLst>
      <p:ext uri="{BB962C8B-B14F-4D97-AF65-F5344CB8AC3E}">
        <p14:creationId xmlns:p14="http://schemas.microsoft.com/office/powerpoint/2010/main" val="1132172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CECD-703D-0958-E930-4325619A50EE}"/>
              </a:ext>
            </a:extLst>
          </p:cNvPr>
          <p:cNvSpPr>
            <a:spLocks noGrp="1"/>
          </p:cNvSpPr>
          <p:nvPr>
            <p:ph type="title"/>
          </p:nvPr>
        </p:nvSpPr>
        <p:spPr>
          <a:xfrm>
            <a:off x="309004" y="218404"/>
            <a:ext cx="10058400" cy="2269963"/>
          </a:xfrm>
        </p:spPr>
        <p:txBody>
          <a:bodyPr>
            <a:normAutofit fontScale="90000"/>
          </a:bodyPr>
          <a:lstStyle/>
          <a:p>
            <a:r>
              <a:rPr lang="en-US" b="1" i="0" dirty="0">
                <a:solidFill>
                  <a:schemeClr val="bg1"/>
                </a:solidFill>
                <a:effectLst/>
                <a:latin typeface="system-ui"/>
              </a:rPr>
              <a:t>Text Preprocessing</a:t>
            </a:r>
            <a:br>
              <a:rPr lang="en-US" b="1" i="0" dirty="0">
                <a:solidFill>
                  <a:schemeClr val="bg1"/>
                </a:solidFill>
                <a:effectLst/>
                <a:latin typeface="system-ui"/>
              </a:rPr>
            </a:br>
            <a:endParaRPr lang="en-US" dirty="0">
              <a:solidFill>
                <a:schemeClr val="bg1"/>
              </a:solidFill>
            </a:endParaRPr>
          </a:p>
        </p:txBody>
      </p:sp>
      <p:sp>
        <p:nvSpPr>
          <p:cNvPr id="4" name="Text Placeholder 3">
            <a:extLst>
              <a:ext uri="{FF2B5EF4-FFF2-40B4-BE49-F238E27FC236}">
                <a16:creationId xmlns:a16="http://schemas.microsoft.com/office/drawing/2014/main" id="{06A29453-A787-F930-83F4-45DCBC611124}"/>
              </a:ext>
            </a:extLst>
          </p:cNvPr>
          <p:cNvSpPr>
            <a:spLocks noGrp="1"/>
          </p:cNvSpPr>
          <p:nvPr>
            <p:ph type="body" idx="1"/>
          </p:nvPr>
        </p:nvSpPr>
        <p:spPr>
          <a:xfrm>
            <a:off x="309004" y="1573967"/>
            <a:ext cx="11573992" cy="5065629"/>
          </a:xfrm>
        </p:spPr>
        <p:txBody>
          <a:bodyPr>
            <a:noAutofit/>
          </a:bodyPr>
          <a:lstStyle/>
          <a:p>
            <a:pPr marL="457200" indent="-457200">
              <a:buFont typeface="Arial" panose="020B0604020202020204" pitchFamily="34" charset="0"/>
              <a:buChar char="•"/>
            </a:pPr>
            <a:r>
              <a:rPr lang="en-US" sz="2000" b="1" i="1" dirty="0">
                <a:solidFill>
                  <a:schemeClr val="bg1"/>
                </a:solidFill>
                <a:latin typeface="Abadi" panose="020B0604020104020204" pitchFamily="34" charset="0"/>
              </a:rPr>
              <a:t>Replacing Emojis and Emoticons with Descriptive Text:</a:t>
            </a:r>
          </a:p>
          <a:p>
            <a:r>
              <a:rPr lang="en-US" sz="2000" dirty="0">
                <a:solidFill>
                  <a:schemeClr val="bg1"/>
                </a:solidFill>
                <a:latin typeface="Abadi" panose="020B0604020104020204" pitchFamily="34" charset="0"/>
              </a:rPr>
              <a:t>         Emojis and emoticons are replaced with descriptive Arabic words   to normalize text for analysis. This is done using dictionaries and a function applied to the dataset column. This improves consistency and model performance.</a:t>
            </a:r>
          </a:p>
          <a:p>
            <a:pPr marL="457200" indent="-457200">
              <a:buFont typeface="Arial" panose="020B0604020202020204" pitchFamily="34" charset="0"/>
              <a:buChar char="•"/>
            </a:pPr>
            <a:r>
              <a:rPr lang="en-GB" sz="2000" b="1" i="1" dirty="0">
                <a:solidFill>
                  <a:schemeClr val="bg1"/>
                </a:solidFill>
                <a:latin typeface="Abadi" panose="020B0604020104020204" pitchFamily="34" charset="0"/>
              </a:rPr>
              <a:t>Tokenization :</a:t>
            </a:r>
          </a:p>
          <a:p>
            <a:r>
              <a:rPr lang="en-GB" sz="2000" dirty="0">
                <a:solidFill>
                  <a:schemeClr val="bg1"/>
                </a:solidFill>
                <a:latin typeface="Abadi" panose="020B0604020104020204" pitchFamily="34" charset="0"/>
              </a:rPr>
              <a:t>      </a:t>
            </a:r>
            <a:r>
              <a:rPr lang="en-US" sz="2000" dirty="0">
                <a:solidFill>
                  <a:schemeClr val="bg1"/>
                </a:solidFill>
                <a:latin typeface="Abadi" panose="020B0604020104020204" pitchFamily="34" charset="0"/>
              </a:rPr>
              <a:t>Splits text into smaller units (tokens) for easier processing in NLP tasks using </a:t>
            </a:r>
            <a:r>
              <a:rPr lang="en-US" sz="2000" dirty="0" err="1">
                <a:solidFill>
                  <a:schemeClr val="bg1"/>
                </a:solidFill>
                <a:latin typeface="Abadi" panose="020B0604020104020204" pitchFamily="34" charset="0"/>
              </a:rPr>
              <a:t>nltk’s</a:t>
            </a:r>
            <a:r>
              <a:rPr lang="en-US" sz="2000" dirty="0">
                <a:solidFill>
                  <a:schemeClr val="bg1"/>
                </a:solidFill>
                <a:latin typeface="Abadi" panose="020B0604020104020204" pitchFamily="34" charset="0"/>
              </a:rPr>
              <a:t> </a:t>
            </a:r>
            <a:r>
              <a:rPr lang="en-US" sz="2000" dirty="0" err="1">
                <a:solidFill>
                  <a:schemeClr val="bg1"/>
                </a:solidFill>
                <a:latin typeface="Abadi" panose="020B0604020104020204" pitchFamily="34" charset="0"/>
              </a:rPr>
              <a:t>word_tokenize</a:t>
            </a:r>
            <a:r>
              <a:rPr lang="en-US" sz="2000" dirty="0">
                <a:solidFill>
                  <a:schemeClr val="bg1"/>
                </a:solidFill>
                <a:latin typeface="Abadi" panose="020B0604020104020204" pitchFamily="34" charset="0"/>
              </a:rPr>
              <a:t> function.</a:t>
            </a:r>
            <a:endParaRPr lang="en-GB" sz="2000" dirty="0">
              <a:solidFill>
                <a:schemeClr val="bg1"/>
              </a:solidFill>
              <a:latin typeface="Abadi" panose="020B0604020104020204" pitchFamily="34" charset="0"/>
            </a:endParaRPr>
          </a:p>
          <a:p>
            <a:pPr marL="457200" indent="-457200">
              <a:buFont typeface="Arial" panose="020B0604020202020204" pitchFamily="34" charset="0"/>
              <a:buChar char="•"/>
            </a:pPr>
            <a:r>
              <a:rPr lang="en-GB" sz="2000" b="1" i="1" dirty="0">
                <a:solidFill>
                  <a:schemeClr val="bg1"/>
                </a:solidFill>
                <a:latin typeface="Abadi" panose="020B0604020104020204" pitchFamily="34" charset="0"/>
              </a:rPr>
              <a:t>Removing stop words and rejoin the text again  :</a:t>
            </a:r>
          </a:p>
          <a:p>
            <a:r>
              <a:rPr lang="en-GB" sz="2000" b="1" i="1" dirty="0">
                <a:solidFill>
                  <a:schemeClr val="bg1"/>
                </a:solidFill>
                <a:latin typeface="Abadi" panose="020B0604020104020204" pitchFamily="34" charset="0"/>
              </a:rPr>
              <a:t>     </a:t>
            </a:r>
            <a:r>
              <a:rPr lang="en-US" sz="2000" b="1" i="1" dirty="0">
                <a:solidFill>
                  <a:schemeClr val="bg1"/>
                </a:solidFill>
                <a:latin typeface="Abadi" panose="020B0604020104020204" pitchFamily="34" charset="0"/>
              </a:rPr>
              <a:t> </a:t>
            </a:r>
            <a:r>
              <a:rPr lang="en-US" sz="2000" dirty="0">
                <a:solidFill>
                  <a:schemeClr val="bg1"/>
                </a:solidFill>
                <a:latin typeface="Abadi" panose="020B0604020104020204" pitchFamily="34" charset="0"/>
              </a:rPr>
              <a:t>removes common Arabic stop words from a list of tokens (words) in a dataset</a:t>
            </a:r>
            <a:r>
              <a:rPr lang="en-GB" sz="2000" dirty="0">
                <a:solidFill>
                  <a:schemeClr val="bg1"/>
                </a:solidFill>
                <a:latin typeface="Abadi" panose="020B0604020104020204" pitchFamily="34" charset="0"/>
              </a:rPr>
              <a:t>  and filters out predefined stop words (like "</a:t>
            </a:r>
            <a:r>
              <a:rPr lang="ar-EG" sz="2000" dirty="0">
                <a:solidFill>
                  <a:schemeClr val="bg1"/>
                </a:solidFill>
                <a:latin typeface="Abadi" panose="020B0604020104020204" pitchFamily="34" charset="0"/>
              </a:rPr>
              <a:t>لا", "ليس", </a:t>
            </a:r>
            <a:r>
              <a:rPr lang="en-GB" sz="2000" dirty="0">
                <a:solidFill>
                  <a:schemeClr val="bg1"/>
                </a:solidFill>
                <a:latin typeface="Abadi" panose="020B0604020104020204" pitchFamily="34" charset="0"/>
              </a:rPr>
              <a:t>etc.) from the list and rejoin the cleaned tokens into text.               </a:t>
            </a:r>
            <a:endParaRPr lang="en-US" sz="2000" dirty="0">
              <a:solidFill>
                <a:schemeClr val="bg1"/>
              </a:solidFill>
              <a:latin typeface="Abadi" panose="020B0604020104020204" pitchFamily="34" charset="0"/>
            </a:endParaRPr>
          </a:p>
        </p:txBody>
      </p:sp>
      <p:sp>
        <p:nvSpPr>
          <p:cNvPr id="5" name="Rectangle 1">
            <a:extLst>
              <a:ext uri="{FF2B5EF4-FFF2-40B4-BE49-F238E27FC236}">
                <a16:creationId xmlns:a16="http://schemas.microsoft.com/office/drawing/2014/main" id="{E8993AB5-0FE0-4AA9-8F86-9E2B0A1385D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4F70F63-69F3-3902-75CF-042831B269A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53216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9265FD-12C8-9E41-8D12-D0E73A5B8323}"/>
              </a:ext>
            </a:extLst>
          </p:cNvPr>
          <p:cNvSpPr>
            <a:spLocks noGrp="1"/>
          </p:cNvSpPr>
          <p:nvPr>
            <p:ph type="body" idx="1"/>
          </p:nvPr>
        </p:nvSpPr>
        <p:spPr>
          <a:xfrm>
            <a:off x="151566" y="0"/>
            <a:ext cx="12040433" cy="6745574"/>
          </a:xfrm>
        </p:spPr>
        <p:txBody>
          <a:bodyPr>
            <a:normAutofit fontScale="92500" lnSpcReduction="20000"/>
          </a:bodyPr>
          <a:lstStyle/>
          <a:p>
            <a:pPr rtl="0"/>
            <a:r>
              <a:rPr lang="en-US" b="1" i="1" dirty="0">
                <a:solidFill>
                  <a:schemeClr val="bg1"/>
                </a:solidFill>
              </a:rPr>
              <a:t>.</a:t>
            </a:r>
            <a:r>
              <a:rPr lang="en-US" b="1" i="1" dirty="0">
                <a:solidFill>
                  <a:schemeClr val="bg1"/>
                </a:solidFill>
                <a:effectLst/>
              </a:rPr>
              <a:t>Normalization:</a:t>
            </a:r>
            <a:endParaRPr lang="en-US" b="1" i="1" dirty="0">
              <a:solidFill>
                <a:schemeClr val="bg1"/>
              </a:solidFill>
            </a:endParaRPr>
          </a:p>
          <a:p>
            <a:pPr rtl="0"/>
            <a:r>
              <a:rPr lang="en-US" b="1" i="1" dirty="0">
                <a:solidFill>
                  <a:schemeClr val="bg1"/>
                </a:solidFill>
                <a:effectLst/>
              </a:rPr>
              <a:t>-Removing diacritics, numbers, and punctuation:</a:t>
            </a:r>
          </a:p>
          <a:p>
            <a:pPr rtl="0"/>
            <a:r>
              <a:rPr lang="en-US" b="1" i="1" dirty="0">
                <a:solidFill>
                  <a:schemeClr val="bg1"/>
                </a:solidFill>
              </a:rPr>
              <a:t>    </a:t>
            </a:r>
          </a:p>
          <a:p>
            <a:pPr rtl="0"/>
            <a:endParaRPr lang="en-US" b="1" i="1" dirty="0">
              <a:solidFill>
                <a:schemeClr val="bg1"/>
              </a:solidFill>
              <a:effectLst/>
            </a:endParaRPr>
          </a:p>
          <a:p>
            <a:pPr rtl="0"/>
            <a:r>
              <a:rPr lang="en-US" b="1" i="1" dirty="0">
                <a:solidFill>
                  <a:schemeClr val="bg1"/>
                </a:solidFill>
                <a:effectLst/>
              </a:rPr>
              <a:t>-Standardizing variations of Arabic letters (e.g., Alef, Taa </a:t>
            </a:r>
            <a:r>
              <a:rPr lang="en-US" b="1" i="1" dirty="0" err="1">
                <a:solidFill>
                  <a:schemeClr val="bg1"/>
                </a:solidFill>
                <a:effectLst/>
              </a:rPr>
              <a:t>Marbuta</a:t>
            </a:r>
            <a:r>
              <a:rPr lang="en-US" b="1" i="1" dirty="0">
                <a:solidFill>
                  <a:schemeClr val="bg1"/>
                </a:solidFill>
                <a:effectLst/>
              </a:rPr>
              <a:t>, Yaa, Waw with Hamza, and Hamza):</a:t>
            </a:r>
          </a:p>
          <a:p>
            <a:pPr rtl="0"/>
            <a:r>
              <a:rPr lang="en-US" b="1" i="1" dirty="0">
                <a:solidFill>
                  <a:schemeClr val="bg1"/>
                </a:solidFill>
              </a:rPr>
              <a:t>         </a:t>
            </a:r>
            <a:r>
              <a:rPr lang="en-US" sz="1800" dirty="0">
                <a:solidFill>
                  <a:schemeClr val="bg1"/>
                </a:solidFill>
              </a:rPr>
              <a:t>standardizes Arabic text by replacing different forms of letters (such as Alif, Taa </a:t>
            </a:r>
            <a:r>
              <a:rPr lang="en-US" sz="1800" dirty="0" err="1">
                <a:solidFill>
                  <a:schemeClr val="bg1"/>
                </a:solidFill>
              </a:rPr>
              <a:t>Marbuta</a:t>
            </a:r>
            <a:r>
              <a:rPr lang="en-US" sz="1800" dirty="0">
                <a:solidFill>
                  <a:schemeClr val="bg1"/>
                </a:solidFill>
              </a:rPr>
              <a:t>, Yaa, Waw with Hamza, and Hamza) with their consistent forms, ensuring uniformity and reducing variations in the text</a:t>
            </a:r>
            <a:r>
              <a:rPr lang="en-US" sz="2100" dirty="0">
                <a:solidFill>
                  <a:schemeClr val="bg1"/>
                </a:solidFill>
              </a:rPr>
              <a:t>.</a:t>
            </a:r>
          </a:p>
          <a:p>
            <a:pPr rtl="0"/>
            <a:r>
              <a:rPr lang="en-US" b="1" i="1" dirty="0">
                <a:solidFill>
                  <a:schemeClr val="bg1"/>
                </a:solidFill>
                <a:effectLst/>
              </a:rPr>
              <a:t>-Eliminating repeated characters and extra whitespaces:</a:t>
            </a:r>
          </a:p>
          <a:p>
            <a:pPr rtl="0"/>
            <a:r>
              <a:rPr lang="en-US" dirty="0">
                <a:solidFill>
                  <a:schemeClr val="bg1"/>
                </a:solidFill>
              </a:rPr>
              <a:t>     </a:t>
            </a:r>
            <a:r>
              <a:rPr lang="en-US" sz="1800" dirty="0">
                <a:solidFill>
                  <a:schemeClr val="bg1"/>
                </a:solidFill>
              </a:rPr>
              <a:t>This step eliminates repeated characters (e.g., "</a:t>
            </a:r>
            <a:r>
              <a:rPr lang="ar-EG" sz="1800" dirty="0">
                <a:solidFill>
                  <a:schemeClr val="bg1"/>
                </a:solidFill>
              </a:rPr>
              <a:t>اا" </a:t>
            </a:r>
            <a:r>
              <a:rPr lang="en-US" sz="1800" dirty="0">
                <a:solidFill>
                  <a:schemeClr val="bg1"/>
                </a:solidFill>
              </a:rPr>
              <a:t>becomes "</a:t>
            </a:r>
            <a:r>
              <a:rPr lang="ar-EG" sz="1800" dirty="0">
                <a:solidFill>
                  <a:schemeClr val="bg1"/>
                </a:solidFill>
              </a:rPr>
              <a:t>ا") </a:t>
            </a:r>
            <a:r>
              <a:rPr lang="en-US" sz="1800" dirty="0">
                <a:solidFill>
                  <a:schemeClr val="bg1"/>
                </a:solidFill>
              </a:rPr>
              <a:t>and extra whitespaces (ensuring only one space between words and removing leading/trailing spaces) to standardize the text.</a:t>
            </a:r>
          </a:p>
          <a:p>
            <a:pPr rtl="0"/>
            <a:r>
              <a:rPr lang="en-US" b="1" i="1" dirty="0">
                <a:solidFill>
                  <a:schemeClr val="bg1"/>
                </a:solidFill>
                <a:effectLst/>
              </a:rPr>
              <a:t>-Removing non-Arabic characters (e.g., Latin letters):</a:t>
            </a:r>
          </a:p>
          <a:p>
            <a:pPr rtl="0"/>
            <a:r>
              <a:rPr lang="en-US" b="1" i="1" dirty="0">
                <a:solidFill>
                  <a:schemeClr val="bg1"/>
                </a:solidFill>
                <a:effectLst/>
              </a:rPr>
              <a:t> </a:t>
            </a:r>
            <a:r>
              <a:rPr lang="en-US" sz="1900" dirty="0">
                <a:solidFill>
                  <a:schemeClr val="bg1"/>
                </a:solidFill>
                <a:effectLst/>
              </a:rPr>
              <a:t>removes any non-Arabic characters (including Latin letters, punctuation, and other symbols), keeping only Arabic letters (from the Unicode range </a:t>
            </a:r>
            <a:r>
              <a:rPr lang="ar-EG" sz="1900" dirty="0">
                <a:solidFill>
                  <a:schemeClr val="bg1"/>
                </a:solidFill>
                <a:effectLst/>
              </a:rPr>
              <a:t>ء-ي) </a:t>
            </a:r>
            <a:r>
              <a:rPr lang="en-US" sz="1900" dirty="0">
                <a:solidFill>
                  <a:schemeClr val="bg1"/>
                </a:solidFill>
                <a:effectLst/>
              </a:rPr>
              <a:t>and spaces.</a:t>
            </a:r>
          </a:p>
          <a:p>
            <a:pPr rtl="0"/>
            <a:endParaRPr lang="en-US" b="1" i="1" dirty="0">
              <a:solidFill>
                <a:schemeClr val="bg1"/>
              </a:solidFill>
            </a:endParaRPr>
          </a:p>
          <a:p>
            <a:endParaRPr lang="en-US" dirty="0">
              <a:solidFill>
                <a:schemeClr val="bg1"/>
              </a:solidFill>
            </a:endParaRPr>
          </a:p>
        </p:txBody>
      </p:sp>
      <p:sp>
        <p:nvSpPr>
          <p:cNvPr id="9" name="TextBox 8">
            <a:extLst>
              <a:ext uri="{FF2B5EF4-FFF2-40B4-BE49-F238E27FC236}">
                <a16:creationId xmlns:a16="http://schemas.microsoft.com/office/drawing/2014/main" id="{9D047637-707F-0340-F449-AE257690D3C9}"/>
              </a:ext>
            </a:extLst>
          </p:cNvPr>
          <p:cNvSpPr txBox="1"/>
          <p:nvPr/>
        </p:nvSpPr>
        <p:spPr>
          <a:xfrm>
            <a:off x="453685" y="973197"/>
            <a:ext cx="11003796" cy="1477328"/>
          </a:xfrm>
          <a:prstGeom prst="rect">
            <a:avLst/>
          </a:prstGeom>
          <a:noFill/>
        </p:spPr>
        <p:txBody>
          <a:bodyPr wrap="square">
            <a:spAutoFit/>
          </a:bodyPr>
          <a:lstStyle/>
          <a:p>
            <a:r>
              <a:rPr lang="en-US" dirty="0">
                <a:solidFill>
                  <a:schemeClr val="bg1"/>
                </a:solidFill>
              </a:rPr>
              <a:t>THIS STEP REMOVES ARABIC DIACRITICAL MARKS (SUCH AS VOWELS OR OTHER MARKS LIKE FATHA, DAMMA, KASRA) BY USING THE UNICODE RANGE \U064B-\U065F, WHICH CORRESPONDS TO ARABIC DIACRITICAL SYMBOLS. REMOVING DIACRITICS HELPS STANDARDIZE THE TEXT BY ELIMINATING UNNECESSARY MARKS.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91840724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1848</TotalTime>
  <Words>1605</Words>
  <Application>Microsoft Office PowerPoint</Application>
  <PresentationFormat>Widescreen</PresentationFormat>
  <Paragraphs>101</Paragraphs>
  <Slides>23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Abadi</vt:lpstr>
      <vt:lpstr>Aptos</vt:lpstr>
      <vt:lpstr>Arial</vt:lpstr>
      <vt:lpstr>Arial Nova Light</vt:lpstr>
      <vt:lpstr>Bookman Old Style</vt:lpstr>
      <vt:lpstr>Calibri</vt:lpstr>
      <vt:lpstr>Franklin Gothic Book</vt:lpstr>
      <vt:lpstr>Inter</vt:lpstr>
      <vt:lpstr>system-ui</vt:lpstr>
      <vt:lpstr>RetrospectVTI</vt:lpstr>
      <vt:lpstr>NLP Project </vt:lpstr>
      <vt:lpstr>Team Members: </vt:lpstr>
      <vt:lpstr>Content : </vt:lpstr>
      <vt:lpstr>Dataset: </vt:lpstr>
      <vt:lpstr>Our problem: </vt:lpstr>
      <vt:lpstr>Data cleaning</vt:lpstr>
      <vt:lpstr>PowerPoint Presentation</vt:lpstr>
      <vt:lpstr>Text Preprocessing </vt:lpstr>
      <vt:lpstr>PowerPoint Presentation</vt:lpstr>
      <vt:lpstr>Data after text preprocessing</vt:lpstr>
      <vt:lpstr>EDA</vt:lpstr>
      <vt:lpstr>PowerPoint Presentation</vt:lpstr>
      <vt:lpstr>PowerPoint Presentation</vt:lpstr>
      <vt:lpstr>PowerPoint Presentation</vt:lpstr>
      <vt:lpstr>Interpretation: This chart illustrates how user feedback varies across different companies based on their ratings. The tendency for negative reviews to be longer suggests that customers feel more compelled to elaborate on their negative experiences. The variability indicated by the error bars highlights differences in how customers express their opinions across different companies, with "TMG" being a notable case for extended feedback.</vt:lpstr>
      <vt:lpstr>Before training the models on the data, the following steps are performed:</vt:lpstr>
      <vt:lpstr>Models :</vt:lpstr>
      <vt:lpstr>Logistic regression </vt:lpstr>
      <vt:lpstr>Naïve bayes </vt:lpstr>
      <vt:lpstr>Random forest </vt:lpstr>
      <vt:lpstr>      support vector machine (linear SVC) </vt:lpstr>
      <vt:lpstr>Deployment using Streamlit: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salma fouad elghanam</dc:creator>
  <cp:lastModifiedBy>salma fouad elghanam</cp:lastModifiedBy>
  <cp:revision>4</cp:revision>
  <dcterms:created xsi:type="dcterms:W3CDTF">2024-12-10T11:40:39Z</dcterms:created>
  <dcterms:modified xsi:type="dcterms:W3CDTF">2024-12-11T18:28:47Z</dcterms:modified>
</cp:coreProperties>
</file>