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A6F1EAD-4F1A-40D6-A0BD-B26E8298A0D5}" type="datetimeFigureOut">
              <a:rPr lang="en-IN" smtClean="0"/>
              <a:t>25-07-2021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C212D23-CB44-441E-A86B-71D6461B793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6F1EAD-4F1A-40D6-A0BD-B26E8298A0D5}"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6F1EAD-4F1A-40D6-A0BD-B26E8298A0D5}"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6F1EAD-4F1A-40D6-A0BD-B26E8298A0D5}"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6F1EAD-4F1A-40D6-A0BD-B26E8298A0D5}"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12D23-CB44-441E-A86B-71D6461B793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6F1EAD-4F1A-40D6-A0BD-B26E8298A0D5}"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6F1EAD-4F1A-40D6-A0BD-B26E8298A0D5}" type="datetimeFigureOut">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6F1EAD-4F1A-40D6-A0BD-B26E8298A0D5}" type="datetimeFigureOut">
              <a:rPr lang="en-IN" smtClean="0"/>
              <a:t>25-07-2021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F1EAD-4F1A-40D6-A0BD-B26E8298A0D5}" type="datetimeFigureOut">
              <a:rPr lang="en-IN" smtClean="0"/>
              <a:t>25-07-2021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6F1EAD-4F1A-40D6-A0BD-B26E8298A0D5}"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6F1EAD-4F1A-40D6-A0BD-B26E8298A0D5}"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0C212D23-CB44-441E-A86B-71D6461B793F}"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A6F1EAD-4F1A-40D6-A0BD-B26E8298A0D5}" type="datetimeFigureOut">
              <a:rPr lang="en-IN" smtClean="0"/>
              <a:t>25-07-2021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212D23-CB44-441E-A86B-71D6461B793F}"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3392" y="1340768"/>
            <a:ext cx="6410976" cy="2554545"/>
          </a:xfrm>
          <a:prstGeom prst="rect">
            <a:avLst/>
          </a:prstGeom>
          <a:noFill/>
        </p:spPr>
        <p:txBody>
          <a:bodyPr wrap="square" rtlCol="0">
            <a:spAutoFit/>
          </a:bodyPr>
          <a:lstStyle/>
          <a:p>
            <a:pPr algn="ctr"/>
            <a:endParaRPr lang="en-US" sz="3200" b="1" dirty="0" smtClean="0">
              <a:latin typeface="Times New Roman" pitchFamily="18" charset="0"/>
              <a:cs typeface="Times New Roman" pitchFamily="18" charset="0"/>
            </a:endParaRPr>
          </a:p>
          <a:p>
            <a:pPr algn="ctr"/>
            <a:endParaRPr lang="en-US" sz="3200" b="1" dirty="0">
              <a:latin typeface="Times New Roman" pitchFamily="18" charset="0"/>
              <a:cs typeface="Times New Roman" pitchFamily="18" charset="0"/>
            </a:endParaRPr>
          </a:p>
          <a:p>
            <a:pPr algn="ctr"/>
            <a:endParaRPr lang="en-US" sz="3200" b="1" dirty="0" smtClean="0">
              <a:latin typeface="Times New Roman" pitchFamily="18" charset="0"/>
              <a:cs typeface="Times New Roman" pitchFamily="18" charset="0"/>
            </a:endParaRPr>
          </a:p>
          <a:p>
            <a:pPr algn="ctr"/>
            <a:endParaRPr lang="en-US" sz="3200" b="1" dirty="0">
              <a:latin typeface="Times New Roman" pitchFamily="18" charset="0"/>
              <a:cs typeface="Times New Roman" pitchFamily="18" charset="0"/>
            </a:endParaRPr>
          </a:p>
          <a:p>
            <a:pPr algn="ctr"/>
            <a:r>
              <a:rPr lang="en-US" sz="3200" b="1" dirty="0" smtClean="0">
                <a:latin typeface="Times New Roman" pitchFamily="18" charset="0"/>
                <a:cs typeface="Times New Roman" pitchFamily="18" charset="0"/>
              </a:rPr>
              <a:t>BODY FITNESS PREDICTION</a:t>
            </a:r>
            <a:endParaRPr lang="en-IN" sz="3200" b="1" dirty="0">
              <a:latin typeface="Times New Roman" pitchFamily="18" charset="0"/>
              <a:cs typeface="Times New Roman" pitchFamily="18" charset="0"/>
            </a:endParaRPr>
          </a:p>
        </p:txBody>
      </p:sp>
      <p:sp>
        <p:nvSpPr>
          <p:cNvPr id="5" name="TextBox 4"/>
          <p:cNvSpPr txBox="1"/>
          <p:nvPr/>
        </p:nvSpPr>
        <p:spPr>
          <a:xfrm>
            <a:off x="251520" y="4293096"/>
            <a:ext cx="4320480" cy="2031325"/>
          </a:xfrm>
          <a:prstGeom prst="rect">
            <a:avLst/>
          </a:prstGeom>
          <a:noFill/>
        </p:spPr>
        <p:txBody>
          <a:bodyPr wrap="square" rtlCol="0">
            <a:spAutoFit/>
          </a:bodyPr>
          <a:lstStyle/>
          <a:p>
            <a:r>
              <a:rPr lang="en-US" b="1" dirty="0" smtClean="0">
                <a:latin typeface="Times New Roman" pitchFamily="18" charset="0"/>
                <a:cs typeface="Times New Roman" pitchFamily="18" charset="0"/>
              </a:rPr>
              <a:t>Presented by:</a:t>
            </a:r>
          </a:p>
          <a:p>
            <a:r>
              <a:rPr lang="en-US" dirty="0" err="1" smtClean="0">
                <a:latin typeface="Times New Roman" pitchFamily="18" charset="0"/>
                <a:cs typeface="Times New Roman" pitchFamily="18" charset="0"/>
              </a:rPr>
              <a:t>Sura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Laya</a:t>
            </a:r>
            <a:r>
              <a:rPr lang="en-US" dirty="0" smtClean="0">
                <a:latin typeface="Times New Roman" pitchFamily="18" charset="0"/>
                <a:cs typeface="Times New Roman" pitchFamily="18" charset="0"/>
              </a:rPr>
              <a:t> (18UK1A05K7)</a:t>
            </a:r>
          </a:p>
          <a:p>
            <a:r>
              <a:rPr lang="en-US" dirty="0" err="1" smtClean="0">
                <a:latin typeface="Times New Roman" pitchFamily="18" charset="0"/>
                <a:cs typeface="Times New Roman" pitchFamily="18" charset="0"/>
              </a:rPr>
              <a:t>Komandla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Sushmitha</a:t>
            </a:r>
            <a:r>
              <a:rPr lang="en-US" dirty="0" smtClean="0">
                <a:latin typeface="Times New Roman" pitchFamily="18" charset="0"/>
                <a:cs typeface="Times New Roman" pitchFamily="18" charset="0"/>
              </a:rPr>
              <a:t> (18UK1A05K5)</a:t>
            </a:r>
          </a:p>
          <a:p>
            <a:r>
              <a:rPr lang="en-US" dirty="0" smtClean="0">
                <a:latin typeface="Times New Roman" pitchFamily="18" charset="0"/>
                <a:cs typeface="Times New Roman" pitchFamily="18" charset="0"/>
              </a:rPr>
              <a:t>Mohammed </a:t>
            </a:r>
            <a:r>
              <a:rPr lang="en-US" dirty="0" err="1" smtClean="0">
                <a:latin typeface="Times New Roman" pitchFamily="18" charset="0"/>
                <a:cs typeface="Times New Roman" pitchFamily="18" charset="0"/>
              </a:rPr>
              <a:t>Azharuddin</a:t>
            </a:r>
            <a:r>
              <a:rPr lang="en-US" dirty="0" smtClean="0">
                <a:latin typeface="Times New Roman" pitchFamily="18" charset="0"/>
                <a:cs typeface="Times New Roman" pitchFamily="18" charset="0"/>
              </a:rPr>
              <a:t> (18UK1A05J1)</a:t>
            </a:r>
          </a:p>
          <a:p>
            <a:r>
              <a:rPr lang="en-US" dirty="0" err="1" smtClean="0">
                <a:latin typeface="Times New Roman" pitchFamily="18" charset="0"/>
                <a:cs typeface="Times New Roman" pitchFamily="18" charset="0"/>
              </a:rPr>
              <a:t>Poshala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Sai</a:t>
            </a:r>
            <a:r>
              <a:rPr lang="en-US" dirty="0" smtClean="0">
                <a:latin typeface="Times New Roman" pitchFamily="18" charset="0"/>
                <a:cs typeface="Times New Roman" pitchFamily="18" charset="0"/>
              </a:rPr>
              <a:t> Deepak (18UK1A05L6)</a:t>
            </a:r>
          </a:p>
          <a:p>
            <a:r>
              <a:rPr lang="en-US" dirty="0" err="1" smtClean="0">
                <a:latin typeface="Times New Roman" pitchFamily="18" charset="0"/>
                <a:cs typeface="Times New Roman" pitchFamily="18" charset="0"/>
              </a:rPr>
              <a:t>Nagavelli</a:t>
            </a:r>
            <a:r>
              <a:rPr lang="en-US" dirty="0" smtClean="0">
                <a:latin typeface="Times New Roman" pitchFamily="18" charset="0"/>
                <a:cs typeface="Times New Roman" pitchFamily="18" charset="0"/>
              </a:rPr>
              <a:t> Manish Kumar (19UK5A0528)</a:t>
            </a:r>
          </a:p>
          <a:p>
            <a:endParaRPr lang="en-IN"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91038"/>
            <a:ext cx="1584176" cy="1557861"/>
          </a:xfrm>
          <a:prstGeom prst="rect">
            <a:avLst/>
          </a:prstGeom>
        </p:spPr>
      </p:pic>
      <p:sp>
        <p:nvSpPr>
          <p:cNvPr id="7" name="TextBox 6"/>
          <p:cNvSpPr txBox="1"/>
          <p:nvPr/>
        </p:nvSpPr>
        <p:spPr>
          <a:xfrm>
            <a:off x="5436096" y="5359324"/>
            <a:ext cx="3456384"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Presented to:</a:t>
            </a:r>
          </a:p>
          <a:p>
            <a:r>
              <a:rPr lang="en-US" dirty="0" err="1" smtClean="0">
                <a:latin typeface="Times New Roman" pitchFamily="18" charset="0"/>
                <a:cs typeface="Times New Roman" pitchFamily="18" charset="0"/>
              </a:rPr>
              <a:t>Pradeepthi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Raju</a:t>
            </a:r>
            <a:r>
              <a:rPr lang="en-US" dirty="0" smtClean="0">
                <a:latin typeface="Times New Roman" pitchFamily="18" charset="0"/>
                <a:cs typeface="Times New Roman" pitchFamily="18" charset="0"/>
              </a:rPr>
              <a:t> (Mentor)</a:t>
            </a:r>
            <a:endParaRPr lang="en-IN" dirty="0">
              <a:latin typeface="Times New Roman" pitchFamily="18" charset="0"/>
              <a:cs typeface="Times New Roman" pitchFamily="18" charset="0"/>
            </a:endParaRPr>
          </a:p>
        </p:txBody>
      </p:sp>
      <p:sp>
        <p:nvSpPr>
          <p:cNvPr id="9" name="TextBox 8"/>
          <p:cNvSpPr txBox="1"/>
          <p:nvPr/>
        </p:nvSpPr>
        <p:spPr>
          <a:xfrm>
            <a:off x="2123728" y="1526121"/>
            <a:ext cx="5472608" cy="1077218"/>
          </a:xfrm>
          <a:prstGeom prst="rect">
            <a:avLst/>
          </a:prstGeom>
          <a:noFill/>
        </p:spPr>
        <p:txBody>
          <a:bodyPr wrap="square" rtlCol="0">
            <a:spAutoFit/>
          </a:bodyPr>
          <a:lstStyle/>
          <a:p>
            <a:endParaRPr lang="en-US" sz="3200" b="1" dirty="0" smtClean="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EXTERNSHIP PROJECT</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972980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268760"/>
            <a:ext cx="6408712"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      CONCLUSION</a:t>
            </a:r>
            <a:endParaRPr lang="en-IN" sz="2800" b="1" dirty="0">
              <a:latin typeface="Times New Roman" pitchFamily="18" charset="0"/>
              <a:cs typeface="Times New Roman" pitchFamily="18" charset="0"/>
            </a:endParaRPr>
          </a:p>
        </p:txBody>
      </p:sp>
      <p:sp>
        <p:nvSpPr>
          <p:cNvPr id="4" name="TextBox 3"/>
          <p:cNvSpPr txBox="1"/>
          <p:nvPr/>
        </p:nvSpPr>
        <p:spPr>
          <a:xfrm>
            <a:off x="539552" y="1916832"/>
            <a:ext cx="8280920" cy="3416320"/>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Saving the model :</a:t>
            </a:r>
          </a:p>
          <a:p>
            <a:endParaRPr lang="en-US" sz="2400" b="1"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save our machine learning model using pickle.</a:t>
            </a:r>
          </a:p>
          <a:p>
            <a:endParaRPr lang="en-US"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Deployment using Flask:</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the end we want our model to be available for the end users. So that the end user can use our model. Model deployment is one of the last stage in any machine learning project.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81149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908720"/>
            <a:ext cx="5832648"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  PROJECT SCREENSHOTS</a:t>
            </a:r>
            <a:endParaRPr lang="en-IN" sz="24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628800"/>
            <a:ext cx="8064896" cy="4481271"/>
          </a:xfrm>
          <a:prstGeom prst="rect">
            <a:avLst/>
          </a:prstGeom>
        </p:spPr>
      </p:pic>
    </p:spTree>
    <p:extLst>
      <p:ext uri="{BB962C8B-B14F-4D97-AF65-F5344CB8AC3E}">
        <p14:creationId xmlns:p14="http://schemas.microsoft.com/office/powerpoint/2010/main" val="228880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653" y="1490392"/>
            <a:ext cx="6582694" cy="3877216"/>
          </a:xfrm>
          <a:prstGeom prst="rect">
            <a:avLst/>
          </a:prstGeom>
        </p:spPr>
      </p:pic>
    </p:spTree>
    <p:extLst>
      <p:ext uri="{BB962C8B-B14F-4D97-AF65-F5344CB8AC3E}">
        <p14:creationId xmlns:p14="http://schemas.microsoft.com/office/powerpoint/2010/main" val="181817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258" y="1647576"/>
            <a:ext cx="6687483" cy="3562847"/>
          </a:xfrm>
          <a:prstGeom prst="rect">
            <a:avLst/>
          </a:prstGeom>
        </p:spPr>
      </p:pic>
    </p:spTree>
    <p:extLst>
      <p:ext uri="{BB962C8B-B14F-4D97-AF65-F5344CB8AC3E}">
        <p14:creationId xmlns:p14="http://schemas.microsoft.com/office/powerpoint/2010/main" val="159851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890" y="1366549"/>
            <a:ext cx="6954220" cy="4124901"/>
          </a:xfrm>
          <a:prstGeom prst="rect">
            <a:avLst/>
          </a:prstGeom>
        </p:spPr>
      </p:pic>
    </p:spTree>
    <p:extLst>
      <p:ext uri="{BB962C8B-B14F-4D97-AF65-F5344CB8AC3E}">
        <p14:creationId xmlns:p14="http://schemas.microsoft.com/office/powerpoint/2010/main" val="423398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7" y="1052736"/>
            <a:ext cx="8292591" cy="5237825"/>
          </a:xfrm>
          <a:prstGeom prst="rect">
            <a:avLst/>
          </a:prstGeom>
        </p:spPr>
      </p:pic>
    </p:spTree>
    <p:extLst>
      <p:ext uri="{BB962C8B-B14F-4D97-AF65-F5344CB8AC3E}">
        <p14:creationId xmlns:p14="http://schemas.microsoft.com/office/powerpoint/2010/main" val="1434671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2636912"/>
            <a:ext cx="6768752" cy="1107996"/>
          </a:xfrm>
          <a:prstGeom prst="rect">
            <a:avLst/>
          </a:prstGeom>
          <a:noFill/>
        </p:spPr>
        <p:txBody>
          <a:bodyPr wrap="square" rtlCol="0">
            <a:spAutoFit/>
          </a:bodyPr>
          <a:lstStyle/>
          <a:p>
            <a:pPr algn="ctr"/>
            <a:r>
              <a:rPr lang="en-US" sz="6600" dirty="0" smtClean="0">
                <a:latin typeface="Times New Roman" pitchFamily="18" charset="0"/>
                <a:cs typeface="Times New Roman" pitchFamily="18" charset="0"/>
              </a:rPr>
              <a:t>THANK YOU</a:t>
            </a:r>
            <a:endParaRPr lang="en-IN" sz="6600" dirty="0">
              <a:latin typeface="Times New Roman" pitchFamily="18" charset="0"/>
              <a:cs typeface="Times New Roman" pitchFamily="18" charset="0"/>
            </a:endParaRPr>
          </a:p>
        </p:txBody>
      </p:sp>
    </p:spTree>
    <p:extLst>
      <p:ext uri="{BB962C8B-B14F-4D97-AF65-F5344CB8AC3E}">
        <p14:creationId xmlns:p14="http://schemas.microsoft.com/office/powerpoint/2010/main" val="379952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761312"/>
            <a:ext cx="8784976" cy="5047536"/>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INTRODUCTION:</a:t>
            </a:r>
          </a:p>
          <a:p>
            <a:endParaRPr lang="en-US" sz="32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Sedentary lifestyle is defined by the absence of physical activity practices throughout the day and causes a decrease in caloric expenditure. This behavior is explained by the inappropriate lifestyle, for example, too much time sitting or lying down and still eating unhealthy foods during this time of immobilization. Currently, a third of the adult world population is physically inactive and this generates 5 million deaths per year (The </a:t>
            </a:r>
            <a:r>
              <a:rPr lang="en-US" sz="2400" dirty="0" smtClean="0">
                <a:latin typeface="Times New Roman" pitchFamily="18" charset="0"/>
                <a:cs typeface="Times New Roman" pitchFamily="18" charset="0"/>
              </a:rPr>
              <a:t>Lancet</a:t>
            </a:r>
            <a:r>
              <a:rPr lang="en-US" sz="2400" dirty="0">
                <a:latin typeface="Times New Roman" pitchFamily="18" charset="0"/>
                <a:cs typeface="Times New Roman" pitchFamily="18" charset="0"/>
              </a:rPr>
              <a:t>, 2012). In addition to contributing to several chronic diseases, physical inactivity also influences mood, sleep quality and body weight. </a:t>
            </a:r>
          </a:p>
          <a:p>
            <a:endParaRPr lang="en-US" sz="24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2121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96752"/>
            <a:ext cx="6984776" cy="4770537"/>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ABSTRACT</a:t>
            </a:r>
            <a:r>
              <a:rPr lang="en-US" sz="3200" b="1" dirty="0" smtClean="0">
                <a:latin typeface="Times New Roman" pitchFamily="18" charset="0"/>
                <a:cs typeface="Times New Roman" pitchFamily="18" charset="0"/>
              </a:rPr>
              <a:t> :</a:t>
            </a:r>
          </a:p>
          <a:p>
            <a:endParaRPr lang="en-US" sz="3200" b="1"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Body fitness prediction play’s a key role in leading a healthy life. Fitness is a state of health and well-being, more specifically the ability to perform daily activities body fitness is generally achieved through proper nutrition and physical exercise and resting. People are spending more and more time doing sedentary activities. During our leisure time, we are often sitting using computer or other device. By this we are losing our body fitness and it leads to various chronic issues like </a:t>
            </a:r>
            <a:r>
              <a:rPr lang="en-US" sz="2400" dirty="0" smtClean="0">
                <a:latin typeface="Times New Roman" pitchFamily="18" charset="0"/>
                <a:cs typeface="Times New Roman" pitchFamily="18" charset="0"/>
              </a:rPr>
              <a:t>breathing </a:t>
            </a:r>
            <a:r>
              <a:rPr lang="en-US" sz="2400" dirty="0" err="1" smtClean="0">
                <a:latin typeface="Times New Roman" pitchFamily="18" charset="0"/>
                <a:cs typeface="Times New Roman" pitchFamily="18" charset="0"/>
              </a:rPr>
              <a:t>problems,obesity</a:t>
            </a:r>
            <a:r>
              <a:rPr lang="en-US" sz="2400" dirty="0" smtClean="0">
                <a:latin typeface="Times New Roman" pitchFamily="18" charset="0"/>
                <a:cs typeface="Times New Roman" pitchFamily="18" charset="0"/>
              </a:rPr>
              <a:t> etc..</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7744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124744"/>
            <a:ext cx="7632848" cy="5509200"/>
          </a:xfrm>
          <a:prstGeom prst="rect">
            <a:avLst/>
          </a:prstGeom>
          <a:noFill/>
        </p:spPr>
        <p:txBody>
          <a:bodyPr wrap="square" rtlCol="0">
            <a:spAutoFit/>
          </a:bodyPr>
          <a:lstStyle/>
          <a:p>
            <a:r>
              <a:rPr lang="en-US" sz="3200" dirty="0" smtClean="0">
                <a:latin typeface="Times New Roman" pitchFamily="18" charset="0"/>
                <a:cs typeface="Times New Roman" pitchFamily="18" charset="0"/>
              </a:rPr>
              <a:t>PURPOSE :</a:t>
            </a:r>
          </a:p>
          <a:p>
            <a:endParaRPr lang="en-US" sz="3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avoid this health issues, we should monitor our body fitness by using various fitness prediction gadgets like smart watches, </a:t>
            </a:r>
            <a:r>
              <a:rPr lang="en-US" sz="2400" dirty="0" err="1">
                <a:latin typeface="Times New Roman" pitchFamily="18" charset="0"/>
                <a:cs typeface="Times New Roman" pitchFamily="18" charset="0"/>
              </a:rPr>
              <a:t>oximeter</a:t>
            </a:r>
            <a:r>
              <a:rPr lang="en-US" sz="2400" dirty="0">
                <a:latin typeface="Times New Roman" pitchFamily="18" charset="0"/>
                <a:cs typeface="Times New Roman" pitchFamily="18" charset="0"/>
              </a:rPr>
              <a:t>, B-P machine etc. we can monitor our B-P, calories burnt, bone weight etc. the devices work with smart device technology to exchange data via Bluetooth communication protocol. Here, in this project we import the data which consist of (date, step-count, mood, calories burned, hours of sleep, </a:t>
            </a:r>
            <a:r>
              <a:rPr lang="en-US" sz="2400" dirty="0" err="1">
                <a:latin typeface="Times New Roman" pitchFamily="18" charset="0"/>
                <a:cs typeface="Times New Roman" pitchFamily="18" charset="0"/>
              </a:rPr>
              <a:t>bool</a:t>
            </a:r>
            <a:r>
              <a:rPr lang="en-US" sz="2400" dirty="0">
                <a:latin typeface="Times New Roman" pitchFamily="18" charset="0"/>
                <a:cs typeface="Times New Roman" pitchFamily="18" charset="0"/>
              </a:rPr>
              <a:t> of active, weight in kg) split the dataset into testing set and </a:t>
            </a:r>
            <a:r>
              <a:rPr lang="en-US" sz="2400" dirty="0" smtClean="0">
                <a:latin typeface="Times New Roman" pitchFamily="18" charset="0"/>
                <a:cs typeface="Times New Roman" pitchFamily="18" charset="0"/>
              </a:rPr>
              <a:t>training set. We are using Random Forest Classifier in this project.</a:t>
            </a:r>
            <a:endParaRPr lang="en-US" sz="2400" dirty="0">
              <a:latin typeface="Times New Roman" pitchFamily="18" charset="0"/>
              <a:cs typeface="Times New Roman" pitchFamily="18" charset="0"/>
            </a:endParaRPr>
          </a:p>
          <a:p>
            <a:pPr fontAlgn="t"/>
            <a:endParaRPr lang="en-US"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2646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1052736"/>
            <a:ext cx="5904656"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WORK FLOW</a:t>
            </a:r>
            <a:endParaRPr lang="en-IN" sz="32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880" y="1844824"/>
            <a:ext cx="7560840" cy="4248547"/>
          </a:xfrm>
          <a:prstGeom prst="rect">
            <a:avLst/>
          </a:prstGeom>
        </p:spPr>
      </p:pic>
    </p:spTree>
    <p:extLst>
      <p:ext uri="{BB962C8B-B14F-4D97-AF65-F5344CB8AC3E}">
        <p14:creationId xmlns:p14="http://schemas.microsoft.com/office/powerpoint/2010/main" val="225449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1196752"/>
            <a:ext cx="5256584"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METHODOLOGY</a:t>
            </a:r>
            <a:endParaRPr lang="en-IN" sz="32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944" y="2420888"/>
            <a:ext cx="5334000" cy="3215640"/>
          </a:xfrm>
          <a:prstGeom prst="rect">
            <a:avLst/>
          </a:prstGeom>
        </p:spPr>
      </p:pic>
    </p:spTree>
    <p:extLst>
      <p:ext uri="{BB962C8B-B14F-4D97-AF65-F5344CB8AC3E}">
        <p14:creationId xmlns:p14="http://schemas.microsoft.com/office/powerpoint/2010/main" val="71988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576" y="1037976"/>
            <a:ext cx="6624736"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TOOLS AND TECHNOLOGIES :</a:t>
            </a:r>
            <a:endParaRPr lang="en-IN" sz="2800" b="1" dirty="0">
              <a:latin typeface="Times New Roman" pitchFamily="18" charset="0"/>
              <a:cs typeface="Times New Roman" pitchFamily="18" charset="0"/>
            </a:endParaRPr>
          </a:p>
        </p:txBody>
      </p:sp>
      <p:sp>
        <p:nvSpPr>
          <p:cNvPr id="3" name="TextBox 2"/>
          <p:cNvSpPr txBox="1"/>
          <p:nvPr/>
        </p:nvSpPr>
        <p:spPr>
          <a:xfrm>
            <a:off x="323528" y="1772816"/>
            <a:ext cx="7776864" cy="5632311"/>
          </a:xfrm>
          <a:prstGeom prst="rect">
            <a:avLst/>
          </a:prstGeom>
          <a:noFill/>
        </p:spPr>
        <p:txBody>
          <a:bodyPr wrap="square" rtlCol="0">
            <a:spAutoFit/>
          </a:bodyPr>
          <a:lstStyle/>
          <a:p>
            <a:r>
              <a:rPr lang="en-IN" dirty="0"/>
              <a:t/>
            </a:r>
            <a:br>
              <a:rPr lang="en-IN" dirty="0"/>
            </a:br>
            <a:r>
              <a:rPr lang="en-IN" sz="2400" b="1" dirty="0">
                <a:latin typeface="Times New Roman" pitchFamily="18" charset="0"/>
                <a:cs typeface="Times New Roman" pitchFamily="18" charset="0"/>
              </a:rPr>
              <a:t>Importing Libraries</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#importing </a:t>
            </a:r>
            <a:r>
              <a:rPr lang="en-IN" sz="2400" dirty="0" smtClean="0">
                <a:latin typeface="Times New Roman" pitchFamily="18" charset="0"/>
                <a:cs typeface="Times New Roman" pitchFamily="18" charset="0"/>
              </a:rPr>
              <a:t>libraries</a:t>
            </a:r>
          </a:p>
          <a:p>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import pandas as </a:t>
            </a:r>
            <a:r>
              <a:rPr lang="en-IN" sz="2400" dirty="0" err="1" smtClean="0">
                <a:latin typeface="Times New Roman" pitchFamily="18" charset="0"/>
                <a:cs typeface="Times New Roman" pitchFamily="18" charset="0"/>
              </a:rPr>
              <a:t>pd</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import </a:t>
            </a:r>
            <a:r>
              <a:rPr lang="en-IN" sz="2400" dirty="0" err="1">
                <a:latin typeface="Times New Roman" pitchFamily="18" charset="0"/>
                <a:cs typeface="Times New Roman" pitchFamily="18" charset="0"/>
              </a:rPr>
              <a:t>numpy</a:t>
            </a:r>
            <a:r>
              <a:rPr lang="en-IN" sz="2400" dirty="0">
                <a:latin typeface="Times New Roman" pitchFamily="18" charset="0"/>
                <a:cs typeface="Times New Roman" pitchFamily="18" charset="0"/>
              </a:rPr>
              <a:t> as </a:t>
            </a:r>
            <a:r>
              <a:rPr lang="en-IN" sz="2400" dirty="0" err="1" smtClean="0">
                <a:latin typeface="Times New Roman" pitchFamily="18" charset="0"/>
                <a:cs typeface="Times New Roman" pitchFamily="18" charset="0"/>
              </a:rPr>
              <a:t>np</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standard visualization </a:t>
            </a:r>
            <a:r>
              <a:rPr lang="en-IN" sz="2400" dirty="0" smtClean="0">
                <a:latin typeface="Times New Roman" pitchFamily="18" charset="0"/>
                <a:cs typeface="Times New Roman" pitchFamily="18" charset="0"/>
              </a:rPr>
              <a:t>libraries</a:t>
            </a:r>
          </a:p>
          <a:p>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import </a:t>
            </a:r>
            <a:r>
              <a:rPr lang="en-IN" sz="2400" dirty="0" err="1">
                <a:latin typeface="Times New Roman" pitchFamily="18" charset="0"/>
                <a:cs typeface="Times New Roman" pitchFamily="18" charset="0"/>
              </a:rPr>
              <a:t>matplotlib.pyplot</a:t>
            </a:r>
            <a:r>
              <a:rPr lang="en-IN" sz="2400" dirty="0">
                <a:latin typeface="Times New Roman" pitchFamily="18" charset="0"/>
                <a:cs typeface="Times New Roman" pitchFamily="18" charset="0"/>
              </a:rPr>
              <a:t> as </a:t>
            </a:r>
            <a:r>
              <a:rPr lang="en-IN" sz="2400" dirty="0" err="1">
                <a:latin typeface="Times New Roman" pitchFamily="18" charset="0"/>
                <a:cs typeface="Times New Roman" pitchFamily="18" charset="0"/>
              </a:rPr>
              <a:t>plt</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matplotlib</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inline</a:t>
            </a:r>
          </a:p>
          <a:p>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import </a:t>
            </a:r>
            <a:r>
              <a:rPr lang="en-IN" sz="2400" dirty="0" err="1">
                <a:latin typeface="Times New Roman" pitchFamily="18" charset="0"/>
                <a:cs typeface="Times New Roman" pitchFamily="18" charset="0"/>
              </a:rPr>
              <a:t>seaborn</a:t>
            </a:r>
            <a:r>
              <a:rPr lang="en-IN" sz="2400" dirty="0">
                <a:latin typeface="Times New Roman" pitchFamily="18" charset="0"/>
                <a:cs typeface="Times New Roman" pitchFamily="18" charset="0"/>
              </a:rPr>
              <a:t> as </a:t>
            </a:r>
            <a:r>
              <a:rPr lang="en-IN" sz="2400" dirty="0" err="1" smtClean="0">
                <a:latin typeface="Times New Roman" pitchFamily="18" charset="0"/>
                <a:cs typeface="Times New Roman" pitchFamily="18" charset="0"/>
              </a:rPr>
              <a:t>sns</a:t>
            </a:r>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r>
              <a:rPr lang="en-IN" sz="2400" b="1" dirty="0">
                <a:latin typeface="Times New Roman" pitchFamily="18" charset="0"/>
                <a:cs typeface="Times New Roman" pitchFamily="18" charset="0"/>
              </a:rPr>
              <a:t>Importing </a:t>
            </a:r>
            <a:r>
              <a:rPr lang="en-IN" sz="2400" b="1" dirty="0" smtClean="0">
                <a:latin typeface="Times New Roman" pitchFamily="18" charset="0"/>
                <a:cs typeface="Times New Roman" pitchFamily="18" charset="0"/>
              </a:rPr>
              <a:t>Dataset</a:t>
            </a:r>
          </a:p>
          <a:p>
            <a:endParaRPr lang="en-IN" sz="2400" b="1" dirty="0">
              <a:latin typeface="Times New Roman" pitchFamily="18" charset="0"/>
              <a:cs typeface="Times New Roman" pitchFamily="18" charset="0"/>
            </a:endParaRPr>
          </a:p>
          <a:p>
            <a:r>
              <a:rPr lang="en-IN" sz="2400" b="1" dirty="0">
                <a:latin typeface="Times New Roman" pitchFamily="18" charset="0"/>
                <a:cs typeface="Times New Roman" pitchFamily="18" charset="0"/>
              </a:rPr>
              <a:t>Exploratory Data Analysis</a:t>
            </a:r>
            <a:r>
              <a:rPr lang="en-IN" sz="2400" dirty="0">
                <a:latin typeface="Times New Roman" pitchFamily="18" charset="0"/>
                <a:cs typeface="Times New Roman" pitchFamily="18" charset="0"/>
              </a:rPr>
              <a:t> </a:t>
            </a:r>
          </a:p>
          <a:p>
            <a:pPr fontAlgn="t"/>
            <a:endParaRPr lang="en-IN" sz="2400" dirty="0">
              <a:latin typeface="Times New Roman" pitchFamily="18" charset="0"/>
              <a:cs typeface="Times New Roman" pitchFamily="18" charset="0"/>
            </a:endParaRPr>
          </a:p>
          <a:p>
            <a:pPr fontAlgn="t"/>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0756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992" y="1186494"/>
            <a:ext cx="4824536"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DATA ANALYSIS :</a:t>
            </a:r>
            <a:endParaRPr lang="en-IN" sz="2400" b="1" dirty="0">
              <a:latin typeface="Times New Roman" pitchFamily="18" charset="0"/>
              <a:cs typeface="Times New Roman" pitchFamily="18" charset="0"/>
            </a:endParaRPr>
          </a:p>
        </p:txBody>
      </p:sp>
      <p:sp>
        <p:nvSpPr>
          <p:cNvPr id="3" name="TextBox 2"/>
          <p:cNvSpPr txBox="1"/>
          <p:nvPr/>
        </p:nvSpPr>
        <p:spPr>
          <a:xfrm>
            <a:off x="251520" y="1916832"/>
            <a:ext cx="8801016" cy="5878532"/>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Data Visualization:</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an approach of analyzing datasets to summarize their main characteristics</a:t>
            </a:r>
          </a:p>
          <a:p>
            <a:r>
              <a:rPr lang="en-US" sz="2400" b="1" dirty="0" smtClean="0">
                <a:latin typeface="Times New Roman" pitchFamily="18" charset="0"/>
                <a:cs typeface="Times New Roman" pitchFamily="18" charset="0"/>
              </a:rPr>
              <a:t>Pair </a:t>
            </a:r>
            <a:r>
              <a:rPr lang="en-US" sz="2400" b="1" dirty="0">
                <a:latin typeface="Times New Roman" pitchFamily="18" charset="0"/>
                <a:cs typeface="Times New Roman" pitchFamily="18" charset="0"/>
              </a:rPr>
              <a:t>plot:</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plots a pairwise relationship in the </a:t>
            </a:r>
            <a:r>
              <a:rPr lang="en-US" sz="2400" dirty="0" smtClean="0">
                <a:latin typeface="Times New Roman" pitchFamily="18" charset="0"/>
                <a:cs typeface="Times New Roman" pitchFamily="18" charset="0"/>
              </a:rPr>
              <a:t>dataset.</a:t>
            </a:r>
          </a:p>
          <a:p>
            <a:r>
              <a:rPr lang="en-US" sz="2400" b="1" dirty="0" smtClean="0">
                <a:latin typeface="Times New Roman" pitchFamily="18" charset="0"/>
                <a:cs typeface="Times New Roman" pitchFamily="18" charset="0"/>
              </a:rPr>
              <a:t>Scatter plot:</a:t>
            </a: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plot displays the relationship between any two sets of </a:t>
            </a:r>
            <a:r>
              <a:rPr lang="en-US" sz="2400" dirty="0" smtClean="0">
                <a:latin typeface="Times New Roman" pitchFamily="18" charset="0"/>
                <a:cs typeface="Times New Roman" pitchFamily="18" charset="0"/>
              </a:rPr>
              <a:t>data.</a:t>
            </a:r>
            <a:endParaRPr lang="en-US"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Correlation plot:</a:t>
            </a:r>
            <a:endParaRPr lang="en-US" sz="2400" b="1"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correlation plot shows the correlation </a:t>
            </a:r>
            <a:r>
              <a:rPr lang="en-US" sz="2400" dirty="0" smtClean="0">
                <a:latin typeface="Times New Roman" pitchFamily="18" charset="0"/>
                <a:cs typeface="Times New Roman" pitchFamily="18" charset="0"/>
              </a:rPr>
              <a:t>coefficient </a:t>
            </a:r>
            <a:r>
              <a:rPr lang="en-US" sz="2400" dirty="0">
                <a:latin typeface="Times New Roman" pitchFamily="18" charset="0"/>
                <a:cs typeface="Times New Roman" pitchFamily="18" charset="0"/>
              </a:rPr>
              <a:t>between </a:t>
            </a:r>
            <a:r>
              <a:rPr lang="en-US" sz="2400" dirty="0" smtClean="0">
                <a:latin typeface="Times New Roman" pitchFamily="18" charset="0"/>
                <a:cs typeface="Times New Roman" pitchFamily="18" charset="0"/>
              </a:rPr>
              <a:t>variables.</a:t>
            </a:r>
            <a:endParaRPr lang="en-US"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Box plot: </a:t>
            </a:r>
            <a:endParaRPr lang="en-US" sz="2400" b="1"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a:t>
            </a:r>
            <a:r>
              <a:rPr lang="en-US" sz="2400" dirty="0">
                <a:latin typeface="Times New Roman" pitchFamily="18" charset="0"/>
                <a:cs typeface="Times New Roman" pitchFamily="18" charset="0"/>
              </a:rPr>
              <a:t>plot the outlier that is present inside the </a:t>
            </a:r>
            <a:r>
              <a:rPr lang="en-US" sz="2400" dirty="0" smtClean="0">
                <a:latin typeface="Times New Roman" pitchFamily="18" charset="0"/>
                <a:cs typeface="Times New Roman" pitchFamily="18" charset="0"/>
              </a:rPr>
              <a:t>dataset.</a:t>
            </a:r>
            <a:endParaRPr lang="en-US" sz="2400" dirty="0">
              <a:latin typeface="Times New Roman" pitchFamily="18" charset="0"/>
              <a:cs typeface="Times New Roman" pitchFamily="18" charset="0"/>
            </a:endParaRPr>
          </a:p>
          <a:p>
            <a:pPr fontAlgn="t"/>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fontAlgn="t"/>
            <a:endParaRPr lang="en-US" sz="2000"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8988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052736"/>
            <a:ext cx="4320480"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TRAINING AND TESTING:</a:t>
            </a:r>
          </a:p>
          <a:p>
            <a:endParaRPr lang="en-IN" sz="2000" b="1" dirty="0">
              <a:latin typeface="Times New Roman" pitchFamily="18" charset="0"/>
              <a:cs typeface="Times New Roman" pitchFamily="18" charset="0"/>
            </a:endParaRPr>
          </a:p>
        </p:txBody>
      </p:sp>
      <p:sp>
        <p:nvSpPr>
          <p:cNvPr id="4" name="TextBox 3"/>
          <p:cNvSpPr txBox="1"/>
          <p:nvPr/>
        </p:nvSpPr>
        <p:spPr>
          <a:xfrm>
            <a:off x="206968" y="1556792"/>
            <a:ext cx="8136904" cy="5078313"/>
          </a:xfrm>
          <a:prstGeom prst="rect">
            <a:avLst/>
          </a:prstGeom>
          <a:noFill/>
        </p:spPr>
        <p:txBody>
          <a:bodyPr wrap="square" rtlCol="0">
            <a:spAutoFit/>
          </a:bodyPr>
          <a:lstStyle/>
          <a:p>
            <a:r>
              <a:rPr lang="en-US" b="1" dirty="0" smtClean="0">
                <a:latin typeface="Times New Roman" pitchFamily="18" charset="0"/>
                <a:cs typeface="Times New Roman" pitchFamily="18" charset="0"/>
              </a:rPr>
              <a:t>Splitting the data:</a:t>
            </a:r>
          </a:p>
          <a:p>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use the </a:t>
            </a:r>
            <a:r>
              <a:rPr lang="en-US" dirty="0" err="1" smtClean="0">
                <a:latin typeface="Times New Roman" pitchFamily="18" charset="0"/>
                <a:cs typeface="Times New Roman" pitchFamily="18" charset="0"/>
              </a:rPr>
              <a:t>sklearn.ensemble</a:t>
            </a:r>
            <a:r>
              <a:rPr lang="en-US" dirty="0" smtClean="0">
                <a:latin typeface="Times New Roman" pitchFamily="18" charset="0"/>
                <a:cs typeface="Times New Roman" pitchFamily="18" charset="0"/>
              </a:rPr>
              <a:t> module </a:t>
            </a:r>
            <a:r>
              <a:rPr lang="en-US" dirty="0" err="1" smtClean="0">
                <a:latin typeface="Times New Roman" pitchFamily="18" charset="0"/>
                <a:cs typeface="Times New Roman" pitchFamily="18" charset="0"/>
              </a:rPr>
              <a:t>train_test_split</a:t>
            </a:r>
            <a:r>
              <a:rPr lang="en-US" dirty="0" smtClean="0">
                <a:latin typeface="Times New Roman" pitchFamily="18" charset="0"/>
                <a:cs typeface="Times New Roman" pitchFamily="18" charset="0"/>
              </a:rPr>
              <a:t> which is used for training and testing part.</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Dependent and Independent variables:</a:t>
            </a:r>
          </a:p>
          <a:p>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Independent variables contain a list of variables in which </a:t>
            </a:r>
            <a:r>
              <a:rPr lang="en-US" dirty="0" err="1" smtClean="0">
                <a:latin typeface="Times New Roman" pitchFamily="18" charset="0"/>
                <a:cs typeface="Times New Roman" pitchFamily="18" charset="0"/>
              </a:rPr>
              <a:t>bool</a:t>
            </a:r>
            <a:r>
              <a:rPr lang="en-US" dirty="0" smtClean="0">
                <a:latin typeface="Times New Roman" pitchFamily="18" charset="0"/>
                <a:cs typeface="Times New Roman" pitchFamily="18" charset="0"/>
              </a:rPr>
              <a:t> of active is dependent.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Dependent variable is the variable that is dependent on the other variables values.</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Independent variables are </a:t>
            </a:r>
            <a:r>
              <a:rPr lang="en-US" dirty="0" err="1" smtClean="0">
                <a:latin typeface="Times New Roman" pitchFamily="18" charset="0"/>
                <a:cs typeface="Times New Roman" pitchFamily="18" charset="0"/>
              </a:rPr>
              <a:t>mood,step_count,calories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burned,hours</a:t>
            </a:r>
            <a:r>
              <a:rPr lang="en-US" dirty="0" smtClean="0">
                <a:latin typeface="Times New Roman" pitchFamily="18" charset="0"/>
                <a:cs typeface="Times New Roman" pitchFamily="18" charset="0"/>
              </a:rPr>
              <a:t> of </a:t>
            </a:r>
            <a:r>
              <a:rPr lang="en-US" dirty="0" err="1" smtClean="0">
                <a:latin typeface="Times New Roman" pitchFamily="18" charset="0"/>
                <a:cs typeface="Times New Roman" pitchFamily="18" charset="0"/>
              </a:rPr>
              <a:t>sleep,weightkg</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Dependent variables are </a:t>
            </a:r>
            <a:r>
              <a:rPr lang="en-US" dirty="0" err="1" smtClean="0">
                <a:latin typeface="Times New Roman" pitchFamily="18" charset="0"/>
                <a:cs typeface="Times New Roman" pitchFamily="18" charset="0"/>
              </a:rPr>
              <a:t>bool_of_active</a:t>
            </a:r>
            <a:r>
              <a:rPr lang="en-US" b="1" dirty="0" smtClean="0">
                <a:latin typeface="Times New Roman" pitchFamily="18" charset="0"/>
                <a:cs typeface="Times New Roman" pitchFamily="18" charset="0"/>
              </a:rPr>
              <a:t>.</a:t>
            </a:r>
          </a:p>
          <a:p>
            <a:endParaRPr lang="en-US" b="1"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MODEL BUILDING:</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We use Random Forest Classifier for predicting Body Fitness Prediction. Because it gives accurate prediction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89357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168</TotalTime>
  <Words>580</Words>
  <Application>Microsoft Office PowerPoint</Application>
  <PresentationFormat>On-screen Show (4:3)</PresentationFormat>
  <Paragraphs>80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dc:creator>
  <cp:lastModifiedBy>manish</cp:lastModifiedBy>
  <cp:revision>17</cp:revision>
  <dcterms:created xsi:type="dcterms:W3CDTF">2021-07-25T14:19:28Z</dcterms:created>
  <dcterms:modified xsi:type="dcterms:W3CDTF">2021-07-25T17:08:08Z</dcterms:modified>
</cp:coreProperties>
</file>