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6"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74DED2-B816-49A1-8BB0-5BCB766282BB}"/>
              </a:ext>
            </a:extLst>
          </p:cNvPr>
          <p:cNvSpPr>
            <a:spLocks noGrp="1"/>
          </p:cNvSpPr>
          <p:nvPr>
            <p:ph type="title"/>
          </p:nvPr>
        </p:nvSpPr>
        <p:spPr>
          <a:xfrm>
            <a:off x="1462370" y="644323"/>
            <a:ext cx="8596668" cy="6057530"/>
          </a:xfrm>
        </p:spPr>
        <p:txBody>
          <a:bodyPr>
            <a:normAutofit fontScale="90000"/>
          </a:bodyPr>
          <a:lstStyle/>
          <a:p>
            <a:r>
              <a:rPr lang="en-US" sz="3200" dirty="0"/>
              <a:t>                    Presentation on</a:t>
            </a:r>
            <a:br>
              <a:rPr lang="en-US" sz="3200" dirty="0"/>
            </a:br>
            <a:r>
              <a:rPr lang="en-US" sz="3200" dirty="0"/>
              <a:t>                 </a:t>
            </a:r>
            <a:r>
              <a:rPr lang="en-US" sz="3200" dirty="0">
                <a:solidFill>
                  <a:schemeClr val="accent2">
                    <a:lumMod val="50000"/>
                  </a:schemeClr>
                </a:solidFill>
              </a:rPr>
              <a:t>AI CHATBOT-BANKING </a:t>
            </a:r>
            <a:br>
              <a:rPr lang="en-US" sz="3200" dirty="0">
                <a:solidFill>
                  <a:srgbClr val="0070C0"/>
                </a:solidFill>
              </a:rPr>
            </a:br>
            <a:r>
              <a:rPr lang="en-US" sz="2000" dirty="0">
                <a:solidFill>
                  <a:srgbClr val="0070C0"/>
                </a:solidFill>
              </a:rPr>
              <a:t>                                               </a:t>
            </a:r>
            <a:r>
              <a:rPr lang="en-US" sz="2000" dirty="0">
                <a:solidFill>
                  <a:schemeClr val="tx1">
                    <a:lumMod val="75000"/>
                    <a:lumOff val="25000"/>
                  </a:schemeClr>
                </a:solidFill>
              </a:rPr>
              <a:t>Of</a:t>
            </a:r>
            <a:br>
              <a:rPr lang="en-US" sz="2000" dirty="0">
                <a:solidFill>
                  <a:srgbClr val="0070C0"/>
                </a:solidFill>
              </a:rPr>
            </a:br>
            <a:r>
              <a:rPr lang="en-US" sz="2000" dirty="0">
                <a:solidFill>
                  <a:srgbClr val="0070C0"/>
                </a:solidFill>
              </a:rPr>
              <a:t>                               </a:t>
            </a:r>
            <a:r>
              <a:rPr lang="en-US" sz="2000" dirty="0">
                <a:solidFill>
                  <a:srgbClr val="002060"/>
                </a:solidFill>
              </a:rPr>
              <a:t>Bachelor of Engineering </a:t>
            </a:r>
            <a:br>
              <a:rPr lang="en-US" sz="2000" dirty="0">
                <a:solidFill>
                  <a:srgbClr val="0070C0"/>
                </a:solidFill>
              </a:rPr>
            </a:br>
            <a:r>
              <a:rPr lang="en-US" sz="2000" dirty="0">
                <a:solidFill>
                  <a:srgbClr val="0070C0"/>
                </a:solidFill>
              </a:rPr>
              <a:t>                                               </a:t>
            </a:r>
            <a:r>
              <a:rPr lang="en-US" sz="2000" dirty="0">
                <a:solidFill>
                  <a:schemeClr val="accent4">
                    <a:lumMod val="50000"/>
                  </a:schemeClr>
                </a:solidFill>
              </a:rPr>
              <a:t>In</a:t>
            </a:r>
            <a:r>
              <a:rPr lang="en-US" sz="2000" dirty="0">
                <a:solidFill>
                  <a:srgbClr val="0070C0"/>
                </a:solidFill>
              </a:rPr>
              <a:t> </a:t>
            </a:r>
            <a:br>
              <a:rPr lang="en-US" sz="2000" dirty="0">
                <a:solidFill>
                  <a:srgbClr val="0070C0"/>
                </a:solidFill>
              </a:rPr>
            </a:br>
            <a:r>
              <a:rPr lang="en-US" sz="2000" dirty="0">
                <a:solidFill>
                  <a:srgbClr val="0070C0"/>
                </a:solidFill>
              </a:rPr>
              <a:t>             Computer Science Engineering-(Big data and analytics)</a:t>
            </a:r>
            <a:br>
              <a:rPr lang="en-US" sz="2000" dirty="0">
                <a:solidFill>
                  <a:srgbClr val="0070C0"/>
                </a:solidFill>
              </a:rPr>
            </a:br>
            <a:r>
              <a:rPr lang="en-US" sz="2000" dirty="0">
                <a:solidFill>
                  <a:schemeClr val="accent6">
                    <a:lumMod val="50000"/>
                  </a:schemeClr>
                </a:solidFill>
              </a:rPr>
              <a:t>                                               By</a:t>
            </a:r>
            <a:br>
              <a:rPr lang="en-US" sz="2000" dirty="0">
                <a:solidFill>
                  <a:srgbClr val="0070C0"/>
                </a:solidFill>
              </a:rPr>
            </a:br>
            <a:r>
              <a:rPr lang="en-US" sz="2000" dirty="0">
                <a:solidFill>
                  <a:schemeClr val="tx2">
                    <a:lumMod val="75000"/>
                  </a:schemeClr>
                </a:solidFill>
              </a:rPr>
              <a:t>       MOHAMMED BILAL                                  ANMOL PURWAR</a:t>
            </a:r>
            <a:br>
              <a:rPr lang="en-US" sz="2000" dirty="0">
                <a:solidFill>
                  <a:schemeClr val="tx2">
                    <a:lumMod val="75000"/>
                  </a:schemeClr>
                </a:solidFill>
              </a:rPr>
            </a:br>
            <a:r>
              <a:rPr lang="en-US" sz="2000" dirty="0">
                <a:solidFill>
                  <a:schemeClr val="tx2">
                    <a:lumMod val="75000"/>
                  </a:schemeClr>
                </a:solidFill>
              </a:rPr>
              <a:t>       MUKUL KUMAR SINGH                             MUKHESH KUMAR</a:t>
            </a:r>
            <a:br>
              <a:rPr lang="en-US" sz="2000" dirty="0">
                <a:solidFill>
                  <a:schemeClr val="accent3"/>
                </a:solidFill>
              </a:rPr>
            </a:br>
            <a:r>
              <a:rPr lang="en-US" sz="2000" dirty="0">
                <a:solidFill>
                  <a:schemeClr val="accent3"/>
                </a:solidFill>
              </a:rPr>
              <a:t>                                 </a:t>
            </a:r>
            <a:r>
              <a:rPr lang="en-US" sz="2000" dirty="0">
                <a:solidFill>
                  <a:schemeClr val="accent6">
                    <a:lumMod val="50000"/>
                  </a:schemeClr>
                </a:solidFill>
              </a:rPr>
              <a:t>Under the guidance of</a:t>
            </a:r>
            <a:br>
              <a:rPr lang="en-US" sz="2000" dirty="0">
                <a:solidFill>
                  <a:srgbClr val="C00000"/>
                </a:solidFill>
              </a:rPr>
            </a:br>
            <a:r>
              <a:rPr lang="en-US" sz="2000" dirty="0">
                <a:solidFill>
                  <a:schemeClr val="tx2">
                    <a:lumMod val="75000"/>
                  </a:schemeClr>
                </a:solidFill>
              </a:rPr>
              <a:t>                                    Prof Anshul Sharma</a:t>
            </a:r>
            <a:br>
              <a:rPr lang="en-US" sz="2000" dirty="0">
                <a:solidFill>
                  <a:schemeClr val="tx2">
                    <a:lumMod val="75000"/>
                  </a:schemeClr>
                </a:solidFill>
              </a:rPr>
            </a:br>
            <a:br>
              <a:rPr lang="en-US" sz="2000" dirty="0">
                <a:solidFill>
                  <a:schemeClr val="tx2">
                    <a:lumMod val="75000"/>
                  </a:schemeClr>
                </a:solidFill>
              </a:rPr>
            </a:br>
            <a:r>
              <a:rPr lang="en-US" sz="2000" dirty="0">
                <a:solidFill>
                  <a:schemeClr val="tx2">
                    <a:lumMod val="75000"/>
                  </a:schemeClr>
                </a:solidFill>
              </a:rPr>
              <a:t>                 </a:t>
            </a:r>
            <a:r>
              <a:rPr lang="en-US" sz="2000" dirty="0">
                <a:solidFill>
                  <a:srgbClr val="C00000"/>
                </a:solidFill>
              </a:rPr>
              <a:t>Department-Computer science and Engineering </a:t>
            </a:r>
            <a:br>
              <a:rPr lang="en-US" sz="2000" dirty="0">
                <a:solidFill>
                  <a:schemeClr val="tx2">
                    <a:lumMod val="75000"/>
                  </a:schemeClr>
                </a:solidFill>
              </a:rPr>
            </a:br>
            <a:br>
              <a:rPr lang="en-US" sz="2000" dirty="0">
                <a:solidFill>
                  <a:schemeClr val="tx2">
                    <a:lumMod val="75000"/>
                  </a:schemeClr>
                </a:solidFill>
              </a:rPr>
            </a:br>
            <a:br>
              <a:rPr lang="en-US" sz="2000" dirty="0">
                <a:solidFill>
                  <a:schemeClr val="tx2">
                    <a:lumMod val="75000"/>
                  </a:schemeClr>
                </a:solidFill>
              </a:rPr>
            </a:br>
            <a:br>
              <a:rPr lang="en-US" sz="2000" dirty="0">
                <a:solidFill>
                  <a:schemeClr val="tx2">
                    <a:lumMod val="75000"/>
                  </a:schemeClr>
                </a:solidFill>
              </a:rPr>
            </a:br>
            <a:br>
              <a:rPr lang="en-US" sz="2000" dirty="0">
                <a:solidFill>
                  <a:schemeClr val="tx2">
                    <a:lumMod val="75000"/>
                  </a:schemeClr>
                </a:solidFill>
              </a:rPr>
            </a:br>
            <a:br>
              <a:rPr lang="en-US" sz="2000" dirty="0">
                <a:solidFill>
                  <a:srgbClr val="C00000"/>
                </a:solidFill>
              </a:rPr>
            </a:br>
            <a:r>
              <a:rPr lang="en-US" sz="2000" dirty="0">
                <a:solidFill>
                  <a:srgbClr val="C00000"/>
                </a:solidFill>
              </a:rPr>
              <a:t>                     </a:t>
            </a:r>
            <a:br>
              <a:rPr lang="en-US" sz="2000" dirty="0">
                <a:solidFill>
                  <a:srgbClr val="C00000"/>
                </a:solidFill>
              </a:rPr>
            </a:br>
            <a:r>
              <a:rPr lang="en-US" sz="2000" dirty="0">
                <a:solidFill>
                  <a:srgbClr val="C00000"/>
                </a:solidFill>
              </a:rPr>
              <a:t>                        </a:t>
            </a:r>
            <a:endParaRPr lang="en-IN" sz="2000" dirty="0">
              <a:solidFill>
                <a:srgbClr val="C00000"/>
              </a:solidFill>
            </a:endParaRPr>
          </a:p>
        </p:txBody>
      </p:sp>
      <p:sp>
        <p:nvSpPr>
          <p:cNvPr id="5" name="Content Placeholder 4">
            <a:extLst>
              <a:ext uri="{FF2B5EF4-FFF2-40B4-BE49-F238E27FC236}">
                <a16:creationId xmlns:a16="http://schemas.microsoft.com/office/drawing/2014/main" id="{A2471B8A-E2EE-4B7F-B0A7-31E12AF4FEC1}"/>
              </a:ext>
            </a:extLst>
          </p:cNvPr>
          <p:cNvSpPr>
            <a:spLocks noGrp="1"/>
          </p:cNvSpPr>
          <p:nvPr>
            <p:ph idx="1"/>
          </p:nvPr>
        </p:nvSpPr>
        <p:spPr>
          <a:xfrm flipV="1">
            <a:off x="677334" y="6542842"/>
            <a:ext cx="8596668" cy="1029809"/>
          </a:xfrm>
        </p:spPr>
        <p:txBody>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BA4A6A19-12C4-4D94-BC1F-5B05CE436595}"/>
              </a:ext>
            </a:extLst>
          </p:cNvPr>
          <p:cNvPicPr>
            <a:picLocks noChangeAspect="1"/>
          </p:cNvPicPr>
          <p:nvPr/>
        </p:nvPicPr>
        <p:blipFill>
          <a:blip r:embed="rId2"/>
          <a:stretch>
            <a:fillRect/>
          </a:stretch>
        </p:blipFill>
        <p:spPr>
          <a:xfrm>
            <a:off x="3887537" y="4614139"/>
            <a:ext cx="2569800" cy="1793289"/>
          </a:xfrm>
          <a:prstGeom prst="rect">
            <a:avLst/>
          </a:prstGeom>
        </p:spPr>
      </p:pic>
    </p:spTree>
    <p:extLst>
      <p:ext uri="{BB962C8B-B14F-4D97-AF65-F5344CB8AC3E}">
        <p14:creationId xmlns:p14="http://schemas.microsoft.com/office/powerpoint/2010/main" val="4270661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5A7A7-6660-4AC4-A2C1-63688ABB875B}"/>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53C784E-6ED6-4BEA-9E32-9EEBEC949D55}"/>
              </a:ext>
            </a:extLst>
          </p:cNvPr>
          <p:cNvSpPr>
            <a:spLocks noGrp="1"/>
          </p:cNvSpPr>
          <p:nvPr>
            <p:ph idx="1"/>
          </p:nvPr>
        </p:nvSpPr>
        <p:spPr/>
        <p:txBody>
          <a:bodyPr/>
          <a:lstStyle/>
          <a:p>
            <a:r>
              <a:rPr lang="en-US" dirty="0">
                <a:solidFill>
                  <a:schemeClr val="tx1"/>
                </a:solidFill>
              </a:rPr>
              <a:t>This Chatbot empower banks to help customers whenever they need it. They can answer questions regarding financial matters 24/7, help customers handle simple banking operators, create an account, make money transactions, tell about loan policies, and many other tasks. </a:t>
            </a:r>
          </a:p>
          <a:p>
            <a:r>
              <a:rPr lang="en-US" dirty="0">
                <a:solidFill>
                  <a:schemeClr val="tx1"/>
                </a:solidFill>
              </a:rPr>
              <a:t>It provides fast service and better customer support. Since chatbots do not sleep, they are capable of instant replies. No matter how mundane the message, chatbots can provide helpful answers, thus, increasing the chances of converting first time visitors into active customers.</a:t>
            </a:r>
          </a:p>
          <a:p>
            <a:r>
              <a:rPr lang="en-US" dirty="0">
                <a:solidFill>
                  <a:schemeClr val="tx1"/>
                </a:solidFill>
              </a:rPr>
              <a:t>Automatized chat systems allow human agents to step into conversations and provide solutions. But chatbots are capable of more! Because they understand conversation contexts, AI chatbots can designate the right department to relevant messages.</a:t>
            </a:r>
            <a:endParaRPr lang="en-IN" dirty="0">
              <a:solidFill>
                <a:schemeClr val="tx1"/>
              </a:solidFill>
            </a:endParaRPr>
          </a:p>
        </p:txBody>
      </p:sp>
    </p:spTree>
    <p:extLst>
      <p:ext uri="{BB962C8B-B14F-4D97-AF65-F5344CB8AC3E}">
        <p14:creationId xmlns:p14="http://schemas.microsoft.com/office/powerpoint/2010/main" val="3852055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A7E1B-9031-4C15-8511-A14F40C1AF12}"/>
              </a:ext>
            </a:extLst>
          </p:cNvPr>
          <p:cNvSpPr>
            <a:spLocks noGrp="1"/>
          </p:cNvSpPr>
          <p:nvPr>
            <p:ph type="title"/>
          </p:nvPr>
        </p:nvSpPr>
        <p:spPr>
          <a:xfrm>
            <a:off x="677334" y="816637"/>
            <a:ext cx="8596668" cy="1145327"/>
          </a:xfrm>
        </p:spPr>
        <p:txBody>
          <a:bodyPr>
            <a:normAutofit/>
          </a:bodyPr>
          <a:lstStyle/>
          <a:p>
            <a:br>
              <a:rPr lang="en-US" sz="3200" u="sng" dirty="0"/>
            </a:br>
            <a:r>
              <a:rPr lang="en-US" sz="3200" dirty="0"/>
              <a:t>  </a:t>
            </a:r>
            <a:r>
              <a:rPr lang="en-US" sz="3200" u="sng" dirty="0"/>
              <a:t>Outline</a:t>
            </a:r>
            <a:endParaRPr lang="en-IN" sz="3200" u="sng" dirty="0"/>
          </a:p>
        </p:txBody>
      </p:sp>
      <p:sp>
        <p:nvSpPr>
          <p:cNvPr id="3" name="Content Placeholder 2">
            <a:extLst>
              <a:ext uri="{FF2B5EF4-FFF2-40B4-BE49-F238E27FC236}">
                <a16:creationId xmlns:a16="http://schemas.microsoft.com/office/drawing/2014/main" id="{CE6B00DA-BBB5-4C70-96BF-08F9DD826108}"/>
              </a:ext>
            </a:extLst>
          </p:cNvPr>
          <p:cNvSpPr>
            <a:spLocks noGrp="1"/>
          </p:cNvSpPr>
          <p:nvPr>
            <p:ph idx="1"/>
          </p:nvPr>
        </p:nvSpPr>
        <p:spPr>
          <a:xfrm>
            <a:off x="677334" y="2290439"/>
            <a:ext cx="8596668" cy="3750923"/>
          </a:xfrm>
        </p:spPr>
        <p:txBody>
          <a:bodyPr/>
          <a:lstStyle/>
          <a:p>
            <a:r>
              <a:rPr lang="en-US" sz="2800" dirty="0">
                <a:solidFill>
                  <a:schemeClr val="tx1"/>
                </a:solidFill>
              </a:rPr>
              <a:t>Problem Statement</a:t>
            </a:r>
          </a:p>
          <a:p>
            <a:r>
              <a:rPr lang="en-US" sz="2800" dirty="0">
                <a:solidFill>
                  <a:schemeClr val="tx1"/>
                </a:solidFill>
              </a:rPr>
              <a:t>Purpose</a:t>
            </a:r>
          </a:p>
          <a:p>
            <a:r>
              <a:rPr lang="en-US" sz="2800" dirty="0">
                <a:solidFill>
                  <a:schemeClr val="tx1"/>
                </a:solidFill>
              </a:rPr>
              <a:t>Introduction to our CHATBOT</a:t>
            </a:r>
          </a:p>
          <a:p>
            <a:r>
              <a:rPr lang="en-US" sz="2800" dirty="0">
                <a:solidFill>
                  <a:schemeClr val="tx1"/>
                </a:solidFill>
              </a:rPr>
              <a:t>Modules(Functions)</a:t>
            </a:r>
          </a:p>
          <a:p>
            <a:r>
              <a:rPr lang="en-US" sz="2800" dirty="0">
                <a:solidFill>
                  <a:schemeClr val="tx1"/>
                </a:solidFill>
              </a:rPr>
              <a:t>Conclusion</a:t>
            </a:r>
          </a:p>
          <a:p>
            <a:endParaRPr lang="en-US" dirty="0"/>
          </a:p>
          <a:p>
            <a:endParaRPr lang="en-IN" dirty="0"/>
          </a:p>
        </p:txBody>
      </p:sp>
    </p:spTree>
    <p:extLst>
      <p:ext uri="{BB962C8B-B14F-4D97-AF65-F5344CB8AC3E}">
        <p14:creationId xmlns:p14="http://schemas.microsoft.com/office/powerpoint/2010/main" val="3775964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0C94D-F3E3-44F6-9E2A-57F22D193CD1}"/>
              </a:ext>
            </a:extLst>
          </p:cNvPr>
          <p:cNvSpPr>
            <a:spLocks noGrp="1"/>
          </p:cNvSpPr>
          <p:nvPr>
            <p:ph type="title"/>
          </p:nvPr>
        </p:nvSpPr>
        <p:spPr>
          <a:xfrm>
            <a:off x="677334" y="964707"/>
            <a:ext cx="8596668" cy="784194"/>
          </a:xfrm>
        </p:spPr>
        <p:txBody>
          <a:bodyPr/>
          <a:lstStyle/>
          <a:p>
            <a:r>
              <a:rPr lang="en-US" u="sng" dirty="0"/>
              <a:t>Problem statement </a:t>
            </a:r>
            <a:endParaRPr lang="en-IN" u="sng" dirty="0"/>
          </a:p>
        </p:txBody>
      </p:sp>
      <p:sp>
        <p:nvSpPr>
          <p:cNvPr id="3" name="Content Placeholder 2">
            <a:extLst>
              <a:ext uri="{FF2B5EF4-FFF2-40B4-BE49-F238E27FC236}">
                <a16:creationId xmlns:a16="http://schemas.microsoft.com/office/drawing/2014/main" id="{4C2578E5-F11D-4475-B122-2734653A52B7}"/>
              </a:ext>
            </a:extLst>
          </p:cNvPr>
          <p:cNvSpPr>
            <a:spLocks noGrp="1"/>
          </p:cNvSpPr>
          <p:nvPr>
            <p:ph idx="1"/>
          </p:nvPr>
        </p:nvSpPr>
        <p:spPr>
          <a:xfrm>
            <a:off x="677334" y="2160589"/>
            <a:ext cx="8596668" cy="3858471"/>
          </a:xfrm>
        </p:spPr>
        <p:txBody>
          <a:bodyPr/>
          <a:lstStyle/>
          <a:p>
            <a:r>
              <a:rPr lang="en-US" sz="2400" dirty="0">
                <a:solidFill>
                  <a:schemeClr val="tx1"/>
                </a:solidFill>
              </a:rPr>
              <a:t>Weak supervision.</a:t>
            </a:r>
          </a:p>
          <a:p>
            <a:r>
              <a:rPr lang="en-US" sz="2400" dirty="0">
                <a:solidFill>
                  <a:schemeClr val="tx1"/>
                </a:solidFill>
              </a:rPr>
              <a:t>Meeting the increasing expectations of the customers.</a:t>
            </a:r>
          </a:p>
          <a:p>
            <a:r>
              <a:rPr lang="en-US" sz="2400" dirty="0">
                <a:solidFill>
                  <a:schemeClr val="tx1"/>
                </a:solidFill>
              </a:rPr>
              <a:t>Requirement of rapid response.</a:t>
            </a:r>
          </a:p>
          <a:p>
            <a:r>
              <a:rPr lang="en-US" sz="2400" dirty="0">
                <a:solidFill>
                  <a:schemeClr val="tx1"/>
                </a:solidFill>
              </a:rPr>
              <a:t>No proper interaction between the customer and the bank</a:t>
            </a:r>
          </a:p>
          <a:p>
            <a:r>
              <a:rPr lang="en-IN" sz="2400" dirty="0">
                <a:solidFill>
                  <a:schemeClr val="tx1">
                    <a:lumMod val="85000"/>
                    <a:lumOff val="15000"/>
                  </a:schemeClr>
                </a:solidFill>
              </a:rPr>
              <a:t>Customer retention.</a:t>
            </a:r>
          </a:p>
          <a:p>
            <a:r>
              <a:rPr lang="en-IN" sz="2400" dirty="0">
                <a:solidFill>
                  <a:schemeClr val="tx1">
                    <a:lumMod val="85000"/>
                    <a:lumOff val="15000"/>
                  </a:schemeClr>
                </a:solidFill>
              </a:rPr>
              <a:t>Lack of personalization.</a:t>
            </a:r>
          </a:p>
        </p:txBody>
      </p:sp>
    </p:spTree>
    <p:extLst>
      <p:ext uri="{BB962C8B-B14F-4D97-AF65-F5344CB8AC3E}">
        <p14:creationId xmlns:p14="http://schemas.microsoft.com/office/powerpoint/2010/main" val="2310927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DF63-94EB-40C0-A03E-FE80D42E4F98}"/>
              </a:ext>
            </a:extLst>
          </p:cNvPr>
          <p:cNvSpPr>
            <a:spLocks noGrp="1"/>
          </p:cNvSpPr>
          <p:nvPr>
            <p:ph type="title"/>
          </p:nvPr>
        </p:nvSpPr>
        <p:spPr>
          <a:xfrm>
            <a:off x="677334" y="1074198"/>
            <a:ext cx="8596668" cy="856202"/>
          </a:xfrm>
        </p:spPr>
        <p:txBody>
          <a:bodyPr/>
          <a:lstStyle/>
          <a:p>
            <a:r>
              <a:rPr lang="en-US" u="sng" dirty="0"/>
              <a:t>Purpose</a:t>
            </a:r>
            <a:endParaRPr lang="en-IN" u="sng" dirty="0"/>
          </a:p>
        </p:txBody>
      </p:sp>
      <p:sp>
        <p:nvSpPr>
          <p:cNvPr id="3" name="Content Placeholder 2">
            <a:extLst>
              <a:ext uri="{FF2B5EF4-FFF2-40B4-BE49-F238E27FC236}">
                <a16:creationId xmlns:a16="http://schemas.microsoft.com/office/drawing/2014/main" id="{6A369F0E-3666-4E19-BFD7-7FCDB13A66B4}"/>
              </a:ext>
            </a:extLst>
          </p:cNvPr>
          <p:cNvSpPr>
            <a:spLocks noGrp="1"/>
          </p:cNvSpPr>
          <p:nvPr>
            <p:ph idx="1"/>
          </p:nvPr>
        </p:nvSpPr>
        <p:spPr>
          <a:xfrm>
            <a:off x="677334" y="1930401"/>
            <a:ext cx="8596668" cy="4301724"/>
          </a:xfrm>
        </p:spPr>
        <p:txBody>
          <a:bodyPr/>
          <a:lstStyle/>
          <a:p>
            <a:r>
              <a:rPr lang="en-US" sz="2400" dirty="0">
                <a:solidFill>
                  <a:schemeClr val="tx1"/>
                </a:solidFill>
              </a:rPr>
              <a:t>Try to solve the basic problems faced by the customer.</a:t>
            </a:r>
          </a:p>
          <a:p>
            <a:r>
              <a:rPr lang="en-IN" sz="2400" dirty="0">
                <a:solidFill>
                  <a:schemeClr val="tx1"/>
                </a:solidFill>
              </a:rPr>
              <a:t>Reduction of fraud’s(giving remainder).</a:t>
            </a:r>
          </a:p>
          <a:p>
            <a:r>
              <a:rPr lang="en-IN" sz="2400" dirty="0">
                <a:solidFill>
                  <a:schemeClr val="tx1"/>
                </a:solidFill>
              </a:rPr>
              <a:t>Giving better performance and reduction of costs.</a:t>
            </a:r>
          </a:p>
          <a:p>
            <a:r>
              <a:rPr lang="en-IN" sz="2400" dirty="0">
                <a:solidFill>
                  <a:schemeClr val="tx1"/>
                </a:solidFill>
              </a:rPr>
              <a:t>Customer customized experience.</a:t>
            </a:r>
          </a:p>
          <a:p>
            <a:r>
              <a:rPr lang="en-IN" sz="2400" dirty="0">
                <a:solidFill>
                  <a:schemeClr val="tx1"/>
                </a:solidFill>
              </a:rPr>
              <a:t>Consistent innovation.</a:t>
            </a:r>
          </a:p>
          <a:p>
            <a:r>
              <a:rPr lang="en-IN" sz="2400" i="0" dirty="0">
                <a:solidFill>
                  <a:srgbClr val="212529"/>
                </a:solidFill>
                <a:effectLst/>
                <a:latin typeface="Trebuchet MS" panose="020B0603020202020204" pitchFamily="34" charset="0"/>
              </a:rPr>
              <a:t>24/7 digital support.</a:t>
            </a:r>
          </a:p>
          <a:p>
            <a:r>
              <a:rPr lang="en-IN" sz="2400" dirty="0">
                <a:solidFill>
                  <a:srgbClr val="212529"/>
                </a:solidFill>
                <a:latin typeface="Trebuchet MS" panose="020B0603020202020204" pitchFamily="34" charset="0"/>
              </a:rPr>
              <a:t>Taking feedback for improvement. </a:t>
            </a:r>
            <a:endParaRPr lang="en-IN" sz="2400" dirty="0">
              <a:latin typeface="Trebuchet MS" panose="020B0603020202020204" pitchFamily="34" charset="0"/>
            </a:endParaRPr>
          </a:p>
        </p:txBody>
      </p:sp>
    </p:spTree>
    <p:extLst>
      <p:ext uri="{BB962C8B-B14F-4D97-AF65-F5344CB8AC3E}">
        <p14:creationId xmlns:p14="http://schemas.microsoft.com/office/powerpoint/2010/main" val="3650305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78C1E-ED55-48EE-9426-75A59720C0C3}"/>
              </a:ext>
            </a:extLst>
          </p:cNvPr>
          <p:cNvSpPr>
            <a:spLocks noGrp="1"/>
          </p:cNvSpPr>
          <p:nvPr>
            <p:ph type="title"/>
          </p:nvPr>
        </p:nvSpPr>
        <p:spPr>
          <a:xfrm>
            <a:off x="677334" y="609600"/>
            <a:ext cx="8596668" cy="970625"/>
          </a:xfrm>
        </p:spPr>
        <p:txBody>
          <a:bodyPr/>
          <a:lstStyle/>
          <a:p>
            <a:r>
              <a:rPr lang="en-US" u="sng" dirty="0"/>
              <a:t>Introduction to the CHATBOT</a:t>
            </a:r>
            <a:endParaRPr lang="en-IN" u="sng" dirty="0"/>
          </a:p>
        </p:txBody>
      </p:sp>
      <p:sp>
        <p:nvSpPr>
          <p:cNvPr id="3" name="Content Placeholder 2">
            <a:extLst>
              <a:ext uri="{FF2B5EF4-FFF2-40B4-BE49-F238E27FC236}">
                <a16:creationId xmlns:a16="http://schemas.microsoft.com/office/drawing/2014/main" id="{CC71D59A-109B-46D2-A259-8830FD9DE4AD}"/>
              </a:ext>
            </a:extLst>
          </p:cNvPr>
          <p:cNvSpPr>
            <a:spLocks noGrp="1"/>
          </p:cNvSpPr>
          <p:nvPr>
            <p:ph idx="1"/>
          </p:nvPr>
        </p:nvSpPr>
        <p:spPr>
          <a:xfrm>
            <a:off x="677334" y="1766657"/>
            <a:ext cx="8596668" cy="4274706"/>
          </a:xfrm>
        </p:spPr>
        <p:txBody>
          <a:bodyPr/>
          <a:lstStyle/>
          <a:p>
            <a:r>
              <a:rPr lang="en-US" dirty="0">
                <a:solidFill>
                  <a:schemeClr val="tx1"/>
                </a:solidFill>
              </a:rPr>
              <a:t>A Chatbot is a computer program designed to mimic conversation with human users on the internet. Presenting chatbots in the banking segment can get a massive change in client experience. It helps in keeping up the pace </a:t>
            </a:r>
            <a:r>
              <a:rPr lang="en-US" dirty="0" err="1">
                <a:solidFill>
                  <a:schemeClr val="tx1"/>
                </a:solidFill>
              </a:rPr>
              <a:t>bwith</a:t>
            </a:r>
            <a:r>
              <a:rPr lang="en-US" dirty="0">
                <a:solidFill>
                  <a:schemeClr val="tx1"/>
                </a:solidFill>
              </a:rPr>
              <a:t> changing client desires.</a:t>
            </a:r>
          </a:p>
          <a:p>
            <a:r>
              <a:rPr lang="en-US" dirty="0">
                <a:solidFill>
                  <a:schemeClr val="tx1"/>
                </a:solidFill>
              </a:rPr>
              <a:t>Chatbot can computerize all the tedious inquiries which are dull and hugely affects the office’s execution. Banking, Financial Services and Insurance industries are now moving forward to use chatbot services in practice to improve the general banking for their valued clients.</a:t>
            </a:r>
          </a:p>
          <a:p>
            <a:r>
              <a:rPr lang="en-US" b="0" i="0" dirty="0">
                <a:solidFill>
                  <a:schemeClr val="tx1"/>
                </a:solidFill>
              </a:rPr>
              <a:t>Chatbot Baking objective is to </a:t>
            </a:r>
            <a:r>
              <a:rPr lang="en-US" b="1" i="0" dirty="0">
                <a:solidFill>
                  <a:schemeClr val="tx1"/>
                </a:solidFill>
              </a:rPr>
              <a:t>provide customers with quicker support</a:t>
            </a:r>
            <a:r>
              <a:rPr lang="en-US" b="0" i="0" dirty="0">
                <a:solidFill>
                  <a:schemeClr val="tx1"/>
                </a:solidFill>
              </a:rPr>
              <a:t>. At present, banking bots are equipped to undertake some basic tasks like bank account details, balance inquiry, loan queries, and more. For customers, this cuts down waiting time significantly, leading to a more positive banking experience.</a:t>
            </a:r>
            <a:endParaRPr lang="en-IN" dirty="0">
              <a:solidFill>
                <a:schemeClr val="tx1"/>
              </a:solidFill>
            </a:endParaRPr>
          </a:p>
        </p:txBody>
      </p:sp>
    </p:spTree>
    <p:extLst>
      <p:ext uri="{BB962C8B-B14F-4D97-AF65-F5344CB8AC3E}">
        <p14:creationId xmlns:p14="http://schemas.microsoft.com/office/powerpoint/2010/main" val="2899481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B517-159C-430F-B7FA-784374854C79}"/>
              </a:ext>
            </a:extLst>
          </p:cNvPr>
          <p:cNvSpPr>
            <a:spLocks noGrp="1"/>
          </p:cNvSpPr>
          <p:nvPr>
            <p:ph type="title"/>
          </p:nvPr>
        </p:nvSpPr>
        <p:spPr>
          <a:xfrm>
            <a:off x="525508" y="896470"/>
            <a:ext cx="8619578" cy="941294"/>
          </a:xfrm>
        </p:spPr>
        <p:txBody>
          <a:bodyPr/>
          <a:lstStyle/>
          <a:p>
            <a:r>
              <a:rPr lang="en-US" dirty="0"/>
              <a:t>FUNCTIONS :</a:t>
            </a:r>
            <a:endParaRPr lang="en-IN" dirty="0"/>
          </a:p>
        </p:txBody>
      </p:sp>
      <p:pic>
        <p:nvPicPr>
          <p:cNvPr id="5" name="Content Placeholder 4">
            <a:extLst>
              <a:ext uri="{FF2B5EF4-FFF2-40B4-BE49-F238E27FC236}">
                <a16:creationId xmlns:a16="http://schemas.microsoft.com/office/drawing/2014/main" id="{8124319F-5C42-48BA-A82D-5941159A6F1B}"/>
              </a:ext>
            </a:extLst>
          </p:cNvPr>
          <p:cNvPicPr>
            <a:picLocks noGrp="1" noChangeAspect="1"/>
          </p:cNvPicPr>
          <p:nvPr>
            <p:ph idx="1"/>
          </p:nvPr>
        </p:nvPicPr>
        <p:blipFill>
          <a:blip r:embed="rId2"/>
          <a:stretch>
            <a:fillRect/>
          </a:stretch>
        </p:blipFill>
        <p:spPr>
          <a:xfrm>
            <a:off x="319935" y="2760235"/>
            <a:ext cx="4793603" cy="3881437"/>
          </a:xfrm>
        </p:spPr>
      </p:pic>
      <p:sp>
        <p:nvSpPr>
          <p:cNvPr id="6" name="TextBox 5">
            <a:extLst>
              <a:ext uri="{FF2B5EF4-FFF2-40B4-BE49-F238E27FC236}">
                <a16:creationId xmlns:a16="http://schemas.microsoft.com/office/drawing/2014/main" id="{0A566350-9236-4783-9CA6-8E524C0E1528}"/>
              </a:ext>
            </a:extLst>
          </p:cNvPr>
          <p:cNvSpPr txBox="1"/>
          <p:nvPr/>
        </p:nvSpPr>
        <p:spPr>
          <a:xfrm flipH="1">
            <a:off x="525508" y="2114485"/>
            <a:ext cx="3988618" cy="461665"/>
          </a:xfrm>
          <a:prstGeom prst="rect">
            <a:avLst/>
          </a:prstGeom>
          <a:noFill/>
        </p:spPr>
        <p:txBody>
          <a:bodyPr wrap="square" rtlCol="0">
            <a:spAutoFit/>
          </a:bodyPr>
          <a:lstStyle/>
          <a:p>
            <a:r>
              <a:rPr lang="en-US" sz="2400" dirty="0"/>
              <a:t>Create an account</a:t>
            </a:r>
            <a:endParaRPr lang="en-IN" sz="2400" dirty="0"/>
          </a:p>
        </p:txBody>
      </p:sp>
      <p:pic>
        <p:nvPicPr>
          <p:cNvPr id="10" name="Picture 9">
            <a:extLst>
              <a:ext uri="{FF2B5EF4-FFF2-40B4-BE49-F238E27FC236}">
                <a16:creationId xmlns:a16="http://schemas.microsoft.com/office/drawing/2014/main" id="{8404EF2C-30C5-4D33-B480-24C76828100C}"/>
              </a:ext>
            </a:extLst>
          </p:cNvPr>
          <p:cNvPicPr>
            <a:picLocks noChangeAspect="1"/>
          </p:cNvPicPr>
          <p:nvPr/>
        </p:nvPicPr>
        <p:blipFill>
          <a:blip r:embed="rId3"/>
          <a:stretch>
            <a:fillRect/>
          </a:stretch>
        </p:blipFill>
        <p:spPr>
          <a:xfrm>
            <a:off x="5668872" y="2714357"/>
            <a:ext cx="4282704" cy="3973191"/>
          </a:xfrm>
          <a:prstGeom prst="rect">
            <a:avLst/>
          </a:prstGeom>
        </p:spPr>
      </p:pic>
      <p:sp>
        <p:nvSpPr>
          <p:cNvPr id="11" name="TextBox 10">
            <a:extLst>
              <a:ext uri="{FF2B5EF4-FFF2-40B4-BE49-F238E27FC236}">
                <a16:creationId xmlns:a16="http://schemas.microsoft.com/office/drawing/2014/main" id="{A0C6F60A-A978-425E-9943-19E1F3D495E1}"/>
              </a:ext>
            </a:extLst>
          </p:cNvPr>
          <p:cNvSpPr txBox="1"/>
          <p:nvPr/>
        </p:nvSpPr>
        <p:spPr>
          <a:xfrm>
            <a:off x="5668872" y="2091546"/>
            <a:ext cx="3576578" cy="461665"/>
          </a:xfrm>
          <a:prstGeom prst="rect">
            <a:avLst/>
          </a:prstGeom>
          <a:noFill/>
        </p:spPr>
        <p:txBody>
          <a:bodyPr wrap="square" rtlCol="0">
            <a:spAutoFit/>
          </a:bodyPr>
          <a:lstStyle/>
          <a:p>
            <a:r>
              <a:rPr lang="en-US" sz="2400" dirty="0"/>
              <a:t>Money transfer</a:t>
            </a:r>
            <a:endParaRPr lang="en-IN" sz="2400" dirty="0"/>
          </a:p>
        </p:txBody>
      </p:sp>
    </p:spTree>
    <p:extLst>
      <p:ext uri="{BB962C8B-B14F-4D97-AF65-F5344CB8AC3E}">
        <p14:creationId xmlns:p14="http://schemas.microsoft.com/office/powerpoint/2010/main" val="1588629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F131-CF54-4CF4-A64A-666C946CAFA0}"/>
              </a:ext>
            </a:extLst>
          </p:cNvPr>
          <p:cNvSpPr>
            <a:spLocks noGrp="1"/>
          </p:cNvSpPr>
          <p:nvPr>
            <p:ph type="title"/>
          </p:nvPr>
        </p:nvSpPr>
        <p:spPr/>
        <p:txBody>
          <a:bodyPr/>
          <a:lstStyle/>
          <a:p>
            <a:r>
              <a:rPr lang="en-US" u="sng" dirty="0"/>
              <a:t>Functions</a:t>
            </a:r>
            <a:r>
              <a:rPr lang="en-US" dirty="0"/>
              <a:t>:</a:t>
            </a:r>
            <a:endParaRPr lang="en-IN" dirty="0"/>
          </a:p>
        </p:txBody>
      </p:sp>
      <p:pic>
        <p:nvPicPr>
          <p:cNvPr id="5" name="Content Placeholder 4">
            <a:extLst>
              <a:ext uri="{FF2B5EF4-FFF2-40B4-BE49-F238E27FC236}">
                <a16:creationId xmlns:a16="http://schemas.microsoft.com/office/drawing/2014/main" id="{2D284024-C460-4830-A9A9-D08B95704858}"/>
              </a:ext>
            </a:extLst>
          </p:cNvPr>
          <p:cNvPicPr>
            <a:picLocks noGrp="1" noChangeAspect="1"/>
          </p:cNvPicPr>
          <p:nvPr>
            <p:ph idx="1"/>
          </p:nvPr>
        </p:nvPicPr>
        <p:blipFill>
          <a:blip r:embed="rId2"/>
          <a:stretch>
            <a:fillRect/>
          </a:stretch>
        </p:blipFill>
        <p:spPr>
          <a:xfrm>
            <a:off x="478571" y="2762472"/>
            <a:ext cx="4572823" cy="3881437"/>
          </a:xfrm>
        </p:spPr>
      </p:pic>
      <p:sp>
        <p:nvSpPr>
          <p:cNvPr id="6" name="TextBox 5">
            <a:extLst>
              <a:ext uri="{FF2B5EF4-FFF2-40B4-BE49-F238E27FC236}">
                <a16:creationId xmlns:a16="http://schemas.microsoft.com/office/drawing/2014/main" id="{89CCCBFA-D8CC-4BED-9806-6A1FA7AF0A36}"/>
              </a:ext>
            </a:extLst>
          </p:cNvPr>
          <p:cNvSpPr txBox="1"/>
          <p:nvPr/>
        </p:nvSpPr>
        <p:spPr>
          <a:xfrm>
            <a:off x="478571" y="2011421"/>
            <a:ext cx="3507129" cy="461665"/>
          </a:xfrm>
          <a:prstGeom prst="rect">
            <a:avLst/>
          </a:prstGeom>
          <a:noFill/>
        </p:spPr>
        <p:txBody>
          <a:bodyPr wrap="square" rtlCol="0">
            <a:spAutoFit/>
          </a:bodyPr>
          <a:lstStyle/>
          <a:p>
            <a:r>
              <a:rPr lang="en-US" sz="2400" dirty="0"/>
              <a:t>Loan Policies</a:t>
            </a:r>
            <a:endParaRPr lang="en-IN" sz="2400" dirty="0"/>
          </a:p>
        </p:txBody>
      </p:sp>
      <p:pic>
        <p:nvPicPr>
          <p:cNvPr id="8" name="Picture 7">
            <a:extLst>
              <a:ext uri="{FF2B5EF4-FFF2-40B4-BE49-F238E27FC236}">
                <a16:creationId xmlns:a16="http://schemas.microsoft.com/office/drawing/2014/main" id="{C12A13D5-F193-4B12-A296-A09F823B34F7}"/>
              </a:ext>
            </a:extLst>
          </p:cNvPr>
          <p:cNvPicPr>
            <a:picLocks noChangeAspect="1"/>
          </p:cNvPicPr>
          <p:nvPr/>
        </p:nvPicPr>
        <p:blipFill>
          <a:blip r:embed="rId3"/>
          <a:stretch>
            <a:fillRect/>
          </a:stretch>
        </p:blipFill>
        <p:spPr>
          <a:xfrm>
            <a:off x="5802176" y="2762472"/>
            <a:ext cx="4735618" cy="3764345"/>
          </a:xfrm>
          <a:prstGeom prst="rect">
            <a:avLst/>
          </a:prstGeom>
        </p:spPr>
      </p:pic>
      <p:sp>
        <p:nvSpPr>
          <p:cNvPr id="9" name="TextBox 8">
            <a:extLst>
              <a:ext uri="{FF2B5EF4-FFF2-40B4-BE49-F238E27FC236}">
                <a16:creationId xmlns:a16="http://schemas.microsoft.com/office/drawing/2014/main" id="{06258D06-E027-444E-AD1E-99666F696695}"/>
              </a:ext>
            </a:extLst>
          </p:cNvPr>
          <p:cNvSpPr txBox="1"/>
          <p:nvPr/>
        </p:nvSpPr>
        <p:spPr>
          <a:xfrm>
            <a:off x="5802176" y="1826754"/>
            <a:ext cx="3715474" cy="830997"/>
          </a:xfrm>
          <a:prstGeom prst="rect">
            <a:avLst/>
          </a:prstGeom>
          <a:noFill/>
        </p:spPr>
        <p:txBody>
          <a:bodyPr wrap="square" rtlCol="0">
            <a:spAutoFit/>
          </a:bodyPr>
          <a:lstStyle/>
          <a:p>
            <a:r>
              <a:rPr lang="en-US" sz="2400" dirty="0"/>
              <a:t>Credit Card Application and Cancellation</a:t>
            </a:r>
            <a:endParaRPr lang="en-IN" sz="2400" dirty="0"/>
          </a:p>
        </p:txBody>
      </p:sp>
    </p:spTree>
    <p:extLst>
      <p:ext uri="{BB962C8B-B14F-4D97-AF65-F5344CB8AC3E}">
        <p14:creationId xmlns:p14="http://schemas.microsoft.com/office/powerpoint/2010/main" val="1090032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EF7CA-CB79-4012-A4B7-0B9A25CD3E54}"/>
              </a:ext>
            </a:extLst>
          </p:cNvPr>
          <p:cNvSpPr>
            <a:spLocks noGrp="1"/>
          </p:cNvSpPr>
          <p:nvPr>
            <p:ph type="title"/>
          </p:nvPr>
        </p:nvSpPr>
        <p:spPr/>
        <p:txBody>
          <a:bodyPr/>
          <a:lstStyle/>
          <a:p>
            <a:r>
              <a:rPr lang="en-US" u="sng" dirty="0"/>
              <a:t>Functions</a:t>
            </a:r>
            <a:r>
              <a:rPr lang="en-US" dirty="0"/>
              <a:t>:</a:t>
            </a:r>
            <a:endParaRPr lang="en-IN" dirty="0"/>
          </a:p>
        </p:txBody>
      </p:sp>
      <p:pic>
        <p:nvPicPr>
          <p:cNvPr id="5" name="Content Placeholder 4">
            <a:extLst>
              <a:ext uri="{FF2B5EF4-FFF2-40B4-BE49-F238E27FC236}">
                <a16:creationId xmlns:a16="http://schemas.microsoft.com/office/drawing/2014/main" id="{26F5373F-7383-4909-9167-943F825B6298}"/>
              </a:ext>
            </a:extLst>
          </p:cNvPr>
          <p:cNvPicPr>
            <a:picLocks noGrp="1" noChangeAspect="1"/>
          </p:cNvPicPr>
          <p:nvPr>
            <p:ph idx="1"/>
          </p:nvPr>
        </p:nvPicPr>
        <p:blipFill>
          <a:blip r:embed="rId2"/>
          <a:stretch>
            <a:fillRect/>
          </a:stretch>
        </p:blipFill>
        <p:spPr>
          <a:xfrm>
            <a:off x="347241" y="2801073"/>
            <a:ext cx="3912243" cy="3958542"/>
          </a:xfrm>
        </p:spPr>
      </p:pic>
      <p:pic>
        <p:nvPicPr>
          <p:cNvPr id="9" name="Picture 8">
            <a:extLst>
              <a:ext uri="{FF2B5EF4-FFF2-40B4-BE49-F238E27FC236}">
                <a16:creationId xmlns:a16="http://schemas.microsoft.com/office/drawing/2014/main" id="{58A11C20-DF37-4E04-AFB0-2E9A546E2209}"/>
              </a:ext>
            </a:extLst>
          </p:cNvPr>
          <p:cNvPicPr>
            <a:picLocks noChangeAspect="1"/>
          </p:cNvPicPr>
          <p:nvPr/>
        </p:nvPicPr>
        <p:blipFill>
          <a:blip r:embed="rId3"/>
          <a:stretch>
            <a:fillRect/>
          </a:stretch>
        </p:blipFill>
        <p:spPr>
          <a:xfrm>
            <a:off x="5764192" y="2801072"/>
            <a:ext cx="3692323" cy="4056927"/>
          </a:xfrm>
          <a:prstGeom prst="rect">
            <a:avLst/>
          </a:prstGeom>
        </p:spPr>
      </p:pic>
      <p:sp>
        <p:nvSpPr>
          <p:cNvPr id="10" name="TextBox 9">
            <a:extLst>
              <a:ext uri="{FF2B5EF4-FFF2-40B4-BE49-F238E27FC236}">
                <a16:creationId xmlns:a16="http://schemas.microsoft.com/office/drawing/2014/main" id="{891DB919-E47C-41C9-9601-AE956F7F62D8}"/>
              </a:ext>
            </a:extLst>
          </p:cNvPr>
          <p:cNvSpPr txBox="1"/>
          <p:nvPr/>
        </p:nvSpPr>
        <p:spPr>
          <a:xfrm>
            <a:off x="677334" y="1996404"/>
            <a:ext cx="3165461" cy="461665"/>
          </a:xfrm>
          <a:prstGeom prst="rect">
            <a:avLst/>
          </a:prstGeom>
          <a:noFill/>
        </p:spPr>
        <p:txBody>
          <a:bodyPr wrap="square" rtlCol="0">
            <a:spAutoFit/>
          </a:bodyPr>
          <a:lstStyle/>
          <a:p>
            <a:r>
              <a:rPr lang="en-US" sz="2400" dirty="0"/>
              <a:t>Fast Service</a:t>
            </a:r>
            <a:endParaRPr lang="en-IN" sz="2400" dirty="0"/>
          </a:p>
        </p:txBody>
      </p:sp>
      <p:sp>
        <p:nvSpPr>
          <p:cNvPr id="11" name="TextBox 10">
            <a:extLst>
              <a:ext uri="{FF2B5EF4-FFF2-40B4-BE49-F238E27FC236}">
                <a16:creationId xmlns:a16="http://schemas.microsoft.com/office/drawing/2014/main" id="{04F10B55-49BD-4A08-86CD-322FDA20A230}"/>
              </a:ext>
            </a:extLst>
          </p:cNvPr>
          <p:cNvSpPr txBox="1"/>
          <p:nvPr/>
        </p:nvSpPr>
        <p:spPr>
          <a:xfrm>
            <a:off x="5937813" y="1996404"/>
            <a:ext cx="3336189" cy="461665"/>
          </a:xfrm>
          <a:prstGeom prst="rect">
            <a:avLst/>
          </a:prstGeom>
          <a:noFill/>
        </p:spPr>
        <p:txBody>
          <a:bodyPr wrap="square" rtlCol="0">
            <a:spAutoFit/>
          </a:bodyPr>
          <a:lstStyle/>
          <a:p>
            <a:r>
              <a:rPr lang="en-US" sz="2400" dirty="0"/>
              <a:t>Customer feedback</a:t>
            </a:r>
            <a:endParaRPr lang="en-IN" sz="2400" dirty="0"/>
          </a:p>
        </p:txBody>
      </p:sp>
    </p:spTree>
    <p:extLst>
      <p:ext uri="{BB962C8B-B14F-4D97-AF65-F5344CB8AC3E}">
        <p14:creationId xmlns:p14="http://schemas.microsoft.com/office/powerpoint/2010/main" val="4157273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37CD3-989F-43B3-A2CF-E4D7B855F25E}"/>
              </a:ext>
            </a:extLst>
          </p:cNvPr>
          <p:cNvSpPr>
            <a:spLocks noGrp="1"/>
          </p:cNvSpPr>
          <p:nvPr>
            <p:ph type="title"/>
          </p:nvPr>
        </p:nvSpPr>
        <p:spPr>
          <a:xfrm>
            <a:off x="677334" y="772357"/>
            <a:ext cx="8596668" cy="878888"/>
          </a:xfrm>
        </p:spPr>
        <p:txBody>
          <a:bodyPr>
            <a:normAutofit/>
          </a:bodyPr>
          <a:lstStyle/>
          <a:p>
            <a:r>
              <a:rPr lang="en-US" dirty="0"/>
              <a:t>  </a:t>
            </a:r>
            <a:r>
              <a:rPr lang="en-US" u="sng" dirty="0"/>
              <a:t>Functions:</a:t>
            </a:r>
            <a:endParaRPr lang="en-IN" u="sng" dirty="0"/>
          </a:p>
        </p:txBody>
      </p:sp>
      <p:sp>
        <p:nvSpPr>
          <p:cNvPr id="3" name="Text Placeholder 2">
            <a:extLst>
              <a:ext uri="{FF2B5EF4-FFF2-40B4-BE49-F238E27FC236}">
                <a16:creationId xmlns:a16="http://schemas.microsoft.com/office/drawing/2014/main" id="{78D30CCE-074E-419F-B8C8-96A6E1EE117A}"/>
              </a:ext>
            </a:extLst>
          </p:cNvPr>
          <p:cNvSpPr>
            <a:spLocks noGrp="1"/>
          </p:cNvSpPr>
          <p:nvPr>
            <p:ph type="body" idx="1"/>
          </p:nvPr>
        </p:nvSpPr>
        <p:spPr>
          <a:xfrm>
            <a:off x="675302" y="1745191"/>
            <a:ext cx="4185623" cy="953621"/>
          </a:xfrm>
        </p:spPr>
        <p:txBody>
          <a:bodyPr/>
          <a:lstStyle/>
          <a:p>
            <a:r>
              <a:rPr lang="en-US" dirty="0"/>
              <a:t>Make a check about recent transaction details</a:t>
            </a:r>
            <a:endParaRPr lang="en-IN" dirty="0"/>
          </a:p>
        </p:txBody>
      </p:sp>
      <p:pic>
        <p:nvPicPr>
          <p:cNvPr id="8" name="Content Placeholder 7">
            <a:extLst>
              <a:ext uri="{FF2B5EF4-FFF2-40B4-BE49-F238E27FC236}">
                <a16:creationId xmlns:a16="http://schemas.microsoft.com/office/drawing/2014/main" id="{A3C865AF-8073-4027-A2F7-17061FFA101B}"/>
              </a:ext>
            </a:extLst>
          </p:cNvPr>
          <p:cNvPicPr>
            <a:picLocks noGrp="1" noChangeAspect="1"/>
          </p:cNvPicPr>
          <p:nvPr>
            <p:ph sz="half" idx="2"/>
          </p:nvPr>
        </p:nvPicPr>
        <p:blipFill>
          <a:blip r:embed="rId2"/>
          <a:stretch>
            <a:fillRect/>
          </a:stretch>
        </p:blipFill>
        <p:spPr>
          <a:xfrm>
            <a:off x="435006" y="2826299"/>
            <a:ext cx="4425919" cy="3126278"/>
          </a:xfrm>
        </p:spPr>
      </p:pic>
      <p:sp>
        <p:nvSpPr>
          <p:cNvPr id="5" name="Text Placeholder 4">
            <a:extLst>
              <a:ext uri="{FF2B5EF4-FFF2-40B4-BE49-F238E27FC236}">
                <a16:creationId xmlns:a16="http://schemas.microsoft.com/office/drawing/2014/main" id="{02C849E7-2DB9-41EF-9C8F-680B2715D550}"/>
              </a:ext>
            </a:extLst>
          </p:cNvPr>
          <p:cNvSpPr>
            <a:spLocks noGrp="1"/>
          </p:cNvSpPr>
          <p:nvPr>
            <p:ph type="body" sz="quarter" idx="3"/>
          </p:nvPr>
        </p:nvSpPr>
        <p:spPr>
          <a:xfrm>
            <a:off x="5087938" y="1651244"/>
            <a:ext cx="4185618" cy="976545"/>
          </a:xfrm>
        </p:spPr>
        <p:txBody>
          <a:bodyPr/>
          <a:lstStyle/>
          <a:p>
            <a:r>
              <a:rPr lang="en-US" dirty="0"/>
              <a:t>Making adjustment in account details</a:t>
            </a:r>
            <a:endParaRPr lang="en-IN" dirty="0"/>
          </a:p>
        </p:txBody>
      </p:sp>
      <p:pic>
        <p:nvPicPr>
          <p:cNvPr id="10" name="Content Placeholder 9">
            <a:extLst>
              <a:ext uri="{FF2B5EF4-FFF2-40B4-BE49-F238E27FC236}">
                <a16:creationId xmlns:a16="http://schemas.microsoft.com/office/drawing/2014/main" id="{AC990F74-F2B6-4AC7-8C3C-A5FC745FC4FF}"/>
              </a:ext>
            </a:extLst>
          </p:cNvPr>
          <p:cNvPicPr>
            <a:picLocks noGrp="1" noChangeAspect="1"/>
          </p:cNvPicPr>
          <p:nvPr>
            <p:ph sz="quarter" idx="4"/>
          </p:nvPr>
        </p:nvPicPr>
        <p:blipFill>
          <a:blip r:embed="rId3"/>
          <a:stretch>
            <a:fillRect/>
          </a:stretch>
        </p:blipFill>
        <p:spPr>
          <a:xfrm>
            <a:off x="5087938" y="2826298"/>
            <a:ext cx="4633111" cy="3126279"/>
          </a:xfrm>
        </p:spPr>
      </p:pic>
    </p:spTree>
    <p:extLst>
      <p:ext uri="{BB962C8B-B14F-4D97-AF65-F5344CB8AC3E}">
        <p14:creationId xmlns:p14="http://schemas.microsoft.com/office/powerpoint/2010/main" val="6132680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327</TotalTime>
  <Words>483</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                    Presentation on                  AI CHATBOT-BANKING                                                 Of                                Bachelor of Engineering                                                 In               Computer Science Engineering-(Big data and analytics)                                                By        MOHAMMED BILAL                                  ANMOL PURWAR        MUKUL KUMAR SINGH                             MUKHESH KUMAR                                  Under the guidance of                                     Prof Anshul Sharma                   Department-Computer science and Engineering                                                     </vt:lpstr>
      <vt:lpstr>   Outline</vt:lpstr>
      <vt:lpstr>Problem statement </vt:lpstr>
      <vt:lpstr>Purpose</vt:lpstr>
      <vt:lpstr>Introduction to the CHATBOT</vt:lpstr>
      <vt:lpstr>FUNCTIONS :</vt:lpstr>
      <vt:lpstr>Functions:</vt:lpstr>
      <vt:lpstr>Functions:</vt:lpstr>
      <vt:lpstr>  Functions: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Presentation on                AI CHATBOT-BANKING                                              Of                                Bachelor of Engineering                                              In           Computer Science Engineering-(Big data and analytics)                                             By </dc:title>
  <dc:creator>Bilal Mohammed</dc:creator>
  <cp:lastModifiedBy>Bilal Mohammed</cp:lastModifiedBy>
  <cp:revision>25</cp:revision>
  <dcterms:created xsi:type="dcterms:W3CDTF">2020-12-04T08:27:11Z</dcterms:created>
  <dcterms:modified xsi:type="dcterms:W3CDTF">2022-05-15T05:30:10Z</dcterms:modified>
</cp:coreProperties>
</file>