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258" r:id="rId3"/>
    <p:sldId id="264" r:id="rId5"/>
    <p:sldId id="265" r:id="rId6"/>
    <p:sldId id="266" r:id="rId7"/>
    <p:sldId id="273" r:id="rId8"/>
    <p:sldId id="270" r:id="rId9"/>
    <p:sldId id="271" r:id="rId10"/>
    <p:sldId id="274" r:id="rId11"/>
    <p:sldId id="272" r:id="rId12"/>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65876-FA72-4369-843B-51C5FD5BC155}" type="datetime1">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62F978-B558-490B-866A-2EC20D8DA0BD}" type="slidenum">
              <a:rPr lang="en-GB" smtClean="0"/>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7A273-125C-47FA-B374-7D89F2AB632C}" type="datetime1">
              <a:rPr lang="en-GB" noProof="0" smtClean="0"/>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endParaRPr lang="en-GB" noProof="0"/>
          </a:p>
          <a:p>
            <a:pPr lvl="1"/>
            <a:r>
              <a:rPr lang="en-GB" noProof="0"/>
              <a:t>Second level</a:t>
            </a:r>
            <a:endParaRPr lang="en-GB" noProof="0"/>
          </a:p>
          <a:p>
            <a:pPr lvl="2"/>
            <a:r>
              <a:rPr lang="en-GB" noProof="0"/>
              <a:t>Third level</a:t>
            </a:r>
            <a:endParaRPr lang="en-GB" noProof="0"/>
          </a:p>
          <a:p>
            <a:pPr lvl="3"/>
            <a:r>
              <a:rPr lang="en-GB" noProof="0"/>
              <a:t>Fourth level</a:t>
            </a:r>
            <a:endParaRPr lang="en-GB" noProof="0"/>
          </a:p>
          <a:p>
            <a:pPr lvl="4"/>
            <a:r>
              <a:rPr lang="en-GB"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5A653-D01D-466A-B7F0-1597B7012E1E}" type="slidenum">
              <a:rPr lang="en-GB" noProof="0" smtClean="0"/>
            </a:fld>
            <a:endParaRPr lang="en-GB"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US" noProof="0"/>
              <a:t>Click to edit Master title style</a:t>
            </a:r>
            <a:endParaRPr lang="en-GB" noProof="0"/>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7077511" y="5410201"/>
            <a:ext cx="2743200" cy="365125"/>
          </a:xfrm>
        </p:spPr>
        <p:txBody>
          <a:bodyPr rtlCol="0"/>
          <a:lstStyle/>
          <a:p>
            <a:pPr rtl="0"/>
            <a:fld id="{5DC7FCFC-0FBF-4189-A902-CB649C6BA538}" type="datetime1">
              <a:rPr lang="en-GB" noProof="0" smtClean="0"/>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US" noProof="0"/>
              <a:t>Click icon to add picture</a:t>
            </a:r>
            <a:endParaRPr lang="en-GB" noProof="0"/>
          </a:p>
        </p:txBody>
      </p:sp>
      <p:sp>
        <p:nvSpPr>
          <p:cNvPr id="4" name="Text Placeholder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8AE5B1E1-8BA7-411F-A621-1F1F35B45CC1}"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6E58CB1D-644A-4B82-BBDA-0F91B116CC77}"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US" noProof="0"/>
              <a:t>Click to edit Master title style</a:t>
            </a:r>
            <a:endParaRPr lang="en-GB" noProof="0"/>
          </a:p>
        </p:txBody>
      </p:sp>
      <p:sp>
        <p:nvSpPr>
          <p:cNvPr id="12" name="Text Placeholder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4" name="Text Placeholder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BC2DFAB3-ED9F-4F57-8A0D-2D96D7D6DF6C}"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endParaRPr lang="en-GB" sz="8000" noProof="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endParaRPr lang="en-GB" sz="8000" noProof="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4543986B-5FAB-4311-A853-6F15B3891F5C}"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US" noProof="0"/>
              <a:t>Click to edit Master title style</a:t>
            </a:r>
            <a:endParaRPr lang="en-GB" noProof="0"/>
          </a:p>
        </p:txBody>
      </p:sp>
      <p:sp>
        <p:nvSpPr>
          <p:cNvPr id="7" name="Text Placeholder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8" name="Text Placeholder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9" name="Text Placeholder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10" name="Text Placeholder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11" name="Text Placeholder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12" name="Text Placeholder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3" name="Date Placeholder 2"/>
          <p:cNvSpPr>
            <a:spLocks noGrp="1"/>
          </p:cNvSpPr>
          <p:nvPr>
            <p:ph type="dt" sz="half" idx="10"/>
          </p:nvPr>
        </p:nvSpPr>
        <p:spPr/>
        <p:txBody>
          <a:bodyPr rtlCol="0"/>
          <a:lstStyle/>
          <a:p>
            <a:pPr rtl="0"/>
            <a:fld id="{762A8C54-D736-4EFB-B294-4E6FB960B9DF}" type="datetime1">
              <a:rPr lang="en-GB" noProof="0" smtClean="0"/>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US" noProof="0"/>
              <a:t>Click to edit Master title style</a:t>
            </a:r>
            <a:endParaRPr lang="en-GB" noProof="0"/>
          </a:p>
        </p:txBody>
      </p:sp>
      <p:sp>
        <p:nvSpPr>
          <p:cNvPr id="19" name="Text Placeholder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1" name="Text Placeholder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22" name="Text Placeholder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4" name="Text Placeholder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25" name="Text Placeholder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7" name="Text Placeholder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endParaRPr lang="en-GB" noProof="0"/>
          </a:p>
        </p:txBody>
      </p:sp>
      <p:sp>
        <p:nvSpPr>
          <p:cNvPr id="3" name="Date Placeholder 2"/>
          <p:cNvSpPr>
            <a:spLocks noGrp="1"/>
          </p:cNvSpPr>
          <p:nvPr>
            <p:ph type="dt" sz="half" idx="10"/>
          </p:nvPr>
        </p:nvSpPr>
        <p:spPr/>
        <p:txBody>
          <a:bodyPr rtlCol="0"/>
          <a:lstStyle/>
          <a:p>
            <a:pPr rtl="0"/>
            <a:fld id="{E0482A6F-92E8-4ADC-9014-79B85FDD5B52}" type="datetime1">
              <a:rPr lang="en-GB" noProof="0" smtClean="0"/>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Date Placeholder 3"/>
          <p:cNvSpPr>
            <a:spLocks noGrp="1"/>
          </p:cNvSpPr>
          <p:nvPr>
            <p:ph type="dt" sz="half" idx="10"/>
          </p:nvPr>
        </p:nvSpPr>
        <p:spPr/>
        <p:txBody>
          <a:bodyPr rtlCol="0"/>
          <a:lstStyle/>
          <a:p>
            <a:pPr rtl="0"/>
            <a:fld id="{E1424D7B-D4FC-4CF6-A9E1-C64246571E2B}" type="datetime1">
              <a:rPr lang="en-GB" noProof="0" smtClean="0"/>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1141410" y="609599"/>
            <a:ext cx="7748590" cy="5181601"/>
          </a:xfrm>
        </p:spPr>
        <p:txBody>
          <a:bodyPr vert="eaVert"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Date Placeholder 3"/>
          <p:cNvSpPr>
            <a:spLocks noGrp="1"/>
          </p:cNvSpPr>
          <p:nvPr>
            <p:ph type="dt" sz="half" idx="10"/>
          </p:nvPr>
        </p:nvSpPr>
        <p:spPr/>
        <p:txBody>
          <a:bodyPr rtlCol="0"/>
          <a:lstStyle/>
          <a:p>
            <a:pPr rtl="0"/>
            <a:fld id="{D177F1F3-D938-4D19-BB43-6F210C98863A}" type="datetime1">
              <a:rPr lang="en-GB" noProof="0" smtClean="0"/>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Date Placeholder 3"/>
          <p:cNvSpPr>
            <a:spLocks noGrp="1"/>
          </p:cNvSpPr>
          <p:nvPr>
            <p:ph type="dt" sz="half" idx="10"/>
          </p:nvPr>
        </p:nvSpPr>
        <p:spPr/>
        <p:txBody>
          <a:bodyPr rtlCol="0"/>
          <a:lstStyle/>
          <a:p>
            <a:pPr rtl="0"/>
            <a:fld id="{C4B32104-A71F-4AEA-9980-C7EAE66C787E}" type="datetime1">
              <a:rPr lang="en-GB" noProof="0" smtClean="0"/>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endParaRPr lang="en-GB" noProof="0"/>
          </a:p>
        </p:txBody>
      </p:sp>
      <p:sp>
        <p:nvSpPr>
          <p:cNvPr id="4" name="Date Placeholder 3"/>
          <p:cNvSpPr>
            <a:spLocks noGrp="1"/>
          </p:cNvSpPr>
          <p:nvPr>
            <p:ph type="dt" sz="half" idx="10"/>
          </p:nvPr>
        </p:nvSpPr>
        <p:spPr/>
        <p:txBody>
          <a:bodyPr rtlCol="0"/>
          <a:lstStyle/>
          <a:p>
            <a:pPr rtl="0"/>
            <a:fld id="{370B211D-CFC0-4516-B855-924B72092E52}" type="datetime1">
              <a:rPr lang="en-GB" noProof="0" smtClean="0"/>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41410" y="2249486"/>
            <a:ext cx="4878389" cy="3541714"/>
          </a:xfrm>
        </p:spPr>
        <p:txBody>
          <a:bodyPr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Content Placeholder 3"/>
          <p:cNvSpPr>
            <a:spLocks noGrp="1"/>
          </p:cNvSpPr>
          <p:nvPr>
            <p:ph sz="half" idx="2"/>
          </p:nvPr>
        </p:nvSpPr>
        <p:spPr>
          <a:xfrm>
            <a:off x="6172200" y="2249486"/>
            <a:ext cx="4875211" cy="3541714"/>
          </a:xfrm>
        </p:spPr>
        <p:txBody>
          <a:bodyPr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5" name="Date Placeholder 4"/>
          <p:cNvSpPr>
            <a:spLocks noGrp="1"/>
          </p:cNvSpPr>
          <p:nvPr>
            <p:ph type="dt" sz="half" idx="10"/>
          </p:nvPr>
        </p:nvSpPr>
        <p:spPr/>
        <p:txBody>
          <a:bodyPr rtlCol="0"/>
          <a:lstStyle/>
          <a:p>
            <a:pPr rtl="0"/>
            <a:fld id="{052365F0-9954-42CF-A186-544C08A35D8E}" type="datetime1">
              <a:rPr lang="en-GB" noProof="0" smtClean="0"/>
            </a:fld>
            <a:endParaRPr lang="en-GB" noProof="0" dirty="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4" name="Content Placeholder 3"/>
          <p:cNvSpPr>
            <a:spLocks noGrp="1"/>
          </p:cNvSpPr>
          <p:nvPr>
            <p:ph sz="half" idx="2"/>
          </p:nvPr>
        </p:nvSpPr>
        <p:spPr>
          <a:xfrm>
            <a:off x="1141410" y="3073397"/>
            <a:ext cx="4878391" cy="2717801"/>
          </a:xfrm>
        </p:spPr>
        <p:txBody>
          <a:bodyPr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5" name="Text Placeholder 4"/>
          <p:cNvSpPr>
            <a:spLocks noGrp="1"/>
          </p:cNvSpPr>
          <p:nvPr>
            <p:ph type="body" sz="quarter" idx="3"/>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endParaRPr lang="en-GB" noProof="0"/>
          </a:p>
        </p:txBody>
      </p:sp>
      <p:sp>
        <p:nvSpPr>
          <p:cNvPr id="6" name="Content Placeholder 5"/>
          <p:cNvSpPr>
            <a:spLocks noGrp="1"/>
          </p:cNvSpPr>
          <p:nvPr>
            <p:ph sz="quarter" idx="4"/>
          </p:nvPr>
        </p:nvSpPr>
        <p:spPr>
          <a:xfrm>
            <a:off x="6172200" y="3073397"/>
            <a:ext cx="4875210" cy="2717801"/>
          </a:xfrm>
        </p:spPr>
        <p:txBody>
          <a:bodyPr rtlCol="0"/>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7" name="Date Placeholder 6"/>
          <p:cNvSpPr>
            <a:spLocks noGrp="1"/>
          </p:cNvSpPr>
          <p:nvPr>
            <p:ph type="dt" sz="half" idx="10"/>
          </p:nvPr>
        </p:nvSpPr>
        <p:spPr/>
        <p:txBody>
          <a:bodyPr rtlCol="0"/>
          <a:lstStyle/>
          <a:p>
            <a:pPr rtl="0"/>
            <a:fld id="{E69C2DC6-9D18-483A-A3B4-75DB10B19999}" type="datetime1">
              <a:rPr lang="en-GB" noProof="0" smtClean="0"/>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Date Placeholder 2"/>
          <p:cNvSpPr>
            <a:spLocks noGrp="1"/>
          </p:cNvSpPr>
          <p:nvPr>
            <p:ph type="dt" sz="half" idx="10"/>
          </p:nvPr>
        </p:nvSpPr>
        <p:spPr/>
        <p:txBody>
          <a:bodyPr rtlCol="0"/>
          <a:lstStyle/>
          <a:p>
            <a:pPr rtl="0"/>
            <a:fld id="{505EE26D-AAA5-4FC9-A989-8E9919F3EBF6}" type="datetime1">
              <a:rPr lang="en-GB" noProof="0" smtClean="0"/>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58663053-096B-46B6-BCEC-684897754B3C}" type="datetime1">
              <a:rPr lang="en-GB" noProof="0" smtClean="0"/>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US" noProof="0"/>
              <a:t>Click to edit Master title style</a:t>
            </a:r>
            <a:endParaRPr lang="en-GB" noProof="0"/>
          </a:p>
        </p:txBody>
      </p:sp>
      <p:sp>
        <p:nvSpPr>
          <p:cNvPr id="3" name="Content Placeholder 2"/>
          <p:cNvSpPr>
            <a:spLocks noGrp="1"/>
          </p:cNvSpPr>
          <p:nvPr>
            <p:ph idx="1"/>
          </p:nvPr>
        </p:nvSpPr>
        <p:spPr>
          <a:xfrm>
            <a:off x="5156200" y="592666"/>
            <a:ext cx="5891209" cy="5198534"/>
          </a:xfrm>
        </p:spPr>
        <p:txBody>
          <a:bodyPr rtlCol="0" anchor="ctr"/>
          <a:lstStyle/>
          <a:p>
            <a:pPr lvl="0" rtl="0"/>
            <a:r>
              <a:rPr lang="en-GB" noProof="0"/>
              <a:t>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Text Placeholder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9E907371-F324-4835-A953-4F4AD788E41A}"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endParaRPr lang="en-GB" noProof="0"/>
          </a:p>
        </p:txBody>
      </p:sp>
      <p:sp>
        <p:nvSpPr>
          <p:cNvPr id="5" name="Date Placeholder 4"/>
          <p:cNvSpPr>
            <a:spLocks noGrp="1"/>
          </p:cNvSpPr>
          <p:nvPr>
            <p:ph type="dt" sz="half" idx="10"/>
          </p:nvPr>
        </p:nvSpPr>
        <p:spPr/>
        <p:txBody>
          <a:bodyPr rtlCol="0"/>
          <a:lstStyle/>
          <a:p>
            <a:pPr rtl="0"/>
            <a:fld id="{9C28481C-5577-4AD0-AB24-F37530C518D1}" type="datetime1">
              <a:rPr lang="en-GB" noProof="0" smtClean="0"/>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US" noProof="0"/>
              <a:t>Click to edit Master text styles</a:t>
            </a:r>
            <a:endParaRPr lang="en-US" noProof="0"/>
          </a:p>
          <a:p>
            <a:pPr lvl="1" rtl="0"/>
            <a:r>
              <a:rPr lang="en-US" noProof="0"/>
              <a:t>Second level</a:t>
            </a:r>
            <a:endParaRPr lang="en-US" noProof="0"/>
          </a:p>
          <a:p>
            <a:pPr lvl="2" rtl="0"/>
            <a:r>
              <a:rPr lang="en-US" noProof="0"/>
              <a:t>Third level</a:t>
            </a:r>
            <a:endParaRPr lang="en-US" noProof="0"/>
          </a:p>
          <a:p>
            <a:pPr lvl="3" rtl="0"/>
            <a:r>
              <a:rPr lang="en-US" noProof="0"/>
              <a:t>Fourth level</a:t>
            </a:r>
            <a:endParaRPr lang="en-US" noProof="0"/>
          </a:p>
          <a:p>
            <a:pPr lvl="4" rtl="0"/>
            <a:r>
              <a:rPr lang="en-US" noProof="0"/>
              <a:t>Fifth level</a:t>
            </a:r>
            <a:endParaRPr lang="en-GB" noProof="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8F7C37B3-965E-4A24-ACE3-CD650E1945CC}" type="datetime1">
              <a:rPr lang="en-GB" noProof="0" smtClean="0"/>
            </a:fld>
            <a:endParaRPr lang="en-GB"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36663" y="217805"/>
            <a:ext cx="9905998" cy="1287624"/>
          </a:xfrm>
        </p:spPr>
        <p:txBody>
          <a:bodyPr rtlCol="0">
            <a:normAutofit/>
          </a:bodyPr>
          <a:lstStyle/>
          <a:p>
            <a:pPr algn="ctr" rtl="0"/>
            <a:r>
              <a:rPr lang="en-US" sz="2400" b="1" dirty="0">
                <a:latin typeface="Calibri" panose="020F0502020204030204" pitchFamily="34" charset="0"/>
                <a:ea typeface="Calibri" panose="020F0502020204030204" pitchFamily="34" charset="0"/>
                <a:cs typeface="Calibri" panose="020F0502020204030204" pitchFamily="34" charset="0"/>
              </a:rPr>
              <a:t>Introduction </a:t>
            </a:r>
            <a:endParaRPr 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666719"/>
            <a:ext cx="9905999" cy="4503577"/>
          </a:xfrm>
        </p:spPr>
        <p:txBody>
          <a:bodyPr rtlCol="0">
            <a:normAutofit/>
          </a:bodyPr>
          <a:lstStyle/>
          <a:p>
            <a:pPr algn="just" rtl="0"/>
            <a:r>
              <a:rPr lang="en-US" sz="1600" dirty="0">
                <a:latin typeface="Tahoma" panose="020B0604030504040204" pitchFamily="34" charset="0"/>
                <a:ea typeface="Tahoma" panose="020B0604030504040204" pitchFamily="34" charset="0"/>
                <a:cs typeface="Tahoma" panose="020B0604030504040204" pitchFamily="34" charset="0"/>
              </a:rPr>
              <a:t>Agriculture plays a crucial role in sustaining human life by providing food, fiber, and other essential resources. However, agricultural productivity is constantly threatened by various pests that can cause significant crop damage and economic losses. Detecting and managing these pests is essential for ensuring crop health, maximizing yields, and maintaining food security.</a:t>
            </a:r>
            <a:endParaRPr lang="en-US" sz="1600" dirty="0">
              <a:latin typeface="Tahoma" panose="020B0604030504040204" pitchFamily="34" charset="0"/>
              <a:ea typeface="Tahoma" panose="020B0604030504040204" pitchFamily="34" charset="0"/>
              <a:cs typeface="Tahoma" panose="020B060403050404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rPr>
              <a:t>The primary objective of this presentation is to showcase the potential of machine learning in aiding pest detection in agriculture. By leveraging the Agricultural Pest Image Dataset and advanced machine learning techniques, we aim to demonstrate how artificial intelligence can assist farmers and agricultural practitioners in identifying and mitigating pest infestations more efficiently. </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87624"/>
          </a:xfrm>
        </p:spPr>
        <p:txBody>
          <a:bodyPr rtlCol="0">
            <a:normAutofit/>
          </a:bodyPr>
          <a:lstStyle/>
          <a:p>
            <a:pPr algn="ctr" rtl="0"/>
            <a:r>
              <a:rPr lang="en-US" sz="2400" b="1" dirty="0">
                <a:latin typeface="Calibri" panose="020F0502020204030204" pitchFamily="34" charset="0"/>
                <a:ea typeface="Calibri" panose="020F0502020204030204" pitchFamily="34" charset="0"/>
                <a:cs typeface="Calibri" panose="020F0502020204030204" pitchFamily="34" charset="0"/>
              </a:rPr>
              <a:t>Dataset Overview</a:t>
            </a:r>
            <a:endParaRPr 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420339"/>
            <a:ext cx="9905999" cy="4503577"/>
          </a:xfrm>
        </p:spPr>
        <p:txBody>
          <a:bodyPr rtlCol="0">
            <a:normAutofit/>
          </a:bodyPr>
          <a:lstStyle/>
          <a:p>
            <a:pPr algn="just" rtl="0"/>
            <a:r>
              <a:rPr lang="en-US" sz="1600" b="1" u="sng" dirty="0">
                <a:latin typeface="Tahoma" panose="020B0604030504040204" pitchFamily="34" charset="0"/>
                <a:ea typeface="Tahoma" panose="020B0604030504040204" pitchFamily="34" charset="0"/>
                <a:cs typeface="Tahoma" panose="020B0604030504040204" pitchFamily="34" charset="0"/>
                <a:sym typeface="+mn-ea"/>
              </a:rPr>
              <a:t>Dataset Description:</a:t>
            </a:r>
            <a:endParaRPr lang="en-US" sz="1600" b="1" u="sng" dirty="0">
              <a:latin typeface="Tahoma" panose="020B0604030504040204" pitchFamily="34" charset="0"/>
              <a:ea typeface="Tahoma" panose="020B0604030504040204" pitchFamily="34" charset="0"/>
              <a:cs typeface="Tahoma" panose="020B060403050404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sym typeface="+mn-ea"/>
              </a:rPr>
              <a:t>The Agricultural Pest Image Dataset is a collection of images of 12 different types of agricultural pests, namely Ants, Bees, Beetles, Caterpillars, Earthworms, Earwigs, Grasshoppers, Moths, Slugs, Snails, Wasps, and Weevils. The images were obtained from Flickr using the API and were resized to have a maximum width or height of 300px.</a:t>
            </a:r>
            <a:endParaRPr lang="en-US" sz="1600" dirty="0">
              <a:latin typeface="Tahoma" panose="020B0604030504040204" pitchFamily="34" charset="0"/>
              <a:ea typeface="Tahoma" panose="020B0604030504040204" pitchFamily="34" charset="0"/>
              <a:cs typeface="Tahoma" panose="020B060403050404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sym typeface="+mn-ea"/>
              </a:rPr>
              <a:t>There are </a:t>
            </a:r>
            <a:r>
              <a:rPr lang="en-US" sz="1600" b="1" dirty="0">
                <a:latin typeface="Tahoma" panose="020B0604030504040204" pitchFamily="34" charset="0"/>
                <a:ea typeface="Tahoma" panose="020B0604030504040204" pitchFamily="34" charset="0"/>
                <a:cs typeface="Tahoma" panose="020B0604030504040204" pitchFamily="34" charset="0"/>
                <a:sym typeface="+mn-ea"/>
              </a:rPr>
              <a:t>5494 </a:t>
            </a:r>
            <a:r>
              <a:rPr lang="en-US" sz="1600" dirty="0">
                <a:latin typeface="Tahoma" panose="020B0604030504040204" pitchFamily="34" charset="0"/>
                <a:ea typeface="Tahoma" panose="020B0604030504040204" pitchFamily="34" charset="0"/>
                <a:cs typeface="Tahoma" panose="020B0604030504040204" pitchFamily="34" charset="0"/>
                <a:sym typeface="+mn-ea"/>
              </a:rPr>
              <a:t>images in the dataset.</a:t>
            </a:r>
            <a:endParaRPr lang="en-US" sz="1600" dirty="0">
              <a:latin typeface="Tahoma" panose="020B0604030504040204" pitchFamily="34" charset="0"/>
              <a:ea typeface="Tahoma" panose="020B0604030504040204" pitchFamily="34" charset="0"/>
              <a:cs typeface="Tahoma" panose="020B060403050404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sym typeface="+mn-ea"/>
              </a:rPr>
              <a:t>This project aims to develop and evaluate machine learning models for agricultural pest classification using the Agricultural Pest Image Dataset.</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87624"/>
          </a:xfrm>
        </p:spPr>
        <p:txBody>
          <a:bodyPr rtlCol="0">
            <a:normAutofit/>
          </a:bodyPr>
          <a:lstStyle/>
          <a:p>
            <a:pPr algn="ctr" rtl="0"/>
            <a:r>
              <a:rPr lang="en-US" sz="2400" b="1" dirty="0">
                <a:latin typeface="Calibri" panose="020F0502020204030204" pitchFamily="34" charset="0"/>
                <a:ea typeface="Calibri" panose="020F0502020204030204" pitchFamily="34" charset="0"/>
                <a:cs typeface="Calibri" panose="020F0502020204030204" pitchFamily="34" charset="0"/>
              </a:rPr>
              <a:t>Project  WORKFLOW</a:t>
            </a:r>
            <a:endParaRPr 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095" y="1287780"/>
            <a:ext cx="10316845" cy="4084320"/>
          </a:xfrm>
        </p:spPr>
        <p:txBody>
          <a:bodyPr rtlCol="0">
            <a:normAutofit/>
          </a:bodyPr>
          <a:lstStyle/>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Data Preprocessing</a:t>
            </a:r>
            <a:r>
              <a:rPr lang="en-GB" sz="1600" b="1" dirty="0">
                <a:latin typeface="Calibri" panose="020F0502020204030204" pitchFamily="34" charset="0"/>
                <a:ea typeface="Calibri" panose="020F0502020204030204" pitchFamily="34" charset="0"/>
                <a:cs typeface="Calibri" panose="020F0502020204030204" pitchFamily="34" charset="0"/>
              </a:rPr>
              <a:t>:</a:t>
            </a:r>
            <a:endParaRPr lang="en-GB" sz="1600" b="1" dirty="0">
              <a:latin typeface="Calibri" panose="020F0502020204030204" pitchFamily="34" charset="0"/>
              <a:ea typeface="Calibri" panose="020F0502020204030204" pitchFamily="34" charset="0"/>
              <a:cs typeface="Calibri" panose="020F0502020204030204" pitchFamily="34" charset="0"/>
            </a:endParaRPr>
          </a:p>
          <a:p>
            <a:pPr lvl="1" algn="just"/>
            <a:r>
              <a:rPr lang="en-US" sz="1600" b="0" i="0" dirty="0">
                <a:effectLst/>
                <a:latin typeface="Calibri" panose="020F0502020204030204" pitchFamily="34" charset="0"/>
                <a:ea typeface="Calibri" panose="020F0502020204030204" pitchFamily="34" charset="0"/>
                <a:cs typeface="Calibri" panose="020F0502020204030204" pitchFamily="34" charset="0"/>
              </a:rPr>
              <a:t>Resize: Ensuring uniform image dimensions for consistency and computational efficiency.</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lvl="1" algn="just"/>
            <a:r>
              <a:rPr lang="en-US" sz="1600" b="0" i="0" dirty="0">
                <a:effectLst/>
                <a:latin typeface="Calibri" panose="020F0502020204030204" pitchFamily="34" charset="0"/>
                <a:ea typeface="Calibri" panose="020F0502020204030204" pitchFamily="34" charset="0"/>
                <a:cs typeface="Calibri" panose="020F0502020204030204" pitchFamily="34" charset="0"/>
              </a:rPr>
              <a:t>Center Crop: Removing unnecessary borders or background noise to focus on the central region of interest.</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lvl="1" algn="just"/>
            <a:r>
              <a:rPr lang="en-US" sz="1600" b="0" i="0" dirty="0">
                <a:effectLst/>
                <a:latin typeface="Calibri" panose="020F0502020204030204" pitchFamily="34" charset="0"/>
                <a:ea typeface="Calibri" panose="020F0502020204030204" pitchFamily="34" charset="0"/>
                <a:cs typeface="Calibri" panose="020F0502020204030204" pitchFamily="34" charset="0"/>
              </a:rPr>
              <a:t>Normalize: Standardizing pixel values to a consistent range for improved model convergence.</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algn="just" rtl="0"/>
            <a:r>
              <a:rPr lang="en-GB" sz="1600" b="1" u="sng" dirty="0">
                <a:latin typeface="Calibri" panose="020F0502020204030204" pitchFamily="34" charset="0"/>
                <a:ea typeface="Calibri" panose="020F0502020204030204" pitchFamily="34" charset="0"/>
                <a:cs typeface="Calibri" panose="020F0502020204030204" pitchFamily="34" charset="0"/>
              </a:rPr>
              <a:t>Model </a:t>
            </a:r>
            <a:r>
              <a:rPr lang="en-US" sz="1600" b="1" u="sng" dirty="0">
                <a:latin typeface="Calibri" panose="020F0502020204030204" pitchFamily="34" charset="0"/>
                <a:ea typeface="Calibri" panose="020F0502020204030204" pitchFamily="34" charset="0"/>
                <a:cs typeface="Calibri" panose="020F0502020204030204" pitchFamily="34" charset="0"/>
              </a:rPr>
              <a:t>selection</a:t>
            </a:r>
            <a:r>
              <a:rPr lang="en-US" sz="1600" dirty="0">
                <a:latin typeface="Calibri" panose="020F0502020204030204" pitchFamily="34" charset="0"/>
                <a:ea typeface="Calibri" panose="020F0502020204030204" pitchFamily="34" charset="0"/>
                <a:cs typeface="Calibri" panose="020F0502020204030204" pitchFamily="34" charset="0"/>
              </a:rPr>
              <a:t>: Here we are using Simple CNN, DesNet 121, ResNet 50, and MobileNetV2.</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Model evaluation</a:t>
            </a:r>
            <a:r>
              <a:rPr lang="en-US" sz="1600" dirty="0">
                <a:latin typeface="Calibri" panose="020F0502020204030204" pitchFamily="34" charset="0"/>
                <a:ea typeface="Calibri" panose="020F0502020204030204" pitchFamily="34" charset="0"/>
                <a:cs typeface="Calibri" panose="020F0502020204030204" pitchFamily="34" charset="0"/>
              </a:rPr>
              <a:t>: Evaluate the performance of the model with respect to measures like Confusion Matrix, F1 score, Accuracy, Precision, and Recall.</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Prediction: </a:t>
            </a:r>
            <a:r>
              <a:rPr lang="en-US" sz="1600" dirty="0">
                <a:latin typeface="Calibri" panose="020F0502020204030204" pitchFamily="34" charset="0"/>
                <a:ea typeface="Calibri" panose="020F0502020204030204" pitchFamily="34" charset="0"/>
                <a:cs typeface="Calibri" panose="020F0502020204030204" pitchFamily="34" charset="0"/>
              </a:rPr>
              <a:t>To valiate the model on the test dataset and discuss the model's capacity to generalize on untested data and report the final metrics</a:t>
            </a:r>
            <a:r>
              <a:rPr lang="en-US" sz="1600" b="1" dirty="0">
                <a:latin typeface="Calibri" panose="020F0502020204030204" pitchFamily="34" charset="0"/>
                <a:ea typeface="Calibri" panose="020F0502020204030204" pitchFamily="34" charset="0"/>
                <a:cs typeface="Calibri" panose="020F0502020204030204" pitchFamily="34" charset="0"/>
              </a:rPr>
              <a:t>.</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lgn="just" rtl="0">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just" rtl="0"/>
            <a:endParaRPr lang="en-GB" sz="1600" dirty="0">
              <a:latin typeface="Tahoma" panose="020B0604030504040204" pitchFamily="34" charset="0"/>
              <a:ea typeface="Tahoma" panose="020B0604030504040204" pitchFamily="34" charset="0"/>
              <a:cs typeface="Tahoma" panose="020B0604030504040204" pitchFamily="34" charset="0"/>
            </a:endParaRPr>
          </a:p>
          <a:p>
            <a:pPr algn="just" rtl="0"/>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1730" y="0"/>
            <a:ext cx="4954270" cy="1287780"/>
          </a:xfrm>
        </p:spPr>
        <p:txBody>
          <a:bodyPr rtlCol="0">
            <a:normAutofit/>
          </a:bodyPr>
          <a:lstStyle/>
          <a:p>
            <a:pPr algn="ctr" rtl="0"/>
            <a:r>
              <a:rPr lang="en-US" altLang="en-GB" sz="2400" b="1" dirty="0">
                <a:latin typeface="Calibri" panose="020F0502020204030204" pitchFamily="34" charset="0"/>
                <a:ea typeface="Calibri" panose="020F0502020204030204" pitchFamily="34" charset="0"/>
                <a:cs typeface="Calibri" panose="020F0502020204030204" pitchFamily="34" charset="0"/>
              </a:rPr>
              <a:t>REnet 50</a:t>
            </a:r>
            <a:endParaRPr lang="en-US" alt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0460" y="897890"/>
            <a:ext cx="5082540" cy="5411470"/>
          </a:xfrm>
        </p:spPr>
        <p:txBody>
          <a:bodyPr rtlCol="0">
            <a:normAutofit/>
          </a:bodyPr>
          <a:lstStyle/>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Architecture:</a:t>
            </a: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Loads a Pretrained ResNet-50 model and retrieves the number of input features for its fully connected layer.</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The model's architecture consists of multiple fully connected layers with ReLU activation and dropout.</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It trains the model for 50 epochs, and the number of layers (20 layers) are notable.</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rPr>
              <a:t>Classification Report:</a:t>
            </a: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a:spLocks noGrp="1"/>
          </p:cNvSpPr>
          <p:nvPr/>
        </p:nvSpPr>
        <p:spPr>
          <a:xfrm>
            <a:off x="6223000" y="127000"/>
            <a:ext cx="4954270" cy="1018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rtl="0"/>
            <a:r>
              <a:rPr lang="en-US" altLang="en-GB" sz="2400" b="1" dirty="0">
                <a:latin typeface="Calibri" panose="020F0502020204030204" pitchFamily="34" charset="0"/>
                <a:ea typeface="Calibri" panose="020F0502020204030204" pitchFamily="34" charset="0"/>
                <a:cs typeface="Calibri" panose="020F0502020204030204" pitchFamily="34" charset="0"/>
              </a:rPr>
              <a:t>Denet121</a:t>
            </a:r>
            <a:endParaRPr lang="en-US" alt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p:cNvSpPr>
            <a:spLocks noGrp="1"/>
          </p:cNvSpPr>
          <p:nvPr/>
        </p:nvSpPr>
        <p:spPr>
          <a:xfrm>
            <a:off x="6350635" y="897890"/>
            <a:ext cx="5082540" cy="54114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Architecture:</a:t>
            </a: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Loads a pretrained DenseNet121 model and modifies its classifier to match the number of classes in the dataset.</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Number of epochs = 20, Loss = CrossEntropyLoss.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Within each epoch, it iterates over training data, performs forward and backward passes, updates model parameters, and computes training loss and accuracy.</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rPr>
              <a:t>Classification Report: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1"/>
          <a:srcRect t="5090"/>
          <a:stretch>
            <a:fillRect/>
          </a:stretch>
        </p:blipFill>
        <p:spPr>
          <a:xfrm>
            <a:off x="6550660" y="3928110"/>
            <a:ext cx="5389245" cy="2650490"/>
          </a:xfrm>
          <a:prstGeom prst="rect">
            <a:avLst/>
          </a:prstGeom>
        </p:spPr>
      </p:pic>
      <p:pic>
        <p:nvPicPr>
          <p:cNvPr id="9" name="Picture 8"/>
          <p:cNvPicPr>
            <a:picLocks noChangeAspect="1"/>
          </p:cNvPicPr>
          <p:nvPr/>
        </p:nvPicPr>
        <p:blipFill>
          <a:blip r:embed="rId2"/>
          <a:stretch>
            <a:fillRect/>
          </a:stretch>
        </p:blipFill>
        <p:spPr>
          <a:xfrm>
            <a:off x="1140460" y="3928110"/>
            <a:ext cx="5014595" cy="2720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1730" y="0"/>
            <a:ext cx="4954270" cy="1287780"/>
          </a:xfrm>
        </p:spPr>
        <p:txBody>
          <a:bodyPr rtlCol="0">
            <a:normAutofit/>
          </a:bodyPr>
          <a:lstStyle/>
          <a:p>
            <a:pPr algn="ctr" rtl="0"/>
            <a:r>
              <a:rPr lang="en-US" altLang="en-GB" sz="2400" b="1" dirty="0">
                <a:latin typeface="Calibri" panose="020F0502020204030204" pitchFamily="34" charset="0"/>
                <a:ea typeface="Calibri" panose="020F0502020204030204" pitchFamily="34" charset="0"/>
                <a:cs typeface="Calibri" panose="020F0502020204030204" pitchFamily="34" charset="0"/>
              </a:rPr>
              <a:t>Simple cnn</a:t>
            </a:r>
            <a:endParaRPr lang="en-US" alt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0460" y="897890"/>
            <a:ext cx="5082540" cy="5411470"/>
          </a:xfrm>
        </p:spPr>
        <p:txBody>
          <a:bodyPr rtlCol="0">
            <a:normAutofit/>
          </a:bodyPr>
          <a:lstStyle/>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Architecture:</a:t>
            </a: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It consists of three convolutional layers </a:t>
            </a:r>
            <a:r>
              <a:rPr lang="en-US" sz="1600" dirty="0">
                <a:latin typeface="Calibri" panose="020F0502020204030204" pitchFamily="34" charset="0"/>
                <a:ea typeface="Calibri" panose="020F0502020204030204" pitchFamily="34" charset="0"/>
                <a:cs typeface="Calibri" panose="020F0502020204030204" pitchFamily="34" charset="0"/>
                <a:sym typeface="+mn-ea"/>
              </a:rPr>
              <a:t>with ReLU activation</a:t>
            </a:r>
            <a:r>
              <a:rPr lang="en-US" sz="1600" dirty="0">
                <a:latin typeface="Calibri" panose="020F0502020204030204" pitchFamily="34" charset="0"/>
                <a:ea typeface="Calibri" panose="020F0502020204030204" pitchFamily="34" charset="0"/>
                <a:cs typeface="Calibri" panose="020F0502020204030204" pitchFamily="34" charset="0"/>
              </a:rPr>
              <a:t> followed by max-pooling layers and two fully connected layers.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sym typeface="+mn-ea"/>
              </a:rPr>
              <a:t>Number of epochs = 20, Loss = CrossEntropyLoss.</a:t>
            </a:r>
            <a:endParaRPr lang="en-US" sz="1600" dirty="0">
              <a:latin typeface="Calibri" panose="020F0502020204030204" pitchFamily="34" charset="0"/>
              <a:ea typeface="Calibri" panose="020F0502020204030204" pitchFamily="34" charset="0"/>
              <a:cs typeface="Calibri" panose="020F0502020204030204" pitchFamily="34" charset="0"/>
              <a:sym typeface="+mn-ea"/>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sym typeface="+mn-ea"/>
              </a:rPr>
              <a:t>Exponential learning rate scheduler is defined with a decay factor (gamma) of 0.9.</a:t>
            </a:r>
            <a:endParaRPr lang="en-US" sz="1600" dirty="0">
              <a:latin typeface="Calibri" panose="020F0502020204030204" pitchFamily="34" charset="0"/>
              <a:ea typeface="Calibri" panose="020F0502020204030204" pitchFamily="34" charset="0"/>
              <a:cs typeface="Calibri" panose="020F0502020204030204" pitchFamily="34" charset="0"/>
              <a:sym typeface="+mn-ea"/>
            </a:endParaRPr>
          </a:p>
          <a:p>
            <a:pPr algn="just" rtl="0"/>
            <a:r>
              <a:rPr lang="en-US" sz="1600" b="1" dirty="0">
                <a:latin typeface="Calibri" panose="020F0502020204030204" pitchFamily="34" charset="0"/>
                <a:ea typeface="Calibri" panose="020F0502020204030204" pitchFamily="34" charset="0"/>
                <a:cs typeface="Calibri" panose="020F0502020204030204" pitchFamily="34" charset="0"/>
                <a:sym typeface="+mn-ea"/>
              </a:rPr>
              <a:t>Classification Report: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a:spLocks noGrp="1"/>
          </p:cNvSpPr>
          <p:nvPr/>
        </p:nvSpPr>
        <p:spPr>
          <a:xfrm>
            <a:off x="6223000" y="127000"/>
            <a:ext cx="4954270" cy="1018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rtl="0"/>
            <a:r>
              <a:rPr lang="en-US" altLang="en-GB" sz="2400" b="1" dirty="0">
                <a:latin typeface="Calibri" panose="020F0502020204030204" pitchFamily="34" charset="0"/>
                <a:ea typeface="Calibri" panose="020F0502020204030204" pitchFamily="34" charset="0"/>
                <a:cs typeface="Calibri" panose="020F0502020204030204" pitchFamily="34" charset="0"/>
              </a:rPr>
              <a:t>MobileNet-v2</a:t>
            </a:r>
            <a:endParaRPr lang="en-US" altLang="en-GB"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p:cNvSpPr>
            <a:spLocks noGrp="1"/>
          </p:cNvSpPr>
          <p:nvPr/>
        </p:nvSpPr>
        <p:spPr>
          <a:xfrm>
            <a:off x="6350635" y="897890"/>
            <a:ext cx="5082540" cy="54114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rtl="0"/>
            <a:r>
              <a:rPr lang="en-US" sz="1600" b="1" u="sng" dirty="0">
                <a:latin typeface="Calibri" panose="020F0502020204030204" pitchFamily="34" charset="0"/>
                <a:ea typeface="Calibri" panose="020F0502020204030204" pitchFamily="34" charset="0"/>
                <a:cs typeface="Calibri" panose="020F0502020204030204" pitchFamily="34" charset="0"/>
              </a:rPr>
              <a:t>Architecture:</a:t>
            </a: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Loads a pretrained MobileNetV2 model and modifies its classifier to match the number of classes in the dataset.</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Number of epochs = 10, Loss = CrossEntropyLoss.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Calibri" panose="020F0502020204030204" pitchFamily="34" charset="0"/>
                <a:ea typeface="Calibri" panose="020F0502020204030204" pitchFamily="34" charset="0"/>
                <a:cs typeface="Calibri" panose="020F0502020204030204" pitchFamily="34" charset="0"/>
              </a:rPr>
              <a:t>Adam optimizer is used to optimize the model parameters with a learning rate of 1e-4.</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rtl="0"/>
            <a:r>
              <a:rPr lang="en-US" sz="1600" dirty="0">
                <a:latin typeface="Tahoma" panose="020B0604030504040204" pitchFamily="34" charset="0"/>
                <a:ea typeface="Tahoma" panose="020B0604030504040204" pitchFamily="34" charset="0"/>
                <a:cs typeface="Tahoma" panose="020B0604030504040204" pitchFamily="34" charset="0"/>
              </a:rPr>
              <a:t>Classification Report: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1"/>
          <a:stretch>
            <a:fillRect/>
          </a:stretch>
        </p:blipFill>
        <p:spPr>
          <a:xfrm>
            <a:off x="1141730" y="3923665"/>
            <a:ext cx="5209540" cy="2654935"/>
          </a:xfrm>
          <a:prstGeom prst="rect">
            <a:avLst/>
          </a:prstGeom>
        </p:spPr>
      </p:pic>
      <p:pic>
        <p:nvPicPr>
          <p:cNvPr id="6" name="Picture 5"/>
          <p:cNvPicPr>
            <a:picLocks noChangeAspect="1"/>
          </p:cNvPicPr>
          <p:nvPr/>
        </p:nvPicPr>
        <p:blipFill>
          <a:blip r:embed="rId2"/>
          <a:stretch>
            <a:fillRect/>
          </a:stretch>
        </p:blipFill>
        <p:spPr>
          <a:xfrm>
            <a:off x="6715760" y="3923665"/>
            <a:ext cx="5195570" cy="2654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118" y="87023"/>
            <a:ext cx="9905998" cy="1478570"/>
          </a:xfrm>
        </p:spPr>
        <p:txBody>
          <a:bodyPr rtlCol="0" anchor="ctr">
            <a:normAutofit/>
          </a:bodyPr>
          <a:lstStyle/>
          <a:p>
            <a:pPr algn="ctr" rtl="0"/>
            <a:r>
              <a:rPr lang="en-US" sz="2800" b="1"/>
              <a:t>Prediction </a:t>
            </a:r>
            <a:endParaRPr lang="en-US" sz="2800" b="1"/>
          </a:p>
        </p:txBody>
      </p:sp>
      <p:pic>
        <p:nvPicPr>
          <p:cNvPr id="4" name="Content Placeholder 3"/>
          <p:cNvPicPr>
            <a:picLocks noChangeAspect="1"/>
          </p:cNvPicPr>
          <p:nvPr>
            <p:ph sz="half" idx="2"/>
          </p:nvPr>
        </p:nvPicPr>
        <p:blipFill>
          <a:blip r:embed="rId1"/>
          <a:stretch>
            <a:fillRect/>
          </a:stretch>
        </p:blipFill>
        <p:spPr>
          <a:xfrm>
            <a:off x="6796405" y="4252595"/>
            <a:ext cx="4874895" cy="1946275"/>
          </a:xfrm>
          <a:prstGeom prst="rect">
            <a:avLst/>
          </a:prstGeom>
        </p:spPr>
      </p:pic>
      <p:pic>
        <p:nvPicPr>
          <p:cNvPr id="9" name="Picture 8"/>
          <p:cNvPicPr>
            <a:picLocks noChangeAspect="1"/>
          </p:cNvPicPr>
          <p:nvPr/>
        </p:nvPicPr>
        <p:blipFill>
          <a:blip r:embed="rId2"/>
          <a:stretch>
            <a:fillRect/>
          </a:stretch>
        </p:blipFill>
        <p:spPr>
          <a:xfrm>
            <a:off x="1296035" y="4548505"/>
            <a:ext cx="4905375" cy="1650365"/>
          </a:xfrm>
          <a:prstGeom prst="rect">
            <a:avLst/>
          </a:prstGeom>
        </p:spPr>
      </p:pic>
      <p:pic>
        <p:nvPicPr>
          <p:cNvPr id="10" name="Picture 9"/>
          <p:cNvPicPr>
            <a:picLocks noChangeAspect="1"/>
          </p:cNvPicPr>
          <p:nvPr/>
        </p:nvPicPr>
        <p:blipFill>
          <a:blip r:embed="rId3"/>
          <a:stretch>
            <a:fillRect/>
          </a:stretch>
        </p:blipFill>
        <p:spPr>
          <a:xfrm>
            <a:off x="7045325" y="1701800"/>
            <a:ext cx="3927475" cy="1882775"/>
          </a:xfrm>
          <a:prstGeom prst="rect">
            <a:avLst/>
          </a:prstGeom>
        </p:spPr>
      </p:pic>
      <p:pic>
        <p:nvPicPr>
          <p:cNvPr id="11" name="Picture 10"/>
          <p:cNvPicPr>
            <a:picLocks noChangeAspect="1"/>
          </p:cNvPicPr>
          <p:nvPr/>
        </p:nvPicPr>
        <p:blipFill>
          <a:blip r:embed="rId4"/>
          <a:stretch>
            <a:fillRect/>
          </a:stretch>
        </p:blipFill>
        <p:spPr>
          <a:xfrm>
            <a:off x="1470660" y="1701800"/>
            <a:ext cx="4872990" cy="1882775"/>
          </a:xfrm>
          <a:prstGeom prst="rect">
            <a:avLst/>
          </a:prstGeom>
        </p:spPr>
      </p:pic>
      <p:sp>
        <p:nvSpPr>
          <p:cNvPr id="12" name="Text Box 11"/>
          <p:cNvSpPr txBox="1"/>
          <p:nvPr/>
        </p:nvSpPr>
        <p:spPr>
          <a:xfrm>
            <a:off x="3006090" y="1105535"/>
            <a:ext cx="1802765" cy="460375"/>
          </a:xfrm>
          <a:prstGeom prst="rect">
            <a:avLst/>
          </a:prstGeom>
          <a:noFill/>
        </p:spPr>
        <p:txBody>
          <a:bodyPr wrap="square" rtlCol="0">
            <a:spAutoFit/>
          </a:bodyPr>
          <a:p>
            <a:r>
              <a:rPr lang="en-US" sz="2400"/>
              <a:t>DesNet121</a:t>
            </a:r>
            <a:endParaRPr lang="en-US" sz="2400"/>
          </a:p>
        </p:txBody>
      </p:sp>
      <p:sp>
        <p:nvSpPr>
          <p:cNvPr id="13" name="Text Box 12"/>
          <p:cNvSpPr txBox="1"/>
          <p:nvPr/>
        </p:nvSpPr>
        <p:spPr>
          <a:xfrm>
            <a:off x="8107680" y="1105535"/>
            <a:ext cx="1802765" cy="460375"/>
          </a:xfrm>
          <a:prstGeom prst="rect">
            <a:avLst/>
          </a:prstGeom>
          <a:noFill/>
        </p:spPr>
        <p:txBody>
          <a:bodyPr wrap="square" rtlCol="0">
            <a:spAutoFit/>
          </a:bodyPr>
          <a:p>
            <a:r>
              <a:rPr lang="en-US" sz="2400"/>
              <a:t>ResNet50</a:t>
            </a:r>
            <a:endParaRPr lang="en-US" sz="2400"/>
          </a:p>
        </p:txBody>
      </p:sp>
      <p:sp>
        <p:nvSpPr>
          <p:cNvPr id="14" name="Text Box 13"/>
          <p:cNvSpPr txBox="1"/>
          <p:nvPr/>
        </p:nvSpPr>
        <p:spPr>
          <a:xfrm>
            <a:off x="2847340" y="3896360"/>
            <a:ext cx="1802765" cy="460375"/>
          </a:xfrm>
          <a:prstGeom prst="rect">
            <a:avLst/>
          </a:prstGeom>
          <a:noFill/>
        </p:spPr>
        <p:txBody>
          <a:bodyPr wrap="square" rtlCol="0">
            <a:spAutoFit/>
          </a:bodyPr>
          <a:p>
            <a:r>
              <a:rPr lang="en-US" sz="2400"/>
              <a:t>Simple CNN</a:t>
            </a:r>
            <a:endParaRPr lang="en-US" sz="2400"/>
          </a:p>
        </p:txBody>
      </p:sp>
      <p:sp>
        <p:nvSpPr>
          <p:cNvPr id="15" name="Text Box 14"/>
          <p:cNvSpPr txBox="1"/>
          <p:nvPr/>
        </p:nvSpPr>
        <p:spPr>
          <a:xfrm>
            <a:off x="7933690" y="3688080"/>
            <a:ext cx="2301875" cy="460375"/>
          </a:xfrm>
          <a:prstGeom prst="rect">
            <a:avLst/>
          </a:prstGeom>
          <a:noFill/>
        </p:spPr>
        <p:txBody>
          <a:bodyPr wrap="square" rtlCol="0">
            <a:spAutoFit/>
          </a:bodyPr>
          <a:p>
            <a:r>
              <a:rPr lang="en-US" sz="2400"/>
              <a:t>MobileNet V2</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701040"/>
            <a:ext cx="9905998" cy="1287624"/>
          </a:xfrm>
        </p:spPr>
        <p:txBody>
          <a:bodyPr rtlCol="0">
            <a:normAutofit/>
          </a:bodyPr>
          <a:lstStyle/>
          <a:p>
            <a:pPr algn="ctr" rtl="0"/>
            <a:r>
              <a:rPr lang="en-US" sz="3200" b="1" dirty="0">
                <a:latin typeface="Calibri" panose="020F0502020204030204" pitchFamily="34" charset="0"/>
                <a:ea typeface="Calibri" panose="020F0502020204030204" pitchFamily="34" charset="0"/>
                <a:cs typeface="Calibri" panose="020F0502020204030204" pitchFamily="34" charset="0"/>
              </a:rPr>
              <a:t>Conclusion</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3317" y="1988664"/>
            <a:ext cx="10316580" cy="5411756"/>
          </a:xfrm>
        </p:spPr>
        <p:txBody>
          <a:bodyPr rtlCol="0">
            <a:norm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In conclusion, the classification reports demonstrate the performance of four different models trained on the agricultural pests dataset. Overall, all models achieve outstanding results with an accuracy of 1.00, indicating perfect classification across all classes. This suggests that each model effectively learns the distinguishing features of the agricultural pests, resulting in precise identification and classification. Therefore, based on these classification reports, we can conclude that all models exhibit excellent performance in accurately classifying agricultural pests, making them suitable for practical deployment in pest detection systems.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276225"/>
            <a:ext cx="9905998" cy="1287624"/>
          </a:xfrm>
        </p:spPr>
        <p:txBody>
          <a:bodyPr rtlCol="0">
            <a:normAutofit/>
          </a:bodyPr>
          <a:lstStyle/>
          <a:p>
            <a:pPr algn="ctr" rtl="0"/>
            <a:r>
              <a:rPr lang="en-US" sz="3200" b="1" dirty="0">
                <a:latin typeface="Calibri" panose="020F0502020204030204" pitchFamily="34" charset="0"/>
                <a:ea typeface="Calibri" panose="020F0502020204030204" pitchFamily="34" charset="0"/>
                <a:cs typeface="Calibri" panose="020F0502020204030204" pitchFamily="34" charset="0"/>
              </a:rPr>
              <a:t>Real Time Appication</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3317" y="1234919"/>
            <a:ext cx="10316580" cy="5411756"/>
          </a:xfrm>
        </p:spPr>
        <p:txBody>
          <a:bodyPr rtlCol="0">
            <a:noAutofit/>
          </a:bodyPr>
          <a:lstStyle/>
          <a:p>
            <a:pPr marL="342900" indent="-342900" algn="jus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Early Detection: Enables swift identification of pest infestations, allowing farmers to take immediate action to prevent crop damage.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Precision Agriculture: Facilitates targeted pest management strategies, reducing costs and minimizing environmental impact by applying treatments only where necessary.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Automated Monitoring: Integration into automated systems provides continuous crop health monitoring, offering instant feedback to farmers.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IoT and AI Integration: Combining real-time detection with IoT and AI technologies enhances scalability and effectiveness in pest management.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Yield and Quality Enhancement: Ultimately leads to improved crop yield and quality by mitigating pest damage and optimizing production processes.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930775" y="2148205"/>
            <a:ext cx="5293360" cy="1478280"/>
          </a:xfrm>
        </p:spPr>
        <p:txBody>
          <a:bodyPr/>
          <a:lstStyle/>
          <a:p>
            <a:r>
              <a:rPr lang="en-US" dirty="0"/>
              <a:t>Thank you!</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4783</Words>
  <Application>WPS Presentation</Application>
  <PresentationFormat>Widescreen</PresentationFormat>
  <Paragraphs>82</Paragraphs>
  <Slides>9</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Trebuchet MS</vt:lpstr>
      <vt:lpstr>Rockwell</vt:lpstr>
      <vt:lpstr>Tahoma</vt:lpstr>
      <vt:lpstr>Calibri</vt:lpstr>
      <vt:lpstr>Microsoft YaHei</vt:lpstr>
      <vt:lpstr>Arial Unicode MS</vt:lpstr>
      <vt:lpstr>Tw Cen MT</vt:lpstr>
      <vt:lpstr>Circuit</vt:lpstr>
      <vt:lpstr>Introduction </vt:lpstr>
      <vt:lpstr>Dataset Overview</vt:lpstr>
      <vt:lpstr>Project  WORKFLOW</vt:lpstr>
      <vt:lpstr>REnet 50</vt:lpstr>
      <vt:lpstr>Simple cnn</vt:lpstr>
      <vt:lpstr>Prediction </vt:lpstr>
      <vt:lpstr>Conclusion</vt:lpstr>
      <vt:lpstr>Real Time Appication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Weather Dataset for Image Classification</dc:title>
  <dc:creator>maharshi mehta</dc:creator>
  <cp:lastModifiedBy>Jake Parelta</cp:lastModifiedBy>
  <cp:revision>13</cp:revision>
  <dcterms:created xsi:type="dcterms:W3CDTF">2023-12-06T01:59:00Z</dcterms:created>
  <dcterms:modified xsi:type="dcterms:W3CDTF">2024-11-05T01:48:57Z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4662A3A15ECC427BA7D9064861B5E1C3_12</vt:lpwstr>
  </property>
  <property fmtid="{D5CDD505-2E9C-101B-9397-08002B2CF9AE}" pid="3" name="KSOProductBuildVer">
    <vt:lpwstr>1033-12.2.0.18607</vt:lpwstr>
  </property>
</Properties>
</file>