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9" r:id="rId21"/>
    <p:sldId id="280" r:id="rId22"/>
    <p:sldId id="283" r:id="rId23"/>
    <p:sldId id="293" r:id="rId24"/>
    <p:sldId id="285" r:id="rId25"/>
    <p:sldId id="286" r:id="rId26"/>
    <p:sldId id="289" r:id="rId27"/>
    <p:sldId id="290" r:id="rId28"/>
    <p:sldId id="291" r:id="rId29"/>
  </p:sldIdLst>
  <p:sldSz cx="18288000" cy="10287000"/>
  <p:notesSz cx="6858000" cy="9144000"/>
  <p:embeddedFontLst>
    <p:embeddedFont>
      <p:font typeface="Archivo Black" panose="020B0604020202020204" charset="0"/>
      <p:regular r:id="rId31"/>
    </p:embeddedFont>
    <p:embeddedFont>
      <p:font typeface="Calibri" panose="020F0502020204030204" pitchFamily="34" charset="0"/>
      <p:regular r:id="rId32"/>
      <p:bold r:id="rId33"/>
      <p:italic r:id="rId34"/>
      <p:boldItalic r:id="rId35"/>
    </p:embeddedFont>
    <p:embeddedFont>
      <p:font typeface="League Spartan" panose="020B0604020202020204" charset="0"/>
      <p:regular r:id="rId36"/>
    </p:embeddedFont>
    <p:embeddedFont>
      <p:font typeface="Montserrat Bold" panose="020B0604020202020204" charset="0"/>
      <p:regular r:id="rId37"/>
    </p:embeddedFont>
    <p:embeddedFont>
      <p:font typeface="Montserrat Light" panose="00000400000000000000" pitchFamily="2" charset="0"/>
      <p:regular r:id="rId38"/>
      <p:italic r:id="rId39"/>
    </p:embeddedFont>
    <p:embeddedFont>
      <p:font typeface="Montserrat Light Bold" panose="020B0604020202020204" charset="0"/>
      <p:regular r:id="rId40"/>
    </p:embeddedFont>
    <p:embeddedFont>
      <p:font typeface="Open Sauce" panose="020B0604020202020204" charset="0"/>
      <p:regular r:id="rId41"/>
    </p:embeddedFont>
    <p:embeddedFont>
      <p:font typeface="Open Sauce Bold" panose="020B0604020202020204" charset="0"/>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8" d="100"/>
          <a:sy n="38" d="100"/>
        </p:scale>
        <p:origin x="70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21.09.2023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Madame la présidente du jury, Mesdames et Messieurs les membres du jury, Bonjour, </a:t>
            </a:r>
          </a:p>
          <a:p>
            <a:r>
              <a:rPr lang="fr-FR" dirty="0"/>
              <a:t>Nous sommes honorés de nous tenir devant vous aujourd'hui pour présenter notre projet de fin d'études portant sur la détection de fraudes dans les transactions financières à l'aide des techniques d'apprentissage. Avant de commencer, nous tenons à vous remercier d'avoir accepté d'examiner notre travail. Nous tenons également à exprimer notre gratitude envers notre promoteur pour son soutien.</a:t>
            </a:r>
          </a:p>
          <a:p>
            <a:endParaRPr lang="fr-FR" dirty="0"/>
          </a:p>
        </p:txBody>
      </p:sp>
      <p:sp>
        <p:nvSpPr>
          <p:cNvPr id="4" name="Slide Number Placeholder 3"/>
          <p:cNvSpPr>
            <a:spLocks noGrp="1"/>
          </p:cNvSpPr>
          <p:nvPr>
            <p:ph type="sldNum" sz="quarter" idx="5"/>
          </p:nvPr>
        </p:nvSpPr>
        <p:spPr/>
        <p:txBody>
          <a:bodyPr/>
          <a:lstStyle/>
          <a:p>
            <a:fld id="{871B2431-D351-4C6E-A3CF-9DFAC0E3E050}" type="slidenum">
              <a:rPr lang="cs-CZ" smtClean="0"/>
              <a:t>1</a:t>
            </a:fld>
            <a:endParaRPr lang="cs-CZ"/>
          </a:p>
        </p:txBody>
      </p:sp>
    </p:spTree>
    <p:extLst>
      <p:ext uri="{BB962C8B-B14F-4D97-AF65-F5344CB8AC3E}">
        <p14:creationId xmlns:p14="http://schemas.microsoft.com/office/powerpoint/2010/main" val="149567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On ne peut pas prendre l’</a:t>
            </a:r>
            <a:r>
              <a:rPr lang="fr-FR" dirty="0" err="1"/>
              <a:t>accuracy</a:t>
            </a:r>
            <a:r>
              <a:rPr lang="fr-FR" dirty="0"/>
              <a:t> pour comparer nos deux ensembles car  , dans le cas de données déséquilibré , elle ignore la classe moins fréquente</a:t>
            </a:r>
          </a:p>
        </p:txBody>
      </p:sp>
      <p:sp>
        <p:nvSpPr>
          <p:cNvPr id="4" name="Slide Number Placeholder 3"/>
          <p:cNvSpPr>
            <a:spLocks noGrp="1"/>
          </p:cNvSpPr>
          <p:nvPr>
            <p:ph type="sldNum" sz="quarter" idx="5"/>
          </p:nvPr>
        </p:nvSpPr>
        <p:spPr/>
        <p:txBody>
          <a:bodyPr/>
          <a:lstStyle/>
          <a:p>
            <a:fld id="{871B2431-D351-4C6E-A3CF-9DFAC0E3E050}" type="slidenum">
              <a:rPr lang="cs-CZ" smtClean="0"/>
              <a:t>24</a:t>
            </a:fld>
            <a:endParaRPr lang="cs-CZ"/>
          </a:p>
        </p:txBody>
      </p:sp>
    </p:spTree>
    <p:extLst>
      <p:ext uri="{BB962C8B-B14F-4D97-AF65-F5344CB8AC3E}">
        <p14:creationId xmlns:p14="http://schemas.microsoft.com/office/powerpoint/2010/main" val="85553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fr-FR" dirty="0"/>
              <a:t>Pour notre présentation, nous suivrons le plan suivant : Tout d'abord, nous débuterons par une introduction. Ensuite, nous aborderons nos objectifs, suivis d'une revue de la littérature des travaux connexes dans le domaine d'étude. Après cela, nous présenterons notre approche, suivie de ses résultats. Ensuite, nous approfondirons les détails du modèle retenu avant de conclure par une synthèse et quelques perspectives.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fr-FR" dirty="0"/>
          </a:p>
          <a:p>
            <a:r>
              <a:rPr lang="fr-FR" dirty="0"/>
              <a:t>Dans notre travail, nous nous sommes concentrés sur la détection de fraudes dans les transactions bancaires, qui constituent le cœur de l'activité financière. Cependant, cet écosystème a toujours été vulnérable aux fraudes.</a:t>
            </a:r>
          </a:p>
          <a:p>
            <a:r>
              <a:rPr lang="fr-FR" dirty="0"/>
              <a:t>Ces fraudes ne cessent d'évoluer avec l'avancée technologique. C'est ici que l'IA se révèle comme une solution majeure contre ce défi.</a:t>
            </a:r>
          </a:p>
          <a:p>
            <a:endParaRPr lang="fr-FR"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2050746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Citons à présent quelques travaux récents dans ce contexte.</a:t>
            </a:r>
          </a:p>
          <a:p>
            <a:endParaRPr lang="fr-FR" dirty="0"/>
          </a:p>
          <a:p>
            <a:r>
              <a:rPr lang="fr-FR" dirty="0"/>
              <a:t>Commençons par HOBA, une approche d'apprentissage profond pour la détection de fraudes par carte de crédit. Cette méthode repose sur l'analyse du comportement orientée vers l'homogénéité (HOBA), où il compare dans son travail les résultats de certains réseaux de neurones en utilisant HOBA par rapport à RFM, qui se base sur la récence, la fréquence et la valeur monétaire.</a:t>
            </a:r>
          </a:p>
          <a:p>
            <a:endParaRPr lang="fr-FR" dirty="0"/>
          </a:p>
          <a:p>
            <a:r>
              <a:rPr lang="fr-FR" dirty="0"/>
              <a:t>Approche d'apprentissage automatique pour la détection de fraude basée sur la probabilité, réalisée par des étudiants en doctorat d'universités parisiennes lors d'une compétition IEEE CIS.</a:t>
            </a:r>
          </a:p>
          <a:p>
            <a:endParaRPr lang="fr-FR" dirty="0"/>
          </a:p>
          <a:p>
            <a:r>
              <a:rPr lang="fr-FR" dirty="0"/>
              <a:t>Une étude publiée dans le Journal International des Systèmes Intelligents.</a:t>
            </a:r>
          </a:p>
          <a:p>
            <a:endParaRPr lang="fr-FR" dirty="0"/>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2127050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Malheureusement, pour des raisons de conflit d’intérêts et de confidentialités de l’information véhiculée par les données, les chercheurs ont constamment rencontré des difficultés pour entraîner leurs modèles.</a:t>
            </a:r>
          </a:p>
          <a:p>
            <a:endParaRPr lang="fr-FR"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516530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Pour notre analyse, Nous avons commencé par examiner attentivement les variables de notre jeu de données pour en comprendre leurs signification. Ensuite, nous avons identifié les données manquantes et aberrantes susceptibles d'affecter la qualité de nos données. Nous avons utilisé des techniques statistiques pour explorer nos données, ce qui nous a permis d'obtenir un aperçu des tendances et des modèles, Enfin, nous avons évalué comment les différentes variables interagissent entre elles et leur impact sur la variable cible.</a:t>
            </a:r>
          </a:p>
          <a:p>
            <a:endParaRPr lang="fr-FR" dirty="0"/>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2152873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Passons maintenant en revue les quatre étapes essentielles de la préparation des données :</a:t>
            </a:r>
          </a:p>
          <a:p>
            <a:r>
              <a:rPr lang="fr-FR" dirty="0"/>
              <a:t>géré les valeurs manquantes et traité les valeurs aberrantes, </a:t>
            </a:r>
          </a:p>
          <a:p>
            <a:r>
              <a:rPr lang="fr-FR" dirty="0"/>
              <a:t>extraire les attribut pertinent de notre jeu de données et créer de nouveaux attribut plus impactant sur la variable cible a partir des attribut initiaux </a:t>
            </a:r>
          </a:p>
          <a:p>
            <a:r>
              <a:rPr lang="fr-FR" dirty="0"/>
              <a:t>Encoder les variable qualitative et normaliser les variable qualitative </a:t>
            </a:r>
          </a:p>
          <a:p>
            <a:r>
              <a:rPr lang="fr-FR" dirty="0"/>
              <a:t>Effectuer les sous et sur échantillonnage</a:t>
            </a:r>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712241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Les algorithmes les plus performants sont les arbres de décision, Random Forest et XGBoost, avec une préférence notable pour Random Forest en termes de temps d'exécution et de rappel.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fr-FR" dirty="0"/>
              <a:t>pour de grands ensembles de données les réseaux de neurones sont les plus adaptées, les CNN est l'un de ces </a:t>
            </a:r>
            <a:r>
              <a:rPr lang="fr-FR" dirty="0" err="1"/>
              <a:t>reseaux</a:t>
            </a:r>
            <a:r>
              <a:rPr lang="fr-FR" dirty="0"/>
              <a:t> qu'on a </a:t>
            </a:r>
            <a:r>
              <a:rPr lang="fr-FR" dirty="0" err="1"/>
              <a:t>evaluer</a:t>
            </a:r>
            <a:r>
              <a:rPr lang="fr-FR" dirty="0"/>
              <a:t> </a:t>
            </a:r>
          </a:p>
          <a:p>
            <a:endParaRPr lang="fr-FR" dirty="0"/>
          </a:p>
        </p:txBody>
      </p:sp>
      <p:sp>
        <p:nvSpPr>
          <p:cNvPr id="4" name="Slide Number Placeholder 3"/>
          <p:cNvSpPr>
            <a:spLocks noGrp="1"/>
          </p:cNvSpPr>
          <p:nvPr>
            <p:ph type="sldNum" sz="quarter" idx="5"/>
          </p:nvPr>
        </p:nvSpPr>
        <p:spPr/>
        <p:txBody>
          <a:bodyPr/>
          <a:lstStyle/>
          <a:p>
            <a:fld id="{871B2431-D351-4C6E-A3CF-9DFAC0E3E050}" type="slidenum">
              <a:rPr lang="cs-CZ" smtClean="0"/>
              <a:t>23</a:t>
            </a:fld>
            <a:endParaRPr lang="cs-CZ"/>
          </a:p>
        </p:txBody>
      </p:sp>
    </p:spTree>
    <p:extLst>
      <p:ext uri="{BB962C8B-B14F-4D97-AF65-F5344CB8AC3E}">
        <p14:creationId xmlns:p14="http://schemas.microsoft.com/office/powerpoint/2010/main" val="3199951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_rels/slide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1.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2.svg"/><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26.webp"/><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8.svg"/><Relationship Id="rId4" Type="http://schemas.openxmlformats.org/officeDocument/2006/relationships/image" Target="../media/image27.png"/><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1028700" y="487949"/>
            <a:ext cx="16230600" cy="1521333"/>
          </a:xfrm>
          <a:prstGeom prst="rect">
            <a:avLst/>
          </a:prstGeom>
        </p:spPr>
        <p:txBody>
          <a:bodyPr lIns="0" tIns="0" rIns="0" bIns="0" rtlCol="0" anchor="t">
            <a:spAutoFit/>
          </a:bodyPr>
          <a:lstStyle/>
          <a:p>
            <a:pPr algn="ctr">
              <a:lnSpc>
                <a:spcPts val="3036"/>
              </a:lnSpc>
            </a:pPr>
            <a:r>
              <a:rPr lang="en-US" sz="2200" spc="215">
                <a:solidFill>
                  <a:srgbClr val="231F20"/>
                </a:solidFill>
                <a:latin typeface="Archivo Black"/>
              </a:rPr>
              <a:t>République Algérienne Démocratique et Populaire </a:t>
            </a:r>
          </a:p>
          <a:p>
            <a:pPr algn="ctr">
              <a:lnSpc>
                <a:spcPts val="3036"/>
              </a:lnSpc>
            </a:pPr>
            <a:r>
              <a:rPr lang="en-US" sz="2200" spc="215">
                <a:solidFill>
                  <a:srgbClr val="231F20"/>
                </a:solidFill>
                <a:latin typeface="Archivo Black"/>
              </a:rPr>
              <a:t>Ministère de l’Enseignement Supérieur et de la Recherche Scientifique </a:t>
            </a:r>
          </a:p>
          <a:p>
            <a:pPr algn="ctr">
              <a:lnSpc>
                <a:spcPts val="3036"/>
              </a:lnSpc>
            </a:pPr>
            <a:r>
              <a:rPr lang="en-US" sz="2200" spc="215">
                <a:solidFill>
                  <a:srgbClr val="231F20"/>
                </a:solidFill>
                <a:latin typeface="Archivo Black"/>
              </a:rPr>
              <a:t>Faculté de Génie Electrique et d’Informatique </a:t>
            </a:r>
          </a:p>
          <a:p>
            <a:pPr algn="ctr">
              <a:lnSpc>
                <a:spcPts val="3036"/>
              </a:lnSpc>
            </a:pPr>
            <a:r>
              <a:rPr lang="en-US" sz="2200" spc="215">
                <a:solidFill>
                  <a:srgbClr val="231F20"/>
                </a:solidFill>
                <a:latin typeface="Archivo Black"/>
              </a:rPr>
              <a:t>Département d’Informatique</a:t>
            </a:r>
          </a:p>
        </p:txBody>
      </p:sp>
      <p:sp>
        <p:nvSpPr>
          <p:cNvPr id="3" name="Freeform 3"/>
          <p:cNvSpPr/>
          <p:nvPr/>
        </p:nvSpPr>
        <p:spPr>
          <a:xfrm>
            <a:off x="1028700" y="2980831"/>
            <a:ext cx="16230600" cy="2380373"/>
          </a:xfrm>
          <a:custGeom>
            <a:avLst/>
            <a:gdLst/>
            <a:ahLst/>
            <a:cxnLst/>
            <a:rect l="l" t="t" r="r" b="b"/>
            <a:pathLst>
              <a:path w="16230600" h="2380373">
                <a:moveTo>
                  <a:pt x="0" y="0"/>
                </a:moveTo>
                <a:lnTo>
                  <a:pt x="16230600" y="0"/>
                </a:lnTo>
                <a:lnTo>
                  <a:pt x="16230600" y="2380373"/>
                </a:lnTo>
                <a:lnTo>
                  <a:pt x="0" y="2380373"/>
                </a:lnTo>
                <a:lnTo>
                  <a:pt x="0" y="0"/>
                </a:lnTo>
                <a:close/>
              </a:path>
            </a:pathLst>
          </a:custGeom>
          <a:blipFill>
            <a:blip r:embed="rId3"/>
            <a:stretch>
              <a:fillRect t="-141770" b="-141770"/>
            </a:stretch>
          </a:blipFill>
        </p:spPr>
        <p:txBody>
          <a:bodyPr/>
          <a:lstStyle/>
          <a:p>
            <a:endParaRPr lang="fr-FR"/>
          </a:p>
        </p:txBody>
      </p:sp>
      <p:sp>
        <p:nvSpPr>
          <p:cNvPr id="4" name="TextBox 4"/>
          <p:cNvSpPr txBox="1"/>
          <p:nvPr/>
        </p:nvSpPr>
        <p:spPr>
          <a:xfrm>
            <a:off x="3566641" y="3599518"/>
            <a:ext cx="13289435" cy="1057275"/>
          </a:xfrm>
          <a:prstGeom prst="rect">
            <a:avLst/>
          </a:prstGeom>
        </p:spPr>
        <p:txBody>
          <a:bodyPr lIns="0" tIns="0" rIns="0" bIns="0" rtlCol="0" anchor="t">
            <a:spAutoFit/>
          </a:bodyPr>
          <a:lstStyle/>
          <a:p>
            <a:pPr algn="just">
              <a:lnSpc>
                <a:spcPts val="4199"/>
              </a:lnSpc>
              <a:spcBef>
                <a:spcPct val="0"/>
              </a:spcBef>
            </a:pPr>
            <a:r>
              <a:rPr lang="en-US" sz="3499">
                <a:solidFill>
                  <a:srgbClr val="FFFFFF"/>
                </a:solidFill>
                <a:latin typeface="Archivo Black"/>
              </a:rPr>
              <a:t>Détection de fraude dans les transactions financières à l’aide des techniques d’apprentissage </a:t>
            </a:r>
          </a:p>
        </p:txBody>
      </p:sp>
      <p:sp>
        <p:nvSpPr>
          <p:cNvPr id="5" name="TextBox 5"/>
          <p:cNvSpPr txBox="1"/>
          <p:nvPr/>
        </p:nvSpPr>
        <p:spPr>
          <a:xfrm>
            <a:off x="1259138" y="3599518"/>
            <a:ext cx="2307503" cy="533400"/>
          </a:xfrm>
          <a:prstGeom prst="rect">
            <a:avLst/>
          </a:prstGeom>
        </p:spPr>
        <p:txBody>
          <a:bodyPr lIns="0" tIns="0" rIns="0" bIns="0" rtlCol="0" anchor="t">
            <a:spAutoFit/>
          </a:bodyPr>
          <a:lstStyle/>
          <a:p>
            <a:pPr algn="just">
              <a:lnSpc>
                <a:spcPts val="4199"/>
              </a:lnSpc>
              <a:spcBef>
                <a:spcPct val="0"/>
              </a:spcBef>
            </a:pPr>
            <a:r>
              <a:rPr lang="en-US" sz="3499">
                <a:solidFill>
                  <a:srgbClr val="FFFFFF"/>
                </a:solidFill>
                <a:latin typeface="Archivo Black"/>
              </a:rPr>
              <a:t>Thème : </a:t>
            </a:r>
          </a:p>
        </p:txBody>
      </p:sp>
      <p:sp>
        <p:nvSpPr>
          <p:cNvPr id="6" name="TextBox 6"/>
          <p:cNvSpPr txBox="1"/>
          <p:nvPr/>
        </p:nvSpPr>
        <p:spPr>
          <a:xfrm>
            <a:off x="7506712" y="9248775"/>
            <a:ext cx="3274576" cy="466725"/>
          </a:xfrm>
          <a:prstGeom prst="rect">
            <a:avLst/>
          </a:prstGeom>
        </p:spPr>
        <p:txBody>
          <a:bodyPr lIns="0" tIns="0" rIns="0" bIns="0" rtlCol="0" anchor="t">
            <a:spAutoFit/>
          </a:bodyPr>
          <a:lstStyle/>
          <a:p>
            <a:pPr algn="ctr">
              <a:lnSpc>
                <a:spcPts val="1856"/>
              </a:lnSpc>
              <a:spcBef>
                <a:spcPct val="0"/>
              </a:spcBef>
            </a:pPr>
            <a:endParaRPr/>
          </a:p>
          <a:p>
            <a:pPr algn="ctr">
              <a:lnSpc>
                <a:spcPts val="1856"/>
              </a:lnSpc>
              <a:spcBef>
                <a:spcPct val="0"/>
              </a:spcBef>
            </a:pPr>
            <a:r>
              <a:rPr lang="en-US" sz="1547">
                <a:solidFill>
                  <a:srgbClr val="000000"/>
                </a:solidFill>
                <a:latin typeface="Archivo Black"/>
              </a:rPr>
              <a:t>Année universitaire 2022-2023</a:t>
            </a:r>
          </a:p>
        </p:txBody>
      </p:sp>
      <p:sp>
        <p:nvSpPr>
          <p:cNvPr id="7" name="TextBox 7"/>
          <p:cNvSpPr txBox="1"/>
          <p:nvPr/>
        </p:nvSpPr>
        <p:spPr>
          <a:xfrm>
            <a:off x="1028700" y="5668672"/>
            <a:ext cx="4228748" cy="1706880"/>
          </a:xfrm>
          <a:prstGeom prst="rect">
            <a:avLst/>
          </a:prstGeom>
        </p:spPr>
        <p:txBody>
          <a:bodyPr lIns="0" tIns="0" rIns="0" bIns="0" rtlCol="0" anchor="t">
            <a:spAutoFit/>
          </a:bodyPr>
          <a:lstStyle/>
          <a:p>
            <a:pPr>
              <a:lnSpc>
                <a:spcPts val="2760"/>
              </a:lnSpc>
            </a:pPr>
            <a:r>
              <a:rPr lang="en-US" sz="2000" spc="196">
                <a:solidFill>
                  <a:srgbClr val="231F20"/>
                </a:solidFill>
                <a:latin typeface="Archivo Black"/>
              </a:rPr>
              <a:t>Réalisé par :</a:t>
            </a:r>
          </a:p>
          <a:p>
            <a:pPr>
              <a:lnSpc>
                <a:spcPts val="2760"/>
              </a:lnSpc>
            </a:pPr>
            <a:endParaRPr lang="en-US" sz="2000" spc="196">
              <a:solidFill>
                <a:srgbClr val="231F20"/>
              </a:solidFill>
              <a:latin typeface="Archivo Black"/>
            </a:endParaRPr>
          </a:p>
          <a:p>
            <a:pPr>
              <a:lnSpc>
                <a:spcPts val="2760"/>
              </a:lnSpc>
            </a:pPr>
            <a:r>
              <a:rPr lang="en-US" sz="2000" spc="196">
                <a:solidFill>
                  <a:srgbClr val="231F20"/>
                </a:solidFill>
                <a:latin typeface="Archivo Black"/>
              </a:rPr>
              <a:t>AIT MOHAMED Saadi</a:t>
            </a:r>
          </a:p>
          <a:p>
            <a:pPr>
              <a:lnSpc>
                <a:spcPts val="2760"/>
              </a:lnSpc>
            </a:pPr>
            <a:r>
              <a:rPr lang="en-US" sz="2000" spc="196">
                <a:solidFill>
                  <a:srgbClr val="231F20"/>
                </a:solidFill>
                <a:latin typeface="Archivo Black"/>
              </a:rPr>
              <a:t>BOURKACHE Mohammed</a:t>
            </a:r>
          </a:p>
          <a:p>
            <a:pPr>
              <a:lnSpc>
                <a:spcPts val="2760"/>
              </a:lnSpc>
            </a:pPr>
            <a:endParaRPr lang="en-US" sz="2000" spc="196">
              <a:solidFill>
                <a:srgbClr val="231F20"/>
              </a:solidFill>
              <a:latin typeface="Archivo Black"/>
            </a:endParaRPr>
          </a:p>
        </p:txBody>
      </p:sp>
      <p:sp>
        <p:nvSpPr>
          <p:cNvPr id="8" name="TextBox 8"/>
          <p:cNvSpPr txBox="1"/>
          <p:nvPr/>
        </p:nvSpPr>
        <p:spPr>
          <a:xfrm>
            <a:off x="12781923" y="5668672"/>
            <a:ext cx="4477377" cy="1363980"/>
          </a:xfrm>
          <a:prstGeom prst="rect">
            <a:avLst/>
          </a:prstGeom>
        </p:spPr>
        <p:txBody>
          <a:bodyPr lIns="0" tIns="0" rIns="0" bIns="0" rtlCol="0" anchor="t">
            <a:spAutoFit/>
          </a:bodyPr>
          <a:lstStyle/>
          <a:p>
            <a:pPr>
              <a:lnSpc>
                <a:spcPts val="2760"/>
              </a:lnSpc>
            </a:pPr>
            <a:r>
              <a:rPr lang="en-US" sz="2000" spc="196">
                <a:solidFill>
                  <a:srgbClr val="231F20"/>
                </a:solidFill>
                <a:latin typeface="Archivo Black"/>
              </a:rPr>
              <a:t>Proposé et dirigé par :</a:t>
            </a:r>
          </a:p>
          <a:p>
            <a:pPr>
              <a:lnSpc>
                <a:spcPts val="2760"/>
              </a:lnSpc>
            </a:pPr>
            <a:endParaRPr lang="en-US" sz="2000" spc="196">
              <a:solidFill>
                <a:srgbClr val="231F20"/>
              </a:solidFill>
              <a:latin typeface="Archivo Black"/>
            </a:endParaRPr>
          </a:p>
          <a:p>
            <a:pPr>
              <a:lnSpc>
                <a:spcPts val="2760"/>
              </a:lnSpc>
            </a:pPr>
            <a:r>
              <a:rPr lang="en-US" sz="2000" spc="196">
                <a:solidFill>
                  <a:srgbClr val="231F20"/>
                </a:solidFill>
                <a:latin typeface="Archivo Black"/>
              </a:rPr>
              <a:t>M. AHMED OUAMER Rachid</a:t>
            </a:r>
          </a:p>
          <a:p>
            <a:pPr>
              <a:lnSpc>
                <a:spcPts val="2760"/>
              </a:lnSpc>
            </a:pPr>
            <a:endParaRPr lang="en-US" sz="2000" spc="196">
              <a:solidFill>
                <a:srgbClr val="231F20"/>
              </a:solidFill>
              <a:latin typeface="Archivo Black"/>
            </a:endParaRPr>
          </a:p>
        </p:txBody>
      </p:sp>
      <p:sp>
        <p:nvSpPr>
          <p:cNvPr id="9" name="TextBox 9"/>
          <p:cNvSpPr txBox="1"/>
          <p:nvPr/>
        </p:nvSpPr>
        <p:spPr>
          <a:xfrm>
            <a:off x="6389211" y="7337451"/>
            <a:ext cx="5509578" cy="2392680"/>
          </a:xfrm>
          <a:prstGeom prst="rect">
            <a:avLst/>
          </a:prstGeom>
        </p:spPr>
        <p:txBody>
          <a:bodyPr lIns="0" tIns="0" rIns="0" bIns="0" rtlCol="0" anchor="t">
            <a:spAutoFit/>
          </a:bodyPr>
          <a:lstStyle/>
          <a:p>
            <a:pPr algn="ctr">
              <a:lnSpc>
                <a:spcPts val="2760"/>
              </a:lnSpc>
            </a:pPr>
            <a:r>
              <a:rPr lang="en-US" sz="2000" spc="196" dirty="0" err="1">
                <a:solidFill>
                  <a:srgbClr val="231F20"/>
                </a:solidFill>
                <a:latin typeface="Archivo Black"/>
              </a:rPr>
              <a:t>Membres</a:t>
            </a:r>
            <a:r>
              <a:rPr lang="en-US" sz="2000" spc="196" dirty="0">
                <a:solidFill>
                  <a:srgbClr val="231F20"/>
                </a:solidFill>
                <a:latin typeface="Archivo Black"/>
              </a:rPr>
              <a:t> de jury :</a:t>
            </a:r>
          </a:p>
          <a:p>
            <a:pPr algn="ctr">
              <a:lnSpc>
                <a:spcPts val="2760"/>
              </a:lnSpc>
            </a:pPr>
            <a:endParaRPr lang="en-US" sz="2000" spc="196" dirty="0">
              <a:solidFill>
                <a:srgbClr val="231F20"/>
              </a:solidFill>
              <a:latin typeface="Archivo Black"/>
            </a:endParaRPr>
          </a:p>
          <a:p>
            <a:pPr algn="ctr">
              <a:lnSpc>
                <a:spcPts val="2760"/>
              </a:lnSpc>
            </a:pPr>
            <a:r>
              <a:rPr lang="en-US" sz="2000" spc="196" dirty="0" err="1">
                <a:solidFill>
                  <a:srgbClr val="231F20"/>
                </a:solidFill>
                <a:latin typeface="Archivo Black"/>
              </a:rPr>
              <a:t>Présidente</a:t>
            </a:r>
            <a:r>
              <a:rPr lang="en-US" sz="2000" spc="196" dirty="0">
                <a:solidFill>
                  <a:srgbClr val="231F20"/>
                </a:solidFill>
                <a:latin typeface="Archivo Black"/>
              </a:rPr>
              <a:t> : </a:t>
            </a:r>
            <a:r>
              <a:rPr lang="en-US" sz="2000" spc="196" dirty="0" err="1">
                <a:solidFill>
                  <a:srgbClr val="231F20"/>
                </a:solidFill>
                <a:latin typeface="Archivo Black"/>
              </a:rPr>
              <a:t>Mme</a:t>
            </a:r>
            <a:r>
              <a:rPr lang="en-US" sz="2000" spc="196" dirty="0">
                <a:solidFill>
                  <a:srgbClr val="231F20"/>
                </a:solidFill>
                <a:latin typeface="Archivo Black"/>
              </a:rPr>
              <a:t> R. AOUDJIT</a:t>
            </a:r>
          </a:p>
          <a:p>
            <a:pPr algn="ctr">
              <a:lnSpc>
                <a:spcPts val="2760"/>
              </a:lnSpc>
            </a:pPr>
            <a:r>
              <a:rPr lang="en-US" sz="2000" spc="196" dirty="0" err="1">
                <a:solidFill>
                  <a:srgbClr val="231F20"/>
                </a:solidFill>
                <a:latin typeface="Archivo Black"/>
              </a:rPr>
              <a:t>Examinatrice</a:t>
            </a:r>
            <a:r>
              <a:rPr lang="en-US" sz="2000" spc="196" dirty="0">
                <a:solidFill>
                  <a:srgbClr val="231F20"/>
                </a:solidFill>
                <a:latin typeface="Archivo Black"/>
              </a:rPr>
              <a:t> : </a:t>
            </a:r>
            <a:r>
              <a:rPr lang="en-US" sz="2000" spc="196" dirty="0" err="1">
                <a:solidFill>
                  <a:srgbClr val="231F20"/>
                </a:solidFill>
                <a:latin typeface="Archivo Black"/>
              </a:rPr>
              <a:t>Mme</a:t>
            </a:r>
            <a:r>
              <a:rPr lang="en-US" sz="2000" spc="196" dirty="0">
                <a:solidFill>
                  <a:srgbClr val="231F20"/>
                </a:solidFill>
                <a:latin typeface="Archivo Black"/>
              </a:rPr>
              <a:t> L. LAZIB</a:t>
            </a:r>
          </a:p>
          <a:p>
            <a:pPr algn="ctr">
              <a:lnSpc>
                <a:spcPts val="2760"/>
              </a:lnSpc>
            </a:pPr>
            <a:r>
              <a:rPr lang="en-US" sz="2000" spc="196" dirty="0" err="1">
                <a:solidFill>
                  <a:srgbClr val="231F20"/>
                </a:solidFill>
                <a:latin typeface="Archivo Black"/>
              </a:rPr>
              <a:t>Examinateur</a:t>
            </a:r>
            <a:r>
              <a:rPr lang="en-US" sz="2000" spc="196" dirty="0">
                <a:solidFill>
                  <a:srgbClr val="231F20"/>
                </a:solidFill>
                <a:latin typeface="Archivo Black"/>
              </a:rPr>
              <a:t> : M F.R. SAIDANI</a:t>
            </a:r>
          </a:p>
          <a:p>
            <a:pPr algn="just">
              <a:lnSpc>
                <a:spcPts val="2760"/>
              </a:lnSpc>
            </a:pPr>
            <a:endParaRPr lang="en-US" sz="2000" spc="196" dirty="0">
              <a:solidFill>
                <a:srgbClr val="231F20"/>
              </a:solidFill>
              <a:latin typeface="Archivo Black"/>
            </a:endParaRPr>
          </a:p>
          <a:p>
            <a:pPr algn="just">
              <a:lnSpc>
                <a:spcPts val="2760"/>
              </a:lnSpc>
            </a:pPr>
            <a:endParaRPr lang="en-US" sz="2000" spc="196" dirty="0">
              <a:solidFill>
                <a:srgbClr val="231F20"/>
              </a:solidFill>
              <a:latin typeface="Archiv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sp>
        <p:nvSpPr>
          <p:cNvPr id="3" name="TextBox 3"/>
          <p:cNvSpPr txBox="1"/>
          <p:nvPr/>
        </p:nvSpPr>
        <p:spPr>
          <a:xfrm>
            <a:off x="1475422" y="1673542"/>
            <a:ext cx="9918629" cy="763905"/>
          </a:xfrm>
          <a:prstGeom prst="rect">
            <a:avLst/>
          </a:prstGeom>
        </p:spPr>
        <p:txBody>
          <a:bodyPr lIns="0" tIns="0" rIns="0" bIns="0" rtlCol="0" anchor="t">
            <a:spAutoFit/>
          </a:bodyPr>
          <a:lstStyle/>
          <a:p>
            <a:pPr marL="0" lvl="0" indent="0">
              <a:lnSpc>
                <a:spcPts val="6210"/>
              </a:lnSpc>
              <a:spcBef>
                <a:spcPct val="0"/>
              </a:spcBef>
            </a:pPr>
            <a:r>
              <a:rPr lang="en-US" sz="4500" spc="157">
                <a:solidFill>
                  <a:srgbClr val="010101"/>
                </a:solidFill>
                <a:latin typeface="Archivo Black"/>
              </a:rPr>
              <a:t>PRÉPARATION DES DONNÉES </a:t>
            </a:r>
          </a:p>
        </p:txBody>
      </p:sp>
      <p:grpSp>
        <p:nvGrpSpPr>
          <p:cNvPr id="4" name="Group 4"/>
          <p:cNvGrpSpPr/>
          <p:nvPr/>
        </p:nvGrpSpPr>
        <p:grpSpPr>
          <a:xfrm>
            <a:off x="14787219" y="1759267"/>
            <a:ext cx="2987098" cy="1120324"/>
            <a:chOff x="0" y="0"/>
            <a:chExt cx="6577418" cy="2466889"/>
          </a:xfrm>
        </p:grpSpPr>
        <p:sp>
          <p:nvSpPr>
            <p:cNvPr id="5" name="Freeform 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6" name="TextBox 6"/>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7" name="Group 7"/>
          <p:cNvGrpSpPr/>
          <p:nvPr/>
        </p:nvGrpSpPr>
        <p:grpSpPr>
          <a:xfrm>
            <a:off x="14787219" y="3336791"/>
            <a:ext cx="2987098" cy="1120324"/>
            <a:chOff x="0" y="0"/>
            <a:chExt cx="6577418" cy="2466889"/>
          </a:xfrm>
        </p:grpSpPr>
        <p:sp>
          <p:nvSpPr>
            <p:cNvPr id="8" name="Freeform 8"/>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9" name="TextBox 9"/>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10" name="Group 10"/>
          <p:cNvGrpSpPr/>
          <p:nvPr/>
        </p:nvGrpSpPr>
        <p:grpSpPr>
          <a:xfrm>
            <a:off x="14787219" y="4857152"/>
            <a:ext cx="2987098" cy="1120324"/>
            <a:chOff x="0" y="0"/>
            <a:chExt cx="6577418" cy="2466889"/>
          </a:xfrm>
        </p:grpSpPr>
        <p:sp>
          <p:nvSpPr>
            <p:cNvPr id="11" name="Freeform 11"/>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12" name="Group 12"/>
          <p:cNvGrpSpPr/>
          <p:nvPr/>
        </p:nvGrpSpPr>
        <p:grpSpPr>
          <a:xfrm>
            <a:off x="14787363" y="6434676"/>
            <a:ext cx="2987098" cy="1120324"/>
            <a:chOff x="0" y="0"/>
            <a:chExt cx="6577418" cy="2466889"/>
          </a:xfrm>
        </p:grpSpPr>
        <p:sp>
          <p:nvSpPr>
            <p:cNvPr id="13" name="Freeform 13"/>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4" name="Group 14"/>
          <p:cNvGrpSpPr/>
          <p:nvPr/>
        </p:nvGrpSpPr>
        <p:grpSpPr>
          <a:xfrm>
            <a:off x="14798107" y="8012200"/>
            <a:ext cx="2987098" cy="1120324"/>
            <a:chOff x="0" y="0"/>
            <a:chExt cx="6577418" cy="2466889"/>
          </a:xfrm>
        </p:grpSpPr>
        <p:sp>
          <p:nvSpPr>
            <p:cNvPr id="15" name="Freeform 1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6" name="TextBox 16"/>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PRÉPARATION DES DONNÉES</a:t>
            </a:r>
          </a:p>
        </p:txBody>
      </p:sp>
      <p:sp>
        <p:nvSpPr>
          <p:cNvPr id="17" name="TextBox 17"/>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APPRENTISSAGE ET ÉVALUATION</a:t>
            </a:r>
          </a:p>
        </p:txBody>
      </p:sp>
      <p:sp>
        <p:nvSpPr>
          <p:cNvPr id="18" name="TextBox 18"/>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9" name="Group 19"/>
          <p:cNvGrpSpPr/>
          <p:nvPr/>
        </p:nvGrpSpPr>
        <p:grpSpPr>
          <a:xfrm>
            <a:off x="13729392" y="1949940"/>
            <a:ext cx="730309" cy="73030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1" name="TextBox 21"/>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2" name="Group 22"/>
          <p:cNvGrpSpPr/>
          <p:nvPr/>
        </p:nvGrpSpPr>
        <p:grpSpPr>
          <a:xfrm>
            <a:off x="13729392" y="3531799"/>
            <a:ext cx="730309" cy="73030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5" name="Group 25"/>
          <p:cNvGrpSpPr/>
          <p:nvPr/>
        </p:nvGrpSpPr>
        <p:grpSpPr>
          <a:xfrm>
            <a:off x="13729392" y="5113658"/>
            <a:ext cx="730309" cy="73030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3</a:t>
              </a:r>
            </a:p>
          </p:txBody>
        </p:sp>
      </p:grpSp>
      <p:grpSp>
        <p:nvGrpSpPr>
          <p:cNvPr id="28" name="Group 28"/>
          <p:cNvGrpSpPr/>
          <p:nvPr/>
        </p:nvGrpSpPr>
        <p:grpSpPr>
          <a:xfrm>
            <a:off x="13729392" y="6695517"/>
            <a:ext cx="730309" cy="730309"/>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4</a:t>
              </a:r>
            </a:p>
          </p:txBody>
        </p:sp>
      </p:grpSp>
      <p:grpSp>
        <p:nvGrpSpPr>
          <p:cNvPr id="31" name="Group 31"/>
          <p:cNvGrpSpPr/>
          <p:nvPr/>
        </p:nvGrpSpPr>
        <p:grpSpPr>
          <a:xfrm>
            <a:off x="13729392" y="8277376"/>
            <a:ext cx="730309" cy="73030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3" name="TextBox 33"/>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4" name="Freeform 34"/>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35" name="TextBox 35"/>
          <p:cNvSpPr txBox="1"/>
          <p:nvPr/>
        </p:nvSpPr>
        <p:spPr>
          <a:xfrm>
            <a:off x="1475422" y="3285172"/>
            <a:ext cx="10309384" cy="5877306"/>
          </a:xfrm>
          <a:prstGeom prst="rect">
            <a:avLst/>
          </a:prstGeom>
        </p:spPr>
        <p:txBody>
          <a:bodyPr lIns="0" tIns="0" rIns="0" bIns="0" rtlCol="0" anchor="t">
            <a:spAutoFit/>
          </a:bodyPr>
          <a:lstStyle/>
          <a:p>
            <a:pPr>
              <a:lnSpc>
                <a:spcPts val="4200"/>
              </a:lnSpc>
            </a:pPr>
            <a:r>
              <a:rPr lang="en-US" sz="2800" spc="274" dirty="0">
                <a:solidFill>
                  <a:srgbClr val="000000"/>
                </a:solidFill>
                <a:latin typeface="Montserrat Light Bold"/>
              </a:rPr>
              <a:t>Les étapes de la </a:t>
            </a:r>
            <a:r>
              <a:rPr lang="en-US" sz="2800" spc="274" dirty="0" err="1">
                <a:solidFill>
                  <a:srgbClr val="000000"/>
                </a:solidFill>
                <a:latin typeface="Montserrat Light Bold"/>
              </a:rPr>
              <a:t>préparation</a:t>
            </a:r>
            <a:r>
              <a:rPr lang="en-US" sz="2800" spc="274" dirty="0">
                <a:solidFill>
                  <a:srgbClr val="000000"/>
                </a:solidFill>
                <a:latin typeface="Montserrat Light Bold"/>
              </a:rPr>
              <a:t> des </a:t>
            </a:r>
            <a:r>
              <a:rPr lang="en-US" sz="2800" spc="274" dirty="0" err="1">
                <a:solidFill>
                  <a:srgbClr val="000000"/>
                </a:solidFill>
                <a:latin typeface="Montserrat Light Bold"/>
              </a:rPr>
              <a:t>données</a:t>
            </a:r>
            <a:r>
              <a:rPr lang="en-US" sz="2800" spc="274" dirty="0">
                <a:solidFill>
                  <a:srgbClr val="000000"/>
                </a:solidFill>
                <a:latin typeface="Montserrat Light Bold"/>
              </a:rPr>
              <a:t> :</a:t>
            </a:r>
          </a:p>
          <a:p>
            <a:pPr>
              <a:lnSpc>
                <a:spcPts val="4200"/>
              </a:lnSpc>
            </a:pPr>
            <a:endParaRPr lang="en-US" sz="2800" spc="274" dirty="0">
              <a:solidFill>
                <a:srgbClr val="000000"/>
              </a:solidFill>
              <a:latin typeface="Montserrat Light Bold"/>
            </a:endParaRPr>
          </a:p>
          <a:p>
            <a:pPr marL="604521" lvl="1" indent="-302261">
              <a:lnSpc>
                <a:spcPts val="4200"/>
              </a:lnSpc>
              <a:buFont typeface="Arial"/>
              <a:buChar char="•"/>
            </a:pPr>
            <a:r>
              <a:rPr lang="en-US" sz="2800" spc="274" dirty="0" err="1">
                <a:solidFill>
                  <a:srgbClr val="000000"/>
                </a:solidFill>
                <a:latin typeface="Montserrat Light Bold"/>
              </a:rPr>
              <a:t>Nettoyage</a:t>
            </a:r>
            <a:r>
              <a:rPr lang="en-US" sz="2800" spc="274" dirty="0">
                <a:solidFill>
                  <a:srgbClr val="000000"/>
                </a:solidFill>
                <a:latin typeface="Montserrat Light Bold"/>
              </a:rPr>
              <a:t> </a:t>
            </a:r>
          </a:p>
          <a:p>
            <a:pPr>
              <a:lnSpc>
                <a:spcPts val="4200"/>
              </a:lnSpc>
            </a:pPr>
            <a:endParaRPr lang="en-US" sz="2800" spc="274" dirty="0">
              <a:solidFill>
                <a:srgbClr val="000000"/>
              </a:solidFill>
              <a:latin typeface="Montserrat Light Bold"/>
            </a:endParaRPr>
          </a:p>
          <a:p>
            <a:pPr marL="604521" lvl="1" indent="-302261">
              <a:lnSpc>
                <a:spcPts val="4200"/>
              </a:lnSpc>
              <a:buFont typeface="Arial"/>
              <a:buChar char="•"/>
            </a:pPr>
            <a:r>
              <a:rPr lang="en-US" sz="2800" spc="274" dirty="0">
                <a:solidFill>
                  <a:srgbClr val="000000"/>
                </a:solidFill>
                <a:latin typeface="Montserrat Light Bold"/>
              </a:rPr>
              <a:t>Extraction</a:t>
            </a:r>
          </a:p>
          <a:p>
            <a:pPr>
              <a:lnSpc>
                <a:spcPts val="4200"/>
              </a:lnSpc>
            </a:pPr>
            <a:endParaRPr lang="en-US" sz="2800" spc="274" dirty="0">
              <a:solidFill>
                <a:srgbClr val="000000"/>
              </a:solidFill>
              <a:latin typeface="Montserrat Light Bold"/>
            </a:endParaRPr>
          </a:p>
          <a:p>
            <a:pPr marL="604521" lvl="1" indent="-302261">
              <a:lnSpc>
                <a:spcPts val="4200"/>
              </a:lnSpc>
              <a:buFont typeface="Arial"/>
              <a:buChar char="•"/>
            </a:pPr>
            <a:r>
              <a:rPr lang="en-US" sz="2800" spc="274" dirty="0">
                <a:solidFill>
                  <a:srgbClr val="000000"/>
                </a:solidFill>
                <a:latin typeface="Montserrat Light Bold"/>
              </a:rPr>
              <a:t>Transformation </a:t>
            </a:r>
          </a:p>
          <a:p>
            <a:pPr>
              <a:lnSpc>
                <a:spcPts val="4200"/>
              </a:lnSpc>
            </a:pPr>
            <a:endParaRPr lang="en-US" sz="2800" spc="274" dirty="0">
              <a:solidFill>
                <a:srgbClr val="000000"/>
              </a:solidFill>
              <a:latin typeface="Montserrat Light Bold"/>
            </a:endParaRPr>
          </a:p>
          <a:p>
            <a:pPr marL="604521" lvl="1" indent="-302261">
              <a:lnSpc>
                <a:spcPts val="4200"/>
              </a:lnSpc>
              <a:buFont typeface="Arial"/>
              <a:buChar char="•"/>
            </a:pPr>
            <a:r>
              <a:rPr lang="en-US" sz="2800" spc="274" dirty="0" err="1">
                <a:solidFill>
                  <a:srgbClr val="000000"/>
                </a:solidFill>
                <a:latin typeface="Montserrat Light Bold"/>
              </a:rPr>
              <a:t>Echantillonnage</a:t>
            </a: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p:txBody>
      </p:sp>
      <p:sp>
        <p:nvSpPr>
          <p:cNvPr id="36" name="Freeform 36"/>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37" name="TextBox 37"/>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8" name="Freeform 38"/>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8">
              <a:extLst>
                <a:ext uri="{96DAC541-7B7A-43D3-8B79-37D633B846F1}">
                  <asvg:svgBlip xmlns:asvg="http://schemas.microsoft.com/office/drawing/2016/SVG/main" r:embed="rId9"/>
                </a:ext>
              </a:extLst>
            </a:blip>
            <a:stretch>
              <a:fillRect t="-192388" b="-192388"/>
            </a:stretch>
          </a:blipFill>
        </p:spPr>
        <p:txBody>
          <a:bodyPr/>
          <a:lstStyle/>
          <a:p>
            <a:endParaRPr lang="fr-FR"/>
          </a:p>
        </p:txBody>
      </p:sp>
      <p:sp>
        <p:nvSpPr>
          <p:cNvPr id="39" name="TextBox 39"/>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40" name="Freeform 40"/>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1" name="TextBox 41"/>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2" name="Freeform 42"/>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3" name="TextBox 43"/>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4" name="Freeform 44"/>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5" name="TextBox 45"/>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6" name="Freeform 46"/>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7" name="TextBox 47"/>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fade">
                                      <p:cBhvr>
                                        <p:cTn id="7" dur="500"/>
                                        <p:tgtEl>
                                          <p:spTgt spid="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xEl>
                                              <p:pRg st="4" end="4"/>
                                            </p:txEl>
                                          </p:spTgt>
                                        </p:tgtEl>
                                        <p:attrNameLst>
                                          <p:attrName>style.visibility</p:attrName>
                                        </p:attrNameLst>
                                      </p:cBhvr>
                                      <p:to>
                                        <p:strVal val="visible"/>
                                      </p:to>
                                    </p:set>
                                    <p:animEffect transition="in" filter="fade">
                                      <p:cBhvr>
                                        <p:cTn id="12" dur="500"/>
                                        <p:tgtEl>
                                          <p:spTgt spid="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xEl>
                                              <p:pRg st="6" end="6"/>
                                            </p:txEl>
                                          </p:spTgt>
                                        </p:tgtEl>
                                        <p:attrNameLst>
                                          <p:attrName>style.visibility</p:attrName>
                                        </p:attrNameLst>
                                      </p:cBhvr>
                                      <p:to>
                                        <p:strVal val="visible"/>
                                      </p:to>
                                    </p:set>
                                    <p:animEffect transition="in" filter="fade">
                                      <p:cBhvr>
                                        <p:cTn id="17" dur="500"/>
                                        <p:tgtEl>
                                          <p:spTgt spid="3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xEl>
                                              <p:pRg st="8" end="8"/>
                                            </p:txEl>
                                          </p:spTgt>
                                        </p:tgtEl>
                                        <p:attrNameLst>
                                          <p:attrName>style.visibility</p:attrName>
                                        </p:attrNameLst>
                                      </p:cBhvr>
                                      <p:to>
                                        <p:strVal val="visible"/>
                                      </p:to>
                                    </p:set>
                                    <p:animEffect transition="in" filter="fade">
                                      <p:cBhvr>
                                        <p:cTn id="22" dur="500"/>
                                        <p:tgtEl>
                                          <p:spTgt spid="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Freeform 3"/>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4" name="Freeform 4"/>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5" name="Freeform 5"/>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6" name="Freeform 6"/>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7" name="Freeform 7"/>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8" name="Freeform 8"/>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9" name="Freeform 9"/>
          <p:cNvSpPr/>
          <p:nvPr/>
        </p:nvSpPr>
        <p:spPr>
          <a:xfrm>
            <a:off x="1524000" y="2669164"/>
            <a:ext cx="5535271" cy="6195730"/>
          </a:xfrm>
          <a:custGeom>
            <a:avLst/>
            <a:gdLst/>
            <a:ahLst/>
            <a:cxnLst/>
            <a:rect l="l" t="t" r="r" b="b"/>
            <a:pathLst>
              <a:path w="5535271" h="6195730">
                <a:moveTo>
                  <a:pt x="0" y="0"/>
                </a:moveTo>
                <a:lnTo>
                  <a:pt x="5535271" y="0"/>
                </a:lnTo>
                <a:lnTo>
                  <a:pt x="5535271" y="6195730"/>
                </a:lnTo>
                <a:lnTo>
                  <a:pt x="0" y="6195730"/>
                </a:lnTo>
                <a:lnTo>
                  <a:pt x="0" y="0"/>
                </a:lnTo>
                <a:close/>
              </a:path>
            </a:pathLst>
          </a:custGeom>
          <a:blipFill>
            <a:blip r:embed="rId7"/>
            <a:stretch>
              <a:fillRect/>
            </a:stretch>
          </a:blipFill>
        </p:spPr>
        <p:txBody>
          <a:bodyPr/>
          <a:lstStyle/>
          <a:p>
            <a:endParaRPr lang="fr-FR"/>
          </a:p>
        </p:txBody>
      </p:sp>
      <p:sp>
        <p:nvSpPr>
          <p:cNvPr id="10" name="Freeform 10"/>
          <p:cNvSpPr/>
          <p:nvPr/>
        </p:nvSpPr>
        <p:spPr>
          <a:xfrm>
            <a:off x="10644188" y="2669164"/>
            <a:ext cx="6217694" cy="6195730"/>
          </a:xfrm>
          <a:custGeom>
            <a:avLst/>
            <a:gdLst/>
            <a:ahLst/>
            <a:cxnLst/>
            <a:rect l="l" t="t" r="r" b="b"/>
            <a:pathLst>
              <a:path w="6217694" h="6195730">
                <a:moveTo>
                  <a:pt x="0" y="0"/>
                </a:moveTo>
                <a:lnTo>
                  <a:pt x="6217695" y="0"/>
                </a:lnTo>
                <a:lnTo>
                  <a:pt x="6217695" y="6195730"/>
                </a:lnTo>
                <a:lnTo>
                  <a:pt x="0" y="6195730"/>
                </a:lnTo>
                <a:lnTo>
                  <a:pt x="0" y="0"/>
                </a:lnTo>
                <a:close/>
              </a:path>
            </a:pathLst>
          </a:custGeom>
          <a:blipFill>
            <a:blip r:embed="rId8"/>
            <a:stretch>
              <a:fillRect l="-7260" r="-1815"/>
            </a:stretch>
          </a:blipFill>
        </p:spPr>
        <p:txBody>
          <a:bodyPr/>
          <a:lstStyle/>
          <a:p>
            <a:endParaRPr lang="fr-FR"/>
          </a:p>
        </p:txBody>
      </p:sp>
      <p:sp>
        <p:nvSpPr>
          <p:cNvPr id="11" name="TextBox 11"/>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12" name="TextBox 12"/>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13" name="TextBox 13"/>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4" name="TextBox 14"/>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5" name="TextBox 15"/>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6" name="TextBox 1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17" name="AutoShape 17"/>
          <p:cNvSpPr/>
          <p:nvPr/>
        </p:nvSpPr>
        <p:spPr>
          <a:xfrm>
            <a:off x="7059271" y="5767029"/>
            <a:ext cx="3584917" cy="0"/>
          </a:xfrm>
          <a:prstGeom prst="line">
            <a:avLst/>
          </a:prstGeom>
          <a:ln w="38100" cap="flat">
            <a:solidFill>
              <a:srgbClr val="000000"/>
            </a:solidFill>
            <a:prstDash val="solid"/>
            <a:headEnd type="none" w="sm" len="sm"/>
            <a:tailEnd type="arrow" w="med" len="sm"/>
          </a:ln>
        </p:spPr>
        <p:txBody>
          <a:bodyPr/>
          <a:lstStyle/>
          <a:p>
            <a:endParaRPr lang="fr-FR"/>
          </a:p>
        </p:txBody>
      </p:sp>
      <p:sp>
        <p:nvSpPr>
          <p:cNvPr id="18" name="TextBox 18"/>
          <p:cNvSpPr txBox="1"/>
          <p:nvPr/>
        </p:nvSpPr>
        <p:spPr>
          <a:xfrm>
            <a:off x="1475059" y="1375701"/>
            <a:ext cx="15337883" cy="525780"/>
          </a:xfrm>
          <a:prstGeom prst="rect">
            <a:avLst/>
          </a:prstGeom>
        </p:spPr>
        <p:txBody>
          <a:bodyPr lIns="0" tIns="0" rIns="0" bIns="0" rtlCol="0" anchor="t">
            <a:spAutoFit/>
          </a:bodyPr>
          <a:lstStyle/>
          <a:p>
            <a:pPr algn="ctr">
              <a:lnSpc>
                <a:spcPts val="4200"/>
              </a:lnSpc>
            </a:pPr>
            <a:r>
              <a:rPr lang="en-US" sz="2800" spc="274" dirty="0">
                <a:solidFill>
                  <a:srgbClr val="000000"/>
                </a:solidFill>
                <a:latin typeface="Montserrat Light Bold"/>
              </a:rPr>
              <a:t>Le dataset 1 </a:t>
            </a:r>
            <a:r>
              <a:rPr lang="en-US" sz="2800" spc="274" dirty="0" err="1">
                <a:solidFill>
                  <a:srgbClr val="000000"/>
                </a:solidFill>
                <a:latin typeface="Montserrat Light Bold"/>
              </a:rPr>
              <a:t>avant</a:t>
            </a:r>
            <a:r>
              <a:rPr lang="en-US" sz="2800" spc="274" dirty="0">
                <a:solidFill>
                  <a:srgbClr val="000000"/>
                </a:solidFill>
                <a:latin typeface="Montserrat Light Bold"/>
              </a:rPr>
              <a:t> et </a:t>
            </a:r>
            <a:r>
              <a:rPr lang="en-US" sz="2800" spc="274" dirty="0" err="1">
                <a:solidFill>
                  <a:srgbClr val="000000"/>
                </a:solidFill>
                <a:latin typeface="Montserrat Light Bold"/>
              </a:rPr>
              <a:t>apres</a:t>
            </a:r>
            <a:r>
              <a:rPr lang="en-US" sz="2800" spc="274" dirty="0">
                <a:solidFill>
                  <a:srgbClr val="000000"/>
                </a:solidFill>
                <a:latin typeface="Montserrat Light Bold"/>
              </a:rPr>
              <a:t> le sous-</a:t>
            </a:r>
            <a:r>
              <a:rPr lang="en-US" sz="2800" spc="274" dirty="0" err="1">
                <a:solidFill>
                  <a:srgbClr val="000000"/>
                </a:solidFill>
                <a:latin typeface="Montserrat Light Bold"/>
              </a:rPr>
              <a:t>échantillonnage</a:t>
            </a:r>
            <a:endParaRPr lang="en-US" sz="2800" spc="274" dirty="0">
              <a:solidFill>
                <a:srgbClr val="000000"/>
              </a:solidFill>
              <a:latin typeface="Montserrat Ligh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7" grpId="0" animBg="1"/>
      <p:bldP spid="17" grpId="1" animBg="1"/>
      <p:bldP spid="18" grpId="0"/>
      <p:bldP spid="1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Freeform 3"/>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4" name="Freeform 4"/>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5" name="Freeform 5"/>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6" name="Freeform 6"/>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7" name="Freeform 7"/>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8" name="Freeform 8"/>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9" name="Freeform 9"/>
          <p:cNvSpPr/>
          <p:nvPr/>
        </p:nvSpPr>
        <p:spPr>
          <a:xfrm>
            <a:off x="10644188" y="2669164"/>
            <a:ext cx="6217694" cy="6195730"/>
          </a:xfrm>
          <a:custGeom>
            <a:avLst/>
            <a:gdLst/>
            <a:ahLst/>
            <a:cxnLst/>
            <a:rect l="l" t="t" r="r" b="b"/>
            <a:pathLst>
              <a:path w="6217694" h="6195730">
                <a:moveTo>
                  <a:pt x="0" y="0"/>
                </a:moveTo>
                <a:lnTo>
                  <a:pt x="6217695" y="0"/>
                </a:lnTo>
                <a:lnTo>
                  <a:pt x="6217695" y="6195730"/>
                </a:lnTo>
                <a:lnTo>
                  <a:pt x="0" y="6195730"/>
                </a:lnTo>
                <a:lnTo>
                  <a:pt x="0" y="0"/>
                </a:lnTo>
                <a:close/>
              </a:path>
            </a:pathLst>
          </a:custGeom>
          <a:blipFill>
            <a:blip r:embed="rId7"/>
            <a:stretch>
              <a:fillRect l="-7260" r="-1815"/>
            </a:stretch>
          </a:blipFill>
        </p:spPr>
        <p:txBody>
          <a:bodyPr/>
          <a:lstStyle/>
          <a:p>
            <a:endParaRPr lang="fr-FR"/>
          </a:p>
        </p:txBody>
      </p:sp>
      <p:sp>
        <p:nvSpPr>
          <p:cNvPr id="10" name="AutoShape 10"/>
          <p:cNvSpPr/>
          <p:nvPr/>
        </p:nvSpPr>
        <p:spPr>
          <a:xfrm>
            <a:off x="7059271" y="5767029"/>
            <a:ext cx="3584917" cy="0"/>
          </a:xfrm>
          <a:prstGeom prst="line">
            <a:avLst/>
          </a:prstGeom>
          <a:ln w="38100" cap="flat">
            <a:solidFill>
              <a:srgbClr val="000000"/>
            </a:solidFill>
            <a:prstDash val="solid"/>
            <a:headEnd type="none" w="sm" len="sm"/>
            <a:tailEnd type="arrow" w="med" len="sm"/>
          </a:ln>
        </p:spPr>
        <p:txBody>
          <a:bodyPr/>
          <a:lstStyle/>
          <a:p>
            <a:endParaRPr lang="fr-FR"/>
          </a:p>
        </p:txBody>
      </p:sp>
      <p:sp>
        <p:nvSpPr>
          <p:cNvPr id="11" name="Freeform 11"/>
          <p:cNvSpPr/>
          <p:nvPr/>
        </p:nvSpPr>
        <p:spPr>
          <a:xfrm>
            <a:off x="1122158" y="2665227"/>
            <a:ext cx="5849709" cy="6165503"/>
          </a:xfrm>
          <a:custGeom>
            <a:avLst/>
            <a:gdLst/>
            <a:ahLst/>
            <a:cxnLst/>
            <a:rect l="l" t="t" r="r" b="b"/>
            <a:pathLst>
              <a:path w="5849709" h="6165503">
                <a:moveTo>
                  <a:pt x="0" y="0"/>
                </a:moveTo>
                <a:lnTo>
                  <a:pt x="5849710" y="0"/>
                </a:lnTo>
                <a:lnTo>
                  <a:pt x="5849710" y="6165504"/>
                </a:lnTo>
                <a:lnTo>
                  <a:pt x="0" y="6165504"/>
                </a:lnTo>
                <a:lnTo>
                  <a:pt x="0" y="0"/>
                </a:lnTo>
                <a:close/>
              </a:path>
            </a:pathLst>
          </a:custGeom>
          <a:blipFill>
            <a:blip r:embed="rId8"/>
            <a:stretch>
              <a:fillRect/>
            </a:stretch>
          </a:blipFill>
        </p:spPr>
        <p:txBody>
          <a:bodyPr/>
          <a:lstStyle/>
          <a:p>
            <a:endParaRPr lang="fr-FR"/>
          </a:p>
        </p:txBody>
      </p:sp>
      <p:sp>
        <p:nvSpPr>
          <p:cNvPr id="12" name="TextBox 12"/>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13" name="TextBox 13"/>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14" name="TextBox 14"/>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5" name="TextBox 15"/>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6" name="TextBox 16"/>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7" name="TextBox 17"/>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18" name="TextBox 18"/>
          <p:cNvSpPr txBox="1"/>
          <p:nvPr/>
        </p:nvSpPr>
        <p:spPr>
          <a:xfrm>
            <a:off x="1475059" y="1375701"/>
            <a:ext cx="15337883" cy="525780"/>
          </a:xfrm>
          <a:prstGeom prst="rect">
            <a:avLst/>
          </a:prstGeom>
        </p:spPr>
        <p:txBody>
          <a:bodyPr lIns="0" tIns="0" rIns="0" bIns="0" rtlCol="0" anchor="t">
            <a:spAutoFit/>
          </a:bodyPr>
          <a:lstStyle/>
          <a:p>
            <a:pPr algn="ctr">
              <a:lnSpc>
                <a:spcPts val="4200"/>
              </a:lnSpc>
            </a:pPr>
            <a:r>
              <a:rPr lang="en-US" sz="2800" spc="274" dirty="0">
                <a:solidFill>
                  <a:srgbClr val="000000"/>
                </a:solidFill>
                <a:latin typeface="Montserrat Light Bold"/>
              </a:rPr>
              <a:t>Le dataset 2 </a:t>
            </a:r>
            <a:r>
              <a:rPr lang="en-US" sz="2800" spc="274" dirty="0" err="1">
                <a:solidFill>
                  <a:srgbClr val="000000"/>
                </a:solidFill>
                <a:latin typeface="Montserrat Light Bold"/>
              </a:rPr>
              <a:t>avant</a:t>
            </a:r>
            <a:r>
              <a:rPr lang="en-US" sz="2800" spc="274" dirty="0">
                <a:solidFill>
                  <a:srgbClr val="000000"/>
                </a:solidFill>
                <a:latin typeface="Montserrat Light Bold"/>
              </a:rPr>
              <a:t> et </a:t>
            </a:r>
            <a:r>
              <a:rPr lang="en-US" sz="2800" spc="274" dirty="0" err="1">
                <a:solidFill>
                  <a:srgbClr val="000000"/>
                </a:solidFill>
                <a:latin typeface="Montserrat Light Bold"/>
              </a:rPr>
              <a:t>apres</a:t>
            </a:r>
            <a:r>
              <a:rPr lang="en-US" sz="2800" spc="274" dirty="0">
                <a:solidFill>
                  <a:srgbClr val="000000"/>
                </a:solidFill>
                <a:latin typeface="Montserrat Light Bold"/>
              </a:rPr>
              <a:t> le sur-</a:t>
            </a:r>
            <a:r>
              <a:rPr lang="en-US" sz="2800" spc="274" dirty="0" err="1">
                <a:solidFill>
                  <a:srgbClr val="000000"/>
                </a:solidFill>
                <a:latin typeface="Montserrat Light Bold"/>
              </a:rPr>
              <a:t>échantillonnage</a:t>
            </a:r>
            <a:endParaRPr lang="en-US" sz="2800" spc="274" dirty="0">
              <a:solidFill>
                <a:srgbClr val="000000"/>
              </a:solidFill>
              <a:latin typeface="Montserrat Ligh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TextBox 3"/>
          <p:cNvSpPr txBox="1"/>
          <p:nvPr/>
        </p:nvSpPr>
        <p:spPr>
          <a:xfrm>
            <a:off x="1475059" y="1673542"/>
            <a:ext cx="11428617" cy="763905"/>
          </a:xfrm>
          <a:prstGeom prst="rect">
            <a:avLst/>
          </a:prstGeom>
        </p:spPr>
        <p:txBody>
          <a:bodyPr lIns="0" tIns="0" rIns="0" bIns="0" rtlCol="0" anchor="t">
            <a:spAutoFit/>
          </a:bodyPr>
          <a:lstStyle/>
          <a:p>
            <a:pPr marL="0" lvl="0" indent="0">
              <a:lnSpc>
                <a:spcPts val="6210"/>
              </a:lnSpc>
              <a:spcBef>
                <a:spcPct val="0"/>
              </a:spcBef>
            </a:pPr>
            <a:r>
              <a:rPr lang="en-US" sz="4500" spc="157">
                <a:solidFill>
                  <a:srgbClr val="010101"/>
                </a:solidFill>
                <a:latin typeface="Archivo Black"/>
              </a:rPr>
              <a:t>APPRENTISSAGE ET ÉVALUATION</a:t>
            </a:r>
          </a:p>
        </p:txBody>
      </p:sp>
      <p:grpSp>
        <p:nvGrpSpPr>
          <p:cNvPr id="4" name="Group 4"/>
          <p:cNvGrpSpPr/>
          <p:nvPr/>
        </p:nvGrpSpPr>
        <p:grpSpPr>
          <a:xfrm>
            <a:off x="14787219" y="1759267"/>
            <a:ext cx="2987098" cy="1120324"/>
            <a:chOff x="0" y="0"/>
            <a:chExt cx="6577418" cy="2466889"/>
          </a:xfrm>
        </p:grpSpPr>
        <p:sp>
          <p:nvSpPr>
            <p:cNvPr id="5" name="Freeform 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6" name="TextBox 6"/>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7" name="Group 7"/>
          <p:cNvGrpSpPr/>
          <p:nvPr/>
        </p:nvGrpSpPr>
        <p:grpSpPr>
          <a:xfrm>
            <a:off x="14787219" y="3336791"/>
            <a:ext cx="2987098" cy="1120324"/>
            <a:chOff x="0" y="0"/>
            <a:chExt cx="6577418" cy="2466889"/>
          </a:xfrm>
        </p:grpSpPr>
        <p:sp>
          <p:nvSpPr>
            <p:cNvPr id="8" name="Freeform 8"/>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9" name="TextBox 9"/>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10" name="Group 10"/>
          <p:cNvGrpSpPr/>
          <p:nvPr/>
        </p:nvGrpSpPr>
        <p:grpSpPr>
          <a:xfrm>
            <a:off x="14787219" y="4857152"/>
            <a:ext cx="2987098" cy="1120324"/>
            <a:chOff x="0" y="0"/>
            <a:chExt cx="6577418" cy="2466889"/>
          </a:xfrm>
        </p:grpSpPr>
        <p:sp>
          <p:nvSpPr>
            <p:cNvPr id="11" name="Freeform 11"/>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2" name="Group 12"/>
          <p:cNvGrpSpPr/>
          <p:nvPr/>
        </p:nvGrpSpPr>
        <p:grpSpPr>
          <a:xfrm>
            <a:off x="14787363" y="6434676"/>
            <a:ext cx="2987098" cy="1120324"/>
            <a:chOff x="0" y="0"/>
            <a:chExt cx="6577418" cy="2466889"/>
          </a:xfrm>
        </p:grpSpPr>
        <p:sp>
          <p:nvSpPr>
            <p:cNvPr id="13" name="Freeform 13"/>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14" name="Group 14"/>
          <p:cNvGrpSpPr/>
          <p:nvPr/>
        </p:nvGrpSpPr>
        <p:grpSpPr>
          <a:xfrm>
            <a:off x="14798107" y="8012200"/>
            <a:ext cx="2987098" cy="1120324"/>
            <a:chOff x="0" y="0"/>
            <a:chExt cx="6577418" cy="2466889"/>
          </a:xfrm>
        </p:grpSpPr>
        <p:sp>
          <p:nvSpPr>
            <p:cNvPr id="15" name="Freeform 1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6" name="TextBox 16"/>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7" name="TextBox 17"/>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APPRENTISSAGE ET ÉVALUATION</a:t>
            </a:r>
          </a:p>
        </p:txBody>
      </p:sp>
      <p:sp>
        <p:nvSpPr>
          <p:cNvPr id="18" name="TextBox 18"/>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9" name="Group 19"/>
          <p:cNvGrpSpPr/>
          <p:nvPr/>
        </p:nvGrpSpPr>
        <p:grpSpPr>
          <a:xfrm>
            <a:off x="13729392" y="1949940"/>
            <a:ext cx="730309" cy="73030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1" name="TextBox 21"/>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2" name="Group 22"/>
          <p:cNvGrpSpPr/>
          <p:nvPr/>
        </p:nvGrpSpPr>
        <p:grpSpPr>
          <a:xfrm>
            <a:off x="13729392" y="3531799"/>
            <a:ext cx="730309" cy="73030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5" name="Group 25"/>
          <p:cNvGrpSpPr/>
          <p:nvPr/>
        </p:nvGrpSpPr>
        <p:grpSpPr>
          <a:xfrm>
            <a:off x="13729392" y="5113658"/>
            <a:ext cx="730309" cy="73030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8" name="Group 28"/>
          <p:cNvGrpSpPr/>
          <p:nvPr/>
        </p:nvGrpSpPr>
        <p:grpSpPr>
          <a:xfrm>
            <a:off x="13729392" y="6695517"/>
            <a:ext cx="730309" cy="730309"/>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4</a:t>
              </a:r>
            </a:p>
          </p:txBody>
        </p:sp>
      </p:grpSp>
      <p:grpSp>
        <p:nvGrpSpPr>
          <p:cNvPr id="31" name="Group 31"/>
          <p:cNvGrpSpPr/>
          <p:nvPr/>
        </p:nvGrpSpPr>
        <p:grpSpPr>
          <a:xfrm>
            <a:off x="13729392" y="8277376"/>
            <a:ext cx="730309" cy="73030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3" name="TextBox 33"/>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4" name="Freeform 34"/>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5" name="TextBox 35"/>
          <p:cNvSpPr txBox="1"/>
          <p:nvPr/>
        </p:nvSpPr>
        <p:spPr>
          <a:xfrm>
            <a:off x="1475059" y="3299269"/>
            <a:ext cx="11411655" cy="6465488"/>
          </a:xfrm>
          <a:prstGeom prst="rect">
            <a:avLst/>
          </a:prstGeom>
        </p:spPr>
        <p:txBody>
          <a:bodyPr lIns="0" tIns="0" rIns="0" bIns="0" rtlCol="0" anchor="t">
            <a:spAutoFit/>
          </a:bodyPr>
          <a:lstStyle/>
          <a:p>
            <a:pPr>
              <a:lnSpc>
                <a:spcPts val="3864"/>
              </a:lnSpc>
            </a:pPr>
            <a:r>
              <a:rPr lang="en-US" sz="2800" spc="274" dirty="0">
                <a:solidFill>
                  <a:srgbClr val="000000"/>
                </a:solidFill>
                <a:latin typeface="Montserrat Light Bold"/>
              </a:rPr>
              <a:t>Les </a:t>
            </a:r>
            <a:r>
              <a:rPr lang="en-US" sz="2800" spc="274" dirty="0" err="1">
                <a:solidFill>
                  <a:srgbClr val="000000"/>
                </a:solidFill>
                <a:latin typeface="Montserrat Light Bold"/>
              </a:rPr>
              <a:t>modeles</a:t>
            </a:r>
            <a:r>
              <a:rPr lang="en-US" sz="2800" spc="274" dirty="0">
                <a:solidFill>
                  <a:srgbClr val="000000"/>
                </a:solidFill>
                <a:latin typeface="Montserrat Light Bold"/>
              </a:rPr>
              <a:t> </a:t>
            </a:r>
            <a:r>
              <a:rPr lang="en-US" sz="2800" spc="274" dirty="0" err="1">
                <a:solidFill>
                  <a:srgbClr val="000000"/>
                </a:solidFill>
                <a:latin typeface="Montserrat Light Bold"/>
              </a:rPr>
              <a:t>d'apprentissage</a:t>
            </a:r>
            <a:r>
              <a:rPr lang="en-US" sz="2800" spc="274" dirty="0">
                <a:solidFill>
                  <a:srgbClr val="000000"/>
                </a:solidFill>
                <a:latin typeface="Montserrat Light Bold"/>
              </a:rPr>
              <a:t> </a:t>
            </a:r>
            <a:r>
              <a:rPr lang="en-US" sz="2800" spc="274" dirty="0" err="1">
                <a:solidFill>
                  <a:srgbClr val="000000"/>
                </a:solidFill>
                <a:latin typeface="Montserrat Light Bold"/>
              </a:rPr>
              <a:t>sont</a:t>
            </a:r>
            <a:r>
              <a:rPr lang="en-US" sz="2800" spc="274" dirty="0">
                <a:solidFill>
                  <a:srgbClr val="000000"/>
                </a:solidFill>
                <a:latin typeface="Montserrat Light Bold"/>
              </a:rPr>
              <a:t> entrainer </a:t>
            </a:r>
            <a:r>
              <a:rPr lang="en-US" sz="2800" spc="274" dirty="0" err="1">
                <a:solidFill>
                  <a:srgbClr val="000000"/>
                </a:solidFill>
                <a:latin typeface="Montserrat Light Bold"/>
              </a:rPr>
              <a:t>évaluées</a:t>
            </a:r>
            <a:r>
              <a:rPr lang="en-US" sz="2800" spc="274" dirty="0">
                <a:solidFill>
                  <a:srgbClr val="000000"/>
                </a:solidFill>
                <a:latin typeface="Montserrat Light Bold"/>
              </a:rPr>
              <a:t> sur les trois ensembles de </a:t>
            </a:r>
            <a:r>
              <a:rPr lang="en-US" sz="2800" spc="274" dirty="0" err="1">
                <a:solidFill>
                  <a:srgbClr val="000000"/>
                </a:solidFill>
                <a:latin typeface="Montserrat Light Bold"/>
              </a:rPr>
              <a:t>données</a:t>
            </a:r>
            <a:r>
              <a:rPr lang="en-US" sz="2800" spc="274" dirty="0">
                <a:solidFill>
                  <a:srgbClr val="000000"/>
                </a:solidFill>
                <a:latin typeface="Montserrat Light Bold"/>
              </a:rPr>
              <a:t> </a:t>
            </a:r>
            <a:r>
              <a:rPr lang="en-US" sz="2800" spc="274" dirty="0" err="1">
                <a:solidFill>
                  <a:srgbClr val="000000"/>
                </a:solidFill>
                <a:latin typeface="Montserrat Light Bold"/>
              </a:rPr>
              <a:t>suivants</a:t>
            </a:r>
            <a:r>
              <a:rPr lang="en-US" sz="2800" spc="274" dirty="0">
                <a:solidFill>
                  <a:srgbClr val="000000"/>
                </a:solidFill>
                <a:latin typeface="Montserrat Light Bold"/>
              </a:rPr>
              <a:t> :</a:t>
            </a:r>
          </a:p>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a:solidFill>
                  <a:srgbClr val="000000"/>
                </a:solidFill>
                <a:latin typeface="Montserrat Light Bold"/>
              </a:rPr>
              <a:t>Ensemble 1 - le dataset 1 après le </a:t>
            </a:r>
            <a:r>
              <a:rPr lang="en-US" sz="2800" spc="274" dirty="0" err="1">
                <a:solidFill>
                  <a:srgbClr val="000000"/>
                </a:solidFill>
                <a:latin typeface="Montserrat Light Bold"/>
              </a:rPr>
              <a:t>prétraitement</a:t>
            </a: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a:solidFill>
                  <a:srgbClr val="000000"/>
                </a:solidFill>
                <a:latin typeface="Montserrat Light Bold"/>
              </a:rPr>
              <a:t>Ensemble 2 -  le dataset 1 après le </a:t>
            </a:r>
            <a:r>
              <a:rPr lang="en-US" sz="2800" spc="274" dirty="0" err="1">
                <a:solidFill>
                  <a:srgbClr val="000000"/>
                </a:solidFill>
                <a:latin typeface="Montserrat Light Bold"/>
              </a:rPr>
              <a:t>prétraitement</a:t>
            </a:r>
            <a:r>
              <a:rPr lang="en-US" sz="2800" spc="274" dirty="0">
                <a:solidFill>
                  <a:srgbClr val="000000"/>
                </a:solidFill>
                <a:latin typeface="Montserrat Light Bold"/>
              </a:rPr>
              <a:t> et le sous-</a:t>
            </a:r>
            <a:r>
              <a:rPr lang="en-US" sz="2800" spc="274" dirty="0" err="1">
                <a:solidFill>
                  <a:srgbClr val="000000"/>
                </a:solidFill>
                <a:latin typeface="Montserrat Light Bold"/>
              </a:rPr>
              <a:t>échantillonnage</a:t>
            </a: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a:solidFill>
                  <a:srgbClr val="000000"/>
                </a:solidFill>
                <a:latin typeface="Montserrat Light Bold"/>
              </a:rPr>
              <a:t>Ensemble 3 - le dataset 2 après le </a:t>
            </a:r>
            <a:r>
              <a:rPr lang="en-US" sz="2800" spc="274" dirty="0" err="1">
                <a:solidFill>
                  <a:srgbClr val="000000"/>
                </a:solidFill>
                <a:latin typeface="Montserrat Light Bold"/>
              </a:rPr>
              <a:t>prétraitement</a:t>
            </a:r>
            <a:r>
              <a:rPr lang="en-US" sz="2800" spc="274" dirty="0">
                <a:solidFill>
                  <a:srgbClr val="000000"/>
                </a:solidFill>
                <a:latin typeface="Montserrat Light Bold"/>
              </a:rPr>
              <a:t> et le sur-</a:t>
            </a:r>
            <a:r>
              <a:rPr lang="en-US" sz="2800" spc="274" dirty="0" err="1">
                <a:solidFill>
                  <a:srgbClr val="000000"/>
                </a:solidFill>
                <a:latin typeface="Montserrat Light Bold"/>
              </a:rPr>
              <a:t>échantillonnage</a:t>
            </a:r>
            <a:r>
              <a:rPr lang="en-US" sz="2800" spc="274" dirty="0">
                <a:solidFill>
                  <a:srgbClr val="000000"/>
                </a:solidFill>
                <a:latin typeface="Montserrat Light Bold"/>
              </a:rPr>
              <a:t>.</a:t>
            </a:r>
          </a:p>
          <a:p>
            <a:pPr>
              <a:lnSpc>
                <a:spcPts val="3864"/>
              </a:lnSpc>
            </a:pP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p:txBody>
      </p:sp>
      <p:sp>
        <p:nvSpPr>
          <p:cNvPr id="36" name="Freeform 36"/>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37" name="TextBox 37"/>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8" name="Freeform 38"/>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39" name="TextBox 39"/>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40" name="Freeform 40"/>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1" name="TextBox 41"/>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2" name="Freeform 42"/>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3" name="TextBox 43"/>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4" name="Freeform 44"/>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5" name="TextBox 45"/>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6" name="Freeform 46"/>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7" name="TextBox 47"/>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fade">
                                      <p:cBhvr>
                                        <p:cTn id="7" dur="500"/>
                                        <p:tgtEl>
                                          <p:spTgt spid="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xEl>
                                              <p:pRg st="4" end="4"/>
                                            </p:txEl>
                                          </p:spTgt>
                                        </p:tgtEl>
                                        <p:attrNameLst>
                                          <p:attrName>style.visibility</p:attrName>
                                        </p:attrNameLst>
                                      </p:cBhvr>
                                      <p:to>
                                        <p:strVal val="visible"/>
                                      </p:to>
                                    </p:set>
                                    <p:animEffect transition="in" filter="fade">
                                      <p:cBhvr>
                                        <p:cTn id="12" dur="500"/>
                                        <p:tgtEl>
                                          <p:spTgt spid="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xEl>
                                              <p:pRg st="6" end="6"/>
                                            </p:txEl>
                                          </p:spTgt>
                                        </p:tgtEl>
                                        <p:attrNameLst>
                                          <p:attrName>style.visibility</p:attrName>
                                        </p:attrNameLst>
                                      </p:cBhvr>
                                      <p:to>
                                        <p:strVal val="visible"/>
                                      </p:to>
                                    </p:set>
                                    <p:animEffect transition="in" filter="fade">
                                      <p:cBhvr>
                                        <p:cTn id="1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482"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dirty="0"/>
          </a:p>
        </p:txBody>
      </p:sp>
      <p:sp>
        <p:nvSpPr>
          <p:cNvPr id="3" name="TextBox 3"/>
          <p:cNvSpPr txBox="1"/>
          <p:nvPr/>
        </p:nvSpPr>
        <p:spPr>
          <a:xfrm>
            <a:off x="1475059" y="1673542"/>
            <a:ext cx="11428617" cy="763905"/>
          </a:xfrm>
          <a:prstGeom prst="rect">
            <a:avLst/>
          </a:prstGeom>
        </p:spPr>
        <p:txBody>
          <a:bodyPr lIns="0" tIns="0" rIns="0" bIns="0" rtlCol="0" anchor="t">
            <a:spAutoFit/>
          </a:bodyPr>
          <a:lstStyle/>
          <a:p>
            <a:pPr marL="0" lvl="0" indent="0">
              <a:lnSpc>
                <a:spcPts val="6210"/>
              </a:lnSpc>
              <a:spcBef>
                <a:spcPct val="0"/>
              </a:spcBef>
            </a:pPr>
            <a:r>
              <a:rPr lang="en-US" sz="4500" spc="157">
                <a:solidFill>
                  <a:srgbClr val="010101"/>
                </a:solidFill>
                <a:latin typeface="Archivo Black"/>
              </a:rPr>
              <a:t>APPRENTISSAGE ET ÉVALUATION</a:t>
            </a:r>
          </a:p>
        </p:txBody>
      </p:sp>
      <p:grpSp>
        <p:nvGrpSpPr>
          <p:cNvPr id="4" name="Group 4"/>
          <p:cNvGrpSpPr/>
          <p:nvPr/>
        </p:nvGrpSpPr>
        <p:grpSpPr>
          <a:xfrm>
            <a:off x="14787219" y="1759267"/>
            <a:ext cx="2987098" cy="1120324"/>
            <a:chOff x="0" y="0"/>
            <a:chExt cx="6577418" cy="2466889"/>
          </a:xfrm>
        </p:grpSpPr>
        <p:sp>
          <p:nvSpPr>
            <p:cNvPr id="5" name="Freeform 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6" name="TextBox 6"/>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7" name="Group 7"/>
          <p:cNvGrpSpPr/>
          <p:nvPr/>
        </p:nvGrpSpPr>
        <p:grpSpPr>
          <a:xfrm>
            <a:off x="14787219" y="3336791"/>
            <a:ext cx="2987098" cy="1120324"/>
            <a:chOff x="0" y="0"/>
            <a:chExt cx="6577418" cy="2466889"/>
          </a:xfrm>
        </p:grpSpPr>
        <p:sp>
          <p:nvSpPr>
            <p:cNvPr id="8" name="Freeform 8"/>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9" name="TextBox 9"/>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10" name="Group 10"/>
          <p:cNvGrpSpPr/>
          <p:nvPr/>
        </p:nvGrpSpPr>
        <p:grpSpPr>
          <a:xfrm>
            <a:off x="14787219" y="4857152"/>
            <a:ext cx="2987098" cy="1120324"/>
            <a:chOff x="0" y="0"/>
            <a:chExt cx="6577418" cy="2466889"/>
          </a:xfrm>
        </p:grpSpPr>
        <p:sp>
          <p:nvSpPr>
            <p:cNvPr id="11" name="Freeform 11"/>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2" name="Group 12"/>
          <p:cNvGrpSpPr/>
          <p:nvPr/>
        </p:nvGrpSpPr>
        <p:grpSpPr>
          <a:xfrm>
            <a:off x="14787363" y="6434676"/>
            <a:ext cx="2987098" cy="1120324"/>
            <a:chOff x="0" y="0"/>
            <a:chExt cx="6577418" cy="2466889"/>
          </a:xfrm>
        </p:grpSpPr>
        <p:sp>
          <p:nvSpPr>
            <p:cNvPr id="13" name="Freeform 13"/>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14" name="Group 14"/>
          <p:cNvGrpSpPr/>
          <p:nvPr/>
        </p:nvGrpSpPr>
        <p:grpSpPr>
          <a:xfrm>
            <a:off x="14798107" y="8012200"/>
            <a:ext cx="2987098" cy="1120324"/>
            <a:chOff x="0" y="0"/>
            <a:chExt cx="6577418" cy="2466889"/>
          </a:xfrm>
        </p:grpSpPr>
        <p:sp>
          <p:nvSpPr>
            <p:cNvPr id="15" name="Freeform 1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6" name="TextBox 16"/>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7" name="TextBox 17"/>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APPRENTISSAGE ET ÉVALUATION</a:t>
            </a:r>
          </a:p>
        </p:txBody>
      </p:sp>
      <p:sp>
        <p:nvSpPr>
          <p:cNvPr id="18" name="TextBox 18"/>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9" name="Group 19"/>
          <p:cNvGrpSpPr/>
          <p:nvPr/>
        </p:nvGrpSpPr>
        <p:grpSpPr>
          <a:xfrm>
            <a:off x="13729392" y="1949940"/>
            <a:ext cx="730309" cy="73030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1" name="TextBox 21"/>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2" name="Group 22"/>
          <p:cNvGrpSpPr/>
          <p:nvPr/>
        </p:nvGrpSpPr>
        <p:grpSpPr>
          <a:xfrm>
            <a:off x="13729392" y="3531799"/>
            <a:ext cx="730309" cy="73030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5" name="Group 25"/>
          <p:cNvGrpSpPr/>
          <p:nvPr/>
        </p:nvGrpSpPr>
        <p:grpSpPr>
          <a:xfrm>
            <a:off x="13729392" y="5113658"/>
            <a:ext cx="730309" cy="73030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8" name="Group 28"/>
          <p:cNvGrpSpPr/>
          <p:nvPr/>
        </p:nvGrpSpPr>
        <p:grpSpPr>
          <a:xfrm>
            <a:off x="13729392" y="6695517"/>
            <a:ext cx="730309" cy="730309"/>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4</a:t>
              </a:r>
            </a:p>
          </p:txBody>
        </p:sp>
      </p:grpSp>
      <p:grpSp>
        <p:nvGrpSpPr>
          <p:cNvPr id="31" name="Group 31"/>
          <p:cNvGrpSpPr/>
          <p:nvPr/>
        </p:nvGrpSpPr>
        <p:grpSpPr>
          <a:xfrm>
            <a:off x="13729392" y="8277376"/>
            <a:ext cx="730309" cy="73030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3" name="TextBox 33"/>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4" name="Freeform 34"/>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5" name="Freeform 3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36" name="TextBox 3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7" name="Freeform 3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38" name="TextBox 3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39" name="Freeform 3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0" name="TextBox 4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1" name="Freeform 4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2" name="TextBox 4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3" name="Freeform 4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4" name="TextBox 4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5" name="Freeform 45"/>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6" name="TextBox 4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76" name="Flowchart: Magnetic Disk 75">
            <a:extLst>
              <a:ext uri="{FF2B5EF4-FFF2-40B4-BE49-F238E27FC236}">
                <a16:creationId xmlns:a16="http://schemas.microsoft.com/office/drawing/2014/main" id="{6CF73BD7-75E4-B04F-57F4-5F6CDDAD38B1}"/>
              </a:ext>
            </a:extLst>
          </p:cNvPr>
          <p:cNvSpPr/>
          <p:nvPr/>
        </p:nvSpPr>
        <p:spPr>
          <a:xfrm>
            <a:off x="2507154" y="4091264"/>
            <a:ext cx="1447800" cy="224047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0" name="Straight Arrow Connector 79">
            <a:extLst>
              <a:ext uri="{FF2B5EF4-FFF2-40B4-BE49-F238E27FC236}">
                <a16:creationId xmlns:a16="http://schemas.microsoft.com/office/drawing/2014/main" id="{94927F4A-0834-CB1C-36A3-6E2B8886B78D}"/>
              </a:ext>
            </a:extLst>
          </p:cNvPr>
          <p:cNvCxnSpPr/>
          <p:nvPr/>
        </p:nvCxnSpPr>
        <p:spPr>
          <a:xfrm flipV="1">
            <a:off x="3577176" y="4349059"/>
            <a:ext cx="2389663" cy="1002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AB76324-319B-75E7-DC77-59D3735B79EE}"/>
              </a:ext>
            </a:extLst>
          </p:cNvPr>
          <p:cNvCxnSpPr/>
          <p:nvPr/>
        </p:nvCxnSpPr>
        <p:spPr>
          <a:xfrm>
            <a:off x="3394885" y="4850461"/>
            <a:ext cx="2640420" cy="1737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53C8214F-8A40-7F12-33F2-612141441C81}"/>
              </a:ext>
            </a:extLst>
          </p:cNvPr>
          <p:cNvSpPr/>
          <p:nvPr/>
        </p:nvSpPr>
        <p:spPr>
          <a:xfrm>
            <a:off x="5939376" y="3549133"/>
            <a:ext cx="1335928" cy="11203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80%</a:t>
            </a:r>
            <a:endParaRPr lang="fr-FR" sz="1600" dirty="0"/>
          </a:p>
        </p:txBody>
      </p:sp>
      <p:sp>
        <p:nvSpPr>
          <p:cNvPr id="84" name="Oval 83">
            <a:extLst>
              <a:ext uri="{FF2B5EF4-FFF2-40B4-BE49-F238E27FC236}">
                <a16:creationId xmlns:a16="http://schemas.microsoft.com/office/drawing/2014/main" id="{BE836E3C-98DC-40E9-379C-CA5AD3E73CFD}"/>
              </a:ext>
            </a:extLst>
          </p:cNvPr>
          <p:cNvSpPr/>
          <p:nvPr/>
        </p:nvSpPr>
        <p:spPr>
          <a:xfrm>
            <a:off x="9291957" y="2836424"/>
            <a:ext cx="1335928" cy="11203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80%</a:t>
            </a:r>
            <a:endParaRPr lang="fr-FR" sz="1600" dirty="0"/>
          </a:p>
        </p:txBody>
      </p:sp>
      <p:sp>
        <p:nvSpPr>
          <p:cNvPr id="85" name="Oval 84">
            <a:extLst>
              <a:ext uri="{FF2B5EF4-FFF2-40B4-BE49-F238E27FC236}">
                <a16:creationId xmlns:a16="http://schemas.microsoft.com/office/drawing/2014/main" id="{078A8731-F4BC-5EAA-ACA4-1B93DCAF8ACE}"/>
              </a:ext>
            </a:extLst>
          </p:cNvPr>
          <p:cNvSpPr/>
          <p:nvPr/>
        </p:nvSpPr>
        <p:spPr>
          <a:xfrm>
            <a:off x="9291957" y="4651339"/>
            <a:ext cx="1335928" cy="11203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20%</a:t>
            </a:r>
            <a:endParaRPr lang="fr-FR" sz="1600" dirty="0"/>
          </a:p>
        </p:txBody>
      </p:sp>
      <p:sp>
        <p:nvSpPr>
          <p:cNvPr id="86" name="Oval 85">
            <a:extLst>
              <a:ext uri="{FF2B5EF4-FFF2-40B4-BE49-F238E27FC236}">
                <a16:creationId xmlns:a16="http://schemas.microsoft.com/office/drawing/2014/main" id="{7F7FC0F3-2E5E-438E-78AD-23B6CB8FCDEE}"/>
              </a:ext>
            </a:extLst>
          </p:cNvPr>
          <p:cNvSpPr/>
          <p:nvPr/>
        </p:nvSpPr>
        <p:spPr>
          <a:xfrm>
            <a:off x="6020108" y="6027884"/>
            <a:ext cx="1335928" cy="11203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t>20%</a:t>
            </a:r>
            <a:endParaRPr lang="fr-FR" sz="1600" dirty="0"/>
          </a:p>
        </p:txBody>
      </p:sp>
      <p:cxnSp>
        <p:nvCxnSpPr>
          <p:cNvPr id="88" name="Straight Arrow Connector 87">
            <a:extLst>
              <a:ext uri="{FF2B5EF4-FFF2-40B4-BE49-F238E27FC236}">
                <a16:creationId xmlns:a16="http://schemas.microsoft.com/office/drawing/2014/main" id="{97863006-D0A3-772E-E337-EE10758A1AB0}"/>
              </a:ext>
            </a:extLst>
          </p:cNvPr>
          <p:cNvCxnSpPr>
            <a:cxnSpLocks/>
            <a:stCxn id="83" idx="0"/>
          </p:cNvCxnSpPr>
          <p:nvPr/>
        </p:nvCxnSpPr>
        <p:spPr>
          <a:xfrm flipV="1">
            <a:off x="6607340" y="3285659"/>
            <a:ext cx="2684617" cy="263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6ED1EA8F-05C6-36A4-3B89-5903596B331D}"/>
              </a:ext>
            </a:extLst>
          </p:cNvPr>
          <p:cNvCxnSpPr>
            <a:cxnSpLocks/>
          </p:cNvCxnSpPr>
          <p:nvPr/>
        </p:nvCxnSpPr>
        <p:spPr>
          <a:xfrm>
            <a:off x="6189837" y="4370124"/>
            <a:ext cx="3102120" cy="945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DD43DD14-8978-E55A-B682-EF1F565F666D}"/>
              </a:ext>
            </a:extLst>
          </p:cNvPr>
          <p:cNvSpPr txBox="1"/>
          <p:nvPr/>
        </p:nvSpPr>
        <p:spPr>
          <a:xfrm>
            <a:off x="2507154" y="6235368"/>
            <a:ext cx="1679622" cy="861774"/>
          </a:xfrm>
          <a:prstGeom prst="rect">
            <a:avLst/>
          </a:prstGeom>
          <a:noFill/>
        </p:spPr>
        <p:txBody>
          <a:bodyPr wrap="square" rtlCol="0">
            <a:spAutoFit/>
          </a:bodyPr>
          <a:lstStyle/>
          <a:p>
            <a:endParaRPr lang="fr-FR" dirty="0"/>
          </a:p>
          <a:p>
            <a:r>
              <a:rPr lang="fr-FR" sz="3200" dirty="0" err="1"/>
              <a:t>Dataset</a:t>
            </a:r>
            <a:endParaRPr lang="fr-FR" sz="3200" dirty="0"/>
          </a:p>
        </p:txBody>
      </p:sp>
      <p:sp>
        <p:nvSpPr>
          <p:cNvPr id="96" name="TextBox 95">
            <a:extLst>
              <a:ext uri="{FF2B5EF4-FFF2-40B4-BE49-F238E27FC236}">
                <a16:creationId xmlns:a16="http://schemas.microsoft.com/office/drawing/2014/main" id="{7E03A4DC-3B56-9660-8FD8-6C1873CB19F0}"/>
              </a:ext>
            </a:extLst>
          </p:cNvPr>
          <p:cNvSpPr txBox="1"/>
          <p:nvPr/>
        </p:nvSpPr>
        <p:spPr>
          <a:xfrm>
            <a:off x="5405975" y="2757670"/>
            <a:ext cx="2684617" cy="584775"/>
          </a:xfrm>
          <a:prstGeom prst="rect">
            <a:avLst/>
          </a:prstGeom>
          <a:noFill/>
        </p:spPr>
        <p:txBody>
          <a:bodyPr wrap="square" rtlCol="0">
            <a:spAutoFit/>
          </a:bodyPr>
          <a:lstStyle/>
          <a:p>
            <a:r>
              <a:rPr lang="fr-FR" sz="3200" dirty="0"/>
              <a:t>Entrainement</a:t>
            </a:r>
          </a:p>
        </p:txBody>
      </p:sp>
      <p:sp>
        <p:nvSpPr>
          <p:cNvPr id="98" name="TextBox 97">
            <a:extLst>
              <a:ext uri="{FF2B5EF4-FFF2-40B4-BE49-F238E27FC236}">
                <a16:creationId xmlns:a16="http://schemas.microsoft.com/office/drawing/2014/main" id="{BAC6CAF2-FDBF-FD5E-5AB5-3E496C4A8207}"/>
              </a:ext>
            </a:extLst>
          </p:cNvPr>
          <p:cNvSpPr txBox="1"/>
          <p:nvPr/>
        </p:nvSpPr>
        <p:spPr>
          <a:xfrm>
            <a:off x="6251930" y="6704221"/>
            <a:ext cx="1922617" cy="1077218"/>
          </a:xfrm>
          <a:prstGeom prst="rect">
            <a:avLst/>
          </a:prstGeom>
          <a:noFill/>
        </p:spPr>
        <p:txBody>
          <a:bodyPr wrap="square" rtlCol="0">
            <a:spAutoFit/>
          </a:bodyPr>
          <a:lstStyle/>
          <a:p>
            <a:endParaRPr lang="fr-FR" sz="3200" dirty="0"/>
          </a:p>
          <a:p>
            <a:r>
              <a:rPr lang="fr-FR" sz="3200" dirty="0"/>
              <a:t>Test</a:t>
            </a:r>
          </a:p>
        </p:txBody>
      </p:sp>
      <p:sp>
        <p:nvSpPr>
          <p:cNvPr id="99" name="TextBox 98">
            <a:extLst>
              <a:ext uri="{FF2B5EF4-FFF2-40B4-BE49-F238E27FC236}">
                <a16:creationId xmlns:a16="http://schemas.microsoft.com/office/drawing/2014/main" id="{C7F0ADC7-AC11-D5B6-40D1-2B6FF4A9AB26}"/>
              </a:ext>
            </a:extLst>
          </p:cNvPr>
          <p:cNvSpPr txBox="1"/>
          <p:nvPr/>
        </p:nvSpPr>
        <p:spPr>
          <a:xfrm>
            <a:off x="8911176" y="5702702"/>
            <a:ext cx="2581500" cy="584775"/>
          </a:xfrm>
          <a:prstGeom prst="rect">
            <a:avLst/>
          </a:prstGeom>
          <a:noFill/>
        </p:spPr>
        <p:txBody>
          <a:bodyPr wrap="square" rtlCol="0">
            <a:spAutoFit/>
          </a:bodyPr>
          <a:lstStyle/>
          <a:p>
            <a:r>
              <a:rPr lang="fr-FR" sz="3200" dirty="0"/>
              <a:t>Validation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fade">
                                      <p:cBhvr>
                                        <p:cTn id="18" dur="500"/>
                                        <p:tgtEl>
                                          <p:spTgt spid="8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6"/>
                                        </p:tgtEl>
                                        <p:attrNameLst>
                                          <p:attrName>style.visibility</p:attrName>
                                        </p:attrNameLst>
                                      </p:cBhvr>
                                      <p:to>
                                        <p:strVal val="visible"/>
                                      </p:to>
                                    </p:set>
                                    <p:animEffect transition="in" filter="fade">
                                      <p:cBhvr>
                                        <p:cTn id="21" dur="500"/>
                                        <p:tgtEl>
                                          <p:spTgt spid="9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8"/>
                                        </p:tgtEl>
                                        <p:attrNameLst>
                                          <p:attrName>style.visibility</p:attrName>
                                        </p:attrNameLst>
                                      </p:cBhvr>
                                      <p:to>
                                        <p:strVal val="visible"/>
                                      </p:to>
                                    </p:set>
                                    <p:animEffect transition="in" filter="fade">
                                      <p:cBhvr>
                                        <p:cTn id="26" dur="500"/>
                                        <p:tgtEl>
                                          <p:spTgt spid="88"/>
                                        </p:tgtEl>
                                      </p:cBhvr>
                                    </p:animEffect>
                                  </p:childTnLst>
                                </p:cTn>
                              </p:par>
                              <p:par>
                                <p:cTn id="27" presetID="10" presetClass="entr" presetSubtype="0" fill="hold" nodeType="with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fade">
                                      <p:cBhvr>
                                        <p:cTn id="29" dur="500"/>
                                        <p:tgtEl>
                                          <p:spTgt spid="9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fade">
                                      <p:cBhvr>
                                        <p:cTn id="32" dur="500"/>
                                        <p:tgtEl>
                                          <p:spTgt spid="8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animEffect transition="in" filter="fade">
                                      <p:cBhvr>
                                        <p:cTn id="35" dur="500"/>
                                        <p:tgtEl>
                                          <p:spTgt spid="8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9"/>
                                        </p:tgtEl>
                                        <p:attrNameLst>
                                          <p:attrName>style.visibility</p:attrName>
                                        </p:attrNameLst>
                                      </p:cBhvr>
                                      <p:to>
                                        <p:strVal val="visible"/>
                                      </p:to>
                                    </p:set>
                                    <p:animEffect transition="in" filter="fade">
                                      <p:cBhvr>
                                        <p:cTn id="38" dur="500"/>
                                        <p:tgtEl>
                                          <p:spTgt spid="9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2"/>
                                        </p:tgtEl>
                                        <p:attrNameLst>
                                          <p:attrName>style.visibility</p:attrName>
                                        </p:attrNameLst>
                                      </p:cBhvr>
                                      <p:to>
                                        <p:strVal val="visible"/>
                                      </p:to>
                                    </p:set>
                                    <p:animEffect transition="in" filter="fade">
                                      <p:cBhvr>
                                        <p:cTn id="43" dur="500"/>
                                        <p:tgtEl>
                                          <p:spTgt spid="8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animEffect transition="in" filter="fade">
                                      <p:cBhvr>
                                        <p:cTn id="4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83" grpId="0" animBg="1"/>
      <p:bldP spid="84" grpId="0" animBg="1"/>
      <p:bldP spid="85" grpId="0" animBg="1"/>
      <p:bldP spid="86" grpId="0" animBg="1"/>
      <p:bldP spid="95" grpId="0"/>
      <p:bldP spid="96" grpId="0"/>
      <p:bldP spid="98" grpId="0"/>
      <p:bldP spid="9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TextBox 3"/>
          <p:cNvSpPr txBox="1"/>
          <p:nvPr/>
        </p:nvSpPr>
        <p:spPr>
          <a:xfrm>
            <a:off x="1475059" y="1673542"/>
            <a:ext cx="11428617" cy="739902"/>
          </a:xfrm>
          <a:prstGeom prst="rect">
            <a:avLst/>
          </a:prstGeom>
        </p:spPr>
        <p:txBody>
          <a:bodyPr lIns="0" tIns="0" rIns="0" bIns="0" rtlCol="0" anchor="t">
            <a:spAutoFit/>
          </a:bodyPr>
          <a:lstStyle/>
          <a:p>
            <a:pPr marL="0" lvl="0" indent="0">
              <a:lnSpc>
                <a:spcPts val="5934"/>
              </a:lnSpc>
              <a:spcBef>
                <a:spcPct val="0"/>
              </a:spcBef>
            </a:pPr>
            <a:r>
              <a:rPr lang="en-US" sz="4300" spc="150">
                <a:solidFill>
                  <a:srgbClr val="010101"/>
                </a:solidFill>
                <a:latin typeface="Archivo Black"/>
              </a:rPr>
              <a:t>APPRENTISSAGE ET ÉVALUATION</a:t>
            </a:r>
          </a:p>
        </p:txBody>
      </p:sp>
      <p:grpSp>
        <p:nvGrpSpPr>
          <p:cNvPr id="4" name="Group 4"/>
          <p:cNvGrpSpPr/>
          <p:nvPr/>
        </p:nvGrpSpPr>
        <p:grpSpPr>
          <a:xfrm>
            <a:off x="14787219" y="1759267"/>
            <a:ext cx="2987098" cy="1120324"/>
            <a:chOff x="0" y="0"/>
            <a:chExt cx="6577418" cy="2466889"/>
          </a:xfrm>
        </p:grpSpPr>
        <p:sp>
          <p:nvSpPr>
            <p:cNvPr id="5" name="Freeform 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6" name="TextBox 6"/>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7" name="Group 7"/>
          <p:cNvGrpSpPr/>
          <p:nvPr/>
        </p:nvGrpSpPr>
        <p:grpSpPr>
          <a:xfrm>
            <a:off x="14787219" y="3336791"/>
            <a:ext cx="2987098" cy="1120324"/>
            <a:chOff x="0" y="0"/>
            <a:chExt cx="6577418" cy="2466889"/>
          </a:xfrm>
        </p:grpSpPr>
        <p:sp>
          <p:nvSpPr>
            <p:cNvPr id="8" name="Freeform 8"/>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9" name="TextBox 9"/>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10" name="Group 10"/>
          <p:cNvGrpSpPr/>
          <p:nvPr/>
        </p:nvGrpSpPr>
        <p:grpSpPr>
          <a:xfrm>
            <a:off x="14787219" y="4857152"/>
            <a:ext cx="2987098" cy="1120324"/>
            <a:chOff x="0" y="0"/>
            <a:chExt cx="6577418" cy="2466889"/>
          </a:xfrm>
        </p:grpSpPr>
        <p:sp>
          <p:nvSpPr>
            <p:cNvPr id="11" name="Freeform 11"/>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2" name="Group 12"/>
          <p:cNvGrpSpPr/>
          <p:nvPr/>
        </p:nvGrpSpPr>
        <p:grpSpPr>
          <a:xfrm>
            <a:off x="14787363" y="6434676"/>
            <a:ext cx="2987098" cy="1120324"/>
            <a:chOff x="0" y="0"/>
            <a:chExt cx="6577418" cy="2466889"/>
          </a:xfrm>
        </p:grpSpPr>
        <p:sp>
          <p:nvSpPr>
            <p:cNvPr id="13" name="Freeform 13"/>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14" name="Group 14"/>
          <p:cNvGrpSpPr/>
          <p:nvPr/>
        </p:nvGrpSpPr>
        <p:grpSpPr>
          <a:xfrm>
            <a:off x="14798107" y="8012200"/>
            <a:ext cx="2987098" cy="1120324"/>
            <a:chOff x="0" y="0"/>
            <a:chExt cx="6577418" cy="2466889"/>
          </a:xfrm>
        </p:grpSpPr>
        <p:sp>
          <p:nvSpPr>
            <p:cNvPr id="15" name="Freeform 1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6" name="TextBox 16"/>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7" name="TextBox 17"/>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APPRENTISSAGE ET ÉVALUATION</a:t>
            </a:r>
          </a:p>
        </p:txBody>
      </p:sp>
      <p:sp>
        <p:nvSpPr>
          <p:cNvPr id="18" name="TextBox 18"/>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9" name="Group 19"/>
          <p:cNvGrpSpPr/>
          <p:nvPr/>
        </p:nvGrpSpPr>
        <p:grpSpPr>
          <a:xfrm>
            <a:off x="13729392" y="1949940"/>
            <a:ext cx="730309" cy="73030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1" name="TextBox 21"/>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2" name="Group 22"/>
          <p:cNvGrpSpPr/>
          <p:nvPr/>
        </p:nvGrpSpPr>
        <p:grpSpPr>
          <a:xfrm>
            <a:off x="13729392" y="3531799"/>
            <a:ext cx="730309" cy="73030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5" name="Group 25"/>
          <p:cNvGrpSpPr/>
          <p:nvPr/>
        </p:nvGrpSpPr>
        <p:grpSpPr>
          <a:xfrm>
            <a:off x="13729392" y="5113658"/>
            <a:ext cx="730309" cy="73030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8" name="Group 28"/>
          <p:cNvGrpSpPr/>
          <p:nvPr/>
        </p:nvGrpSpPr>
        <p:grpSpPr>
          <a:xfrm>
            <a:off x="13729392" y="6695517"/>
            <a:ext cx="730309" cy="730309"/>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4</a:t>
              </a:r>
            </a:p>
          </p:txBody>
        </p:sp>
      </p:grpSp>
      <p:grpSp>
        <p:nvGrpSpPr>
          <p:cNvPr id="31" name="Group 31"/>
          <p:cNvGrpSpPr/>
          <p:nvPr/>
        </p:nvGrpSpPr>
        <p:grpSpPr>
          <a:xfrm>
            <a:off x="13729392" y="8277376"/>
            <a:ext cx="730309" cy="73030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3" name="TextBox 33"/>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4" name="Freeform 34"/>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5" name="TextBox 35"/>
          <p:cNvSpPr txBox="1"/>
          <p:nvPr/>
        </p:nvSpPr>
        <p:spPr>
          <a:xfrm>
            <a:off x="1591286" y="3222452"/>
            <a:ext cx="11411655" cy="6465488"/>
          </a:xfrm>
          <a:prstGeom prst="rect">
            <a:avLst/>
          </a:prstGeom>
        </p:spPr>
        <p:txBody>
          <a:bodyPr lIns="0" tIns="0" rIns="0" bIns="0" rtlCol="0" anchor="t">
            <a:spAutoFit/>
          </a:bodyPr>
          <a:lstStyle/>
          <a:p>
            <a:pPr>
              <a:lnSpc>
                <a:spcPts val="3864"/>
              </a:lnSpc>
            </a:pPr>
            <a:r>
              <a:rPr lang="en-US" sz="2800" spc="274" dirty="0">
                <a:solidFill>
                  <a:srgbClr val="000000"/>
                </a:solidFill>
                <a:latin typeface="Montserrat Light Bold"/>
              </a:rPr>
              <a:t>Les </a:t>
            </a:r>
            <a:r>
              <a:rPr lang="en-US" sz="2800" spc="274" dirty="0" err="1">
                <a:solidFill>
                  <a:srgbClr val="000000"/>
                </a:solidFill>
                <a:latin typeface="Montserrat Light Bold"/>
              </a:rPr>
              <a:t>algorithmes</a:t>
            </a:r>
            <a:r>
              <a:rPr lang="en-US" sz="2800" spc="274" dirty="0">
                <a:solidFill>
                  <a:srgbClr val="000000"/>
                </a:solidFill>
                <a:latin typeface="Montserrat Light Bold"/>
              </a:rPr>
              <a:t> </a:t>
            </a:r>
            <a:r>
              <a:rPr lang="en-US" sz="2800" spc="274" dirty="0" err="1">
                <a:solidFill>
                  <a:srgbClr val="000000"/>
                </a:solidFill>
                <a:latin typeface="Montserrat Light Bold"/>
              </a:rPr>
              <a:t>d'apprentissage</a:t>
            </a:r>
            <a:r>
              <a:rPr lang="en-US" sz="2800" spc="274" dirty="0">
                <a:solidFill>
                  <a:srgbClr val="000000"/>
                </a:solidFill>
                <a:latin typeface="Montserrat Light Bold"/>
              </a:rPr>
              <a:t> non </a:t>
            </a:r>
            <a:r>
              <a:rPr lang="en-US" sz="2800" spc="274" dirty="0" err="1">
                <a:solidFill>
                  <a:srgbClr val="000000"/>
                </a:solidFill>
                <a:latin typeface="Montserrat Light Bold"/>
              </a:rPr>
              <a:t>supervisé</a:t>
            </a:r>
            <a:r>
              <a:rPr lang="en-US" sz="2800" spc="274" dirty="0">
                <a:solidFill>
                  <a:srgbClr val="000000"/>
                </a:solidFill>
                <a:latin typeface="Montserrat Light Bold"/>
              </a:rPr>
              <a:t> : </a:t>
            </a:r>
          </a:p>
          <a:p>
            <a:pPr>
              <a:lnSpc>
                <a:spcPts val="3864"/>
              </a:lnSpc>
            </a:pPr>
            <a:endParaRPr lang="en-US" sz="2800" spc="274" dirty="0">
              <a:solidFill>
                <a:srgbClr val="000000"/>
              </a:solidFill>
              <a:latin typeface="Montserrat Light Bold"/>
            </a:endParaRPr>
          </a:p>
          <a:p>
            <a:pPr>
              <a:lnSpc>
                <a:spcPts val="3864"/>
              </a:lnSpc>
            </a:pPr>
            <a:r>
              <a:rPr lang="en-US" sz="2800" spc="274" dirty="0">
                <a:solidFill>
                  <a:srgbClr val="000000"/>
                </a:solidFill>
                <a:latin typeface="Montserrat Light Bold"/>
              </a:rPr>
              <a:t>K-Means</a:t>
            </a:r>
          </a:p>
          <a:p>
            <a:pPr>
              <a:lnSpc>
                <a:spcPts val="3864"/>
              </a:lnSpc>
            </a:pPr>
            <a:endParaRPr lang="en-US" sz="2800" spc="274" dirty="0">
              <a:solidFill>
                <a:srgbClr val="000000"/>
              </a:solidFill>
              <a:latin typeface="Montserrat Light Bold"/>
            </a:endParaRPr>
          </a:p>
          <a:p>
            <a:pPr>
              <a:lnSpc>
                <a:spcPts val="3864"/>
              </a:lnSpc>
            </a:pPr>
            <a:r>
              <a:rPr lang="en-US" sz="2800" spc="274" dirty="0">
                <a:solidFill>
                  <a:srgbClr val="000000"/>
                </a:solidFill>
                <a:latin typeface="Montserrat Light Bold"/>
              </a:rPr>
              <a:t>Les </a:t>
            </a:r>
            <a:r>
              <a:rPr lang="en-US" sz="2800" spc="274" dirty="0" err="1">
                <a:solidFill>
                  <a:srgbClr val="000000"/>
                </a:solidFill>
                <a:latin typeface="Montserrat Light Bold"/>
              </a:rPr>
              <a:t>algorithmes</a:t>
            </a:r>
            <a:r>
              <a:rPr lang="en-US" sz="2800" spc="274" dirty="0">
                <a:solidFill>
                  <a:srgbClr val="000000"/>
                </a:solidFill>
                <a:latin typeface="Montserrat Light Bold"/>
              </a:rPr>
              <a:t> </a:t>
            </a:r>
            <a:r>
              <a:rPr lang="en-US" sz="2800" spc="274" dirty="0" err="1">
                <a:solidFill>
                  <a:srgbClr val="000000"/>
                </a:solidFill>
                <a:latin typeface="Montserrat Light Bold"/>
              </a:rPr>
              <a:t>d’apprentissage</a:t>
            </a:r>
            <a:r>
              <a:rPr lang="en-US" sz="2800" spc="274" dirty="0">
                <a:solidFill>
                  <a:srgbClr val="000000"/>
                </a:solidFill>
                <a:latin typeface="Montserrat Light Bold"/>
              </a:rPr>
              <a:t> </a:t>
            </a:r>
            <a:r>
              <a:rPr lang="en-US" sz="2800" spc="274" dirty="0" err="1">
                <a:solidFill>
                  <a:srgbClr val="000000"/>
                </a:solidFill>
                <a:latin typeface="Montserrat Light Bold"/>
              </a:rPr>
              <a:t>supervisé</a:t>
            </a:r>
            <a:r>
              <a:rPr lang="en-US" sz="2800" spc="274" dirty="0">
                <a:solidFill>
                  <a:srgbClr val="000000"/>
                </a:solidFill>
                <a:latin typeface="Montserrat Light Bold"/>
              </a:rPr>
              <a:t> :</a:t>
            </a:r>
          </a:p>
          <a:p>
            <a:pPr>
              <a:lnSpc>
                <a:spcPts val="3864"/>
              </a:lnSpc>
            </a:pPr>
            <a:endParaRPr lang="en-US" sz="2800" spc="274" dirty="0">
              <a:solidFill>
                <a:srgbClr val="000000"/>
              </a:solidFill>
              <a:latin typeface="Montserrat Light Bold"/>
            </a:endParaRPr>
          </a:p>
          <a:p>
            <a:pPr>
              <a:lnSpc>
                <a:spcPts val="3864"/>
              </a:lnSpc>
            </a:pPr>
            <a:r>
              <a:rPr lang="en-US" sz="2800" spc="274" dirty="0">
                <a:solidFill>
                  <a:srgbClr val="000000"/>
                </a:solidFill>
                <a:latin typeface="Montserrat Light Bold"/>
              </a:rPr>
              <a:t>KNN, SVM, </a:t>
            </a:r>
            <a:r>
              <a:rPr lang="en-US" sz="2800" spc="274" dirty="0" err="1">
                <a:solidFill>
                  <a:srgbClr val="000000"/>
                </a:solidFill>
                <a:latin typeface="Montserrat Light Bold"/>
              </a:rPr>
              <a:t>Régression</a:t>
            </a:r>
            <a:r>
              <a:rPr lang="en-US" sz="2800" spc="274" dirty="0">
                <a:solidFill>
                  <a:srgbClr val="000000"/>
                </a:solidFill>
                <a:latin typeface="Montserrat Light Bold"/>
              </a:rPr>
              <a:t> </a:t>
            </a:r>
            <a:r>
              <a:rPr lang="en-US" sz="2800" spc="274" dirty="0" err="1">
                <a:solidFill>
                  <a:srgbClr val="000000"/>
                </a:solidFill>
                <a:latin typeface="Montserrat Light Bold"/>
              </a:rPr>
              <a:t>logistique</a:t>
            </a:r>
            <a:r>
              <a:rPr lang="en-US" sz="2800" spc="274" dirty="0">
                <a:solidFill>
                  <a:srgbClr val="000000"/>
                </a:solidFill>
                <a:latin typeface="Montserrat Light Bold"/>
              </a:rPr>
              <a:t>, </a:t>
            </a:r>
            <a:r>
              <a:rPr lang="en-US" sz="2800" spc="274" dirty="0" err="1">
                <a:solidFill>
                  <a:srgbClr val="000000"/>
                </a:solidFill>
                <a:latin typeface="Montserrat Light Bold"/>
              </a:rPr>
              <a:t>Arbre</a:t>
            </a:r>
            <a:r>
              <a:rPr lang="en-US" sz="2800" spc="274" dirty="0">
                <a:solidFill>
                  <a:srgbClr val="000000"/>
                </a:solidFill>
                <a:latin typeface="Montserrat Light Bold"/>
              </a:rPr>
              <a:t> de </a:t>
            </a:r>
            <a:r>
              <a:rPr lang="en-US" sz="2800" spc="274" dirty="0" err="1">
                <a:solidFill>
                  <a:srgbClr val="000000"/>
                </a:solidFill>
                <a:latin typeface="Montserrat Light Bold"/>
              </a:rPr>
              <a:t>décision</a:t>
            </a:r>
            <a:r>
              <a:rPr lang="en-US" sz="2800" spc="274" dirty="0">
                <a:solidFill>
                  <a:srgbClr val="000000"/>
                </a:solidFill>
                <a:latin typeface="Montserrat Light Bold"/>
              </a:rPr>
              <a:t>, </a:t>
            </a:r>
            <a:r>
              <a:rPr lang="en-US" sz="2800" spc="274" dirty="0" err="1">
                <a:solidFill>
                  <a:srgbClr val="000000"/>
                </a:solidFill>
                <a:latin typeface="Montserrat Light Bold"/>
              </a:rPr>
              <a:t>Forêt</a:t>
            </a:r>
            <a:r>
              <a:rPr lang="en-US" sz="2800" spc="274" dirty="0">
                <a:solidFill>
                  <a:srgbClr val="000000"/>
                </a:solidFill>
                <a:latin typeface="Montserrat Light Bold"/>
              </a:rPr>
              <a:t> </a:t>
            </a:r>
            <a:r>
              <a:rPr lang="en-US" sz="2800" spc="274" dirty="0" err="1">
                <a:solidFill>
                  <a:srgbClr val="000000"/>
                </a:solidFill>
                <a:latin typeface="Montserrat Light Bold"/>
              </a:rPr>
              <a:t>aléatoire</a:t>
            </a:r>
            <a:r>
              <a:rPr lang="en-US" sz="2800" spc="274" dirty="0">
                <a:solidFill>
                  <a:srgbClr val="000000"/>
                </a:solidFill>
                <a:latin typeface="Montserrat Light Bold"/>
              </a:rPr>
              <a:t>, </a:t>
            </a:r>
            <a:r>
              <a:rPr lang="en-US" sz="2800" spc="274" dirty="0" err="1">
                <a:solidFill>
                  <a:srgbClr val="000000"/>
                </a:solidFill>
                <a:latin typeface="Montserrat Light Bold"/>
              </a:rPr>
              <a:t>XGBoost</a:t>
            </a: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a:p>
            <a:pPr>
              <a:lnSpc>
                <a:spcPts val="3864"/>
              </a:lnSpc>
            </a:pPr>
            <a:r>
              <a:rPr lang="en-US" sz="2800" spc="274" dirty="0">
                <a:solidFill>
                  <a:srgbClr val="000000"/>
                </a:solidFill>
                <a:latin typeface="Montserrat Light Bold"/>
              </a:rPr>
              <a:t>les </a:t>
            </a:r>
            <a:r>
              <a:rPr lang="en-US" sz="2800" spc="274" dirty="0" err="1">
                <a:solidFill>
                  <a:srgbClr val="000000"/>
                </a:solidFill>
                <a:latin typeface="Montserrat Light Bold"/>
              </a:rPr>
              <a:t>réseaux</a:t>
            </a:r>
            <a:r>
              <a:rPr lang="en-US" sz="2800" spc="274" dirty="0">
                <a:solidFill>
                  <a:srgbClr val="000000"/>
                </a:solidFill>
                <a:latin typeface="Montserrat Light Bold"/>
              </a:rPr>
              <a:t> de </a:t>
            </a:r>
            <a:r>
              <a:rPr lang="en-US" sz="2800" spc="274" dirty="0" err="1">
                <a:solidFill>
                  <a:srgbClr val="000000"/>
                </a:solidFill>
                <a:latin typeface="Montserrat Light Bold"/>
              </a:rPr>
              <a:t>neurones</a:t>
            </a:r>
            <a:r>
              <a:rPr lang="en-US" sz="2800" spc="274" dirty="0">
                <a:solidFill>
                  <a:srgbClr val="000000"/>
                </a:solidFill>
                <a:latin typeface="Montserrat Light Bold"/>
              </a:rPr>
              <a:t> </a:t>
            </a:r>
            <a:r>
              <a:rPr lang="en-US" sz="2800" spc="274" dirty="0" err="1">
                <a:solidFill>
                  <a:srgbClr val="000000"/>
                </a:solidFill>
                <a:latin typeface="Montserrat Light Bold"/>
              </a:rPr>
              <a:t>artificielles</a:t>
            </a:r>
            <a:r>
              <a:rPr lang="en-US" sz="2800" spc="274" dirty="0">
                <a:solidFill>
                  <a:srgbClr val="000000"/>
                </a:solidFill>
                <a:latin typeface="Montserrat Light Bold"/>
              </a:rPr>
              <a:t> : </a:t>
            </a:r>
          </a:p>
          <a:p>
            <a:pPr>
              <a:lnSpc>
                <a:spcPts val="3864"/>
              </a:lnSpc>
            </a:pPr>
            <a:endParaRPr lang="en-US" sz="2800" spc="274" dirty="0">
              <a:solidFill>
                <a:srgbClr val="000000"/>
              </a:solidFill>
              <a:latin typeface="Montserrat Light Bold"/>
            </a:endParaRPr>
          </a:p>
          <a:p>
            <a:pPr>
              <a:lnSpc>
                <a:spcPts val="3864"/>
              </a:lnSpc>
            </a:pPr>
            <a:r>
              <a:rPr lang="en-US" sz="2800" spc="274" dirty="0">
                <a:solidFill>
                  <a:srgbClr val="000000"/>
                </a:solidFill>
                <a:latin typeface="Montserrat Light Bold"/>
              </a:rPr>
              <a:t>DNN, CNN, BLSTM</a:t>
            </a:r>
          </a:p>
          <a:p>
            <a:pPr>
              <a:lnSpc>
                <a:spcPts val="3864"/>
              </a:lnSpc>
            </a:pPr>
            <a:endParaRPr lang="en-US" sz="2800" spc="274" dirty="0">
              <a:solidFill>
                <a:srgbClr val="000000"/>
              </a:solidFill>
              <a:latin typeface="Montserrat Light Bold"/>
            </a:endParaRPr>
          </a:p>
        </p:txBody>
      </p:sp>
      <p:sp>
        <p:nvSpPr>
          <p:cNvPr id="36" name="Freeform 36"/>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37" name="TextBox 37"/>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8" name="Freeform 38"/>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39" name="TextBox 39"/>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40" name="Freeform 40"/>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1" name="TextBox 41"/>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2" name="Freeform 42"/>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3" name="TextBox 43"/>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4" name="Freeform 44"/>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5" name="TextBox 45"/>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6" name="Freeform 46"/>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7" name="TextBox 47"/>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xEl>
                                              <p:pRg st="2" end="2"/>
                                            </p:txEl>
                                          </p:spTgt>
                                        </p:tgtEl>
                                        <p:attrNameLst>
                                          <p:attrName>style.visibility</p:attrName>
                                        </p:attrNameLst>
                                      </p:cBhvr>
                                      <p:to>
                                        <p:strVal val="visible"/>
                                      </p:to>
                                    </p:set>
                                    <p:animEffect transition="in" filter="fade">
                                      <p:cBhvr>
                                        <p:cTn id="12" dur="500"/>
                                        <p:tgtEl>
                                          <p:spTgt spid="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xEl>
                                              <p:pRg st="4" end="4"/>
                                            </p:txEl>
                                          </p:spTgt>
                                        </p:tgtEl>
                                        <p:attrNameLst>
                                          <p:attrName>style.visibility</p:attrName>
                                        </p:attrNameLst>
                                      </p:cBhvr>
                                      <p:to>
                                        <p:strVal val="visible"/>
                                      </p:to>
                                    </p:set>
                                    <p:animEffect transition="in" filter="fade">
                                      <p:cBhvr>
                                        <p:cTn id="17" dur="500"/>
                                        <p:tgtEl>
                                          <p:spTgt spid="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
                                            <p:txEl>
                                              <p:pRg st="6" end="6"/>
                                            </p:txEl>
                                          </p:spTgt>
                                        </p:tgtEl>
                                        <p:attrNameLst>
                                          <p:attrName>style.visibility</p:attrName>
                                        </p:attrNameLst>
                                      </p:cBhvr>
                                      <p:to>
                                        <p:strVal val="visible"/>
                                      </p:to>
                                    </p:set>
                                    <p:animEffect transition="in" filter="fade">
                                      <p:cBhvr>
                                        <p:cTn id="22" dur="500"/>
                                        <p:tgtEl>
                                          <p:spTgt spid="3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
                                            <p:txEl>
                                              <p:pRg st="8" end="8"/>
                                            </p:txEl>
                                          </p:spTgt>
                                        </p:tgtEl>
                                        <p:attrNameLst>
                                          <p:attrName>style.visibility</p:attrName>
                                        </p:attrNameLst>
                                      </p:cBhvr>
                                      <p:to>
                                        <p:strVal val="visible"/>
                                      </p:to>
                                    </p:set>
                                    <p:animEffect transition="in" filter="fade">
                                      <p:cBhvr>
                                        <p:cTn id="27" dur="500"/>
                                        <p:tgtEl>
                                          <p:spTgt spid="3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xEl>
                                              <p:pRg st="10" end="10"/>
                                            </p:txEl>
                                          </p:spTgt>
                                        </p:tgtEl>
                                        <p:attrNameLst>
                                          <p:attrName>style.visibility</p:attrName>
                                        </p:attrNameLst>
                                      </p:cBhvr>
                                      <p:to>
                                        <p:strVal val="visible"/>
                                      </p:to>
                                    </p:set>
                                    <p:animEffect transition="in" filter="fade">
                                      <p:cBhvr>
                                        <p:cTn id="32" dur="500"/>
                                        <p:tgtEl>
                                          <p:spTgt spid="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14787219" y="1759267"/>
            <a:ext cx="2987098" cy="1120324"/>
            <a:chOff x="0" y="0"/>
            <a:chExt cx="6577418" cy="2466889"/>
          </a:xfrm>
        </p:grpSpPr>
        <p:sp>
          <p:nvSpPr>
            <p:cNvPr id="4" name="Freeform 4"/>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5" name="TextBox 5"/>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6" name="Group 6"/>
          <p:cNvGrpSpPr/>
          <p:nvPr/>
        </p:nvGrpSpPr>
        <p:grpSpPr>
          <a:xfrm>
            <a:off x="14787219" y="3336791"/>
            <a:ext cx="2987098" cy="1120324"/>
            <a:chOff x="0" y="0"/>
            <a:chExt cx="6577418" cy="2466889"/>
          </a:xfrm>
        </p:grpSpPr>
        <p:sp>
          <p:nvSpPr>
            <p:cNvPr id="7" name="Freeform 7"/>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8" name="TextBox 8"/>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9" name="Group 9"/>
          <p:cNvGrpSpPr/>
          <p:nvPr/>
        </p:nvGrpSpPr>
        <p:grpSpPr>
          <a:xfrm>
            <a:off x="14787219" y="4857152"/>
            <a:ext cx="2987098" cy="1120324"/>
            <a:chOff x="0" y="0"/>
            <a:chExt cx="6577418" cy="2466889"/>
          </a:xfrm>
        </p:grpSpPr>
        <p:sp>
          <p:nvSpPr>
            <p:cNvPr id="10" name="Freeform 10"/>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1" name="Group 11"/>
          <p:cNvGrpSpPr/>
          <p:nvPr/>
        </p:nvGrpSpPr>
        <p:grpSpPr>
          <a:xfrm>
            <a:off x="14787363" y="6434676"/>
            <a:ext cx="2987098" cy="1120324"/>
            <a:chOff x="0" y="0"/>
            <a:chExt cx="6577418" cy="2466889"/>
          </a:xfrm>
        </p:grpSpPr>
        <p:sp>
          <p:nvSpPr>
            <p:cNvPr id="12" name="Freeform 12"/>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13" name="Group 13"/>
          <p:cNvGrpSpPr/>
          <p:nvPr/>
        </p:nvGrpSpPr>
        <p:grpSpPr>
          <a:xfrm>
            <a:off x="14798107" y="8012200"/>
            <a:ext cx="2987098" cy="1120324"/>
            <a:chOff x="0" y="0"/>
            <a:chExt cx="6577418" cy="2466889"/>
          </a:xfrm>
        </p:grpSpPr>
        <p:sp>
          <p:nvSpPr>
            <p:cNvPr id="14" name="Freeform 14"/>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5" name="TextBox 15"/>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6" name="TextBox 16"/>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APPRENTISSAGE ET ÉVALUATION</a:t>
            </a:r>
          </a:p>
        </p:txBody>
      </p:sp>
      <p:sp>
        <p:nvSpPr>
          <p:cNvPr id="17" name="TextBox 17"/>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8" name="Group 18"/>
          <p:cNvGrpSpPr/>
          <p:nvPr/>
        </p:nvGrpSpPr>
        <p:grpSpPr>
          <a:xfrm>
            <a:off x="13729392" y="1949940"/>
            <a:ext cx="730309" cy="73030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0" name="TextBox 2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1" name="Group 21"/>
          <p:cNvGrpSpPr/>
          <p:nvPr/>
        </p:nvGrpSpPr>
        <p:grpSpPr>
          <a:xfrm>
            <a:off x="13729392" y="3531799"/>
            <a:ext cx="730309" cy="73030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3" name="TextBox 23"/>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4" name="Group 24"/>
          <p:cNvGrpSpPr/>
          <p:nvPr/>
        </p:nvGrpSpPr>
        <p:grpSpPr>
          <a:xfrm>
            <a:off x="13729392" y="5113658"/>
            <a:ext cx="730309" cy="73030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6" name="TextBox 26"/>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7" name="Group 27"/>
          <p:cNvGrpSpPr/>
          <p:nvPr/>
        </p:nvGrpSpPr>
        <p:grpSpPr>
          <a:xfrm>
            <a:off x="13729392" y="6695517"/>
            <a:ext cx="730309" cy="730309"/>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29" name="TextBox 29"/>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4</a:t>
              </a:r>
            </a:p>
          </p:txBody>
        </p:sp>
      </p:grpSp>
      <p:grpSp>
        <p:nvGrpSpPr>
          <p:cNvPr id="30" name="Group 30"/>
          <p:cNvGrpSpPr/>
          <p:nvPr/>
        </p:nvGrpSpPr>
        <p:grpSpPr>
          <a:xfrm>
            <a:off x="13729392" y="8277376"/>
            <a:ext cx="730309" cy="730309"/>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2" name="TextBox 32"/>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3" name="Freeform 33"/>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4" name="TextBox 34"/>
          <p:cNvSpPr txBox="1"/>
          <p:nvPr/>
        </p:nvSpPr>
        <p:spPr>
          <a:xfrm>
            <a:off x="1591286" y="1683067"/>
            <a:ext cx="11411655" cy="1615440"/>
          </a:xfrm>
          <a:prstGeom prst="rect">
            <a:avLst/>
          </a:prstGeom>
        </p:spPr>
        <p:txBody>
          <a:bodyPr lIns="0" tIns="0" rIns="0" bIns="0" rtlCol="0" anchor="t">
            <a:spAutoFit/>
          </a:bodyPr>
          <a:lstStyle/>
          <a:p>
            <a:pPr>
              <a:lnSpc>
                <a:spcPts val="4200"/>
              </a:lnSpc>
            </a:pPr>
            <a:r>
              <a:rPr lang="en-US" sz="2800" spc="274" dirty="0">
                <a:solidFill>
                  <a:srgbClr val="000000"/>
                </a:solidFill>
                <a:latin typeface="Montserrat Light Bold"/>
              </a:rPr>
              <a:t>Les </a:t>
            </a:r>
            <a:r>
              <a:rPr lang="en-US" sz="2800" spc="274" dirty="0" err="1">
                <a:solidFill>
                  <a:srgbClr val="000000"/>
                </a:solidFill>
                <a:latin typeface="Montserrat Light Bold"/>
              </a:rPr>
              <a:t>mesure</a:t>
            </a:r>
            <a:r>
              <a:rPr lang="en-US" sz="2800" spc="274" dirty="0">
                <a:solidFill>
                  <a:srgbClr val="000000"/>
                </a:solidFill>
                <a:latin typeface="Montserrat Light Bold"/>
              </a:rPr>
              <a:t> </a:t>
            </a:r>
            <a:r>
              <a:rPr lang="en-US" sz="2800" spc="274" dirty="0" err="1">
                <a:solidFill>
                  <a:srgbClr val="000000"/>
                </a:solidFill>
                <a:latin typeface="Montserrat Light Bold"/>
              </a:rPr>
              <a:t>d’évaluation</a:t>
            </a:r>
            <a:r>
              <a:rPr lang="en-US" sz="2800" spc="274" dirty="0">
                <a:solidFill>
                  <a:srgbClr val="000000"/>
                </a:solidFill>
                <a:latin typeface="Montserrat Light Bold"/>
              </a:rPr>
              <a:t> :</a:t>
            </a:r>
          </a:p>
          <a:p>
            <a:pPr>
              <a:lnSpc>
                <a:spcPts val="4200"/>
              </a:lnSpc>
            </a:pPr>
            <a:endParaRPr lang="en-US" sz="2800" spc="274" dirty="0">
              <a:solidFill>
                <a:srgbClr val="000000"/>
              </a:solidFill>
              <a:latin typeface="Montserrat Light Bold"/>
            </a:endParaRPr>
          </a:p>
          <a:p>
            <a:pPr marL="604521" lvl="1" indent="-302261">
              <a:lnSpc>
                <a:spcPts val="4200"/>
              </a:lnSpc>
              <a:buFont typeface="Arial"/>
              <a:buChar char="•"/>
            </a:pPr>
            <a:r>
              <a:rPr lang="en-US" sz="2800" spc="274" dirty="0" err="1">
                <a:solidFill>
                  <a:srgbClr val="000000"/>
                </a:solidFill>
                <a:latin typeface="Montserrat Light Bold"/>
              </a:rPr>
              <a:t>Apprentissage</a:t>
            </a:r>
            <a:r>
              <a:rPr lang="en-US" sz="2800" spc="274" dirty="0">
                <a:solidFill>
                  <a:srgbClr val="000000"/>
                </a:solidFill>
                <a:latin typeface="Montserrat Light Bold"/>
              </a:rPr>
              <a:t> non </a:t>
            </a:r>
            <a:r>
              <a:rPr lang="en-US" sz="2800" spc="274" dirty="0" err="1">
                <a:solidFill>
                  <a:srgbClr val="000000"/>
                </a:solidFill>
                <a:latin typeface="Montserrat Light Bold"/>
              </a:rPr>
              <a:t>supervisé</a:t>
            </a:r>
            <a:r>
              <a:rPr lang="en-US" sz="2800" spc="274" dirty="0">
                <a:solidFill>
                  <a:srgbClr val="000000"/>
                </a:solidFill>
                <a:latin typeface="Montserrat Light Bold"/>
              </a:rPr>
              <a:t> :</a:t>
            </a:r>
          </a:p>
        </p:txBody>
      </p:sp>
      <p:sp>
        <p:nvSpPr>
          <p:cNvPr id="35" name="Freeform 3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36" name="TextBox 3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7" name="Freeform 3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38" name="TextBox 3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39" name="Freeform 3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0" name="TextBox 4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1" name="Freeform 4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2" name="TextBox 4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3" name="Freeform 4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4" name="TextBox 4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5" name="Freeform 45"/>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6" name="TextBox 4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47" name="TextBox 47"/>
          <p:cNvSpPr txBox="1"/>
          <p:nvPr/>
        </p:nvSpPr>
        <p:spPr>
          <a:xfrm>
            <a:off x="1878676" y="3816560"/>
            <a:ext cx="11008037" cy="5191125"/>
          </a:xfrm>
          <a:prstGeom prst="rect">
            <a:avLst/>
          </a:prstGeom>
        </p:spPr>
        <p:txBody>
          <a:bodyPr lIns="0" tIns="0" rIns="0" bIns="0" rtlCol="0" anchor="t">
            <a:spAutoFit/>
          </a:bodyPr>
          <a:lstStyle/>
          <a:p>
            <a:pPr>
              <a:lnSpc>
                <a:spcPts val="2999"/>
              </a:lnSpc>
              <a:spcBef>
                <a:spcPct val="0"/>
              </a:spcBef>
            </a:pPr>
            <a:r>
              <a:rPr lang="en-US" sz="2499" dirty="0">
                <a:solidFill>
                  <a:srgbClr val="000000"/>
                </a:solidFill>
                <a:latin typeface="Montserrat Bold"/>
              </a:rPr>
              <a:t>Le score de silhouette : </a:t>
            </a:r>
            <a:r>
              <a:rPr lang="en-US" sz="2499" dirty="0" err="1">
                <a:solidFill>
                  <a:srgbClr val="000000"/>
                </a:solidFill>
                <a:latin typeface="Montserrat Bold"/>
              </a:rPr>
              <a:t>une</a:t>
            </a:r>
            <a:r>
              <a:rPr lang="en-US" sz="2499" dirty="0">
                <a:solidFill>
                  <a:srgbClr val="000000"/>
                </a:solidFill>
                <a:latin typeface="Montserrat Bold"/>
              </a:rPr>
              <a:t> </a:t>
            </a:r>
            <a:r>
              <a:rPr lang="en-US" sz="2499" dirty="0" err="1">
                <a:solidFill>
                  <a:srgbClr val="000000"/>
                </a:solidFill>
                <a:latin typeface="Montserrat Bold"/>
              </a:rPr>
              <a:t>mesure</a:t>
            </a:r>
            <a:r>
              <a:rPr lang="en-US" sz="2499" dirty="0">
                <a:solidFill>
                  <a:srgbClr val="000000"/>
                </a:solidFill>
                <a:latin typeface="Montserrat Bold"/>
              </a:rPr>
              <a:t> qui </a:t>
            </a:r>
            <a:r>
              <a:rPr lang="en-US" sz="2499" dirty="0" err="1">
                <a:solidFill>
                  <a:srgbClr val="000000"/>
                </a:solidFill>
                <a:latin typeface="Montserrat Bold"/>
              </a:rPr>
              <a:t>évalue</a:t>
            </a:r>
            <a:r>
              <a:rPr lang="en-US" sz="2499" dirty="0">
                <a:solidFill>
                  <a:srgbClr val="000000"/>
                </a:solidFill>
                <a:latin typeface="Montserrat Bold"/>
              </a:rPr>
              <a:t> la </a:t>
            </a:r>
            <a:r>
              <a:rPr lang="en-US" sz="2499" dirty="0" err="1">
                <a:solidFill>
                  <a:srgbClr val="000000"/>
                </a:solidFill>
                <a:latin typeface="Montserrat Bold"/>
              </a:rPr>
              <a:t>qualité</a:t>
            </a:r>
            <a:r>
              <a:rPr lang="en-US" sz="2499" dirty="0">
                <a:solidFill>
                  <a:srgbClr val="000000"/>
                </a:solidFill>
                <a:latin typeface="Montserrat Bold"/>
              </a:rPr>
              <a:t> des clusters  </a:t>
            </a:r>
            <a:r>
              <a:rPr lang="en-US" sz="2499" dirty="0" err="1">
                <a:solidFill>
                  <a:srgbClr val="000000"/>
                </a:solidFill>
                <a:latin typeface="Montserrat Bold"/>
              </a:rPr>
              <a:t>obtenus</a:t>
            </a:r>
            <a:r>
              <a:rPr lang="en-US" sz="2499" dirty="0">
                <a:solidFill>
                  <a:srgbClr val="000000"/>
                </a:solidFill>
                <a:latin typeface="Montserrat Bold"/>
              </a:rPr>
              <a:t> à </a:t>
            </a:r>
            <a:r>
              <a:rPr lang="en-US" sz="2499" dirty="0" err="1">
                <a:solidFill>
                  <a:srgbClr val="000000"/>
                </a:solidFill>
                <a:latin typeface="Montserrat Bold"/>
              </a:rPr>
              <a:t>partir</a:t>
            </a:r>
            <a:r>
              <a:rPr lang="en-US" sz="2499" dirty="0">
                <a:solidFill>
                  <a:srgbClr val="000000"/>
                </a:solidFill>
                <a:latin typeface="Montserrat Bold"/>
              </a:rPr>
              <a:t> d'un ensemble de </a:t>
            </a:r>
            <a:r>
              <a:rPr lang="en-US" sz="2499" dirty="0" err="1">
                <a:solidFill>
                  <a:srgbClr val="000000"/>
                </a:solidFill>
                <a:latin typeface="Montserrat Bold"/>
              </a:rPr>
              <a:t>données</a:t>
            </a:r>
            <a:r>
              <a:rPr lang="en-US" sz="2499" dirty="0">
                <a:solidFill>
                  <a:srgbClr val="000000"/>
                </a:solidFill>
                <a:latin typeface="Montserrat Bold"/>
              </a:rPr>
              <a:t>. </a:t>
            </a:r>
          </a:p>
          <a:p>
            <a:pPr>
              <a:lnSpc>
                <a:spcPts val="2999"/>
              </a:lnSpc>
              <a:spcBef>
                <a:spcPct val="0"/>
              </a:spcBef>
            </a:pPr>
            <a:endParaRPr lang="en-US" sz="2499" dirty="0">
              <a:solidFill>
                <a:srgbClr val="000000"/>
              </a:solidFill>
              <a:latin typeface="Montserrat Bold"/>
            </a:endParaRPr>
          </a:p>
          <a:p>
            <a:pPr>
              <a:lnSpc>
                <a:spcPts val="2999"/>
              </a:lnSpc>
              <a:spcBef>
                <a:spcPct val="0"/>
              </a:spcBef>
            </a:pPr>
            <a:r>
              <a:rPr lang="en-US" sz="2499" dirty="0">
                <a:solidFill>
                  <a:srgbClr val="000000"/>
                </a:solidFill>
                <a:latin typeface="Montserrat Bold"/>
              </a:rPr>
              <a:t>Silhouette Score(</a:t>
            </a:r>
            <a:r>
              <a:rPr lang="en-US" sz="2499" dirty="0" err="1">
                <a:solidFill>
                  <a:srgbClr val="000000"/>
                </a:solidFill>
                <a:latin typeface="Montserrat Bold"/>
              </a:rPr>
              <a:t>i</a:t>
            </a:r>
            <a:r>
              <a:rPr lang="en-US" sz="2499" dirty="0">
                <a:solidFill>
                  <a:srgbClr val="000000"/>
                </a:solidFill>
                <a:latin typeface="Montserrat Bold"/>
              </a:rPr>
              <a:t>) = (b(</a:t>
            </a:r>
            <a:r>
              <a:rPr lang="en-US" sz="2499" dirty="0" err="1">
                <a:solidFill>
                  <a:srgbClr val="000000"/>
                </a:solidFill>
                <a:latin typeface="Montserrat Bold"/>
              </a:rPr>
              <a:t>i</a:t>
            </a:r>
            <a:r>
              <a:rPr lang="en-US" sz="2499" dirty="0">
                <a:solidFill>
                  <a:srgbClr val="000000"/>
                </a:solidFill>
                <a:latin typeface="Montserrat Bold"/>
              </a:rPr>
              <a:t>) - a(</a:t>
            </a:r>
            <a:r>
              <a:rPr lang="en-US" sz="2499" dirty="0" err="1">
                <a:solidFill>
                  <a:srgbClr val="000000"/>
                </a:solidFill>
                <a:latin typeface="Montserrat Bold"/>
              </a:rPr>
              <a:t>i</a:t>
            </a:r>
            <a:r>
              <a:rPr lang="en-US" sz="2499" dirty="0">
                <a:solidFill>
                  <a:srgbClr val="000000"/>
                </a:solidFill>
                <a:latin typeface="Montserrat Bold"/>
              </a:rPr>
              <a:t>)) / max(a(</a:t>
            </a:r>
            <a:r>
              <a:rPr lang="en-US" sz="2499" dirty="0" err="1">
                <a:solidFill>
                  <a:srgbClr val="000000"/>
                </a:solidFill>
                <a:latin typeface="Montserrat Bold"/>
              </a:rPr>
              <a:t>i</a:t>
            </a:r>
            <a:r>
              <a:rPr lang="en-US" sz="2499" dirty="0">
                <a:solidFill>
                  <a:srgbClr val="000000"/>
                </a:solidFill>
                <a:latin typeface="Montserrat Bold"/>
              </a:rPr>
              <a:t>), b(</a:t>
            </a:r>
            <a:r>
              <a:rPr lang="en-US" sz="2499" dirty="0" err="1">
                <a:solidFill>
                  <a:srgbClr val="000000"/>
                </a:solidFill>
                <a:latin typeface="Montserrat Bold"/>
              </a:rPr>
              <a:t>i</a:t>
            </a:r>
            <a:r>
              <a:rPr lang="en-US" sz="2499" dirty="0">
                <a:solidFill>
                  <a:srgbClr val="000000"/>
                </a:solidFill>
                <a:latin typeface="Montserrat Bold"/>
              </a:rPr>
              <a:t>))</a:t>
            </a:r>
          </a:p>
          <a:p>
            <a:pPr>
              <a:lnSpc>
                <a:spcPts val="2999"/>
              </a:lnSpc>
              <a:spcBef>
                <a:spcPct val="0"/>
              </a:spcBef>
            </a:pPr>
            <a:endParaRPr lang="en-US" sz="2499" dirty="0">
              <a:solidFill>
                <a:srgbClr val="000000"/>
              </a:solidFill>
              <a:latin typeface="Montserrat Bold"/>
            </a:endParaRPr>
          </a:p>
          <a:p>
            <a:pPr>
              <a:lnSpc>
                <a:spcPts val="2999"/>
              </a:lnSpc>
              <a:spcBef>
                <a:spcPct val="0"/>
              </a:spcBef>
            </a:pPr>
            <a:r>
              <a:rPr lang="en-US" sz="2499" dirty="0" err="1">
                <a:solidFill>
                  <a:srgbClr val="000000"/>
                </a:solidFill>
                <a:latin typeface="Montserrat Bold"/>
              </a:rPr>
              <a:t>où</a:t>
            </a:r>
            <a:r>
              <a:rPr lang="en-US" sz="2499" dirty="0">
                <a:solidFill>
                  <a:srgbClr val="000000"/>
                </a:solidFill>
                <a:latin typeface="Montserrat Bold"/>
              </a:rPr>
              <a:t> :</a:t>
            </a:r>
          </a:p>
          <a:p>
            <a:pPr>
              <a:lnSpc>
                <a:spcPts val="2999"/>
              </a:lnSpc>
              <a:spcBef>
                <a:spcPct val="0"/>
              </a:spcBef>
            </a:pPr>
            <a:endParaRPr lang="en-US" sz="2499" dirty="0">
              <a:solidFill>
                <a:srgbClr val="000000"/>
              </a:solidFill>
              <a:latin typeface="Montserrat Bold"/>
            </a:endParaRPr>
          </a:p>
          <a:p>
            <a:pPr marL="539749" lvl="1" indent="-269875">
              <a:lnSpc>
                <a:spcPts val="2999"/>
              </a:lnSpc>
              <a:spcBef>
                <a:spcPct val="0"/>
              </a:spcBef>
              <a:buFont typeface="Arial"/>
              <a:buChar char="•"/>
            </a:pPr>
            <a:r>
              <a:rPr lang="en-US" sz="2499" dirty="0">
                <a:solidFill>
                  <a:srgbClr val="000000"/>
                </a:solidFill>
                <a:latin typeface="Montserrat Bold"/>
              </a:rPr>
              <a:t>a(</a:t>
            </a:r>
            <a:r>
              <a:rPr lang="en-US" sz="2499" dirty="0" err="1">
                <a:solidFill>
                  <a:srgbClr val="000000"/>
                </a:solidFill>
                <a:latin typeface="Montserrat Bold"/>
              </a:rPr>
              <a:t>i</a:t>
            </a:r>
            <a:r>
              <a:rPr lang="en-US" sz="2499" dirty="0">
                <a:solidFill>
                  <a:srgbClr val="000000"/>
                </a:solidFill>
                <a:latin typeface="Montserrat Bold"/>
              </a:rPr>
              <a:t>) </a:t>
            </a:r>
            <a:r>
              <a:rPr lang="en-US" sz="2499" dirty="0" err="1">
                <a:solidFill>
                  <a:srgbClr val="000000"/>
                </a:solidFill>
                <a:latin typeface="Montserrat Bold"/>
              </a:rPr>
              <a:t>est</a:t>
            </a:r>
            <a:r>
              <a:rPr lang="en-US" sz="2499" dirty="0">
                <a:solidFill>
                  <a:srgbClr val="000000"/>
                </a:solidFill>
                <a:latin typeface="Montserrat Bold"/>
              </a:rPr>
              <a:t> la distance </a:t>
            </a:r>
            <a:r>
              <a:rPr lang="en-US" sz="2499" dirty="0" err="1">
                <a:solidFill>
                  <a:srgbClr val="000000"/>
                </a:solidFill>
                <a:latin typeface="Montserrat Bold"/>
              </a:rPr>
              <a:t>moyenne</a:t>
            </a:r>
            <a:r>
              <a:rPr lang="en-US" sz="2499" dirty="0">
                <a:solidFill>
                  <a:srgbClr val="000000"/>
                </a:solidFill>
                <a:latin typeface="Montserrat Bold"/>
              </a:rPr>
              <a:t> entre le point </a:t>
            </a:r>
            <a:r>
              <a:rPr lang="en-US" sz="2499" dirty="0" err="1">
                <a:solidFill>
                  <a:srgbClr val="000000"/>
                </a:solidFill>
                <a:latin typeface="Montserrat Bold"/>
              </a:rPr>
              <a:t>i</a:t>
            </a:r>
            <a:r>
              <a:rPr lang="en-US" sz="2499" dirty="0">
                <a:solidFill>
                  <a:srgbClr val="000000"/>
                </a:solidFill>
                <a:latin typeface="Montserrat Bold"/>
              </a:rPr>
              <a:t> et les </a:t>
            </a:r>
            <a:r>
              <a:rPr lang="en-US" sz="2499" dirty="0" err="1">
                <a:solidFill>
                  <a:srgbClr val="000000"/>
                </a:solidFill>
                <a:latin typeface="Montserrat Bold"/>
              </a:rPr>
              <a:t>autres</a:t>
            </a:r>
            <a:r>
              <a:rPr lang="en-US" sz="2499" dirty="0">
                <a:solidFill>
                  <a:srgbClr val="000000"/>
                </a:solidFill>
                <a:latin typeface="Montserrat Bold"/>
              </a:rPr>
              <a:t> points de son cluster.</a:t>
            </a:r>
          </a:p>
          <a:p>
            <a:pPr>
              <a:lnSpc>
                <a:spcPts val="2999"/>
              </a:lnSpc>
              <a:spcBef>
                <a:spcPct val="0"/>
              </a:spcBef>
            </a:pPr>
            <a:endParaRPr lang="en-US" sz="2499" dirty="0">
              <a:solidFill>
                <a:srgbClr val="000000"/>
              </a:solidFill>
              <a:latin typeface="Montserrat Bold"/>
            </a:endParaRPr>
          </a:p>
          <a:p>
            <a:pPr marL="539749" lvl="1" indent="-269875">
              <a:lnSpc>
                <a:spcPts val="2999"/>
              </a:lnSpc>
              <a:spcBef>
                <a:spcPct val="0"/>
              </a:spcBef>
              <a:buFont typeface="Arial"/>
              <a:buChar char="•"/>
            </a:pPr>
            <a:r>
              <a:rPr lang="en-US" sz="2499" dirty="0">
                <a:solidFill>
                  <a:srgbClr val="000000"/>
                </a:solidFill>
                <a:latin typeface="Montserrat Bold"/>
              </a:rPr>
              <a:t>b(</a:t>
            </a:r>
            <a:r>
              <a:rPr lang="en-US" sz="2499" dirty="0" err="1">
                <a:solidFill>
                  <a:srgbClr val="000000"/>
                </a:solidFill>
                <a:latin typeface="Montserrat Bold"/>
              </a:rPr>
              <a:t>i</a:t>
            </a:r>
            <a:r>
              <a:rPr lang="en-US" sz="2499" dirty="0">
                <a:solidFill>
                  <a:srgbClr val="000000"/>
                </a:solidFill>
                <a:latin typeface="Montserrat Bold"/>
              </a:rPr>
              <a:t>) </a:t>
            </a:r>
            <a:r>
              <a:rPr lang="en-US" sz="2499" dirty="0" err="1">
                <a:solidFill>
                  <a:srgbClr val="000000"/>
                </a:solidFill>
                <a:latin typeface="Montserrat Bold"/>
              </a:rPr>
              <a:t>est</a:t>
            </a:r>
            <a:r>
              <a:rPr lang="en-US" sz="2499" dirty="0">
                <a:solidFill>
                  <a:srgbClr val="000000"/>
                </a:solidFill>
                <a:latin typeface="Montserrat Bold"/>
              </a:rPr>
              <a:t> la distance </a:t>
            </a:r>
            <a:r>
              <a:rPr lang="en-US" sz="2499" dirty="0" err="1">
                <a:solidFill>
                  <a:srgbClr val="000000"/>
                </a:solidFill>
                <a:latin typeface="Montserrat Bold"/>
              </a:rPr>
              <a:t>moyenne</a:t>
            </a:r>
            <a:r>
              <a:rPr lang="en-US" sz="2499" dirty="0">
                <a:solidFill>
                  <a:srgbClr val="000000"/>
                </a:solidFill>
                <a:latin typeface="Montserrat Bold"/>
              </a:rPr>
              <a:t> entre le point </a:t>
            </a:r>
            <a:r>
              <a:rPr lang="en-US" sz="2499" dirty="0" err="1">
                <a:solidFill>
                  <a:srgbClr val="000000"/>
                </a:solidFill>
                <a:latin typeface="Montserrat Bold"/>
              </a:rPr>
              <a:t>i</a:t>
            </a:r>
            <a:r>
              <a:rPr lang="en-US" sz="2499" dirty="0">
                <a:solidFill>
                  <a:srgbClr val="000000"/>
                </a:solidFill>
                <a:latin typeface="Montserrat Bold"/>
              </a:rPr>
              <a:t> et les points du cluster </a:t>
            </a:r>
            <a:r>
              <a:rPr lang="en-US" sz="2499" dirty="0" err="1">
                <a:solidFill>
                  <a:srgbClr val="000000"/>
                </a:solidFill>
                <a:latin typeface="Montserrat Bold"/>
              </a:rPr>
              <a:t>voisin</a:t>
            </a:r>
            <a:r>
              <a:rPr lang="en-US" sz="2499" dirty="0">
                <a:solidFill>
                  <a:srgbClr val="000000"/>
                </a:solidFill>
                <a:latin typeface="Montserrat Bold"/>
              </a:rPr>
              <a:t> le plus </a:t>
            </a:r>
            <a:r>
              <a:rPr lang="en-US" sz="2499" dirty="0" err="1">
                <a:solidFill>
                  <a:srgbClr val="000000"/>
                </a:solidFill>
                <a:latin typeface="Montserrat Bold"/>
              </a:rPr>
              <a:t>proche</a:t>
            </a:r>
            <a:r>
              <a:rPr lang="en-US" sz="2499" dirty="0">
                <a:solidFill>
                  <a:srgbClr val="000000"/>
                </a:solidFill>
                <a:latin typeface="Montserrat Bold"/>
              </a:rPr>
              <a:t> (</a:t>
            </a:r>
            <a:r>
              <a:rPr lang="en-US" sz="2499" dirty="0" err="1">
                <a:solidFill>
                  <a:srgbClr val="000000"/>
                </a:solidFill>
                <a:latin typeface="Montserrat Bold"/>
              </a:rPr>
              <a:t>différent</a:t>
            </a:r>
            <a:r>
              <a:rPr lang="en-US" sz="2499" dirty="0">
                <a:solidFill>
                  <a:srgbClr val="000000"/>
                </a:solidFill>
                <a:latin typeface="Montserrat Bold"/>
              </a:rPr>
              <a:t> de </a:t>
            </a:r>
            <a:r>
              <a:rPr lang="en-US" sz="2499" dirty="0" err="1">
                <a:solidFill>
                  <a:srgbClr val="000000"/>
                </a:solidFill>
                <a:latin typeface="Montserrat Bold"/>
              </a:rPr>
              <a:t>celui</a:t>
            </a:r>
            <a:r>
              <a:rPr lang="en-US" sz="2499" dirty="0">
                <a:solidFill>
                  <a:srgbClr val="000000"/>
                </a:solidFill>
                <a:latin typeface="Montserrat Bold"/>
              </a:rPr>
              <a:t> </a:t>
            </a:r>
            <a:r>
              <a:rPr lang="en-US" sz="2499" dirty="0" err="1">
                <a:solidFill>
                  <a:srgbClr val="000000"/>
                </a:solidFill>
                <a:latin typeface="Montserrat Bold"/>
              </a:rPr>
              <a:t>auquel</a:t>
            </a:r>
            <a:r>
              <a:rPr lang="en-US" sz="2499" dirty="0">
                <a:solidFill>
                  <a:srgbClr val="000000"/>
                </a:solidFill>
                <a:latin typeface="Montserrat Bold"/>
              </a:rPr>
              <a:t> </a:t>
            </a:r>
            <a:r>
              <a:rPr lang="en-US" sz="2499" dirty="0" err="1">
                <a:solidFill>
                  <a:srgbClr val="000000"/>
                </a:solidFill>
                <a:latin typeface="Montserrat Bold"/>
              </a:rPr>
              <a:t>i</a:t>
            </a:r>
            <a:r>
              <a:rPr lang="en-US" sz="2499" dirty="0">
                <a:solidFill>
                  <a:srgbClr val="000000"/>
                </a:solidFill>
                <a:latin typeface="Montserrat Bold"/>
              </a:rPr>
              <a:t> </a:t>
            </a:r>
            <a:r>
              <a:rPr lang="en-US" sz="2499" dirty="0" err="1">
                <a:solidFill>
                  <a:srgbClr val="000000"/>
                </a:solidFill>
                <a:latin typeface="Montserrat Bold"/>
              </a:rPr>
              <a:t>appartient</a:t>
            </a:r>
            <a:r>
              <a:rPr lang="en-US" sz="2499" dirty="0">
                <a:solidFill>
                  <a:srgbClr val="000000"/>
                </a:solidFill>
                <a:latin typeface="Montserrat Bold"/>
              </a:rPr>
              <a:t>).</a:t>
            </a:r>
          </a:p>
          <a:p>
            <a:pPr>
              <a:lnSpc>
                <a:spcPts val="2999"/>
              </a:lnSpc>
              <a:spcBef>
                <a:spcPct val="0"/>
              </a:spcBef>
            </a:pPr>
            <a:endParaRPr lang="en-US" sz="2499" dirty="0">
              <a:solidFill>
                <a:srgbClr val="000000"/>
              </a:solidFill>
              <a:latin typeface="Montserra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xEl>
                                              <p:pRg st="0" end="0"/>
                                            </p:txEl>
                                          </p:spTgt>
                                        </p:tgtEl>
                                        <p:attrNameLst>
                                          <p:attrName>style.visibility</p:attrName>
                                        </p:attrNameLst>
                                      </p:cBhvr>
                                      <p:to>
                                        <p:strVal val="visible"/>
                                      </p:to>
                                    </p:set>
                                    <p:animEffect transition="in" filter="fade">
                                      <p:cBhvr>
                                        <p:cTn id="12" dur="500"/>
                                        <p:tgtEl>
                                          <p:spTgt spid="4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fade">
                                      <p:cBhvr>
                                        <p:cTn id="17" dur="500"/>
                                        <p:tgtEl>
                                          <p:spTgt spid="4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7">
                                            <p:txEl>
                                              <p:pRg st="4" end="4"/>
                                            </p:txEl>
                                          </p:spTgt>
                                        </p:tgtEl>
                                        <p:attrNameLst>
                                          <p:attrName>style.visibility</p:attrName>
                                        </p:attrNameLst>
                                      </p:cBhvr>
                                      <p:to>
                                        <p:strVal val="visible"/>
                                      </p:to>
                                    </p:set>
                                    <p:animEffect transition="in" filter="fade">
                                      <p:cBhvr>
                                        <p:cTn id="20" dur="500"/>
                                        <p:tgtEl>
                                          <p:spTgt spid="47">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7">
                                            <p:txEl>
                                              <p:pRg st="6" end="6"/>
                                            </p:txEl>
                                          </p:spTgt>
                                        </p:tgtEl>
                                        <p:attrNameLst>
                                          <p:attrName>style.visibility</p:attrName>
                                        </p:attrNameLst>
                                      </p:cBhvr>
                                      <p:to>
                                        <p:strVal val="visible"/>
                                      </p:to>
                                    </p:set>
                                    <p:animEffect transition="in" filter="fade">
                                      <p:cBhvr>
                                        <p:cTn id="23" dur="500"/>
                                        <p:tgtEl>
                                          <p:spTgt spid="47">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7">
                                            <p:txEl>
                                              <p:pRg st="8" end="8"/>
                                            </p:txEl>
                                          </p:spTgt>
                                        </p:tgtEl>
                                        <p:attrNameLst>
                                          <p:attrName>style.visibility</p:attrName>
                                        </p:attrNameLst>
                                      </p:cBhvr>
                                      <p:to>
                                        <p:strVal val="visible"/>
                                      </p:to>
                                    </p:set>
                                    <p:animEffect transition="in" filter="fade">
                                      <p:cBhvr>
                                        <p:cTn id="26" dur="500"/>
                                        <p:tgtEl>
                                          <p:spTgt spid="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dirty="0"/>
          </a:p>
        </p:txBody>
      </p:sp>
      <p:grpSp>
        <p:nvGrpSpPr>
          <p:cNvPr id="3" name="Group 3"/>
          <p:cNvGrpSpPr/>
          <p:nvPr/>
        </p:nvGrpSpPr>
        <p:grpSpPr>
          <a:xfrm>
            <a:off x="14787219" y="1759267"/>
            <a:ext cx="2987098" cy="1120324"/>
            <a:chOff x="0" y="0"/>
            <a:chExt cx="6577418" cy="2466889"/>
          </a:xfrm>
        </p:grpSpPr>
        <p:sp>
          <p:nvSpPr>
            <p:cNvPr id="4" name="Freeform 4"/>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5" name="TextBox 5"/>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6" name="Group 6"/>
          <p:cNvGrpSpPr/>
          <p:nvPr/>
        </p:nvGrpSpPr>
        <p:grpSpPr>
          <a:xfrm>
            <a:off x="14787219" y="3336791"/>
            <a:ext cx="2987098" cy="1120324"/>
            <a:chOff x="0" y="0"/>
            <a:chExt cx="6577418" cy="2466889"/>
          </a:xfrm>
        </p:grpSpPr>
        <p:sp>
          <p:nvSpPr>
            <p:cNvPr id="7" name="Freeform 7"/>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8" name="TextBox 8"/>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9" name="Group 9"/>
          <p:cNvGrpSpPr/>
          <p:nvPr/>
        </p:nvGrpSpPr>
        <p:grpSpPr>
          <a:xfrm>
            <a:off x="14787219" y="4857152"/>
            <a:ext cx="2987098" cy="1120324"/>
            <a:chOff x="0" y="0"/>
            <a:chExt cx="6577418" cy="2466889"/>
          </a:xfrm>
        </p:grpSpPr>
        <p:sp>
          <p:nvSpPr>
            <p:cNvPr id="10" name="Freeform 10"/>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1" name="Group 11"/>
          <p:cNvGrpSpPr/>
          <p:nvPr/>
        </p:nvGrpSpPr>
        <p:grpSpPr>
          <a:xfrm>
            <a:off x="14787363" y="6434676"/>
            <a:ext cx="2987098" cy="1120324"/>
            <a:chOff x="0" y="0"/>
            <a:chExt cx="6577418" cy="2466889"/>
          </a:xfrm>
        </p:grpSpPr>
        <p:sp>
          <p:nvSpPr>
            <p:cNvPr id="12" name="Freeform 12"/>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13" name="Group 13"/>
          <p:cNvGrpSpPr/>
          <p:nvPr/>
        </p:nvGrpSpPr>
        <p:grpSpPr>
          <a:xfrm>
            <a:off x="14798107" y="8012200"/>
            <a:ext cx="2987098" cy="1120324"/>
            <a:chOff x="0" y="0"/>
            <a:chExt cx="6577418" cy="2466889"/>
          </a:xfrm>
        </p:grpSpPr>
        <p:sp>
          <p:nvSpPr>
            <p:cNvPr id="14" name="Freeform 14"/>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5" name="TextBox 15"/>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6" name="TextBox 16"/>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APPRENTISSAGE ET ÉVALUATION</a:t>
            </a:r>
          </a:p>
        </p:txBody>
      </p:sp>
      <p:sp>
        <p:nvSpPr>
          <p:cNvPr id="17" name="TextBox 17"/>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8" name="Group 18"/>
          <p:cNvGrpSpPr/>
          <p:nvPr/>
        </p:nvGrpSpPr>
        <p:grpSpPr>
          <a:xfrm>
            <a:off x="13729392" y="1949940"/>
            <a:ext cx="730309" cy="73030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0" name="TextBox 2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1" name="Group 21"/>
          <p:cNvGrpSpPr/>
          <p:nvPr/>
        </p:nvGrpSpPr>
        <p:grpSpPr>
          <a:xfrm>
            <a:off x="13729392" y="3531799"/>
            <a:ext cx="730309" cy="73030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3" name="TextBox 23"/>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4" name="Group 24"/>
          <p:cNvGrpSpPr/>
          <p:nvPr/>
        </p:nvGrpSpPr>
        <p:grpSpPr>
          <a:xfrm>
            <a:off x="13729392" y="5113658"/>
            <a:ext cx="730309" cy="730309"/>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6" name="TextBox 26"/>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7" name="Group 27"/>
          <p:cNvGrpSpPr/>
          <p:nvPr/>
        </p:nvGrpSpPr>
        <p:grpSpPr>
          <a:xfrm>
            <a:off x="13729392" y="6695517"/>
            <a:ext cx="730309" cy="730309"/>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29" name="TextBox 29"/>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4</a:t>
              </a:r>
            </a:p>
          </p:txBody>
        </p:sp>
      </p:grpSp>
      <p:grpSp>
        <p:nvGrpSpPr>
          <p:cNvPr id="30" name="Group 30"/>
          <p:cNvGrpSpPr/>
          <p:nvPr/>
        </p:nvGrpSpPr>
        <p:grpSpPr>
          <a:xfrm>
            <a:off x="13729392" y="8277376"/>
            <a:ext cx="730309" cy="730309"/>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2" name="TextBox 32"/>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3" name="Freeform 33"/>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sp>
        <p:nvSpPr>
          <p:cNvPr id="34" name="TextBox 34"/>
          <p:cNvSpPr txBox="1"/>
          <p:nvPr/>
        </p:nvSpPr>
        <p:spPr>
          <a:xfrm>
            <a:off x="1591286" y="1683067"/>
            <a:ext cx="11411655" cy="1615440"/>
          </a:xfrm>
          <a:prstGeom prst="rect">
            <a:avLst/>
          </a:prstGeom>
        </p:spPr>
        <p:txBody>
          <a:bodyPr lIns="0" tIns="0" rIns="0" bIns="0" rtlCol="0" anchor="t">
            <a:spAutoFit/>
          </a:bodyPr>
          <a:lstStyle/>
          <a:p>
            <a:pPr>
              <a:lnSpc>
                <a:spcPts val="4200"/>
              </a:lnSpc>
            </a:pPr>
            <a:r>
              <a:rPr lang="en-US" sz="2800" spc="274" dirty="0">
                <a:solidFill>
                  <a:srgbClr val="000000"/>
                </a:solidFill>
                <a:latin typeface="Montserrat Light Bold"/>
              </a:rPr>
              <a:t>Les </a:t>
            </a:r>
            <a:r>
              <a:rPr lang="en-US" sz="2800" spc="274" dirty="0" err="1">
                <a:solidFill>
                  <a:srgbClr val="000000"/>
                </a:solidFill>
                <a:latin typeface="Montserrat Light Bold"/>
              </a:rPr>
              <a:t>mesure</a:t>
            </a:r>
            <a:r>
              <a:rPr lang="en-US" sz="2800" spc="274" dirty="0">
                <a:solidFill>
                  <a:srgbClr val="000000"/>
                </a:solidFill>
                <a:latin typeface="Montserrat Light Bold"/>
              </a:rPr>
              <a:t> </a:t>
            </a:r>
            <a:r>
              <a:rPr lang="en-US" sz="2800" spc="274" dirty="0" err="1">
                <a:solidFill>
                  <a:srgbClr val="000000"/>
                </a:solidFill>
                <a:latin typeface="Montserrat Light Bold"/>
              </a:rPr>
              <a:t>d’évaluation</a:t>
            </a:r>
            <a:r>
              <a:rPr lang="en-US" sz="2800" spc="274" dirty="0">
                <a:solidFill>
                  <a:srgbClr val="000000"/>
                </a:solidFill>
                <a:latin typeface="Montserrat Light Bold"/>
              </a:rPr>
              <a:t> :</a:t>
            </a:r>
          </a:p>
          <a:p>
            <a:pPr>
              <a:lnSpc>
                <a:spcPts val="4200"/>
              </a:lnSpc>
            </a:pPr>
            <a:endParaRPr lang="en-US" sz="2800" spc="274" dirty="0">
              <a:solidFill>
                <a:srgbClr val="000000"/>
              </a:solidFill>
              <a:latin typeface="Montserrat Light Bold"/>
            </a:endParaRPr>
          </a:p>
          <a:p>
            <a:pPr marL="604521" lvl="1" indent="-302261">
              <a:lnSpc>
                <a:spcPts val="4200"/>
              </a:lnSpc>
              <a:buFont typeface="Arial"/>
              <a:buChar char="•"/>
            </a:pPr>
            <a:r>
              <a:rPr lang="en-US" sz="2800" spc="274" dirty="0" err="1">
                <a:solidFill>
                  <a:srgbClr val="000000"/>
                </a:solidFill>
                <a:latin typeface="Montserrat Light Bold"/>
              </a:rPr>
              <a:t>Apprentissage</a:t>
            </a:r>
            <a:r>
              <a:rPr lang="en-US" sz="2800" spc="274" dirty="0">
                <a:solidFill>
                  <a:srgbClr val="000000"/>
                </a:solidFill>
                <a:latin typeface="Montserrat Light Bold"/>
              </a:rPr>
              <a:t> </a:t>
            </a:r>
            <a:r>
              <a:rPr lang="en-US" sz="2800" spc="274" dirty="0" err="1">
                <a:solidFill>
                  <a:srgbClr val="000000"/>
                </a:solidFill>
                <a:latin typeface="Montserrat Light Bold"/>
              </a:rPr>
              <a:t>supervisé</a:t>
            </a:r>
            <a:r>
              <a:rPr lang="en-US" sz="2800" spc="274" dirty="0">
                <a:solidFill>
                  <a:srgbClr val="000000"/>
                </a:solidFill>
                <a:latin typeface="Montserrat Light Bold"/>
              </a:rPr>
              <a:t> :</a:t>
            </a:r>
          </a:p>
        </p:txBody>
      </p:sp>
      <p:sp>
        <p:nvSpPr>
          <p:cNvPr id="35" name="Freeform 3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36" name="TextBox 3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7" name="Freeform 3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38" name="TextBox 3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39" name="Freeform 3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0" name="TextBox 4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1" name="Freeform 4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2" name="TextBox 4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3" name="Freeform 4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4" name="TextBox 4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5" name="Freeform 45"/>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46" name="TextBox 4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47" name="Freeform 47"/>
          <p:cNvSpPr/>
          <p:nvPr/>
        </p:nvSpPr>
        <p:spPr>
          <a:xfrm>
            <a:off x="2253952" y="3599776"/>
            <a:ext cx="10086324" cy="1879037"/>
          </a:xfrm>
          <a:custGeom>
            <a:avLst/>
            <a:gdLst/>
            <a:ahLst/>
            <a:cxnLst/>
            <a:rect l="l" t="t" r="r" b="b"/>
            <a:pathLst>
              <a:path w="10086324" h="1879037">
                <a:moveTo>
                  <a:pt x="0" y="0"/>
                </a:moveTo>
                <a:lnTo>
                  <a:pt x="10086324" y="0"/>
                </a:lnTo>
                <a:lnTo>
                  <a:pt x="10086324" y="1879036"/>
                </a:lnTo>
                <a:lnTo>
                  <a:pt x="0" y="1879036"/>
                </a:lnTo>
                <a:lnTo>
                  <a:pt x="0" y="0"/>
                </a:lnTo>
                <a:close/>
              </a:path>
            </a:pathLst>
          </a:custGeom>
          <a:blipFill>
            <a:blip r:embed="rId9"/>
            <a:stretch>
              <a:fillRect/>
            </a:stretch>
          </a:blipFill>
        </p:spPr>
        <p:txBody>
          <a:bodyPr/>
          <a:lstStyle/>
          <a:p>
            <a:endParaRPr lang="fr-FR"/>
          </a:p>
        </p:txBody>
      </p:sp>
      <p:sp>
        <p:nvSpPr>
          <p:cNvPr id="48" name="TextBox 48"/>
          <p:cNvSpPr txBox="1"/>
          <p:nvPr/>
        </p:nvSpPr>
        <p:spPr>
          <a:xfrm>
            <a:off x="1591286" y="5977476"/>
            <a:ext cx="11411655" cy="3445495"/>
          </a:xfrm>
          <a:prstGeom prst="rect">
            <a:avLst/>
          </a:prstGeom>
        </p:spPr>
        <p:txBody>
          <a:bodyPr wrap="square" lIns="0" tIns="0" rIns="0" bIns="0" rtlCol="0" anchor="t">
            <a:spAutoFit/>
          </a:bodyPr>
          <a:lstStyle/>
          <a:p>
            <a:pPr>
              <a:lnSpc>
                <a:spcPts val="2999"/>
              </a:lnSpc>
              <a:spcBef>
                <a:spcPct val="0"/>
              </a:spcBef>
            </a:pPr>
            <a:r>
              <a:rPr lang="en-US" sz="2499" dirty="0">
                <a:solidFill>
                  <a:srgbClr val="000000"/>
                </a:solidFill>
                <a:latin typeface="Montserrat Bold"/>
              </a:rPr>
              <a:t>Accuracy = (TP + TN) / (TP + FP + FN + TN)</a:t>
            </a:r>
          </a:p>
          <a:p>
            <a:pPr>
              <a:lnSpc>
                <a:spcPts val="2999"/>
              </a:lnSpc>
              <a:spcBef>
                <a:spcPct val="0"/>
              </a:spcBef>
            </a:pPr>
            <a:endParaRPr lang="en-US" sz="2499" dirty="0">
              <a:solidFill>
                <a:srgbClr val="000000"/>
              </a:solidFill>
              <a:latin typeface="Montserrat Bold"/>
            </a:endParaRPr>
          </a:p>
          <a:p>
            <a:pPr>
              <a:lnSpc>
                <a:spcPts val="2999"/>
              </a:lnSpc>
              <a:spcBef>
                <a:spcPct val="0"/>
              </a:spcBef>
            </a:pPr>
            <a:r>
              <a:rPr lang="en-US" sz="2499" dirty="0" err="1">
                <a:solidFill>
                  <a:srgbClr val="000000"/>
                </a:solidFill>
                <a:latin typeface="Montserrat Bold"/>
              </a:rPr>
              <a:t>Précision</a:t>
            </a:r>
            <a:r>
              <a:rPr lang="en-US" sz="2499" dirty="0">
                <a:solidFill>
                  <a:srgbClr val="000000"/>
                </a:solidFill>
                <a:latin typeface="Montserrat Bold"/>
              </a:rPr>
              <a:t> = TP / (TP + FP) </a:t>
            </a:r>
          </a:p>
          <a:p>
            <a:pPr>
              <a:lnSpc>
                <a:spcPts val="2999"/>
              </a:lnSpc>
              <a:spcBef>
                <a:spcPct val="0"/>
              </a:spcBef>
            </a:pPr>
            <a:endParaRPr lang="en-US" sz="2499" dirty="0">
              <a:solidFill>
                <a:srgbClr val="000000"/>
              </a:solidFill>
              <a:latin typeface="Montserrat Bold"/>
            </a:endParaRPr>
          </a:p>
          <a:p>
            <a:pPr>
              <a:lnSpc>
                <a:spcPts val="2999"/>
              </a:lnSpc>
              <a:spcBef>
                <a:spcPct val="0"/>
              </a:spcBef>
            </a:pPr>
            <a:r>
              <a:rPr lang="en-US" sz="2499" dirty="0">
                <a:solidFill>
                  <a:srgbClr val="000000"/>
                </a:solidFill>
                <a:latin typeface="Montserrat Bold"/>
              </a:rPr>
              <a:t>Rappel = TP / (TP + FN) </a:t>
            </a:r>
          </a:p>
          <a:p>
            <a:pPr>
              <a:lnSpc>
                <a:spcPts val="2999"/>
              </a:lnSpc>
              <a:spcBef>
                <a:spcPct val="0"/>
              </a:spcBef>
            </a:pPr>
            <a:endParaRPr lang="en-US" sz="2499" dirty="0">
              <a:solidFill>
                <a:srgbClr val="000000"/>
              </a:solidFill>
              <a:latin typeface="Montserrat Bold"/>
            </a:endParaRPr>
          </a:p>
          <a:p>
            <a:pPr>
              <a:lnSpc>
                <a:spcPts val="2999"/>
              </a:lnSpc>
              <a:spcBef>
                <a:spcPct val="0"/>
              </a:spcBef>
            </a:pPr>
            <a:r>
              <a:rPr lang="en-US" sz="2499" dirty="0">
                <a:solidFill>
                  <a:srgbClr val="000000"/>
                </a:solidFill>
                <a:latin typeface="Montserrat Bold"/>
              </a:rPr>
              <a:t>Score F1 = 2 * (Rappel * </a:t>
            </a:r>
            <a:r>
              <a:rPr lang="en-US" sz="2499" dirty="0" err="1">
                <a:solidFill>
                  <a:srgbClr val="000000"/>
                </a:solidFill>
                <a:latin typeface="Montserrat Bold"/>
              </a:rPr>
              <a:t>Précision</a:t>
            </a:r>
            <a:r>
              <a:rPr lang="en-US" sz="2499" dirty="0">
                <a:solidFill>
                  <a:srgbClr val="000000"/>
                </a:solidFill>
                <a:latin typeface="Montserrat Bold"/>
              </a:rPr>
              <a:t>) / (Rappel + </a:t>
            </a:r>
            <a:r>
              <a:rPr lang="en-US" sz="2499" dirty="0" err="1">
                <a:solidFill>
                  <a:srgbClr val="000000"/>
                </a:solidFill>
                <a:latin typeface="Montserrat Bold"/>
              </a:rPr>
              <a:t>Précision</a:t>
            </a:r>
            <a:r>
              <a:rPr lang="en-US" sz="2499" dirty="0">
                <a:solidFill>
                  <a:srgbClr val="000000"/>
                </a:solidFill>
                <a:latin typeface="Montserrat Bold"/>
              </a:rPr>
              <a:t>) </a:t>
            </a:r>
          </a:p>
          <a:p>
            <a:pPr>
              <a:lnSpc>
                <a:spcPts val="2999"/>
              </a:lnSpc>
              <a:spcBef>
                <a:spcPct val="0"/>
              </a:spcBef>
            </a:pPr>
            <a:endParaRPr lang="en-US" sz="2499" dirty="0">
              <a:solidFill>
                <a:srgbClr val="000000"/>
              </a:solidFill>
              <a:latin typeface="Montserrat Bold"/>
            </a:endParaRPr>
          </a:p>
          <a:p>
            <a:pPr>
              <a:lnSpc>
                <a:spcPts val="2999"/>
              </a:lnSpc>
              <a:spcBef>
                <a:spcPct val="0"/>
              </a:spcBef>
            </a:pPr>
            <a:r>
              <a:rPr lang="en-US" sz="2499" dirty="0" err="1">
                <a:solidFill>
                  <a:srgbClr val="000000"/>
                </a:solidFill>
                <a:latin typeface="Montserrat Bold"/>
              </a:rPr>
              <a:t>Auc</a:t>
            </a:r>
            <a:r>
              <a:rPr lang="en-US" sz="2499" dirty="0">
                <a:solidFill>
                  <a:srgbClr val="000000"/>
                </a:solidFill>
                <a:latin typeface="Montserrat Bold"/>
              </a:rPr>
              <a:t> : L'AUC </a:t>
            </a:r>
            <a:r>
              <a:rPr lang="en-US" sz="2499" dirty="0" err="1">
                <a:solidFill>
                  <a:srgbClr val="000000"/>
                </a:solidFill>
                <a:latin typeface="Montserrat Bold"/>
              </a:rPr>
              <a:t>mesure</a:t>
            </a:r>
            <a:r>
              <a:rPr lang="en-US" sz="2499" dirty="0">
                <a:solidFill>
                  <a:srgbClr val="000000"/>
                </a:solidFill>
                <a:latin typeface="Montserrat Bold"/>
              </a:rPr>
              <a:t> la surface sous la </a:t>
            </a:r>
            <a:r>
              <a:rPr lang="en-US" sz="2499" dirty="0" err="1">
                <a:solidFill>
                  <a:srgbClr val="000000"/>
                </a:solidFill>
                <a:latin typeface="Montserrat Bold"/>
              </a:rPr>
              <a:t>courbe</a:t>
            </a:r>
            <a:r>
              <a:rPr lang="en-US" sz="2499" dirty="0">
                <a:solidFill>
                  <a:srgbClr val="000000"/>
                </a:solidFill>
                <a:latin typeface="Montserrat Bold"/>
              </a:rPr>
              <a:t> ROC.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2" end="2"/>
                                            </p:txEl>
                                          </p:spTgt>
                                        </p:tgtEl>
                                        <p:attrNameLst>
                                          <p:attrName>style.visibility</p:attrName>
                                        </p:attrNameLst>
                                      </p:cBhvr>
                                      <p:to>
                                        <p:strVal val="visible"/>
                                      </p:to>
                                    </p:set>
                                    <p:animEffect transition="in" filter="fade">
                                      <p:cBhvr>
                                        <p:cTn id="12" dur="500"/>
                                        <p:tgtEl>
                                          <p:spTgt spid="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4" end="4"/>
                                            </p:txEl>
                                          </p:spTgt>
                                        </p:tgtEl>
                                        <p:attrNameLst>
                                          <p:attrName>style.visibility</p:attrName>
                                        </p:attrNameLst>
                                      </p:cBhvr>
                                      <p:to>
                                        <p:strVal val="visible"/>
                                      </p:to>
                                    </p:set>
                                    <p:animEffect transition="in" filter="fade">
                                      <p:cBhvr>
                                        <p:cTn id="17" dur="500"/>
                                        <p:tgtEl>
                                          <p:spTgt spid="48">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6" end="6"/>
                                            </p:txEl>
                                          </p:spTgt>
                                        </p:tgtEl>
                                        <p:attrNameLst>
                                          <p:attrName>style.visibility</p:attrName>
                                        </p:attrNameLst>
                                      </p:cBhvr>
                                      <p:to>
                                        <p:strVal val="visible"/>
                                      </p:to>
                                    </p:set>
                                    <p:animEffect transition="in" filter="fade">
                                      <p:cBhvr>
                                        <p:cTn id="22" dur="500"/>
                                        <p:tgtEl>
                                          <p:spTgt spid="48">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8" end="8"/>
                                            </p:txEl>
                                          </p:spTgt>
                                        </p:tgtEl>
                                        <p:attrNameLst>
                                          <p:attrName>style.visibility</p:attrName>
                                        </p:attrNameLst>
                                      </p:cBhvr>
                                      <p:to>
                                        <p:strVal val="visible"/>
                                      </p:to>
                                    </p:set>
                                    <p:animEffect transition="in" filter="fade">
                                      <p:cBhvr>
                                        <p:cTn id="27" dur="500"/>
                                        <p:tgtEl>
                                          <p:spTgt spid="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1649388" y="858963"/>
            <a:ext cx="14745096" cy="1720250"/>
            <a:chOff x="0" y="0"/>
            <a:chExt cx="1876002" cy="218865"/>
          </a:xfrm>
        </p:grpSpPr>
        <p:sp>
          <p:nvSpPr>
            <p:cNvPr id="4" name="Freeform 4"/>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010101"/>
            </a:solidFill>
            <a:ln cap="sq">
              <a:noFill/>
              <a:prstDash val="solid"/>
              <a:miter/>
            </a:ln>
          </p:spPr>
          <p:txBody>
            <a:bodyPr/>
            <a:lstStyle/>
            <a:p>
              <a:endParaRPr lang="fr-FR"/>
            </a:p>
          </p:txBody>
        </p:sp>
        <p:sp>
          <p:nvSpPr>
            <p:cNvPr id="5" name="TextBox 5"/>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6" name="Group 6"/>
          <p:cNvGrpSpPr/>
          <p:nvPr/>
        </p:nvGrpSpPr>
        <p:grpSpPr>
          <a:xfrm>
            <a:off x="783121" y="2459606"/>
            <a:ext cx="4940039" cy="239215"/>
            <a:chOff x="0" y="0"/>
            <a:chExt cx="4519796" cy="218865"/>
          </a:xfrm>
        </p:grpSpPr>
        <p:sp>
          <p:nvSpPr>
            <p:cNvPr id="7" name="Freeform 7"/>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cap="sq">
              <a:noFill/>
              <a:prstDash val="solid"/>
              <a:miter/>
            </a:ln>
          </p:spPr>
          <p:txBody>
            <a:bodyPr/>
            <a:lstStyle/>
            <a:p>
              <a:endParaRPr lang="fr-FR"/>
            </a:p>
          </p:txBody>
        </p:sp>
        <p:sp>
          <p:nvSpPr>
            <p:cNvPr id="8" name="TextBox 8"/>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731336" y="-187986"/>
            <a:ext cx="8278707" cy="965843"/>
            <a:chOff x="0" y="0"/>
            <a:chExt cx="1876002" cy="218865"/>
          </a:xfrm>
        </p:grpSpPr>
        <p:sp>
          <p:nvSpPr>
            <p:cNvPr id="10" name="Freeform 10"/>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txBody>
            <a:bodyPr/>
            <a:lstStyle/>
            <a:p>
              <a:endParaRPr lang="fr-FR"/>
            </a:p>
          </p:txBody>
        </p:sp>
        <p:sp>
          <p:nvSpPr>
            <p:cNvPr id="11" name="TextBox 11"/>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2" name="AutoShape 12"/>
          <p:cNvSpPr/>
          <p:nvPr/>
        </p:nvSpPr>
        <p:spPr>
          <a:xfrm>
            <a:off x="-384235" y="761315"/>
            <a:ext cx="11219989" cy="0"/>
          </a:xfrm>
          <a:prstGeom prst="line">
            <a:avLst/>
          </a:prstGeom>
          <a:ln w="28575" cap="flat">
            <a:gradFill>
              <a:gsLst>
                <a:gs pos="0">
                  <a:srgbClr val="696969">
                    <a:alpha val="72000"/>
                  </a:srgbClr>
                </a:gs>
                <a:gs pos="33333">
                  <a:srgbClr val="B4B4B4">
                    <a:alpha val="82500"/>
                  </a:srgbClr>
                </a:gs>
                <a:gs pos="66667">
                  <a:srgbClr val="EEEEEE">
                    <a:alpha val="70500"/>
                  </a:srgbClr>
                </a:gs>
                <a:gs pos="100000">
                  <a:srgbClr val="FBFBFB">
                    <a:alpha val="22000"/>
                  </a:srgbClr>
                </a:gs>
              </a:gsLst>
              <a:lin ang="0"/>
            </a:gradFill>
            <a:prstDash val="solid"/>
            <a:headEnd type="none" w="sm" len="sm"/>
            <a:tailEnd type="none" w="sm" len="sm"/>
          </a:ln>
        </p:spPr>
        <p:txBody>
          <a:bodyPr/>
          <a:lstStyle/>
          <a:p>
            <a:endParaRPr lang="fr-FR"/>
          </a:p>
        </p:txBody>
      </p:sp>
      <p:sp>
        <p:nvSpPr>
          <p:cNvPr id="13" name="TextBox 13"/>
          <p:cNvSpPr txBox="1"/>
          <p:nvPr/>
        </p:nvSpPr>
        <p:spPr>
          <a:xfrm>
            <a:off x="1681793" y="1430865"/>
            <a:ext cx="8082734" cy="737870"/>
          </a:xfrm>
          <a:prstGeom prst="rect">
            <a:avLst/>
          </a:prstGeom>
        </p:spPr>
        <p:txBody>
          <a:bodyPr lIns="0" tIns="0" rIns="0" bIns="0" rtlCol="0" anchor="t">
            <a:spAutoFit/>
          </a:bodyPr>
          <a:lstStyle/>
          <a:p>
            <a:pPr marL="0" lvl="0" indent="0" algn="ctr">
              <a:lnSpc>
                <a:spcPts val="5991"/>
              </a:lnSpc>
              <a:spcBef>
                <a:spcPct val="0"/>
              </a:spcBef>
            </a:pPr>
            <a:r>
              <a:rPr lang="en-US" sz="4341" spc="34">
                <a:solidFill>
                  <a:srgbClr val="FFFFFF"/>
                </a:solidFill>
                <a:latin typeface="Archivo Black"/>
              </a:rPr>
              <a:t>RÉSULTATS</a:t>
            </a:r>
          </a:p>
        </p:txBody>
      </p:sp>
      <p:sp>
        <p:nvSpPr>
          <p:cNvPr id="14" name="TextBox 14"/>
          <p:cNvSpPr txBox="1"/>
          <p:nvPr/>
        </p:nvSpPr>
        <p:spPr>
          <a:xfrm>
            <a:off x="4392261" y="3817747"/>
            <a:ext cx="9503478" cy="763905"/>
          </a:xfrm>
          <a:prstGeom prst="rect">
            <a:avLst/>
          </a:prstGeom>
        </p:spPr>
        <p:txBody>
          <a:bodyPr lIns="0" tIns="0" rIns="0" bIns="0" rtlCol="0" anchor="t">
            <a:spAutoFit/>
          </a:bodyPr>
          <a:lstStyle/>
          <a:p>
            <a:pPr marL="0" lvl="0" indent="0">
              <a:lnSpc>
                <a:spcPts val="6210"/>
              </a:lnSpc>
              <a:spcBef>
                <a:spcPct val="0"/>
              </a:spcBef>
            </a:pPr>
            <a:r>
              <a:rPr lang="en-US" sz="4500" spc="157">
                <a:solidFill>
                  <a:srgbClr val="010101"/>
                </a:solidFill>
                <a:latin typeface="Archivo Black"/>
              </a:rPr>
              <a:t>LES RÉSULTATS OBTENUS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5688"/>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Freeform 3"/>
          <p:cNvSpPr/>
          <p:nvPr/>
        </p:nvSpPr>
        <p:spPr>
          <a:xfrm>
            <a:off x="4698177" y="2365379"/>
            <a:ext cx="8989527" cy="6969121"/>
          </a:xfrm>
          <a:custGeom>
            <a:avLst/>
            <a:gdLst/>
            <a:ahLst/>
            <a:cxnLst/>
            <a:rect l="l" t="t" r="r" b="b"/>
            <a:pathLst>
              <a:path w="8989527" h="6969121">
                <a:moveTo>
                  <a:pt x="0" y="0"/>
                </a:moveTo>
                <a:lnTo>
                  <a:pt x="8989527" y="0"/>
                </a:lnTo>
                <a:lnTo>
                  <a:pt x="8989527" y="6969121"/>
                </a:lnTo>
                <a:lnTo>
                  <a:pt x="0" y="6969121"/>
                </a:lnTo>
                <a:lnTo>
                  <a:pt x="0" y="0"/>
                </a:lnTo>
                <a:close/>
              </a:path>
            </a:pathLst>
          </a:custGeom>
          <a:blipFill>
            <a:blip r:embed="rId3"/>
            <a:stretch>
              <a:fillRect/>
            </a:stretch>
          </a:blipFill>
        </p:spPr>
        <p:txBody>
          <a:bodyPr/>
          <a:lstStyle/>
          <a:p>
            <a:endParaRPr lang="fr-FR"/>
          </a:p>
        </p:txBody>
      </p:sp>
      <p:sp>
        <p:nvSpPr>
          <p:cNvPr id="4" name="TextBox 4"/>
          <p:cNvSpPr txBox="1"/>
          <p:nvPr/>
        </p:nvSpPr>
        <p:spPr>
          <a:xfrm>
            <a:off x="3438173" y="952500"/>
            <a:ext cx="11411655" cy="1082040"/>
          </a:xfrm>
          <a:prstGeom prst="rect">
            <a:avLst/>
          </a:prstGeom>
        </p:spPr>
        <p:txBody>
          <a:bodyPr lIns="0" tIns="0" rIns="0" bIns="0" rtlCol="0" anchor="t">
            <a:spAutoFit/>
          </a:bodyPr>
          <a:lstStyle/>
          <a:p>
            <a:pPr algn="ctr">
              <a:lnSpc>
                <a:spcPts val="4200"/>
              </a:lnSpc>
            </a:pPr>
            <a:r>
              <a:rPr lang="en-US" sz="2800" spc="274" dirty="0" err="1">
                <a:solidFill>
                  <a:srgbClr val="000000"/>
                </a:solidFill>
                <a:latin typeface="Montserrat Light Bold"/>
              </a:rPr>
              <a:t>Apprentissage</a:t>
            </a:r>
            <a:r>
              <a:rPr lang="en-US" sz="2800" spc="274" dirty="0">
                <a:solidFill>
                  <a:srgbClr val="000000"/>
                </a:solidFill>
                <a:latin typeface="Montserrat Light Bold"/>
              </a:rPr>
              <a:t> non </a:t>
            </a:r>
            <a:r>
              <a:rPr lang="en-US" sz="2800" spc="274" dirty="0" err="1">
                <a:solidFill>
                  <a:srgbClr val="000000"/>
                </a:solidFill>
                <a:latin typeface="Montserrat Light Bold"/>
              </a:rPr>
              <a:t>supervisé</a:t>
            </a:r>
            <a:r>
              <a:rPr lang="en-US" sz="2800" spc="274" dirty="0">
                <a:solidFill>
                  <a:srgbClr val="000000"/>
                </a:solidFill>
                <a:latin typeface="Montserrat Light Bold"/>
              </a:rPr>
              <a:t> : K-Means</a:t>
            </a:r>
          </a:p>
          <a:p>
            <a:pPr algn="ctr">
              <a:lnSpc>
                <a:spcPts val="4200"/>
              </a:lnSpc>
            </a:pPr>
            <a:r>
              <a:rPr lang="en-US" sz="2800" spc="274" dirty="0">
                <a:solidFill>
                  <a:srgbClr val="000000"/>
                </a:solidFill>
                <a:latin typeface="Montserrat Light Bold"/>
              </a:rPr>
              <a:t>Ensemble de </a:t>
            </a:r>
            <a:r>
              <a:rPr lang="en-US" sz="2800" spc="274" dirty="0" err="1">
                <a:solidFill>
                  <a:srgbClr val="000000"/>
                </a:solidFill>
                <a:latin typeface="Montserrat Light Bold"/>
              </a:rPr>
              <a:t>données</a:t>
            </a:r>
            <a:r>
              <a:rPr lang="en-US" sz="2800" spc="274" dirty="0">
                <a:solidFill>
                  <a:srgbClr val="000000"/>
                </a:solidFill>
                <a:latin typeface="Montserrat Light Bold"/>
              </a:rPr>
              <a:t> 1 :</a:t>
            </a:r>
          </a:p>
        </p:txBody>
      </p:sp>
      <p:sp>
        <p:nvSpPr>
          <p:cNvPr id="5" name="Freeform 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6" name="TextBox 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7" name="Freeform 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8" name="TextBox 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9" name="Freeform 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0" name="TextBox 1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1" name="Freeform 1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12" name="TextBox 1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RÉSULTATS</a:t>
            </a:r>
          </a:p>
        </p:txBody>
      </p:sp>
      <p:sp>
        <p:nvSpPr>
          <p:cNvPr id="13" name="Freeform 1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4" name="TextBox 1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5" name="Freeform 15"/>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6" name="TextBox 1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53" name="TextBox 3">
            <a:extLst>
              <a:ext uri="{FF2B5EF4-FFF2-40B4-BE49-F238E27FC236}">
                <a16:creationId xmlns:a16="http://schemas.microsoft.com/office/drawing/2014/main" id="{429F5CD1-945F-D4E2-E212-0A0268289F50}"/>
              </a:ext>
            </a:extLst>
          </p:cNvPr>
          <p:cNvSpPr txBox="1"/>
          <p:nvPr/>
        </p:nvSpPr>
        <p:spPr>
          <a:xfrm>
            <a:off x="3438173" y="952500"/>
            <a:ext cx="11411655" cy="1082040"/>
          </a:xfrm>
          <a:prstGeom prst="rect">
            <a:avLst/>
          </a:prstGeom>
        </p:spPr>
        <p:txBody>
          <a:bodyPr lIns="0" tIns="0" rIns="0" bIns="0" rtlCol="0" anchor="t">
            <a:spAutoFit/>
          </a:bodyPr>
          <a:lstStyle/>
          <a:p>
            <a:pPr algn="ctr">
              <a:lnSpc>
                <a:spcPts val="4200"/>
              </a:lnSpc>
            </a:pPr>
            <a:r>
              <a:rPr lang="en-US" sz="2800" spc="274" dirty="0" err="1">
                <a:solidFill>
                  <a:srgbClr val="000000"/>
                </a:solidFill>
                <a:latin typeface="Montserrat Light Bold"/>
              </a:rPr>
              <a:t>Apprentissage</a:t>
            </a:r>
            <a:r>
              <a:rPr lang="en-US" sz="2800" spc="274" dirty="0">
                <a:solidFill>
                  <a:srgbClr val="000000"/>
                </a:solidFill>
                <a:latin typeface="Montserrat Light Bold"/>
              </a:rPr>
              <a:t> non </a:t>
            </a:r>
            <a:r>
              <a:rPr lang="en-US" sz="2800" spc="274" dirty="0" err="1">
                <a:solidFill>
                  <a:srgbClr val="000000"/>
                </a:solidFill>
                <a:latin typeface="Montserrat Light Bold"/>
              </a:rPr>
              <a:t>supervisé</a:t>
            </a:r>
            <a:r>
              <a:rPr lang="en-US" sz="2800" spc="274" dirty="0">
                <a:solidFill>
                  <a:srgbClr val="000000"/>
                </a:solidFill>
                <a:latin typeface="Montserrat Light Bold"/>
              </a:rPr>
              <a:t> : K-Means</a:t>
            </a:r>
          </a:p>
          <a:p>
            <a:pPr algn="ctr">
              <a:lnSpc>
                <a:spcPts val="4200"/>
              </a:lnSpc>
            </a:pPr>
            <a:r>
              <a:rPr lang="en-US" sz="2800" spc="274" dirty="0">
                <a:solidFill>
                  <a:srgbClr val="000000"/>
                </a:solidFill>
                <a:latin typeface="Montserrat Light Bold"/>
              </a:rPr>
              <a:t>Ensemble de </a:t>
            </a:r>
            <a:r>
              <a:rPr lang="en-US" sz="2800" spc="274" dirty="0" err="1">
                <a:solidFill>
                  <a:srgbClr val="000000"/>
                </a:solidFill>
                <a:latin typeface="Montserrat Light Bold"/>
              </a:rPr>
              <a:t>données</a:t>
            </a:r>
            <a:r>
              <a:rPr lang="en-US" sz="2800" spc="274" dirty="0">
                <a:solidFill>
                  <a:srgbClr val="000000"/>
                </a:solidFill>
                <a:latin typeface="Montserrat Light Bold"/>
              </a:rPr>
              <a:t> 2 :</a:t>
            </a:r>
          </a:p>
        </p:txBody>
      </p:sp>
      <p:sp>
        <p:nvSpPr>
          <p:cNvPr id="54" name="Freeform 16">
            <a:extLst>
              <a:ext uri="{FF2B5EF4-FFF2-40B4-BE49-F238E27FC236}">
                <a16:creationId xmlns:a16="http://schemas.microsoft.com/office/drawing/2014/main" id="{17B73823-3056-6675-9FB8-B9D411098760}"/>
              </a:ext>
            </a:extLst>
          </p:cNvPr>
          <p:cNvSpPr/>
          <p:nvPr/>
        </p:nvSpPr>
        <p:spPr>
          <a:xfrm>
            <a:off x="4698093" y="2365057"/>
            <a:ext cx="8989695" cy="6969443"/>
          </a:xfrm>
          <a:custGeom>
            <a:avLst/>
            <a:gdLst/>
            <a:ahLst/>
            <a:cxnLst/>
            <a:rect l="l" t="t" r="r" b="b"/>
            <a:pathLst>
              <a:path w="8989695" h="6969443">
                <a:moveTo>
                  <a:pt x="0" y="0"/>
                </a:moveTo>
                <a:lnTo>
                  <a:pt x="8989695" y="0"/>
                </a:lnTo>
                <a:lnTo>
                  <a:pt x="8989695" y="6969442"/>
                </a:lnTo>
                <a:lnTo>
                  <a:pt x="0" y="6969442"/>
                </a:lnTo>
                <a:lnTo>
                  <a:pt x="0" y="0"/>
                </a:lnTo>
                <a:close/>
              </a:path>
            </a:pathLst>
          </a:custGeom>
          <a:blipFill>
            <a:blip r:embed="rId8"/>
            <a:stretch>
              <a:fillRect t="-506" b="-1819"/>
            </a:stretch>
          </a:blipFill>
        </p:spPr>
        <p:txBody>
          <a:bodyPr/>
          <a:lstStyle/>
          <a:p>
            <a:endParaRPr lang="fr-FR"/>
          </a:p>
        </p:txBody>
      </p:sp>
      <p:sp>
        <p:nvSpPr>
          <p:cNvPr id="55" name="TextBox 3">
            <a:extLst>
              <a:ext uri="{FF2B5EF4-FFF2-40B4-BE49-F238E27FC236}">
                <a16:creationId xmlns:a16="http://schemas.microsoft.com/office/drawing/2014/main" id="{4CA1E245-C403-635B-E9C4-664F82921C82}"/>
              </a:ext>
            </a:extLst>
          </p:cNvPr>
          <p:cNvSpPr txBox="1"/>
          <p:nvPr/>
        </p:nvSpPr>
        <p:spPr>
          <a:xfrm>
            <a:off x="3438173" y="952500"/>
            <a:ext cx="11411655" cy="1082040"/>
          </a:xfrm>
          <a:prstGeom prst="rect">
            <a:avLst/>
          </a:prstGeom>
        </p:spPr>
        <p:txBody>
          <a:bodyPr lIns="0" tIns="0" rIns="0" bIns="0" rtlCol="0" anchor="t">
            <a:spAutoFit/>
          </a:bodyPr>
          <a:lstStyle/>
          <a:p>
            <a:pPr algn="ctr">
              <a:lnSpc>
                <a:spcPts val="4200"/>
              </a:lnSpc>
            </a:pPr>
            <a:r>
              <a:rPr lang="en-US" sz="2800" spc="274" dirty="0" err="1">
                <a:solidFill>
                  <a:srgbClr val="000000"/>
                </a:solidFill>
                <a:latin typeface="Montserrat Light Bold"/>
              </a:rPr>
              <a:t>Apprentissage</a:t>
            </a:r>
            <a:r>
              <a:rPr lang="en-US" sz="2800" spc="274" dirty="0">
                <a:solidFill>
                  <a:srgbClr val="000000"/>
                </a:solidFill>
                <a:latin typeface="Montserrat Light Bold"/>
              </a:rPr>
              <a:t> non </a:t>
            </a:r>
            <a:r>
              <a:rPr lang="en-US" sz="2800" spc="274" dirty="0" err="1">
                <a:solidFill>
                  <a:srgbClr val="000000"/>
                </a:solidFill>
                <a:latin typeface="Montserrat Light Bold"/>
              </a:rPr>
              <a:t>supervisé</a:t>
            </a:r>
            <a:r>
              <a:rPr lang="en-US" sz="2800" spc="274" dirty="0">
                <a:solidFill>
                  <a:srgbClr val="000000"/>
                </a:solidFill>
                <a:latin typeface="Montserrat Light Bold"/>
              </a:rPr>
              <a:t> : K-Means</a:t>
            </a:r>
          </a:p>
          <a:p>
            <a:pPr algn="ctr">
              <a:lnSpc>
                <a:spcPts val="4200"/>
              </a:lnSpc>
            </a:pPr>
            <a:r>
              <a:rPr lang="en-US" sz="2800" spc="274" dirty="0">
                <a:solidFill>
                  <a:srgbClr val="000000"/>
                </a:solidFill>
                <a:latin typeface="Montserrat Light Bold"/>
              </a:rPr>
              <a:t>Ensemble de </a:t>
            </a:r>
            <a:r>
              <a:rPr lang="en-US" sz="2800" spc="274" dirty="0" err="1">
                <a:solidFill>
                  <a:srgbClr val="000000"/>
                </a:solidFill>
                <a:latin typeface="Montserrat Light Bold"/>
              </a:rPr>
              <a:t>données</a:t>
            </a:r>
            <a:r>
              <a:rPr lang="en-US" sz="2800" spc="274" dirty="0">
                <a:solidFill>
                  <a:srgbClr val="000000"/>
                </a:solidFill>
                <a:latin typeface="Montserrat Light Bold"/>
              </a:rPr>
              <a:t> 3 :</a:t>
            </a:r>
          </a:p>
        </p:txBody>
      </p:sp>
      <p:sp>
        <p:nvSpPr>
          <p:cNvPr id="56" name="Freeform 16">
            <a:extLst>
              <a:ext uri="{FF2B5EF4-FFF2-40B4-BE49-F238E27FC236}">
                <a16:creationId xmlns:a16="http://schemas.microsoft.com/office/drawing/2014/main" id="{1B9BB4BF-23AC-248A-3173-F29EBC3270C7}"/>
              </a:ext>
            </a:extLst>
          </p:cNvPr>
          <p:cNvSpPr/>
          <p:nvPr/>
        </p:nvSpPr>
        <p:spPr>
          <a:xfrm>
            <a:off x="4698094" y="2386965"/>
            <a:ext cx="8989695" cy="6969443"/>
          </a:xfrm>
          <a:custGeom>
            <a:avLst/>
            <a:gdLst/>
            <a:ahLst/>
            <a:cxnLst/>
            <a:rect l="l" t="t" r="r" b="b"/>
            <a:pathLst>
              <a:path w="8989695" h="6969443">
                <a:moveTo>
                  <a:pt x="0" y="0"/>
                </a:moveTo>
                <a:lnTo>
                  <a:pt x="8989695" y="0"/>
                </a:lnTo>
                <a:lnTo>
                  <a:pt x="8989695" y="6969442"/>
                </a:lnTo>
                <a:lnTo>
                  <a:pt x="0" y="6969442"/>
                </a:lnTo>
                <a:lnTo>
                  <a:pt x="0" y="0"/>
                </a:lnTo>
                <a:close/>
              </a:path>
            </a:pathLst>
          </a:custGeom>
          <a:blipFill>
            <a:blip r:embed="rId9"/>
            <a:stretch>
              <a:fillRect r="-1852"/>
            </a:stretch>
          </a:blipFill>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54"/>
                                        </p:tgtEl>
                                      </p:cBhvr>
                                    </p:animEffect>
                                    <p:set>
                                      <p:cBhvr>
                                        <p:cTn id="34" dur="1" fill="hold">
                                          <p:stCondLst>
                                            <p:cond delay="499"/>
                                          </p:stCondLst>
                                        </p:cTn>
                                        <p:tgtEl>
                                          <p:spTgt spid="5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55"/>
                                        </p:tgtEl>
                                      </p:cBhvr>
                                    </p:animEffect>
                                    <p:set>
                                      <p:cBhvr>
                                        <p:cTn id="47" dur="1" fill="hold">
                                          <p:stCondLst>
                                            <p:cond delay="499"/>
                                          </p:stCondLst>
                                        </p:cTn>
                                        <p:tgtEl>
                                          <p:spTgt spid="55"/>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56"/>
                                        </p:tgtEl>
                                      </p:cBhvr>
                                    </p:animEffect>
                                    <p:set>
                                      <p:cBhvr>
                                        <p:cTn id="50"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53" grpId="0"/>
      <p:bldP spid="53" grpId="1"/>
      <p:bldP spid="54" grpId="0" animBg="1"/>
      <p:bldP spid="54" grpId="1" animBg="1"/>
      <p:bldP spid="55" grpId="0"/>
      <p:bldP spid="55" grpId="1"/>
      <p:bldP spid="56" grpId="0" animBg="1"/>
      <p:bldP spid="5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32856"/>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dirty="0"/>
          </a:p>
        </p:txBody>
      </p:sp>
      <p:sp>
        <p:nvSpPr>
          <p:cNvPr id="3" name="Freeform 3"/>
          <p:cNvSpPr/>
          <p:nvPr/>
        </p:nvSpPr>
        <p:spPr>
          <a:xfrm>
            <a:off x="0" y="0"/>
            <a:ext cx="18288000" cy="4165455"/>
          </a:xfrm>
          <a:custGeom>
            <a:avLst/>
            <a:gdLst/>
            <a:ahLst/>
            <a:cxnLst/>
            <a:rect l="l" t="t" r="r" b="b"/>
            <a:pathLst>
              <a:path w="18288000" h="4165455">
                <a:moveTo>
                  <a:pt x="0" y="0"/>
                </a:moveTo>
                <a:lnTo>
                  <a:pt x="18288000" y="0"/>
                </a:lnTo>
                <a:lnTo>
                  <a:pt x="18288000" y="4165455"/>
                </a:lnTo>
                <a:lnTo>
                  <a:pt x="0" y="4165455"/>
                </a:lnTo>
                <a:lnTo>
                  <a:pt x="0" y="0"/>
                </a:lnTo>
                <a:close/>
              </a:path>
            </a:pathLst>
          </a:custGeom>
          <a:blipFill>
            <a:blip r:embed="rId4"/>
            <a:stretch>
              <a:fillRect t="-73479" b="-73479"/>
            </a:stretch>
          </a:blipFill>
        </p:spPr>
        <p:txBody>
          <a:bodyPr/>
          <a:lstStyle/>
          <a:p>
            <a:endParaRPr lang="fr-FR"/>
          </a:p>
        </p:txBody>
      </p:sp>
      <p:sp>
        <p:nvSpPr>
          <p:cNvPr id="4" name="TextBox 4"/>
          <p:cNvSpPr txBox="1"/>
          <p:nvPr/>
        </p:nvSpPr>
        <p:spPr>
          <a:xfrm>
            <a:off x="17900" y="1181663"/>
            <a:ext cx="18288000" cy="1621154"/>
          </a:xfrm>
          <a:prstGeom prst="rect">
            <a:avLst/>
          </a:prstGeom>
        </p:spPr>
        <p:txBody>
          <a:bodyPr lIns="0" tIns="0" rIns="0" bIns="0" rtlCol="0" anchor="t">
            <a:spAutoFit/>
          </a:bodyPr>
          <a:lstStyle/>
          <a:p>
            <a:pPr algn="ctr">
              <a:lnSpc>
                <a:spcPts val="13110"/>
              </a:lnSpc>
            </a:pPr>
            <a:r>
              <a:rPr lang="en-US" sz="9500" spc="76" dirty="0">
                <a:solidFill>
                  <a:srgbClr val="FFFFFF"/>
                </a:solidFill>
                <a:latin typeface="Archivo Black"/>
              </a:rPr>
              <a:t>PLAN DE TRAVAIL</a:t>
            </a:r>
          </a:p>
        </p:txBody>
      </p:sp>
      <p:sp>
        <p:nvSpPr>
          <p:cNvPr id="5" name="TextBox 5"/>
          <p:cNvSpPr txBox="1"/>
          <p:nvPr/>
        </p:nvSpPr>
        <p:spPr>
          <a:xfrm>
            <a:off x="4100884" y="5729418"/>
            <a:ext cx="3043919" cy="454966"/>
          </a:xfrm>
          <a:prstGeom prst="rect">
            <a:avLst/>
          </a:prstGeom>
        </p:spPr>
        <p:txBody>
          <a:bodyPr lIns="0" tIns="0" rIns="0" bIns="0" rtlCol="0" anchor="t">
            <a:spAutoFit/>
          </a:bodyPr>
          <a:lstStyle/>
          <a:p>
            <a:pPr algn="ctr">
              <a:lnSpc>
                <a:spcPts val="3578"/>
              </a:lnSpc>
              <a:spcBef>
                <a:spcPct val="0"/>
              </a:spcBef>
            </a:pPr>
            <a:r>
              <a:rPr lang="en-US" sz="2556" spc="-51" dirty="0">
                <a:solidFill>
                  <a:srgbClr val="010101"/>
                </a:solidFill>
                <a:latin typeface="Montserrat Light Bold"/>
              </a:rPr>
              <a:t>Introduction</a:t>
            </a:r>
          </a:p>
        </p:txBody>
      </p:sp>
      <p:sp>
        <p:nvSpPr>
          <p:cNvPr id="6" name="TextBox 6"/>
          <p:cNvSpPr txBox="1"/>
          <p:nvPr/>
        </p:nvSpPr>
        <p:spPr>
          <a:xfrm>
            <a:off x="5149687" y="4539836"/>
            <a:ext cx="946314" cy="1127616"/>
          </a:xfrm>
          <a:prstGeom prst="rect">
            <a:avLst/>
          </a:prstGeom>
        </p:spPr>
        <p:txBody>
          <a:bodyPr wrap="square" lIns="0" tIns="0" rIns="0" bIns="0" rtlCol="0" anchor="t">
            <a:spAutoFit/>
          </a:bodyPr>
          <a:lstStyle/>
          <a:p>
            <a:pPr algn="ctr">
              <a:lnSpc>
                <a:spcPts val="9450"/>
              </a:lnSpc>
              <a:spcBef>
                <a:spcPct val="0"/>
              </a:spcBef>
            </a:pPr>
            <a:r>
              <a:rPr lang="en-US" sz="6750" spc="-135" dirty="0">
                <a:solidFill>
                  <a:srgbClr val="010101"/>
                </a:solidFill>
                <a:latin typeface="Montserrat Light Bold"/>
              </a:rPr>
              <a:t>01</a:t>
            </a:r>
          </a:p>
        </p:txBody>
      </p:sp>
      <p:sp>
        <p:nvSpPr>
          <p:cNvPr id="7" name="TextBox 7"/>
          <p:cNvSpPr txBox="1"/>
          <p:nvPr/>
        </p:nvSpPr>
        <p:spPr>
          <a:xfrm>
            <a:off x="7629607" y="5729418"/>
            <a:ext cx="3043919" cy="454966"/>
          </a:xfrm>
          <a:prstGeom prst="rect">
            <a:avLst/>
          </a:prstGeom>
        </p:spPr>
        <p:txBody>
          <a:bodyPr lIns="0" tIns="0" rIns="0" bIns="0" rtlCol="0" anchor="t">
            <a:spAutoFit/>
          </a:bodyPr>
          <a:lstStyle/>
          <a:p>
            <a:pPr algn="ctr">
              <a:lnSpc>
                <a:spcPts val="3578"/>
              </a:lnSpc>
              <a:spcBef>
                <a:spcPct val="0"/>
              </a:spcBef>
            </a:pPr>
            <a:r>
              <a:rPr lang="en-US" sz="2556" spc="-51" dirty="0">
                <a:solidFill>
                  <a:srgbClr val="010101"/>
                </a:solidFill>
                <a:latin typeface="Montserrat Light Bold"/>
              </a:rPr>
              <a:t>Domaine </a:t>
            </a:r>
            <a:r>
              <a:rPr lang="en-US" sz="2556" spc="-51" dirty="0" err="1">
                <a:solidFill>
                  <a:srgbClr val="010101"/>
                </a:solidFill>
                <a:latin typeface="Montserrat Light Bold"/>
              </a:rPr>
              <a:t>d’étude</a:t>
            </a:r>
            <a:endParaRPr lang="en-US" sz="2556" spc="-51" dirty="0">
              <a:solidFill>
                <a:srgbClr val="010101"/>
              </a:solidFill>
              <a:latin typeface="Montserrat Light Bold"/>
            </a:endParaRPr>
          </a:p>
        </p:txBody>
      </p:sp>
      <p:sp>
        <p:nvSpPr>
          <p:cNvPr id="8" name="TextBox 8"/>
          <p:cNvSpPr txBox="1"/>
          <p:nvPr/>
        </p:nvSpPr>
        <p:spPr>
          <a:xfrm>
            <a:off x="8542838" y="4442205"/>
            <a:ext cx="1217457" cy="1213544"/>
          </a:xfrm>
          <a:prstGeom prst="rect">
            <a:avLst/>
          </a:prstGeom>
        </p:spPr>
        <p:txBody>
          <a:bodyPr lIns="0" tIns="0" rIns="0" bIns="0" rtlCol="0" anchor="t">
            <a:spAutoFit/>
          </a:bodyPr>
          <a:lstStyle/>
          <a:p>
            <a:pPr algn="ctr">
              <a:lnSpc>
                <a:spcPts val="9450"/>
              </a:lnSpc>
              <a:spcBef>
                <a:spcPct val="0"/>
              </a:spcBef>
            </a:pPr>
            <a:r>
              <a:rPr lang="en-US" sz="6750" spc="-135" dirty="0">
                <a:solidFill>
                  <a:srgbClr val="010101"/>
                </a:solidFill>
                <a:latin typeface="Montserrat Light Bold"/>
              </a:rPr>
              <a:t>02</a:t>
            </a:r>
          </a:p>
        </p:txBody>
      </p:sp>
      <p:sp>
        <p:nvSpPr>
          <p:cNvPr id="9" name="TextBox 9"/>
          <p:cNvSpPr txBox="1"/>
          <p:nvPr/>
        </p:nvSpPr>
        <p:spPr>
          <a:xfrm>
            <a:off x="11163864" y="5783398"/>
            <a:ext cx="3390336" cy="888898"/>
          </a:xfrm>
          <a:prstGeom prst="rect">
            <a:avLst/>
          </a:prstGeom>
        </p:spPr>
        <p:txBody>
          <a:bodyPr wrap="square" lIns="0" tIns="0" rIns="0" bIns="0" rtlCol="0" anchor="t">
            <a:spAutoFit/>
          </a:bodyPr>
          <a:lstStyle/>
          <a:p>
            <a:pPr algn="ctr">
              <a:lnSpc>
                <a:spcPts val="3578"/>
              </a:lnSpc>
            </a:pPr>
            <a:r>
              <a:rPr lang="en-US" sz="2556" spc="-51" dirty="0" err="1">
                <a:solidFill>
                  <a:srgbClr val="010101"/>
                </a:solidFill>
                <a:latin typeface="Montserrat Light Bold"/>
              </a:rPr>
              <a:t>Approche</a:t>
            </a:r>
            <a:r>
              <a:rPr lang="en-US" sz="2556" spc="-51" dirty="0">
                <a:solidFill>
                  <a:srgbClr val="010101"/>
                </a:solidFill>
                <a:latin typeface="Montserrat Light Bold"/>
              </a:rPr>
              <a:t> </a:t>
            </a:r>
            <a:r>
              <a:rPr lang="en-US" sz="2556" spc="-51" dirty="0" err="1">
                <a:solidFill>
                  <a:srgbClr val="010101"/>
                </a:solidFill>
                <a:latin typeface="Montserrat Light Bold"/>
              </a:rPr>
              <a:t>proposée</a:t>
            </a:r>
            <a:endParaRPr lang="en-US" sz="2556" spc="-51" dirty="0">
              <a:solidFill>
                <a:srgbClr val="010101"/>
              </a:solidFill>
              <a:latin typeface="Montserrat Light Bold"/>
            </a:endParaRPr>
          </a:p>
          <a:p>
            <a:pPr algn="ctr">
              <a:lnSpc>
                <a:spcPts val="3578"/>
              </a:lnSpc>
              <a:spcBef>
                <a:spcPct val="0"/>
              </a:spcBef>
            </a:pPr>
            <a:endParaRPr lang="en-US" sz="2556" spc="-51" dirty="0">
              <a:solidFill>
                <a:srgbClr val="010101"/>
              </a:solidFill>
              <a:latin typeface="Montserrat Light Bold"/>
            </a:endParaRPr>
          </a:p>
        </p:txBody>
      </p:sp>
      <p:sp>
        <p:nvSpPr>
          <p:cNvPr id="10" name="TextBox 10"/>
          <p:cNvSpPr txBox="1"/>
          <p:nvPr/>
        </p:nvSpPr>
        <p:spPr>
          <a:xfrm>
            <a:off x="12077095" y="4496184"/>
            <a:ext cx="1217457" cy="1213544"/>
          </a:xfrm>
          <a:prstGeom prst="rect">
            <a:avLst/>
          </a:prstGeom>
        </p:spPr>
        <p:txBody>
          <a:bodyPr lIns="0" tIns="0" rIns="0" bIns="0" rtlCol="0" anchor="t">
            <a:spAutoFit/>
          </a:bodyPr>
          <a:lstStyle/>
          <a:p>
            <a:pPr algn="ctr">
              <a:lnSpc>
                <a:spcPts val="9450"/>
              </a:lnSpc>
              <a:spcBef>
                <a:spcPct val="0"/>
              </a:spcBef>
            </a:pPr>
            <a:r>
              <a:rPr lang="en-US" sz="6750" spc="-135" dirty="0">
                <a:solidFill>
                  <a:srgbClr val="010101"/>
                </a:solidFill>
                <a:latin typeface="Montserrat Light Bold"/>
              </a:rPr>
              <a:t>03</a:t>
            </a:r>
          </a:p>
        </p:txBody>
      </p:sp>
      <p:sp>
        <p:nvSpPr>
          <p:cNvPr id="11" name="TextBox 11"/>
          <p:cNvSpPr txBox="1"/>
          <p:nvPr/>
        </p:nvSpPr>
        <p:spPr>
          <a:xfrm>
            <a:off x="4098118" y="8721299"/>
            <a:ext cx="3043919" cy="906592"/>
          </a:xfrm>
          <a:prstGeom prst="rect">
            <a:avLst/>
          </a:prstGeom>
        </p:spPr>
        <p:txBody>
          <a:bodyPr lIns="0" tIns="0" rIns="0" bIns="0" rtlCol="0" anchor="t">
            <a:spAutoFit/>
          </a:bodyPr>
          <a:lstStyle/>
          <a:p>
            <a:pPr algn="ctr">
              <a:lnSpc>
                <a:spcPts val="3578"/>
              </a:lnSpc>
            </a:pPr>
            <a:r>
              <a:rPr lang="en-US" sz="2556" spc="-51" dirty="0" err="1">
                <a:solidFill>
                  <a:srgbClr val="010101"/>
                </a:solidFill>
                <a:latin typeface="Montserrat Light Bold"/>
              </a:rPr>
              <a:t>Résultats</a:t>
            </a:r>
            <a:endParaRPr lang="en-US" sz="2556" spc="-51" dirty="0">
              <a:solidFill>
                <a:srgbClr val="010101"/>
              </a:solidFill>
              <a:latin typeface="Montserrat Light Bold"/>
            </a:endParaRPr>
          </a:p>
          <a:p>
            <a:pPr algn="ctr">
              <a:lnSpc>
                <a:spcPts val="3578"/>
              </a:lnSpc>
              <a:spcBef>
                <a:spcPct val="0"/>
              </a:spcBef>
            </a:pPr>
            <a:endParaRPr lang="en-US" sz="2556" spc="-51" dirty="0">
              <a:solidFill>
                <a:srgbClr val="010101"/>
              </a:solidFill>
              <a:latin typeface="Montserrat Light Bold"/>
            </a:endParaRPr>
          </a:p>
        </p:txBody>
      </p:sp>
      <p:sp>
        <p:nvSpPr>
          <p:cNvPr id="12" name="TextBox 12"/>
          <p:cNvSpPr txBox="1"/>
          <p:nvPr/>
        </p:nvSpPr>
        <p:spPr>
          <a:xfrm>
            <a:off x="5011349" y="7434086"/>
            <a:ext cx="1217457" cy="1213544"/>
          </a:xfrm>
          <a:prstGeom prst="rect">
            <a:avLst/>
          </a:prstGeom>
        </p:spPr>
        <p:txBody>
          <a:bodyPr lIns="0" tIns="0" rIns="0" bIns="0" rtlCol="0" anchor="t">
            <a:spAutoFit/>
          </a:bodyPr>
          <a:lstStyle/>
          <a:p>
            <a:pPr algn="ctr">
              <a:lnSpc>
                <a:spcPts val="9450"/>
              </a:lnSpc>
              <a:spcBef>
                <a:spcPct val="0"/>
              </a:spcBef>
            </a:pPr>
            <a:r>
              <a:rPr lang="en-US" sz="6750" spc="-135" dirty="0">
                <a:solidFill>
                  <a:srgbClr val="010101"/>
                </a:solidFill>
                <a:latin typeface="Montserrat Light Bold"/>
              </a:rPr>
              <a:t>04</a:t>
            </a:r>
          </a:p>
        </p:txBody>
      </p:sp>
      <p:sp>
        <p:nvSpPr>
          <p:cNvPr id="13" name="TextBox 13"/>
          <p:cNvSpPr txBox="1"/>
          <p:nvPr/>
        </p:nvSpPr>
        <p:spPr>
          <a:xfrm>
            <a:off x="7904237" y="8775279"/>
            <a:ext cx="2494659" cy="888898"/>
          </a:xfrm>
          <a:prstGeom prst="rect">
            <a:avLst/>
          </a:prstGeom>
        </p:spPr>
        <p:txBody>
          <a:bodyPr wrap="square" lIns="0" tIns="0" rIns="0" bIns="0" rtlCol="0" anchor="t">
            <a:spAutoFit/>
          </a:bodyPr>
          <a:lstStyle/>
          <a:p>
            <a:pPr algn="ctr">
              <a:lnSpc>
                <a:spcPts val="3578"/>
              </a:lnSpc>
            </a:pPr>
            <a:r>
              <a:rPr lang="en-US" sz="2556" spc="-51" dirty="0" err="1">
                <a:solidFill>
                  <a:srgbClr val="010101"/>
                </a:solidFill>
                <a:latin typeface="Montserrat Light Bold"/>
              </a:rPr>
              <a:t>Modèle</a:t>
            </a:r>
            <a:r>
              <a:rPr lang="en-US" sz="2556" spc="-51" dirty="0">
                <a:solidFill>
                  <a:srgbClr val="010101"/>
                </a:solidFill>
                <a:latin typeface="Montserrat Light Bold"/>
              </a:rPr>
              <a:t> </a:t>
            </a:r>
            <a:r>
              <a:rPr lang="en-US" sz="2556" spc="-51" dirty="0" err="1">
                <a:solidFill>
                  <a:srgbClr val="010101"/>
                </a:solidFill>
                <a:latin typeface="Montserrat Light Bold"/>
              </a:rPr>
              <a:t>retenu</a:t>
            </a:r>
            <a:r>
              <a:rPr lang="en-US" sz="2556" spc="-51" dirty="0">
                <a:solidFill>
                  <a:srgbClr val="010101"/>
                </a:solidFill>
                <a:latin typeface="Montserrat Light Bold"/>
              </a:rPr>
              <a:t> </a:t>
            </a:r>
          </a:p>
          <a:p>
            <a:pPr algn="ctr">
              <a:lnSpc>
                <a:spcPts val="3578"/>
              </a:lnSpc>
              <a:spcBef>
                <a:spcPct val="0"/>
              </a:spcBef>
            </a:pPr>
            <a:endParaRPr lang="en-US" sz="2556" spc="-51" dirty="0">
              <a:solidFill>
                <a:srgbClr val="010101"/>
              </a:solidFill>
              <a:latin typeface="Montserrat Light Bold"/>
            </a:endParaRPr>
          </a:p>
        </p:txBody>
      </p:sp>
      <p:sp>
        <p:nvSpPr>
          <p:cNvPr id="14" name="TextBox 14"/>
          <p:cNvSpPr txBox="1"/>
          <p:nvPr/>
        </p:nvSpPr>
        <p:spPr>
          <a:xfrm>
            <a:off x="8540071" y="7434086"/>
            <a:ext cx="1217457" cy="1213544"/>
          </a:xfrm>
          <a:prstGeom prst="rect">
            <a:avLst/>
          </a:prstGeom>
        </p:spPr>
        <p:txBody>
          <a:bodyPr lIns="0" tIns="0" rIns="0" bIns="0" rtlCol="0" anchor="t">
            <a:spAutoFit/>
          </a:bodyPr>
          <a:lstStyle/>
          <a:p>
            <a:pPr algn="ctr">
              <a:lnSpc>
                <a:spcPts val="9450"/>
              </a:lnSpc>
              <a:spcBef>
                <a:spcPct val="0"/>
              </a:spcBef>
            </a:pPr>
            <a:r>
              <a:rPr lang="en-US" sz="6750" spc="-135" dirty="0">
                <a:solidFill>
                  <a:srgbClr val="010101"/>
                </a:solidFill>
                <a:latin typeface="Montserrat Light Bold"/>
              </a:rPr>
              <a:t>05</a:t>
            </a:r>
          </a:p>
        </p:txBody>
      </p:sp>
      <p:sp>
        <p:nvSpPr>
          <p:cNvPr id="15" name="TextBox 15"/>
          <p:cNvSpPr txBox="1"/>
          <p:nvPr/>
        </p:nvSpPr>
        <p:spPr>
          <a:xfrm>
            <a:off x="11161097" y="8775279"/>
            <a:ext cx="3043919" cy="906592"/>
          </a:xfrm>
          <a:prstGeom prst="rect">
            <a:avLst/>
          </a:prstGeom>
        </p:spPr>
        <p:txBody>
          <a:bodyPr lIns="0" tIns="0" rIns="0" bIns="0" rtlCol="0" anchor="t">
            <a:spAutoFit/>
          </a:bodyPr>
          <a:lstStyle/>
          <a:p>
            <a:pPr algn="ctr">
              <a:lnSpc>
                <a:spcPts val="3578"/>
              </a:lnSpc>
            </a:pPr>
            <a:r>
              <a:rPr lang="en-US" sz="2556" spc="-51" dirty="0">
                <a:solidFill>
                  <a:srgbClr val="010101"/>
                </a:solidFill>
                <a:latin typeface="Montserrat Light Bold"/>
              </a:rPr>
              <a:t>Conclusion</a:t>
            </a:r>
          </a:p>
          <a:p>
            <a:pPr algn="ctr">
              <a:lnSpc>
                <a:spcPts val="3578"/>
              </a:lnSpc>
              <a:spcBef>
                <a:spcPct val="0"/>
              </a:spcBef>
            </a:pPr>
            <a:endParaRPr lang="en-US" sz="2556" spc="-51" dirty="0">
              <a:solidFill>
                <a:srgbClr val="010101"/>
              </a:solidFill>
              <a:latin typeface="Montserrat Light Bold"/>
            </a:endParaRPr>
          </a:p>
        </p:txBody>
      </p:sp>
      <p:sp>
        <p:nvSpPr>
          <p:cNvPr id="16" name="TextBox 16"/>
          <p:cNvSpPr txBox="1"/>
          <p:nvPr/>
        </p:nvSpPr>
        <p:spPr>
          <a:xfrm>
            <a:off x="12077095" y="7434086"/>
            <a:ext cx="1217457" cy="1213544"/>
          </a:xfrm>
          <a:prstGeom prst="rect">
            <a:avLst/>
          </a:prstGeom>
        </p:spPr>
        <p:txBody>
          <a:bodyPr lIns="0" tIns="0" rIns="0" bIns="0" rtlCol="0" anchor="t">
            <a:spAutoFit/>
          </a:bodyPr>
          <a:lstStyle/>
          <a:p>
            <a:pPr algn="ctr">
              <a:lnSpc>
                <a:spcPts val="9450"/>
              </a:lnSpc>
              <a:spcBef>
                <a:spcPct val="0"/>
              </a:spcBef>
            </a:pPr>
            <a:r>
              <a:rPr lang="en-US" sz="6750" spc="-135" dirty="0">
                <a:solidFill>
                  <a:srgbClr val="010101"/>
                </a:solidFill>
                <a:latin typeface="Montserrat Light Bold"/>
              </a:rPr>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aphicFrame>
        <p:nvGraphicFramePr>
          <p:cNvPr id="3" name="Table 3"/>
          <p:cNvGraphicFramePr>
            <a:graphicFrameLocks noGrp="1"/>
          </p:cNvGraphicFramePr>
          <p:nvPr/>
        </p:nvGraphicFramePr>
        <p:xfrm>
          <a:off x="2207776" y="2800176"/>
          <a:ext cx="13970330" cy="5314949"/>
        </p:xfrm>
        <a:graphic>
          <a:graphicData uri="http://schemas.openxmlformats.org/drawingml/2006/table">
            <a:tbl>
              <a:tblPr/>
              <a:tblGrid>
                <a:gridCol w="6985165">
                  <a:extLst>
                    <a:ext uri="{9D8B030D-6E8A-4147-A177-3AD203B41FA5}">
                      <a16:colId xmlns:a16="http://schemas.microsoft.com/office/drawing/2014/main" val="20000"/>
                    </a:ext>
                  </a:extLst>
                </a:gridCol>
                <a:gridCol w="6985165">
                  <a:extLst>
                    <a:ext uri="{9D8B030D-6E8A-4147-A177-3AD203B41FA5}">
                      <a16:colId xmlns:a16="http://schemas.microsoft.com/office/drawing/2014/main" val="20001"/>
                    </a:ext>
                  </a:extLst>
                </a:gridCol>
              </a:tblGrid>
              <a:tr h="796283">
                <a:tc>
                  <a:txBody>
                    <a:bodyPr/>
                    <a:lstStyle/>
                    <a:p>
                      <a:pPr algn="l">
                        <a:lnSpc>
                          <a:spcPts val="2800"/>
                        </a:lnSpc>
                        <a:defRPr/>
                      </a:pPr>
                      <a:r>
                        <a:rPr lang="en-US" sz="2000">
                          <a:solidFill>
                            <a:srgbClr val="000000"/>
                          </a:solidFill>
                          <a:latin typeface="Open Sauce"/>
                        </a:rPr>
                        <a:t>Ensemble de données :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uce"/>
                        </a:rPr>
                        <a:t>Score silhouette :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06222">
                <a:tc>
                  <a:txBody>
                    <a:bodyPr/>
                    <a:lstStyle/>
                    <a:p>
                      <a:pPr algn="l">
                        <a:lnSpc>
                          <a:spcPts val="2800"/>
                        </a:lnSpc>
                        <a:defRPr/>
                      </a:pPr>
                      <a:r>
                        <a:rPr lang="en-US" sz="2000">
                          <a:solidFill>
                            <a:srgbClr val="000000"/>
                          </a:solidFill>
                          <a:latin typeface="Open Sauce"/>
                        </a:rPr>
                        <a:t>Ensemble de donnée 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000000"/>
                          </a:solidFill>
                          <a:latin typeface="Open Sauce"/>
                        </a:rPr>
                        <a:t>  0.81</a:t>
                      </a:r>
                    </a:p>
                    <a:p>
                      <a:pPr>
                        <a:lnSpc>
                          <a:spcPts val="2800"/>
                        </a:lnSpc>
                      </a:pPr>
                      <a:r>
                        <a:rPr lang="en-US" sz="2000">
                          <a:solidFill>
                            <a:srgbClr val="000000"/>
                          </a:solidFill>
                          <a:latin typeface="Open Sauce"/>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06222">
                <a:tc>
                  <a:txBody>
                    <a:bodyPr/>
                    <a:lstStyle/>
                    <a:p>
                      <a:pPr algn="l">
                        <a:lnSpc>
                          <a:spcPts val="2800"/>
                        </a:lnSpc>
                        <a:defRPr/>
                      </a:pPr>
                      <a:r>
                        <a:rPr lang="en-US" sz="2000">
                          <a:solidFill>
                            <a:srgbClr val="000000"/>
                          </a:solidFill>
                          <a:latin typeface="Open Sauce"/>
                        </a:rPr>
                        <a:t>Ensemble de données 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000000"/>
                          </a:solidFill>
                          <a:latin typeface="Open Sauce"/>
                        </a:rPr>
                        <a:t>  0.75</a:t>
                      </a:r>
                    </a:p>
                    <a:p>
                      <a:pPr>
                        <a:lnSpc>
                          <a:spcPts val="2800"/>
                        </a:lnSpc>
                      </a:pPr>
                      <a:r>
                        <a:rPr lang="en-US" sz="2000">
                          <a:solidFill>
                            <a:srgbClr val="000000"/>
                          </a:solidFill>
                          <a:latin typeface="Open Sauce"/>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06222">
                <a:tc>
                  <a:txBody>
                    <a:bodyPr/>
                    <a:lstStyle/>
                    <a:p>
                      <a:pPr algn="l">
                        <a:lnSpc>
                          <a:spcPts val="2800"/>
                        </a:lnSpc>
                        <a:defRPr/>
                      </a:pPr>
                      <a:r>
                        <a:rPr lang="en-US" sz="2000">
                          <a:solidFill>
                            <a:srgbClr val="000000"/>
                          </a:solidFill>
                          <a:latin typeface="Open Sauce"/>
                        </a:rPr>
                        <a:t>Ensemble de données 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endParaRPr lang="en-US" sz="1100"/>
                    </a:p>
                    <a:p>
                      <a:pPr>
                        <a:lnSpc>
                          <a:spcPts val="2800"/>
                        </a:lnSpc>
                      </a:pPr>
                      <a:r>
                        <a:rPr lang="en-US" sz="2000">
                          <a:solidFill>
                            <a:srgbClr val="000000"/>
                          </a:solidFill>
                          <a:latin typeface="Open Sauce"/>
                        </a:rPr>
                        <a:t>  0.51</a:t>
                      </a:r>
                    </a:p>
                    <a:p>
                      <a:pPr>
                        <a:lnSpc>
                          <a:spcPts val="2800"/>
                        </a:lnSpc>
                      </a:pPr>
                      <a:r>
                        <a:rPr lang="en-US" sz="2000">
                          <a:solidFill>
                            <a:srgbClr val="000000"/>
                          </a:solidFill>
                          <a:latin typeface="Open Sauce"/>
                        </a:rPr>
                        <a:t>  </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3438173" y="952500"/>
            <a:ext cx="11411655" cy="1082040"/>
          </a:xfrm>
          <a:prstGeom prst="rect">
            <a:avLst/>
          </a:prstGeom>
        </p:spPr>
        <p:txBody>
          <a:bodyPr lIns="0" tIns="0" rIns="0" bIns="0" rtlCol="0" anchor="t">
            <a:spAutoFit/>
          </a:bodyPr>
          <a:lstStyle/>
          <a:p>
            <a:pPr algn="ctr">
              <a:lnSpc>
                <a:spcPts val="4200"/>
              </a:lnSpc>
            </a:pPr>
            <a:r>
              <a:rPr lang="en-US" sz="2800" spc="274">
                <a:solidFill>
                  <a:srgbClr val="000000"/>
                </a:solidFill>
                <a:latin typeface="Montserrat Light Bold"/>
              </a:rPr>
              <a:t>Apprentissage non supervisé : K-Means</a:t>
            </a:r>
          </a:p>
          <a:p>
            <a:pPr algn="ctr">
              <a:lnSpc>
                <a:spcPts val="4200"/>
              </a:lnSpc>
            </a:pPr>
            <a:r>
              <a:rPr lang="en-US" sz="2800" spc="274">
                <a:solidFill>
                  <a:srgbClr val="000000"/>
                </a:solidFill>
                <a:latin typeface="Montserrat Light Bold"/>
              </a:rPr>
              <a:t>Score silhouette</a:t>
            </a:r>
          </a:p>
        </p:txBody>
      </p:sp>
      <p:sp>
        <p:nvSpPr>
          <p:cNvPr id="5" name="Freeform 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6" name="TextBox 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7" name="Freeform 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8" name="TextBox 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9" name="Freeform 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10" name="TextBox 1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1" name="Freeform 1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12" name="TextBox 1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RÉSULTATS</a:t>
            </a:r>
          </a:p>
        </p:txBody>
      </p:sp>
      <p:sp>
        <p:nvSpPr>
          <p:cNvPr id="13" name="Freeform 1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14" name="TextBox 1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5" name="Freeform 15"/>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16" name="TextBox 1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dirty="0"/>
          </a:p>
        </p:txBody>
      </p:sp>
      <p:sp>
        <p:nvSpPr>
          <p:cNvPr id="3" name="Freeform 3"/>
          <p:cNvSpPr/>
          <p:nvPr/>
        </p:nvSpPr>
        <p:spPr>
          <a:xfrm>
            <a:off x="1066800" y="1654670"/>
            <a:ext cx="15209084" cy="7599330"/>
          </a:xfrm>
          <a:custGeom>
            <a:avLst/>
            <a:gdLst/>
            <a:ahLst/>
            <a:cxnLst/>
            <a:rect l="l" t="t" r="r" b="b"/>
            <a:pathLst>
              <a:path w="15209084" h="7599330">
                <a:moveTo>
                  <a:pt x="0" y="0"/>
                </a:moveTo>
                <a:lnTo>
                  <a:pt x="15209084" y="0"/>
                </a:lnTo>
                <a:lnTo>
                  <a:pt x="15209084" y="7599329"/>
                </a:lnTo>
                <a:lnTo>
                  <a:pt x="0" y="7599329"/>
                </a:lnTo>
                <a:lnTo>
                  <a:pt x="0" y="0"/>
                </a:lnTo>
                <a:close/>
              </a:path>
            </a:pathLst>
          </a:custGeom>
          <a:blipFill>
            <a:blip r:embed="rId3"/>
            <a:stretch>
              <a:fillRect/>
            </a:stretch>
          </a:blipFill>
        </p:spPr>
        <p:txBody>
          <a:bodyPr/>
          <a:lstStyle/>
          <a:p>
            <a:endParaRPr lang="fr-FR"/>
          </a:p>
        </p:txBody>
      </p:sp>
      <p:sp>
        <p:nvSpPr>
          <p:cNvPr id="4" name="TextBox 4"/>
          <p:cNvSpPr txBox="1"/>
          <p:nvPr/>
        </p:nvSpPr>
        <p:spPr>
          <a:xfrm>
            <a:off x="1475059" y="963169"/>
            <a:ext cx="15337883" cy="462915"/>
          </a:xfrm>
          <a:prstGeom prst="rect">
            <a:avLst/>
          </a:prstGeom>
        </p:spPr>
        <p:txBody>
          <a:bodyPr lIns="0" tIns="0" rIns="0" bIns="0" rtlCol="0" anchor="t">
            <a:spAutoFit/>
          </a:bodyPr>
          <a:lstStyle/>
          <a:p>
            <a:pPr algn="ctr">
              <a:lnSpc>
                <a:spcPts val="3750"/>
              </a:lnSpc>
            </a:pPr>
            <a:r>
              <a:rPr lang="en-US" sz="2500" spc="245" dirty="0" err="1">
                <a:solidFill>
                  <a:srgbClr val="000000"/>
                </a:solidFill>
                <a:latin typeface="Montserrat Light Bold"/>
              </a:rPr>
              <a:t>Apprentissage</a:t>
            </a:r>
            <a:r>
              <a:rPr lang="en-US" sz="2500" spc="245" dirty="0">
                <a:solidFill>
                  <a:srgbClr val="000000"/>
                </a:solidFill>
                <a:latin typeface="Montserrat Light Bold"/>
              </a:rPr>
              <a:t> </a:t>
            </a:r>
            <a:r>
              <a:rPr lang="en-US" sz="2500" spc="245" dirty="0" err="1">
                <a:solidFill>
                  <a:srgbClr val="000000"/>
                </a:solidFill>
                <a:latin typeface="Montserrat Light Bold"/>
              </a:rPr>
              <a:t>supervisé</a:t>
            </a:r>
            <a:r>
              <a:rPr lang="en-US" sz="2500" spc="245" dirty="0">
                <a:solidFill>
                  <a:srgbClr val="000000"/>
                </a:solidFill>
                <a:latin typeface="Montserrat Light Bold"/>
              </a:rPr>
              <a:t> - Ensemble de </a:t>
            </a:r>
            <a:r>
              <a:rPr lang="en-US" sz="2500" spc="245" dirty="0" err="1">
                <a:solidFill>
                  <a:srgbClr val="000000"/>
                </a:solidFill>
                <a:latin typeface="Montserrat Light Bold"/>
              </a:rPr>
              <a:t>données</a:t>
            </a:r>
            <a:r>
              <a:rPr lang="en-US" sz="2500" spc="245" dirty="0">
                <a:solidFill>
                  <a:srgbClr val="000000"/>
                </a:solidFill>
                <a:latin typeface="Montserrat Light Bold"/>
              </a:rPr>
              <a:t> 1 :</a:t>
            </a:r>
          </a:p>
        </p:txBody>
      </p:sp>
      <p:sp>
        <p:nvSpPr>
          <p:cNvPr id="5" name="Freeform 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6" name="TextBox 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7" name="Freeform 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8" name="TextBox 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9" name="Freeform 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0" name="TextBox 1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1" name="Freeform 1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12" name="TextBox 1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RÉSULTATS</a:t>
            </a:r>
          </a:p>
        </p:txBody>
      </p:sp>
      <p:sp>
        <p:nvSpPr>
          <p:cNvPr id="13" name="Freeform 1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4" name="TextBox 1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5" name="Freeform 15"/>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6" name="TextBox 1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17" name="Freeform 16">
            <a:extLst>
              <a:ext uri="{FF2B5EF4-FFF2-40B4-BE49-F238E27FC236}">
                <a16:creationId xmlns:a16="http://schemas.microsoft.com/office/drawing/2014/main" id="{C679D0EF-89BD-3F0C-DE79-6A9C68DEEDB7}"/>
              </a:ext>
            </a:extLst>
          </p:cNvPr>
          <p:cNvSpPr/>
          <p:nvPr/>
        </p:nvSpPr>
        <p:spPr>
          <a:xfrm>
            <a:off x="1066364" y="1624317"/>
            <a:ext cx="15209520" cy="7599045"/>
          </a:xfrm>
          <a:custGeom>
            <a:avLst/>
            <a:gdLst/>
            <a:ahLst/>
            <a:cxnLst/>
            <a:rect l="l" t="t" r="r" b="b"/>
            <a:pathLst>
              <a:path w="15209520" h="7599045">
                <a:moveTo>
                  <a:pt x="0" y="0"/>
                </a:moveTo>
                <a:lnTo>
                  <a:pt x="15209520" y="0"/>
                </a:lnTo>
                <a:lnTo>
                  <a:pt x="15209520" y="7599045"/>
                </a:lnTo>
                <a:lnTo>
                  <a:pt x="0" y="7599045"/>
                </a:lnTo>
                <a:lnTo>
                  <a:pt x="0" y="0"/>
                </a:lnTo>
                <a:close/>
              </a:path>
            </a:pathLst>
          </a:custGeom>
          <a:blipFill>
            <a:blip r:embed="rId8"/>
            <a:stretch>
              <a:fillRect b="-6"/>
            </a:stretch>
          </a:blipFill>
        </p:spPr>
        <p:txBody>
          <a:bodyPr/>
          <a:lstStyle/>
          <a:p>
            <a:endParaRPr lang="fr-FR"/>
          </a:p>
        </p:txBody>
      </p:sp>
      <p:sp>
        <p:nvSpPr>
          <p:cNvPr id="18" name="Freeform 16">
            <a:extLst>
              <a:ext uri="{FF2B5EF4-FFF2-40B4-BE49-F238E27FC236}">
                <a16:creationId xmlns:a16="http://schemas.microsoft.com/office/drawing/2014/main" id="{674B8B11-5B1D-CA3F-ECF3-099A449AD3B8}"/>
              </a:ext>
            </a:extLst>
          </p:cNvPr>
          <p:cNvSpPr/>
          <p:nvPr/>
        </p:nvSpPr>
        <p:spPr>
          <a:xfrm>
            <a:off x="1066364" y="1719031"/>
            <a:ext cx="15209520" cy="7599045"/>
          </a:xfrm>
          <a:custGeom>
            <a:avLst/>
            <a:gdLst/>
            <a:ahLst/>
            <a:cxnLst/>
            <a:rect l="l" t="t" r="r" b="b"/>
            <a:pathLst>
              <a:path w="15209520" h="7599045">
                <a:moveTo>
                  <a:pt x="0" y="0"/>
                </a:moveTo>
                <a:lnTo>
                  <a:pt x="15209520" y="0"/>
                </a:lnTo>
                <a:lnTo>
                  <a:pt x="15209520" y="7599045"/>
                </a:lnTo>
                <a:lnTo>
                  <a:pt x="0" y="7599045"/>
                </a:lnTo>
                <a:lnTo>
                  <a:pt x="0" y="0"/>
                </a:lnTo>
                <a:close/>
              </a:path>
            </a:pathLst>
          </a:custGeom>
          <a:blipFill>
            <a:blip r:embed="rId9"/>
            <a:stretch>
              <a:fillRect b="-143"/>
            </a:stretch>
          </a:blipFill>
        </p:spPr>
        <p:txBody>
          <a:bodyPr/>
          <a:lstStyle/>
          <a:p>
            <a:endParaRPr lang="fr-FR"/>
          </a:p>
        </p:txBody>
      </p:sp>
      <p:sp>
        <p:nvSpPr>
          <p:cNvPr id="19" name="TextBox 3">
            <a:extLst>
              <a:ext uri="{FF2B5EF4-FFF2-40B4-BE49-F238E27FC236}">
                <a16:creationId xmlns:a16="http://schemas.microsoft.com/office/drawing/2014/main" id="{DD5EE510-C3EA-65AB-9036-039631C5BE8D}"/>
              </a:ext>
            </a:extLst>
          </p:cNvPr>
          <p:cNvSpPr txBox="1"/>
          <p:nvPr/>
        </p:nvSpPr>
        <p:spPr>
          <a:xfrm>
            <a:off x="1475058" y="960582"/>
            <a:ext cx="15337883" cy="462915"/>
          </a:xfrm>
          <a:prstGeom prst="rect">
            <a:avLst/>
          </a:prstGeom>
        </p:spPr>
        <p:txBody>
          <a:bodyPr lIns="0" tIns="0" rIns="0" bIns="0" rtlCol="0" anchor="t">
            <a:spAutoFit/>
          </a:bodyPr>
          <a:lstStyle/>
          <a:p>
            <a:pPr algn="ctr">
              <a:lnSpc>
                <a:spcPts val="3750"/>
              </a:lnSpc>
            </a:pPr>
            <a:r>
              <a:rPr lang="en-US" sz="2500" spc="245" dirty="0" err="1">
                <a:solidFill>
                  <a:srgbClr val="000000"/>
                </a:solidFill>
                <a:latin typeface="Montserrat Light Bold"/>
              </a:rPr>
              <a:t>Apprentissage</a:t>
            </a:r>
            <a:r>
              <a:rPr lang="en-US" sz="2500" spc="245" dirty="0">
                <a:solidFill>
                  <a:srgbClr val="000000"/>
                </a:solidFill>
                <a:latin typeface="Montserrat Light Bold"/>
              </a:rPr>
              <a:t> </a:t>
            </a:r>
            <a:r>
              <a:rPr lang="en-US" sz="2500" spc="245" dirty="0" err="1">
                <a:solidFill>
                  <a:srgbClr val="000000"/>
                </a:solidFill>
                <a:latin typeface="Montserrat Light Bold"/>
              </a:rPr>
              <a:t>supervisé</a:t>
            </a:r>
            <a:r>
              <a:rPr lang="en-US" sz="2500" spc="245" dirty="0">
                <a:solidFill>
                  <a:srgbClr val="000000"/>
                </a:solidFill>
                <a:latin typeface="Montserrat Light Bold"/>
              </a:rPr>
              <a:t> - Ensemble de </a:t>
            </a:r>
            <a:r>
              <a:rPr lang="en-US" sz="2500" spc="245" dirty="0" err="1">
                <a:solidFill>
                  <a:srgbClr val="000000"/>
                </a:solidFill>
                <a:latin typeface="Montserrat Light Bold"/>
              </a:rPr>
              <a:t>données</a:t>
            </a:r>
            <a:r>
              <a:rPr lang="en-US" sz="2500" spc="245" dirty="0">
                <a:solidFill>
                  <a:srgbClr val="000000"/>
                </a:solidFill>
                <a:latin typeface="Montserrat Light Bold"/>
              </a:rPr>
              <a:t> 2 :</a:t>
            </a:r>
          </a:p>
        </p:txBody>
      </p:sp>
      <p:sp>
        <p:nvSpPr>
          <p:cNvPr id="20" name="TextBox 3">
            <a:extLst>
              <a:ext uri="{FF2B5EF4-FFF2-40B4-BE49-F238E27FC236}">
                <a16:creationId xmlns:a16="http://schemas.microsoft.com/office/drawing/2014/main" id="{771AF74B-5DFF-854A-70D2-E7F21E654FE4}"/>
              </a:ext>
            </a:extLst>
          </p:cNvPr>
          <p:cNvSpPr txBox="1"/>
          <p:nvPr/>
        </p:nvSpPr>
        <p:spPr>
          <a:xfrm>
            <a:off x="1475058" y="968924"/>
            <a:ext cx="15337883" cy="462915"/>
          </a:xfrm>
          <a:prstGeom prst="rect">
            <a:avLst/>
          </a:prstGeom>
        </p:spPr>
        <p:txBody>
          <a:bodyPr lIns="0" tIns="0" rIns="0" bIns="0" rtlCol="0" anchor="t">
            <a:spAutoFit/>
          </a:bodyPr>
          <a:lstStyle/>
          <a:p>
            <a:pPr algn="ctr">
              <a:lnSpc>
                <a:spcPts val="3750"/>
              </a:lnSpc>
            </a:pPr>
            <a:r>
              <a:rPr lang="en-US" sz="2500" spc="245" dirty="0" err="1">
                <a:solidFill>
                  <a:srgbClr val="000000"/>
                </a:solidFill>
                <a:latin typeface="Montserrat Light Bold"/>
              </a:rPr>
              <a:t>Apprentissage</a:t>
            </a:r>
            <a:r>
              <a:rPr lang="en-US" sz="2500" spc="245" dirty="0">
                <a:solidFill>
                  <a:srgbClr val="000000"/>
                </a:solidFill>
                <a:latin typeface="Montserrat Light Bold"/>
              </a:rPr>
              <a:t> </a:t>
            </a:r>
            <a:r>
              <a:rPr lang="en-US" sz="2500" spc="245" dirty="0" err="1">
                <a:solidFill>
                  <a:srgbClr val="000000"/>
                </a:solidFill>
                <a:latin typeface="Montserrat Light Bold"/>
              </a:rPr>
              <a:t>supervisé</a:t>
            </a:r>
            <a:r>
              <a:rPr lang="en-US" sz="2500" spc="245" dirty="0">
                <a:solidFill>
                  <a:srgbClr val="000000"/>
                </a:solidFill>
                <a:latin typeface="Montserrat Light Bold"/>
              </a:rPr>
              <a:t> - Ensemble de </a:t>
            </a:r>
            <a:r>
              <a:rPr lang="en-US" sz="2500" spc="245" dirty="0" err="1">
                <a:solidFill>
                  <a:srgbClr val="000000"/>
                </a:solidFill>
                <a:latin typeface="Montserrat Light Bold"/>
              </a:rPr>
              <a:t>données</a:t>
            </a:r>
            <a:r>
              <a:rPr lang="en-US" sz="2500" spc="245" dirty="0">
                <a:solidFill>
                  <a:srgbClr val="000000"/>
                </a:solidFill>
                <a:latin typeface="Montserrat Light Bold"/>
              </a:rPr>
              <a:t> 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p:bldP spid="4" grpId="1"/>
      <p:bldP spid="17" grpId="0" animBg="1"/>
      <p:bldP spid="17" grpId="1" animBg="1"/>
      <p:bldP spid="18" grpId="0" animBg="1"/>
      <p:bldP spid="18" grpId="1" animBg="1"/>
      <p:bldP spid="19" grpId="0"/>
      <p:bldP spid="19" grpId="1"/>
      <p:bldP spid="20" grpId="0"/>
      <p:bldP spid="20"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grpSp>
        <p:nvGrpSpPr>
          <p:cNvPr id="3" name="Group 3"/>
          <p:cNvGrpSpPr/>
          <p:nvPr/>
        </p:nvGrpSpPr>
        <p:grpSpPr>
          <a:xfrm>
            <a:off x="-1649388" y="858963"/>
            <a:ext cx="14745096" cy="1720250"/>
            <a:chOff x="0" y="0"/>
            <a:chExt cx="1876002" cy="218865"/>
          </a:xfrm>
        </p:grpSpPr>
        <p:sp>
          <p:nvSpPr>
            <p:cNvPr id="4" name="Freeform 4"/>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010101"/>
            </a:solidFill>
            <a:ln cap="sq">
              <a:noFill/>
              <a:prstDash val="solid"/>
              <a:miter/>
            </a:ln>
          </p:spPr>
          <p:txBody>
            <a:bodyPr/>
            <a:lstStyle/>
            <a:p>
              <a:endParaRPr lang="fr-FR"/>
            </a:p>
          </p:txBody>
        </p:sp>
        <p:sp>
          <p:nvSpPr>
            <p:cNvPr id="5" name="TextBox 5"/>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6" name="Group 6"/>
          <p:cNvGrpSpPr/>
          <p:nvPr/>
        </p:nvGrpSpPr>
        <p:grpSpPr>
          <a:xfrm>
            <a:off x="783121" y="2459606"/>
            <a:ext cx="4940039" cy="239215"/>
            <a:chOff x="0" y="0"/>
            <a:chExt cx="4519796" cy="218865"/>
          </a:xfrm>
        </p:grpSpPr>
        <p:sp>
          <p:nvSpPr>
            <p:cNvPr id="7" name="Freeform 7"/>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cap="sq">
              <a:noFill/>
              <a:prstDash val="solid"/>
              <a:miter/>
            </a:ln>
          </p:spPr>
          <p:txBody>
            <a:bodyPr/>
            <a:lstStyle/>
            <a:p>
              <a:endParaRPr lang="fr-FR"/>
            </a:p>
          </p:txBody>
        </p:sp>
        <p:sp>
          <p:nvSpPr>
            <p:cNvPr id="8" name="TextBox 8"/>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0731336" y="-187986"/>
            <a:ext cx="8278707" cy="965843"/>
            <a:chOff x="0" y="0"/>
            <a:chExt cx="1876002" cy="218865"/>
          </a:xfrm>
        </p:grpSpPr>
        <p:sp>
          <p:nvSpPr>
            <p:cNvPr id="10" name="Freeform 10"/>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txBody>
            <a:bodyPr/>
            <a:lstStyle/>
            <a:p>
              <a:endParaRPr lang="fr-FR"/>
            </a:p>
          </p:txBody>
        </p:sp>
        <p:sp>
          <p:nvSpPr>
            <p:cNvPr id="11" name="TextBox 11"/>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2" name="AutoShape 12"/>
          <p:cNvSpPr/>
          <p:nvPr/>
        </p:nvSpPr>
        <p:spPr>
          <a:xfrm>
            <a:off x="-384235" y="761315"/>
            <a:ext cx="11219989" cy="0"/>
          </a:xfrm>
          <a:prstGeom prst="line">
            <a:avLst/>
          </a:prstGeom>
          <a:ln w="28575" cap="flat">
            <a:gradFill>
              <a:gsLst>
                <a:gs pos="0">
                  <a:srgbClr val="696969">
                    <a:alpha val="72000"/>
                  </a:srgbClr>
                </a:gs>
                <a:gs pos="33333">
                  <a:srgbClr val="B4B4B4">
                    <a:alpha val="82500"/>
                  </a:srgbClr>
                </a:gs>
                <a:gs pos="66667">
                  <a:srgbClr val="EEEEEE">
                    <a:alpha val="70500"/>
                  </a:srgbClr>
                </a:gs>
                <a:gs pos="100000">
                  <a:srgbClr val="FBFBFB">
                    <a:alpha val="22000"/>
                  </a:srgbClr>
                </a:gs>
              </a:gsLst>
              <a:lin ang="0"/>
            </a:gradFill>
            <a:prstDash val="solid"/>
            <a:headEnd type="none" w="sm" len="sm"/>
            <a:tailEnd type="none" w="sm" len="sm"/>
          </a:ln>
        </p:spPr>
        <p:txBody>
          <a:bodyPr/>
          <a:lstStyle/>
          <a:p>
            <a:endParaRPr lang="fr-FR"/>
          </a:p>
        </p:txBody>
      </p:sp>
      <p:sp>
        <p:nvSpPr>
          <p:cNvPr id="13" name="TextBox 13"/>
          <p:cNvSpPr txBox="1"/>
          <p:nvPr/>
        </p:nvSpPr>
        <p:spPr>
          <a:xfrm>
            <a:off x="1681793" y="1430865"/>
            <a:ext cx="8082734" cy="1498791"/>
          </a:xfrm>
          <a:prstGeom prst="rect">
            <a:avLst/>
          </a:prstGeom>
        </p:spPr>
        <p:txBody>
          <a:bodyPr lIns="0" tIns="0" rIns="0" bIns="0" rtlCol="0" anchor="t">
            <a:spAutoFit/>
          </a:bodyPr>
          <a:lstStyle/>
          <a:p>
            <a:pPr algn="ctr">
              <a:lnSpc>
                <a:spcPts val="5991"/>
              </a:lnSpc>
            </a:pPr>
            <a:r>
              <a:rPr lang="en-US" sz="4341" spc="34">
                <a:solidFill>
                  <a:srgbClr val="FFFFFF"/>
                </a:solidFill>
                <a:latin typeface="Archivo Black"/>
              </a:rPr>
              <a:t>MODÈLE retenu</a:t>
            </a:r>
          </a:p>
          <a:p>
            <a:pPr marL="0" lvl="0" indent="0" algn="ctr">
              <a:lnSpc>
                <a:spcPts val="5991"/>
              </a:lnSpc>
              <a:spcBef>
                <a:spcPct val="0"/>
              </a:spcBef>
            </a:pPr>
            <a:endParaRPr lang="en-US" sz="4341" spc="34">
              <a:solidFill>
                <a:srgbClr val="FFFFFF"/>
              </a:solidFill>
              <a:latin typeface="Archivo Black"/>
            </a:endParaRPr>
          </a:p>
        </p:txBody>
      </p:sp>
      <p:sp>
        <p:nvSpPr>
          <p:cNvPr id="14" name="TextBox 14"/>
          <p:cNvSpPr txBox="1"/>
          <p:nvPr/>
        </p:nvSpPr>
        <p:spPr>
          <a:xfrm>
            <a:off x="1028700" y="3024906"/>
            <a:ext cx="16174742" cy="733425"/>
          </a:xfrm>
          <a:prstGeom prst="rect">
            <a:avLst/>
          </a:prstGeom>
        </p:spPr>
        <p:txBody>
          <a:bodyPr lIns="0" tIns="0" rIns="0" bIns="0" rtlCol="0" anchor="t">
            <a:spAutoFit/>
          </a:bodyPr>
          <a:lstStyle/>
          <a:p>
            <a:pPr>
              <a:lnSpc>
                <a:spcPts val="2999"/>
              </a:lnSpc>
              <a:spcBef>
                <a:spcPct val="0"/>
              </a:spcBef>
            </a:pPr>
            <a:r>
              <a:rPr lang="en-US" sz="2499">
                <a:solidFill>
                  <a:srgbClr val="000000"/>
                </a:solidFill>
                <a:latin typeface="Montserrat Bold"/>
              </a:rPr>
              <a:t>Les résultats de notre modèle retenu, Random Forest sont les suivants : les ensembles 1, 2 et 3 sont présentés respectivement:</a:t>
            </a:r>
          </a:p>
        </p:txBody>
      </p:sp>
      <p:sp>
        <p:nvSpPr>
          <p:cNvPr id="15" name="Freeform 15"/>
          <p:cNvSpPr/>
          <p:nvPr/>
        </p:nvSpPr>
        <p:spPr>
          <a:xfrm>
            <a:off x="3253140" y="5143500"/>
            <a:ext cx="11110919" cy="974642"/>
          </a:xfrm>
          <a:custGeom>
            <a:avLst/>
            <a:gdLst/>
            <a:ahLst/>
            <a:cxnLst/>
            <a:rect l="l" t="t" r="r" b="b"/>
            <a:pathLst>
              <a:path w="11110919" h="974642">
                <a:moveTo>
                  <a:pt x="0" y="0"/>
                </a:moveTo>
                <a:lnTo>
                  <a:pt x="11110919" y="0"/>
                </a:lnTo>
                <a:lnTo>
                  <a:pt x="11110919" y="974642"/>
                </a:lnTo>
                <a:lnTo>
                  <a:pt x="0" y="974642"/>
                </a:lnTo>
                <a:lnTo>
                  <a:pt x="0" y="0"/>
                </a:lnTo>
                <a:close/>
              </a:path>
            </a:pathLst>
          </a:custGeom>
          <a:blipFill>
            <a:blip r:embed="rId4"/>
            <a:stretch>
              <a:fillRect/>
            </a:stretch>
          </a:blipFill>
        </p:spPr>
        <p:txBody>
          <a:bodyPr/>
          <a:lstStyle/>
          <a:p>
            <a:endParaRPr lang="fr-FR"/>
          </a:p>
        </p:txBody>
      </p:sp>
      <p:sp>
        <p:nvSpPr>
          <p:cNvPr id="16" name="Freeform 16"/>
          <p:cNvSpPr/>
          <p:nvPr/>
        </p:nvSpPr>
        <p:spPr>
          <a:xfrm>
            <a:off x="3269722" y="6556292"/>
            <a:ext cx="11094336" cy="913726"/>
          </a:xfrm>
          <a:custGeom>
            <a:avLst/>
            <a:gdLst/>
            <a:ahLst/>
            <a:cxnLst/>
            <a:rect l="l" t="t" r="r" b="b"/>
            <a:pathLst>
              <a:path w="11094336" h="913726">
                <a:moveTo>
                  <a:pt x="0" y="0"/>
                </a:moveTo>
                <a:lnTo>
                  <a:pt x="11094337" y="0"/>
                </a:lnTo>
                <a:lnTo>
                  <a:pt x="11094337" y="913726"/>
                </a:lnTo>
                <a:lnTo>
                  <a:pt x="0" y="913726"/>
                </a:lnTo>
                <a:lnTo>
                  <a:pt x="0" y="0"/>
                </a:lnTo>
                <a:close/>
              </a:path>
            </a:pathLst>
          </a:custGeom>
          <a:blipFill>
            <a:blip r:embed="rId5"/>
            <a:stretch>
              <a:fillRect l="-2828" t="-1095" r="-2828"/>
            </a:stretch>
          </a:blipFill>
        </p:spPr>
        <p:txBody>
          <a:bodyPr/>
          <a:lstStyle/>
          <a:p>
            <a:endParaRPr lang="fr-FR"/>
          </a:p>
        </p:txBody>
      </p:sp>
      <p:sp>
        <p:nvSpPr>
          <p:cNvPr id="17" name="Freeform 17"/>
          <p:cNvSpPr/>
          <p:nvPr/>
        </p:nvSpPr>
        <p:spPr>
          <a:xfrm>
            <a:off x="3269722" y="7908168"/>
            <a:ext cx="11110919" cy="798022"/>
          </a:xfrm>
          <a:custGeom>
            <a:avLst/>
            <a:gdLst/>
            <a:ahLst/>
            <a:cxnLst/>
            <a:rect l="l" t="t" r="r" b="b"/>
            <a:pathLst>
              <a:path w="11110919" h="798022">
                <a:moveTo>
                  <a:pt x="0" y="0"/>
                </a:moveTo>
                <a:lnTo>
                  <a:pt x="11110919" y="0"/>
                </a:lnTo>
                <a:lnTo>
                  <a:pt x="11110919" y="798022"/>
                </a:lnTo>
                <a:lnTo>
                  <a:pt x="0" y="798022"/>
                </a:lnTo>
                <a:lnTo>
                  <a:pt x="0" y="0"/>
                </a:lnTo>
                <a:close/>
              </a:path>
            </a:pathLst>
          </a:custGeom>
          <a:blipFill>
            <a:blip r:embed="rId6"/>
            <a:stretch>
              <a:fillRect/>
            </a:stretch>
          </a:blipFill>
        </p:spPr>
        <p:txBody>
          <a:bodyPr/>
          <a:lstStyle/>
          <a:p>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dirty="0"/>
          </a:p>
        </p:txBody>
      </p:sp>
      <p:sp>
        <p:nvSpPr>
          <p:cNvPr id="4" name="TextBox 4"/>
          <p:cNvSpPr txBox="1"/>
          <p:nvPr/>
        </p:nvSpPr>
        <p:spPr>
          <a:xfrm>
            <a:off x="1471393" y="1049701"/>
            <a:ext cx="16174742" cy="367729"/>
          </a:xfrm>
          <a:prstGeom prst="rect">
            <a:avLst/>
          </a:prstGeom>
        </p:spPr>
        <p:txBody>
          <a:bodyPr lIns="0" tIns="0" rIns="0" bIns="0" rtlCol="0" anchor="t">
            <a:spAutoFit/>
          </a:bodyPr>
          <a:lstStyle/>
          <a:p>
            <a:pPr>
              <a:lnSpc>
                <a:spcPts val="2999"/>
              </a:lnSpc>
              <a:spcBef>
                <a:spcPct val="0"/>
              </a:spcBef>
            </a:pPr>
            <a:r>
              <a:rPr lang="en-US" sz="2499" dirty="0">
                <a:solidFill>
                  <a:srgbClr val="000000"/>
                </a:solidFill>
                <a:latin typeface="Montserrat Bold"/>
              </a:rPr>
              <a:t>- Pour de grands ensembles de </a:t>
            </a:r>
            <a:r>
              <a:rPr lang="en-US" sz="2499" dirty="0" err="1">
                <a:solidFill>
                  <a:srgbClr val="000000"/>
                </a:solidFill>
                <a:latin typeface="Montserrat Bold"/>
              </a:rPr>
              <a:t>données</a:t>
            </a:r>
            <a:endParaRPr lang="en-US" sz="2499" dirty="0">
              <a:solidFill>
                <a:srgbClr val="000000"/>
              </a:solidFill>
              <a:latin typeface="Montserrat Bold"/>
            </a:endParaRPr>
          </a:p>
        </p:txBody>
      </p:sp>
      <p:sp>
        <p:nvSpPr>
          <p:cNvPr id="5" name="Freeform 5"/>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6" name="TextBox 6"/>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7" name="Freeform 7"/>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8" name="TextBox 8"/>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9" name="Freeform 9"/>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0" name="TextBox 10"/>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1" name="Freeform 11"/>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2" name="TextBox 12"/>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3" name="Freeform 13"/>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14" name="TextBox 1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MODÈLE RETENU</a:t>
            </a:r>
          </a:p>
        </p:txBody>
      </p:sp>
      <p:sp>
        <p:nvSpPr>
          <p:cNvPr id="15" name="Freeform 15"/>
          <p:cNvSpPr/>
          <p:nvPr/>
        </p:nvSpPr>
        <p:spPr>
          <a:xfrm>
            <a:off x="14336441" y="326571"/>
            <a:ext cx="2465659" cy="507147"/>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6" name="TextBox 16"/>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17" name="Rectangle 16">
            <a:extLst>
              <a:ext uri="{FF2B5EF4-FFF2-40B4-BE49-F238E27FC236}">
                <a16:creationId xmlns:a16="http://schemas.microsoft.com/office/drawing/2014/main" id="{E4DF83CE-FA08-C6FC-2854-01C1DD43C963}"/>
              </a:ext>
            </a:extLst>
          </p:cNvPr>
          <p:cNvSpPr/>
          <p:nvPr/>
        </p:nvSpPr>
        <p:spPr>
          <a:xfrm>
            <a:off x="824671" y="2578587"/>
            <a:ext cx="1066800" cy="6362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470C9C70-C575-4413-2C27-85294ADCD7A1}"/>
              </a:ext>
            </a:extLst>
          </p:cNvPr>
          <p:cNvSpPr/>
          <p:nvPr/>
        </p:nvSpPr>
        <p:spPr>
          <a:xfrm>
            <a:off x="2819400" y="3900713"/>
            <a:ext cx="903559" cy="50380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9C8565F-13C3-DEA9-BB66-21A36F858459}"/>
              </a:ext>
            </a:extLst>
          </p:cNvPr>
          <p:cNvSpPr/>
          <p:nvPr/>
        </p:nvSpPr>
        <p:spPr>
          <a:xfrm>
            <a:off x="4775200" y="3916630"/>
            <a:ext cx="1399554" cy="50380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atin typeface="Montserrat Bold" panose="020B0604020202020204" charset="0"/>
              </a:rPr>
              <a:t>Avec 32 Filtres</a:t>
            </a:r>
          </a:p>
          <a:p>
            <a:pPr algn="ctr"/>
            <a:endParaRPr lang="fr-FR" sz="2000" dirty="0">
              <a:latin typeface="Montserrat Bold" panose="020B0604020202020204" charset="0"/>
            </a:endParaRPr>
          </a:p>
          <a:p>
            <a:pPr algn="ctr"/>
            <a:r>
              <a:rPr lang="fr-FR" sz="2000" dirty="0">
                <a:latin typeface="Montserrat Bold" panose="020B0604020202020204" charset="0"/>
              </a:rPr>
              <a:t>Largeur </a:t>
            </a:r>
            <a:r>
              <a:rPr lang="fr-FR" sz="2000" dirty="0" err="1">
                <a:latin typeface="Montserrat Bold" panose="020B0604020202020204" charset="0"/>
              </a:rPr>
              <a:t>noyeau</a:t>
            </a:r>
            <a:endParaRPr lang="fr-FR" sz="2000" dirty="0">
              <a:latin typeface="Montserrat Bold" panose="020B0604020202020204" charset="0"/>
            </a:endParaRPr>
          </a:p>
          <a:p>
            <a:pPr algn="ctr"/>
            <a:r>
              <a:rPr lang="fr-FR" sz="2000" dirty="0">
                <a:latin typeface="Montserrat Bold" panose="020B0604020202020204" charset="0"/>
              </a:rPr>
              <a:t>de 3</a:t>
            </a:r>
          </a:p>
        </p:txBody>
      </p:sp>
      <p:sp>
        <p:nvSpPr>
          <p:cNvPr id="20" name="Rectangle 19">
            <a:extLst>
              <a:ext uri="{FF2B5EF4-FFF2-40B4-BE49-F238E27FC236}">
                <a16:creationId xmlns:a16="http://schemas.microsoft.com/office/drawing/2014/main" id="{075F9BF6-8B8D-489B-FB7D-CEED88885725}"/>
              </a:ext>
            </a:extLst>
          </p:cNvPr>
          <p:cNvSpPr/>
          <p:nvPr/>
        </p:nvSpPr>
        <p:spPr>
          <a:xfrm>
            <a:off x="9660366" y="3832473"/>
            <a:ext cx="956210" cy="51089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a:extLst>
              <a:ext uri="{FF2B5EF4-FFF2-40B4-BE49-F238E27FC236}">
                <a16:creationId xmlns:a16="http://schemas.microsoft.com/office/drawing/2014/main" id="{CFB111B8-07DA-481A-07FF-39F465358344}"/>
              </a:ext>
            </a:extLst>
          </p:cNvPr>
          <p:cNvSpPr/>
          <p:nvPr/>
        </p:nvSpPr>
        <p:spPr>
          <a:xfrm>
            <a:off x="16306800" y="4838700"/>
            <a:ext cx="1343001" cy="228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Oval 22">
            <a:extLst>
              <a:ext uri="{FF2B5EF4-FFF2-40B4-BE49-F238E27FC236}">
                <a16:creationId xmlns:a16="http://schemas.microsoft.com/office/drawing/2014/main" id="{68454BB7-ECAC-B5E2-8C14-A2E73B0887FD}"/>
              </a:ext>
            </a:extLst>
          </p:cNvPr>
          <p:cNvSpPr/>
          <p:nvPr/>
        </p:nvSpPr>
        <p:spPr>
          <a:xfrm>
            <a:off x="16406800" y="5448300"/>
            <a:ext cx="11430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4800" b="1" dirty="0"/>
              <a:t>S</a:t>
            </a:r>
          </a:p>
        </p:txBody>
      </p:sp>
      <p:sp>
        <p:nvSpPr>
          <p:cNvPr id="24" name="TextBox 23">
            <a:extLst>
              <a:ext uri="{FF2B5EF4-FFF2-40B4-BE49-F238E27FC236}">
                <a16:creationId xmlns:a16="http://schemas.microsoft.com/office/drawing/2014/main" id="{DAC05121-FB3F-C954-06BA-27D0E7167CE9}"/>
              </a:ext>
            </a:extLst>
          </p:cNvPr>
          <p:cNvSpPr txBox="1"/>
          <p:nvPr/>
        </p:nvSpPr>
        <p:spPr>
          <a:xfrm>
            <a:off x="16102000" y="3900713"/>
            <a:ext cx="1752600" cy="707886"/>
          </a:xfrm>
          <a:prstGeom prst="rect">
            <a:avLst/>
          </a:prstGeom>
          <a:noFill/>
        </p:spPr>
        <p:txBody>
          <a:bodyPr wrap="square" rtlCol="0">
            <a:spAutoFit/>
          </a:bodyPr>
          <a:lstStyle/>
          <a:p>
            <a:pPr algn="ctr"/>
            <a:r>
              <a:rPr lang="fr-FR" sz="2000" dirty="0">
                <a:latin typeface="Montserrat Bold" panose="020B0604020202020204" charset="0"/>
              </a:rPr>
              <a:t>Couche de sortie</a:t>
            </a:r>
          </a:p>
        </p:txBody>
      </p:sp>
      <p:sp>
        <p:nvSpPr>
          <p:cNvPr id="25" name="TextBox 24">
            <a:extLst>
              <a:ext uri="{FF2B5EF4-FFF2-40B4-BE49-F238E27FC236}">
                <a16:creationId xmlns:a16="http://schemas.microsoft.com/office/drawing/2014/main" id="{B7CBAD9B-4C02-F591-6751-AAE0CE4189A9}"/>
              </a:ext>
            </a:extLst>
          </p:cNvPr>
          <p:cNvSpPr txBox="1"/>
          <p:nvPr/>
        </p:nvSpPr>
        <p:spPr>
          <a:xfrm>
            <a:off x="16102000" y="7571482"/>
            <a:ext cx="1893100" cy="523220"/>
          </a:xfrm>
          <a:prstGeom prst="rect">
            <a:avLst/>
          </a:prstGeom>
          <a:noFill/>
        </p:spPr>
        <p:txBody>
          <a:bodyPr wrap="square" rtlCol="0">
            <a:spAutoFit/>
          </a:bodyPr>
          <a:lstStyle/>
          <a:p>
            <a:pPr algn="ctr"/>
            <a:r>
              <a:rPr lang="fr-FR" sz="2800" i="0" dirty="0">
                <a:effectLst/>
                <a:latin typeface="arial" panose="020B0604020202020204" pitchFamily="34" charset="0"/>
              </a:rPr>
              <a:t> </a:t>
            </a:r>
            <a:r>
              <a:rPr lang="fr-FR" sz="2000" i="0" dirty="0">
                <a:effectLst/>
                <a:latin typeface="Montserrat Bold" panose="020B0604020202020204" charset="0"/>
              </a:rPr>
              <a:t>Sigmoïde</a:t>
            </a:r>
            <a:r>
              <a:rPr lang="fr-FR" sz="2800" i="0" dirty="0">
                <a:effectLst/>
                <a:latin typeface="arial" panose="020B0604020202020204" pitchFamily="34" charset="0"/>
              </a:rPr>
              <a:t> </a:t>
            </a:r>
            <a:endParaRPr lang="fr-FR" sz="2800" dirty="0"/>
          </a:p>
        </p:txBody>
      </p:sp>
      <p:sp>
        <p:nvSpPr>
          <p:cNvPr id="26" name="Arrow: Right 25">
            <a:extLst>
              <a:ext uri="{FF2B5EF4-FFF2-40B4-BE49-F238E27FC236}">
                <a16:creationId xmlns:a16="http://schemas.microsoft.com/office/drawing/2014/main" id="{39537E78-53F9-9A66-92F8-F0A2E46984BF}"/>
              </a:ext>
            </a:extLst>
          </p:cNvPr>
          <p:cNvSpPr/>
          <p:nvPr/>
        </p:nvSpPr>
        <p:spPr>
          <a:xfrm>
            <a:off x="15100100" y="5832741"/>
            <a:ext cx="1169200" cy="361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Picture 27">
            <a:extLst>
              <a:ext uri="{FF2B5EF4-FFF2-40B4-BE49-F238E27FC236}">
                <a16:creationId xmlns:a16="http://schemas.microsoft.com/office/drawing/2014/main" id="{2A0042E3-04F5-4A66-7A9D-FC6BCB2A9E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20660" y="5001766"/>
            <a:ext cx="3241940" cy="2036068"/>
          </a:xfrm>
          <a:prstGeom prst="rect">
            <a:avLst/>
          </a:prstGeom>
        </p:spPr>
      </p:pic>
      <p:sp>
        <p:nvSpPr>
          <p:cNvPr id="29" name="Arrow: Right 28">
            <a:extLst>
              <a:ext uri="{FF2B5EF4-FFF2-40B4-BE49-F238E27FC236}">
                <a16:creationId xmlns:a16="http://schemas.microsoft.com/office/drawing/2014/main" id="{34CB7EE0-B28F-BC61-1579-3A84E7D131D1}"/>
              </a:ext>
            </a:extLst>
          </p:cNvPr>
          <p:cNvSpPr/>
          <p:nvPr/>
        </p:nvSpPr>
        <p:spPr>
          <a:xfrm>
            <a:off x="6259856" y="6055217"/>
            <a:ext cx="813629" cy="3082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Arrow: Right 29">
            <a:extLst>
              <a:ext uri="{FF2B5EF4-FFF2-40B4-BE49-F238E27FC236}">
                <a16:creationId xmlns:a16="http://schemas.microsoft.com/office/drawing/2014/main" id="{E7EBD5F4-617F-DADB-1DF2-28D4121CFDF0}"/>
              </a:ext>
            </a:extLst>
          </p:cNvPr>
          <p:cNvSpPr/>
          <p:nvPr/>
        </p:nvSpPr>
        <p:spPr>
          <a:xfrm>
            <a:off x="3808061" y="5995346"/>
            <a:ext cx="745965" cy="3082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Arrow: Right 30">
            <a:extLst>
              <a:ext uri="{FF2B5EF4-FFF2-40B4-BE49-F238E27FC236}">
                <a16:creationId xmlns:a16="http://schemas.microsoft.com/office/drawing/2014/main" id="{A059A262-A6BB-D68D-A302-40B838C7C95E}"/>
              </a:ext>
            </a:extLst>
          </p:cNvPr>
          <p:cNvSpPr/>
          <p:nvPr/>
        </p:nvSpPr>
        <p:spPr>
          <a:xfrm>
            <a:off x="1980167" y="5995346"/>
            <a:ext cx="772595" cy="314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TextBox 31">
            <a:extLst>
              <a:ext uri="{FF2B5EF4-FFF2-40B4-BE49-F238E27FC236}">
                <a16:creationId xmlns:a16="http://schemas.microsoft.com/office/drawing/2014/main" id="{E9ECFD4A-9F03-7E3E-EE90-8B404FC1AD85}"/>
              </a:ext>
            </a:extLst>
          </p:cNvPr>
          <p:cNvSpPr txBox="1"/>
          <p:nvPr/>
        </p:nvSpPr>
        <p:spPr>
          <a:xfrm>
            <a:off x="11987688" y="3518741"/>
            <a:ext cx="2743200" cy="1384995"/>
          </a:xfrm>
          <a:prstGeom prst="rect">
            <a:avLst/>
          </a:prstGeom>
          <a:noFill/>
        </p:spPr>
        <p:txBody>
          <a:bodyPr wrap="square" rtlCol="0">
            <a:spAutoFit/>
          </a:bodyPr>
          <a:lstStyle/>
          <a:p>
            <a:pPr algn="ctr"/>
            <a:r>
              <a:rPr lang="fr-FR" sz="2000" dirty="0">
                <a:latin typeface="Montserrat Bold" panose="020B0604020202020204" charset="0"/>
              </a:rPr>
              <a:t>Couche </a:t>
            </a:r>
          </a:p>
          <a:p>
            <a:pPr algn="ctr"/>
            <a:r>
              <a:rPr lang="fr-FR" sz="2000" dirty="0" err="1">
                <a:latin typeface="Montserrat Bold" panose="020B0604020202020204" charset="0"/>
              </a:rPr>
              <a:t>entiérement</a:t>
            </a:r>
            <a:r>
              <a:rPr lang="fr-FR" sz="2000" dirty="0">
                <a:latin typeface="Montserrat Bold" panose="020B0604020202020204" charset="0"/>
              </a:rPr>
              <a:t> connecté</a:t>
            </a:r>
          </a:p>
          <a:p>
            <a:pPr algn="ctr"/>
            <a:r>
              <a:rPr lang="fr-FR" sz="2000" dirty="0">
                <a:latin typeface="Montserrat Bold" panose="020B0604020202020204" charset="0"/>
              </a:rPr>
              <a:t> (128 </a:t>
            </a:r>
            <a:r>
              <a:rPr lang="fr-FR" sz="2000" dirty="0" err="1">
                <a:latin typeface="Montserrat Bold" panose="020B0604020202020204" charset="0"/>
              </a:rPr>
              <a:t>neuronnes</a:t>
            </a:r>
            <a:r>
              <a:rPr lang="fr-FR" sz="2000" dirty="0">
                <a:latin typeface="Montserrat Bold" panose="020B0604020202020204" charset="0"/>
              </a:rPr>
              <a:t> </a:t>
            </a:r>
            <a:r>
              <a:rPr lang="fr-FR" sz="2400" dirty="0"/>
              <a:t>)</a:t>
            </a:r>
          </a:p>
        </p:txBody>
      </p:sp>
      <p:sp>
        <p:nvSpPr>
          <p:cNvPr id="35" name="Arrow: Right 34">
            <a:extLst>
              <a:ext uri="{FF2B5EF4-FFF2-40B4-BE49-F238E27FC236}">
                <a16:creationId xmlns:a16="http://schemas.microsoft.com/office/drawing/2014/main" id="{2DDE541C-3D73-64C3-9B41-3CDFE05617F0}"/>
              </a:ext>
            </a:extLst>
          </p:cNvPr>
          <p:cNvSpPr/>
          <p:nvPr/>
        </p:nvSpPr>
        <p:spPr>
          <a:xfrm>
            <a:off x="10896600" y="6057900"/>
            <a:ext cx="754098" cy="314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Oval 2">
            <a:extLst>
              <a:ext uri="{FF2B5EF4-FFF2-40B4-BE49-F238E27FC236}">
                <a16:creationId xmlns:a16="http://schemas.microsoft.com/office/drawing/2014/main" id="{0DF2143B-F3B2-A792-C509-CC63FD440A7C}"/>
              </a:ext>
            </a:extLst>
          </p:cNvPr>
          <p:cNvSpPr/>
          <p:nvPr/>
        </p:nvSpPr>
        <p:spPr>
          <a:xfrm>
            <a:off x="900385" y="2625106"/>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X1</a:t>
            </a:r>
            <a:endParaRPr lang="fr-FR" dirty="0"/>
          </a:p>
        </p:txBody>
      </p:sp>
      <p:sp>
        <p:nvSpPr>
          <p:cNvPr id="22" name="Oval 21">
            <a:extLst>
              <a:ext uri="{FF2B5EF4-FFF2-40B4-BE49-F238E27FC236}">
                <a16:creationId xmlns:a16="http://schemas.microsoft.com/office/drawing/2014/main" id="{73F0BC90-ABF4-A911-E3E1-C13C99974EB4}"/>
              </a:ext>
            </a:extLst>
          </p:cNvPr>
          <p:cNvSpPr/>
          <p:nvPr/>
        </p:nvSpPr>
        <p:spPr>
          <a:xfrm>
            <a:off x="882708" y="3659291"/>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X2</a:t>
            </a:r>
          </a:p>
        </p:txBody>
      </p:sp>
      <p:sp>
        <p:nvSpPr>
          <p:cNvPr id="27" name="Oval 26">
            <a:extLst>
              <a:ext uri="{FF2B5EF4-FFF2-40B4-BE49-F238E27FC236}">
                <a16:creationId xmlns:a16="http://schemas.microsoft.com/office/drawing/2014/main" id="{2888B02C-D8EE-2203-F2B6-3F96C8F490FF}"/>
              </a:ext>
            </a:extLst>
          </p:cNvPr>
          <p:cNvSpPr/>
          <p:nvPr/>
        </p:nvSpPr>
        <p:spPr>
          <a:xfrm>
            <a:off x="891366" y="4711157"/>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X3</a:t>
            </a:r>
            <a:endParaRPr lang="fr-FR" dirty="0"/>
          </a:p>
        </p:txBody>
      </p:sp>
      <p:sp>
        <p:nvSpPr>
          <p:cNvPr id="33" name="Oval 32">
            <a:extLst>
              <a:ext uri="{FF2B5EF4-FFF2-40B4-BE49-F238E27FC236}">
                <a16:creationId xmlns:a16="http://schemas.microsoft.com/office/drawing/2014/main" id="{DBAF4DF7-EE7B-E006-5D54-8668C45AE9E0}"/>
              </a:ext>
            </a:extLst>
          </p:cNvPr>
          <p:cNvSpPr/>
          <p:nvPr/>
        </p:nvSpPr>
        <p:spPr>
          <a:xfrm>
            <a:off x="900385" y="5750078"/>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X4</a:t>
            </a:r>
            <a:endParaRPr lang="fr-FR" dirty="0"/>
          </a:p>
        </p:txBody>
      </p:sp>
      <p:sp>
        <p:nvSpPr>
          <p:cNvPr id="34" name="Oval 33">
            <a:extLst>
              <a:ext uri="{FF2B5EF4-FFF2-40B4-BE49-F238E27FC236}">
                <a16:creationId xmlns:a16="http://schemas.microsoft.com/office/drawing/2014/main" id="{959FEFB4-7920-F866-F72E-9B786CA114D2}"/>
              </a:ext>
            </a:extLst>
          </p:cNvPr>
          <p:cNvSpPr/>
          <p:nvPr/>
        </p:nvSpPr>
        <p:spPr>
          <a:xfrm>
            <a:off x="889125" y="6797208"/>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X5</a:t>
            </a:r>
            <a:endParaRPr lang="fr-FR" dirty="0"/>
          </a:p>
        </p:txBody>
      </p:sp>
      <p:sp>
        <p:nvSpPr>
          <p:cNvPr id="36" name="Oval 35">
            <a:extLst>
              <a:ext uri="{FF2B5EF4-FFF2-40B4-BE49-F238E27FC236}">
                <a16:creationId xmlns:a16="http://schemas.microsoft.com/office/drawing/2014/main" id="{26BB94A7-8052-3EAB-59C9-35E0B629CA25}"/>
              </a:ext>
            </a:extLst>
          </p:cNvPr>
          <p:cNvSpPr/>
          <p:nvPr/>
        </p:nvSpPr>
        <p:spPr>
          <a:xfrm>
            <a:off x="909872" y="7836129"/>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X6</a:t>
            </a:r>
            <a:endParaRPr lang="fr-FR" dirty="0"/>
          </a:p>
        </p:txBody>
      </p:sp>
      <p:sp>
        <p:nvSpPr>
          <p:cNvPr id="37" name="TextBox 36">
            <a:extLst>
              <a:ext uri="{FF2B5EF4-FFF2-40B4-BE49-F238E27FC236}">
                <a16:creationId xmlns:a16="http://schemas.microsoft.com/office/drawing/2014/main" id="{3D9EC7E5-25BA-29EE-6167-A962A96ADF26}"/>
              </a:ext>
            </a:extLst>
          </p:cNvPr>
          <p:cNvSpPr txBox="1"/>
          <p:nvPr/>
        </p:nvSpPr>
        <p:spPr>
          <a:xfrm>
            <a:off x="-118298" y="1801215"/>
            <a:ext cx="2908700" cy="707886"/>
          </a:xfrm>
          <a:prstGeom prst="rect">
            <a:avLst/>
          </a:prstGeom>
          <a:noFill/>
        </p:spPr>
        <p:txBody>
          <a:bodyPr wrap="square" rtlCol="0">
            <a:spAutoFit/>
          </a:bodyPr>
          <a:lstStyle/>
          <a:p>
            <a:pPr algn="ctr"/>
            <a:r>
              <a:rPr lang="fr-FR" sz="2000" dirty="0">
                <a:latin typeface="Montserrat Bold" panose="020B0604020202020204" charset="0"/>
              </a:rPr>
              <a:t>Couche d’entré</a:t>
            </a:r>
          </a:p>
          <a:p>
            <a:pPr algn="ctr"/>
            <a:r>
              <a:rPr lang="fr-FR" sz="2000" dirty="0">
                <a:latin typeface="Montserrat Bold" panose="020B0604020202020204" charset="0"/>
              </a:rPr>
              <a:t>(</a:t>
            </a:r>
            <a:r>
              <a:rPr lang="fr-FR" sz="2000" dirty="0" err="1">
                <a:latin typeface="Montserrat Bold" panose="020B0604020202020204" charset="0"/>
              </a:rPr>
              <a:t>InputLayer</a:t>
            </a:r>
            <a:r>
              <a:rPr lang="fr-FR" sz="2000" dirty="0">
                <a:latin typeface="Montserrat Bold" panose="020B0604020202020204" charset="0"/>
              </a:rPr>
              <a:t>)</a:t>
            </a:r>
          </a:p>
        </p:txBody>
      </p:sp>
      <p:sp>
        <p:nvSpPr>
          <p:cNvPr id="38" name="TextBox 37">
            <a:extLst>
              <a:ext uri="{FF2B5EF4-FFF2-40B4-BE49-F238E27FC236}">
                <a16:creationId xmlns:a16="http://schemas.microsoft.com/office/drawing/2014/main" id="{2D6C8585-798F-31C5-33B0-136286A56A47}"/>
              </a:ext>
            </a:extLst>
          </p:cNvPr>
          <p:cNvSpPr txBox="1"/>
          <p:nvPr/>
        </p:nvSpPr>
        <p:spPr>
          <a:xfrm>
            <a:off x="1923159" y="2705034"/>
            <a:ext cx="2908700" cy="1015663"/>
          </a:xfrm>
          <a:prstGeom prst="rect">
            <a:avLst/>
          </a:prstGeom>
          <a:noFill/>
        </p:spPr>
        <p:txBody>
          <a:bodyPr wrap="square" rtlCol="0">
            <a:spAutoFit/>
          </a:bodyPr>
          <a:lstStyle/>
          <a:p>
            <a:pPr algn="ctr"/>
            <a:r>
              <a:rPr lang="fr-FR" sz="2000" dirty="0">
                <a:latin typeface="Montserrat Bold" panose="020B0604020202020204" charset="0"/>
              </a:rPr>
              <a:t>Couche de</a:t>
            </a:r>
          </a:p>
          <a:p>
            <a:pPr algn="ctr"/>
            <a:r>
              <a:rPr lang="fr-FR" sz="2000" dirty="0">
                <a:latin typeface="Montserrat Bold" panose="020B0604020202020204" charset="0"/>
              </a:rPr>
              <a:t>Transformation</a:t>
            </a:r>
          </a:p>
          <a:p>
            <a:pPr algn="ctr"/>
            <a:r>
              <a:rPr lang="fr-FR" sz="2000" dirty="0">
                <a:latin typeface="Montserrat Bold" panose="020B0604020202020204" charset="0"/>
              </a:rPr>
              <a:t>(</a:t>
            </a:r>
            <a:r>
              <a:rPr lang="fr-FR" sz="2000" dirty="0" err="1">
                <a:latin typeface="Montserrat Bold" panose="020B0604020202020204" charset="0"/>
              </a:rPr>
              <a:t>Reshape</a:t>
            </a:r>
            <a:r>
              <a:rPr lang="fr-FR" sz="2000" dirty="0">
                <a:latin typeface="Montserrat Bold" panose="020B0604020202020204" charset="0"/>
              </a:rPr>
              <a:t>)</a:t>
            </a:r>
          </a:p>
        </p:txBody>
      </p:sp>
      <p:sp>
        <p:nvSpPr>
          <p:cNvPr id="39" name="TextBox 38">
            <a:extLst>
              <a:ext uri="{FF2B5EF4-FFF2-40B4-BE49-F238E27FC236}">
                <a16:creationId xmlns:a16="http://schemas.microsoft.com/office/drawing/2014/main" id="{554DCC36-9B56-3AAA-1FBB-4EB22EAF2389}"/>
              </a:ext>
            </a:extLst>
          </p:cNvPr>
          <p:cNvSpPr txBox="1"/>
          <p:nvPr/>
        </p:nvSpPr>
        <p:spPr>
          <a:xfrm>
            <a:off x="4133117" y="3158373"/>
            <a:ext cx="2743200" cy="707886"/>
          </a:xfrm>
          <a:prstGeom prst="rect">
            <a:avLst/>
          </a:prstGeom>
          <a:noFill/>
        </p:spPr>
        <p:txBody>
          <a:bodyPr wrap="square" rtlCol="0">
            <a:spAutoFit/>
          </a:bodyPr>
          <a:lstStyle/>
          <a:p>
            <a:pPr algn="ctr"/>
            <a:r>
              <a:rPr lang="fr-FR" sz="2000" dirty="0">
                <a:latin typeface="Montserrat Bold" panose="020B0604020202020204" charset="0"/>
              </a:rPr>
              <a:t> </a:t>
            </a:r>
            <a:r>
              <a:rPr lang="fr-FR" sz="2000" i="0" dirty="0">
                <a:effectLst/>
                <a:latin typeface="Montserrat Bold" panose="020B0604020202020204" charset="0"/>
              </a:rPr>
              <a:t>Couche de Convolution</a:t>
            </a:r>
            <a:endParaRPr lang="fr-FR" sz="2000" dirty="0">
              <a:latin typeface="Montserrat Bold" panose="020B0604020202020204" charset="0"/>
            </a:endParaRPr>
          </a:p>
        </p:txBody>
      </p:sp>
      <p:sp>
        <p:nvSpPr>
          <p:cNvPr id="42" name="TextBox 41">
            <a:extLst>
              <a:ext uri="{FF2B5EF4-FFF2-40B4-BE49-F238E27FC236}">
                <a16:creationId xmlns:a16="http://schemas.microsoft.com/office/drawing/2014/main" id="{AD6E02E5-EA1F-75E7-7E85-8AFB0C4AC30E}"/>
              </a:ext>
            </a:extLst>
          </p:cNvPr>
          <p:cNvSpPr txBox="1"/>
          <p:nvPr/>
        </p:nvSpPr>
        <p:spPr>
          <a:xfrm>
            <a:off x="4416592" y="8975689"/>
            <a:ext cx="1893100" cy="523220"/>
          </a:xfrm>
          <a:prstGeom prst="rect">
            <a:avLst/>
          </a:prstGeom>
          <a:noFill/>
        </p:spPr>
        <p:txBody>
          <a:bodyPr wrap="square" rtlCol="0">
            <a:spAutoFit/>
          </a:bodyPr>
          <a:lstStyle/>
          <a:p>
            <a:pPr algn="ctr"/>
            <a:r>
              <a:rPr lang="fr-FR" sz="2800" i="0" dirty="0">
                <a:effectLst/>
                <a:latin typeface="arial" panose="020B0604020202020204" pitchFamily="34" charset="0"/>
              </a:rPr>
              <a:t> </a:t>
            </a:r>
            <a:r>
              <a:rPr lang="fr-FR" sz="2000" dirty="0" err="1">
                <a:latin typeface="Montserrat Bold" panose="020B0604020202020204" charset="0"/>
              </a:rPr>
              <a:t>ReLU</a:t>
            </a:r>
            <a:endParaRPr lang="fr-FR" sz="2800" dirty="0"/>
          </a:p>
        </p:txBody>
      </p:sp>
      <p:sp>
        <p:nvSpPr>
          <p:cNvPr id="43" name="Rectangle 42">
            <a:extLst>
              <a:ext uri="{FF2B5EF4-FFF2-40B4-BE49-F238E27FC236}">
                <a16:creationId xmlns:a16="http://schemas.microsoft.com/office/drawing/2014/main" id="{07C9B5FC-5AA6-9F8F-C406-52455AB8C92F}"/>
              </a:ext>
            </a:extLst>
          </p:cNvPr>
          <p:cNvSpPr/>
          <p:nvPr/>
        </p:nvSpPr>
        <p:spPr>
          <a:xfrm>
            <a:off x="7345329" y="3866691"/>
            <a:ext cx="1098690" cy="51089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bg1"/>
              </a:solidFill>
              <a:latin typeface="Montserrat Bold" panose="020B0604020202020204" charset="0"/>
            </a:endParaRPr>
          </a:p>
        </p:txBody>
      </p:sp>
      <p:sp>
        <p:nvSpPr>
          <p:cNvPr id="44" name="TextBox 43">
            <a:extLst>
              <a:ext uri="{FF2B5EF4-FFF2-40B4-BE49-F238E27FC236}">
                <a16:creationId xmlns:a16="http://schemas.microsoft.com/office/drawing/2014/main" id="{FA75CDAB-CC25-0C53-B31B-E35304F789C7}"/>
              </a:ext>
            </a:extLst>
          </p:cNvPr>
          <p:cNvSpPr txBox="1"/>
          <p:nvPr/>
        </p:nvSpPr>
        <p:spPr>
          <a:xfrm>
            <a:off x="6400800" y="3012811"/>
            <a:ext cx="2743200" cy="707886"/>
          </a:xfrm>
          <a:prstGeom prst="rect">
            <a:avLst/>
          </a:prstGeom>
          <a:noFill/>
        </p:spPr>
        <p:txBody>
          <a:bodyPr wrap="square" rtlCol="0">
            <a:spAutoFit/>
          </a:bodyPr>
          <a:lstStyle/>
          <a:p>
            <a:pPr algn="ctr"/>
            <a:r>
              <a:rPr lang="fr-FR" sz="2000" dirty="0">
                <a:latin typeface="Montserrat Bold" panose="020B0604020202020204" charset="0"/>
              </a:rPr>
              <a:t> </a:t>
            </a:r>
            <a:r>
              <a:rPr lang="fr-FR" sz="2000" i="0" dirty="0">
                <a:effectLst/>
                <a:latin typeface="Montserrat Bold" panose="020B0604020202020204" charset="0"/>
              </a:rPr>
              <a:t>Couche de max </a:t>
            </a:r>
            <a:r>
              <a:rPr lang="fr-FR" sz="2000" i="0" dirty="0" err="1">
                <a:effectLst/>
                <a:latin typeface="Montserrat Bold" panose="020B0604020202020204" charset="0"/>
              </a:rPr>
              <a:t>pooling</a:t>
            </a:r>
            <a:endParaRPr lang="fr-FR" sz="2000" dirty="0">
              <a:latin typeface="Montserrat Bold" panose="020B0604020202020204" charset="0"/>
            </a:endParaRPr>
          </a:p>
        </p:txBody>
      </p:sp>
      <p:sp>
        <p:nvSpPr>
          <p:cNvPr id="46" name="Arrow: Right 45">
            <a:extLst>
              <a:ext uri="{FF2B5EF4-FFF2-40B4-BE49-F238E27FC236}">
                <a16:creationId xmlns:a16="http://schemas.microsoft.com/office/drawing/2014/main" id="{DF1848DF-7D9A-8328-7BF3-977F72B84D4B}"/>
              </a:ext>
            </a:extLst>
          </p:cNvPr>
          <p:cNvSpPr/>
          <p:nvPr/>
        </p:nvSpPr>
        <p:spPr>
          <a:xfrm>
            <a:off x="8610600" y="6117270"/>
            <a:ext cx="925432" cy="2697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TextBox 46">
            <a:extLst>
              <a:ext uri="{FF2B5EF4-FFF2-40B4-BE49-F238E27FC236}">
                <a16:creationId xmlns:a16="http://schemas.microsoft.com/office/drawing/2014/main" id="{5D515A56-C309-C42F-8AD9-D17842F8D732}"/>
              </a:ext>
            </a:extLst>
          </p:cNvPr>
          <p:cNvSpPr txBox="1"/>
          <p:nvPr/>
        </p:nvSpPr>
        <p:spPr>
          <a:xfrm>
            <a:off x="9429951" y="2852765"/>
            <a:ext cx="1777860" cy="707886"/>
          </a:xfrm>
          <a:prstGeom prst="rect">
            <a:avLst/>
          </a:prstGeom>
          <a:noFill/>
        </p:spPr>
        <p:txBody>
          <a:bodyPr wrap="square" rtlCol="0">
            <a:spAutoFit/>
          </a:bodyPr>
          <a:lstStyle/>
          <a:p>
            <a:pPr algn="ctr"/>
            <a:r>
              <a:rPr lang="fr-FR" sz="2000" dirty="0">
                <a:latin typeface="Montserrat Bold" panose="020B0604020202020204" charset="0"/>
              </a:rPr>
              <a:t> </a:t>
            </a:r>
            <a:r>
              <a:rPr lang="fr-FR" sz="2000" i="0" dirty="0">
                <a:effectLst/>
                <a:latin typeface="Montserrat Bold" panose="020B0604020202020204" charset="0"/>
              </a:rPr>
              <a:t>Couche de </a:t>
            </a:r>
            <a:r>
              <a:rPr lang="fr-FR" sz="2000" i="0" dirty="0" err="1">
                <a:effectLst/>
                <a:latin typeface="Montserrat Bold" panose="020B0604020202020204" charset="0"/>
              </a:rPr>
              <a:t>flattening</a:t>
            </a:r>
            <a:endParaRPr lang="fr-FR" sz="2000" dirty="0">
              <a:latin typeface="Montserrat Bold" panose="020B0604020202020204" charset="0"/>
            </a:endParaRPr>
          </a:p>
        </p:txBody>
      </p:sp>
      <p:sp>
        <p:nvSpPr>
          <p:cNvPr id="49" name="TextBox 48">
            <a:extLst>
              <a:ext uri="{FF2B5EF4-FFF2-40B4-BE49-F238E27FC236}">
                <a16:creationId xmlns:a16="http://schemas.microsoft.com/office/drawing/2014/main" id="{4C13690A-36D0-29CE-53B2-FC1F080ED3B3}"/>
              </a:ext>
            </a:extLst>
          </p:cNvPr>
          <p:cNvSpPr txBox="1"/>
          <p:nvPr/>
        </p:nvSpPr>
        <p:spPr>
          <a:xfrm>
            <a:off x="12499877" y="7343495"/>
            <a:ext cx="1893100" cy="400110"/>
          </a:xfrm>
          <a:prstGeom prst="rect">
            <a:avLst/>
          </a:prstGeom>
          <a:noFill/>
        </p:spPr>
        <p:txBody>
          <a:bodyPr wrap="square" rtlCol="0">
            <a:spAutoFit/>
          </a:bodyPr>
          <a:lstStyle/>
          <a:p>
            <a:pPr algn="ctr"/>
            <a:r>
              <a:rPr lang="fr-FR" sz="2000" dirty="0" err="1">
                <a:latin typeface="Montserrat Bold" panose="020B0604020202020204" charset="0"/>
              </a:rPr>
              <a:t>ReLU</a:t>
            </a:r>
            <a:endParaRPr lang="fr-FR" sz="2800" dirty="0"/>
          </a:p>
        </p:txBody>
      </p:sp>
      <p:sp>
        <p:nvSpPr>
          <p:cNvPr id="68" name="Rectangle 67">
            <a:extLst>
              <a:ext uri="{FF2B5EF4-FFF2-40B4-BE49-F238E27FC236}">
                <a16:creationId xmlns:a16="http://schemas.microsoft.com/office/drawing/2014/main" id="{6F72D16E-2FA0-E2BD-0081-953A4F1A89E4}"/>
              </a:ext>
            </a:extLst>
          </p:cNvPr>
          <p:cNvSpPr/>
          <p:nvPr/>
        </p:nvSpPr>
        <p:spPr>
          <a:xfrm>
            <a:off x="824671" y="2578587"/>
            <a:ext cx="1066800" cy="6362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endParaRPr lang="fr-FR" dirty="0"/>
          </a:p>
          <a:p>
            <a:pPr algn="ctr"/>
            <a:r>
              <a:rPr lang="fr-FR" sz="2400" b="1" dirty="0"/>
              <a:t>.</a:t>
            </a:r>
          </a:p>
          <a:p>
            <a:pPr algn="ctr"/>
            <a:r>
              <a:rPr lang="fr-FR" sz="2400" b="1" dirty="0"/>
              <a:t>.</a:t>
            </a:r>
          </a:p>
          <a:p>
            <a:pPr algn="ctr"/>
            <a:r>
              <a:rPr lang="fr-FR" sz="2400" b="1" dirty="0"/>
              <a:t>.</a:t>
            </a:r>
            <a:endParaRPr lang="fr-FR" b="1" dirty="0"/>
          </a:p>
        </p:txBody>
      </p:sp>
      <p:sp>
        <p:nvSpPr>
          <p:cNvPr id="69" name="Oval 68">
            <a:extLst>
              <a:ext uri="{FF2B5EF4-FFF2-40B4-BE49-F238E27FC236}">
                <a16:creationId xmlns:a16="http://schemas.microsoft.com/office/drawing/2014/main" id="{C85BFE87-59D4-6881-D60C-43AA1CA2AE87}"/>
              </a:ext>
            </a:extLst>
          </p:cNvPr>
          <p:cNvSpPr/>
          <p:nvPr/>
        </p:nvSpPr>
        <p:spPr>
          <a:xfrm>
            <a:off x="900385" y="2625106"/>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X1</a:t>
            </a:r>
            <a:endParaRPr lang="fr-FR" dirty="0"/>
          </a:p>
        </p:txBody>
      </p:sp>
      <p:sp>
        <p:nvSpPr>
          <p:cNvPr id="70" name="Oval 69">
            <a:extLst>
              <a:ext uri="{FF2B5EF4-FFF2-40B4-BE49-F238E27FC236}">
                <a16:creationId xmlns:a16="http://schemas.microsoft.com/office/drawing/2014/main" id="{CD72B12E-A826-3789-1ADC-4A60E9697BC5}"/>
              </a:ext>
            </a:extLst>
          </p:cNvPr>
          <p:cNvSpPr/>
          <p:nvPr/>
        </p:nvSpPr>
        <p:spPr>
          <a:xfrm>
            <a:off x="882708" y="3659291"/>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X2</a:t>
            </a:r>
          </a:p>
        </p:txBody>
      </p:sp>
      <p:sp>
        <p:nvSpPr>
          <p:cNvPr id="71" name="Oval 70">
            <a:extLst>
              <a:ext uri="{FF2B5EF4-FFF2-40B4-BE49-F238E27FC236}">
                <a16:creationId xmlns:a16="http://schemas.microsoft.com/office/drawing/2014/main" id="{E0A5083A-7225-BB75-38BC-3E5239BC16AF}"/>
              </a:ext>
            </a:extLst>
          </p:cNvPr>
          <p:cNvSpPr/>
          <p:nvPr/>
        </p:nvSpPr>
        <p:spPr>
          <a:xfrm>
            <a:off x="891366" y="4711157"/>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X3</a:t>
            </a:r>
            <a:endParaRPr lang="fr-FR" dirty="0"/>
          </a:p>
        </p:txBody>
      </p:sp>
      <p:sp>
        <p:nvSpPr>
          <p:cNvPr id="72" name="Oval 71">
            <a:extLst>
              <a:ext uri="{FF2B5EF4-FFF2-40B4-BE49-F238E27FC236}">
                <a16:creationId xmlns:a16="http://schemas.microsoft.com/office/drawing/2014/main" id="{B4B59930-8850-B877-C76C-4704ABE069D8}"/>
              </a:ext>
            </a:extLst>
          </p:cNvPr>
          <p:cNvSpPr/>
          <p:nvPr/>
        </p:nvSpPr>
        <p:spPr>
          <a:xfrm>
            <a:off x="900385" y="5750078"/>
            <a:ext cx="950033"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dirty="0"/>
              <a:t>X4</a:t>
            </a:r>
            <a:endParaRPr lang="fr-FR" dirty="0"/>
          </a:p>
        </p:txBody>
      </p:sp>
      <p:sp>
        <p:nvSpPr>
          <p:cNvPr id="73" name="Oval 72">
            <a:extLst>
              <a:ext uri="{FF2B5EF4-FFF2-40B4-BE49-F238E27FC236}">
                <a16:creationId xmlns:a16="http://schemas.microsoft.com/office/drawing/2014/main" id="{527816DF-6CD5-FC8D-4286-1CABD8EFD52A}"/>
              </a:ext>
            </a:extLst>
          </p:cNvPr>
          <p:cNvSpPr/>
          <p:nvPr/>
        </p:nvSpPr>
        <p:spPr>
          <a:xfrm>
            <a:off x="824672" y="7836129"/>
            <a:ext cx="1035234" cy="9463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a:t>X12</a:t>
            </a:r>
            <a:endParaRPr lang="fr-FR" sz="1400" b="1" dirty="0"/>
          </a:p>
        </p:txBody>
      </p:sp>
      <p:sp>
        <p:nvSpPr>
          <p:cNvPr id="40" name="TextBox 4">
            <a:extLst>
              <a:ext uri="{FF2B5EF4-FFF2-40B4-BE49-F238E27FC236}">
                <a16:creationId xmlns:a16="http://schemas.microsoft.com/office/drawing/2014/main" id="{396383B8-B7FC-454F-CE80-FABB239DCEFA}"/>
              </a:ext>
            </a:extLst>
          </p:cNvPr>
          <p:cNvSpPr txBox="1"/>
          <p:nvPr/>
        </p:nvSpPr>
        <p:spPr>
          <a:xfrm>
            <a:off x="5459332" y="1611114"/>
            <a:ext cx="8409068" cy="367729"/>
          </a:xfrm>
          <a:prstGeom prst="rect">
            <a:avLst/>
          </a:prstGeom>
        </p:spPr>
        <p:txBody>
          <a:bodyPr wrap="square" lIns="0" tIns="0" rIns="0" bIns="0" rtlCol="0" anchor="t">
            <a:spAutoFit/>
          </a:bodyPr>
          <a:lstStyle/>
          <a:p>
            <a:pPr>
              <a:lnSpc>
                <a:spcPts val="2999"/>
              </a:lnSpc>
              <a:spcBef>
                <a:spcPct val="0"/>
              </a:spcBef>
            </a:pPr>
            <a:r>
              <a:rPr lang="en-US" sz="2499" dirty="0" err="1">
                <a:solidFill>
                  <a:srgbClr val="000000"/>
                </a:solidFill>
                <a:latin typeface="Montserrat Bold"/>
              </a:rPr>
              <a:t>Réseaux</a:t>
            </a:r>
            <a:r>
              <a:rPr lang="en-US" sz="2499" dirty="0">
                <a:solidFill>
                  <a:srgbClr val="000000"/>
                </a:solidFill>
                <a:latin typeface="Montserrat Bold"/>
              </a:rPr>
              <a:t> de </a:t>
            </a:r>
            <a:r>
              <a:rPr lang="en-US" sz="2499" dirty="0" err="1">
                <a:solidFill>
                  <a:srgbClr val="000000"/>
                </a:solidFill>
                <a:latin typeface="Montserrat Bold"/>
              </a:rPr>
              <a:t>neuronnes</a:t>
            </a:r>
            <a:r>
              <a:rPr lang="en-US" sz="2499" dirty="0">
                <a:solidFill>
                  <a:srgbClr val="000000"/>
                </a:solidFill>
                <a:latin typeface="Montserrat Bold"/>
              </a:rPr>
              <a:t> </a:t>
            </a:r>
            <a:r>
              <a:rPr lang="en-US" sz="2499" dirty="0" err="1">
                <a:solidFill>
                  <a:srgbClr val="000000"/>
                </a:solidFill>
                <a:latin typeface="Montserrat Bold"/>
              </a:rPr>
              <a:t>convolutifs</a:t>
            </a:r>
            <a:r>
              <a:rPr lang="en-US" sz="2499" dirty="0">
                <a:solidFill>
                  <a:srgbClr val="000000"/>
                </a:solidFill>
                <a:latin typeface="Montserrat Bold"/>
              </a:rPr>
              <a:t> (CNN) </a:t>
            </a:r>
            <a:r>
              <a:rPr lang="en-US" sz="2499" dirty="0" err="1">
                <a:solidFill>
                  <a:srgbClr val="000000"/>
                </a:solidFill>
                <a:latin typeface="Montserrat Bold"/>
              </a:rPr>
              <a:t>retenu</a:t>
            </a:r>
            <a:r>
              <a:rPr lang="en-US" sz="2499" dirty="0">
                <a:solidFill>
                  <a:srgbClr val="000000"/>
                </a:solidFill>
                <a:latin typeface="Montserrat Bold"/>
              </a:rPr>
              <a:t> :</a:t>
            </a:r>
          </a:p>
        </p:txBody>
      </p:sp>
    </p:spTree>
    <p:extLst>
      <p:ext uri="{BB962C8B-B14F-4D97-AF65-F5344CB8AC3E}">
        <p14:creationId xmlns:p14="http://schemas.microsoft.com/office/powerpoint/2010/main" val="400999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17"/>
                                        </p:tgtEl>
                                      </p:cBhvr>
                                    </p:animEffect>
                                    <p:set>
                                      <p:cBhvr>
                                        <p:cTn id="35" dur="1" fill="hold">
                                          <p:stCondLst>
                                            <p:cond delay="499"/>
                                          </p:stCondLst>
                                        </p:cTn>
                                        <p:tgtEl>
                                          <p:spTgt spid="1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3"/>
                                        </p:tgtEl>
                                      </p:cBhvr>
                                    </p:animEffect>
                                    <p:set>
                                      <p:cBhvr>
                                        <p:cTn id="38" dur="1" fill="hold">
                                          <p:stCondLst>
                                            <p:cond delay="499"/>
                                          </p:stCondLst>
                                        </p:cTn>
                                        <p:tgtEl>
                                          <p:spTgt spid="3"/>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2"/>
                                        </p:tgtEl>
                                      </p:cBhvr>
                                    </p:animEffect>
                                    <p:set>
                                      <p:cBhvr>
                                        <p:cTn id="41" dur="1" fill="hold">
                                          <p:stCondLst>
                                            <p:cond delay="499"/>
                                          </p:stCondLst>
                                        </p:cTn>
                                        <p:tgtEl>
                                          <p:spTgt spid="22"/>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27"/>
                                        </p:tgtEl>
                                      </p:cBhvr>
                                    </p:animEffect>
                                    <p:set>
                                      <p:cBhvr>
                                        <p:cTn id="44" dur="1" fill="hold">
                                          <p:stCondLst>
                                            <p:cond delay="499"/>
                                          </p:stCondLst>
                                        </p:cTn>
                                        <p:tgtEl>
                                          <p:spTgt spid="2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3"/>
                                        </p:tgtEl>
                                      </p:cBhvr>
                                    </p:animEffect>
                                    <p:set>
                                      <p:cBhvr>
                                        <p:cTn id="47" dur="1" fill="hold">
                                          <p:stCondLst>
                                            <p:cond delay="499"/>
                                          </p:stCondLst>
                                        </p:cTn>
                                        <p:tgtEl>
                                          <p:spTgt spid="33"/>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4"/>
                                        </p:tgtEl>
                                      </p:cBhvr>
                                    </p:animEffect>
                                    <p:set>
                                      <p:cBhvr>
                                        <p:cTn id="50" dur="1" fill="hold">
                                          <p:stCondLst>
                                            <p:cond delay="499"/>
                                          </p:stCondLst>
                                        </p:cTn>
                                        <p:tgtEl>
                                          <p:spTgt spid="34"/>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500"/>
                                        <p:tgtEl>
                                          <p:spTgt spid="6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animEffect transition="in" filter="fade">
                                      <p:cBhvr>
                                        <p:cTn id="67" dur="500"/>
                                        <p:tgtEl>
                                          <p:spTgt spid="7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Effect transition="in" filter="fade">
                                      <p:cBhvr>
                                        <p:cTn id="70" dur="500"/>
                                        <p:tgtEl>
                                          <p:spTgt spid="72"/>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animEffect transition="in" filter="fade">
                                      <p:cBhvr>
                                        <p:cTn id="73" dur="500"/>
                                        <p:tgtEl>
                                          <p:spTgt spid="73"/>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fade">
                                      <p:cBhvr>
                                        <p:cTn id="81" dur="500"/>
                                        <p:tgtEl>
                                          <p:spTgt spid="1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fade">
                                      <p:cBhvr>
                                        <p:cTn id="95" dur="500"/>
                                        <p:tgtEl>
                                          <p:spTgt spid="1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3"/>
                                        </p:tgtEl>
                                        <p:attrNameLst>
                                          <p:attrName>style.visibility</p:attrName>
                                        </p:attrNameLst>
                                      </p:cBhvr>
                                      <p:to>
                                        <p:strVal val="visible"/>
                                      </p:to>
                                    </p:set>
                                    <p:animEffect transition="in" filter="fade">
                                      <p:cBhvr>
                                        <p:cTn id="106" dur="500"/>
                                        <p:tgtEl>
                                          <p:spTgt spid="4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grpId="0" nodeType="click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fade">
                                      <p:cBhvr>
                                        <p:cTn id="114" dur="500"/>
                                        <p:tgtEl>
                                          <p:spTgt spid="46"/>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fade">
                                      <p:cBhvr>
                                        <p:cTn id="117" dur="500"/>
                                        <p:tgtEl>
                                          <p:spTgt spid="4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500"/>
                                        <p:tgtEl>
                                          <p:spTgt spid="20"/>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35"/>
                                        </p:tgtEl>
                                        <p:attrNameLst>
                                          <p:attrName>style.visibility</p:attrName>
                                        </p:attrNameLst>
                                      </p:cBhvr>
                                      <p:to>
                                        <p:strVal val="visible"/>
                                      </p:to>
                                    </p:set>
                                    <p:animEffect transition="in" filter="fade">
                                      <p:cBhvr>
                                        <p:cTn id="125" dur="500"/>
                                        <p:tgtEl>
                                          <p:spTgt spid="35"/>
                                        </p:tgtEl>
                                      </p:cBhvr>
                                    </p:animEffect>
                                  </p:childTnLst>
                                </p:cTn>
                              </p:par>
                              <p:par>
                                <p:cTn id="126" presetID="10" presetClass="entr" presetSubtype="0" fill="hold" nodeType="withEffect">
                                  <p:stCondLst>
                                    <p:cond delay="0"/>
                                  </p:stCondLst>
                                  <p:childTnLst>
                                    <p:set>
                                      <p:cBhvr>
                                        <p:cTn id="127" dur="1" fill="hold">
                                          <p:stCondLst>
                                            <p:cond delay="0"/>
                                          </p:stCondLst>
                                        </p:cTn>
                                        <p:tgtEl>
                                          <p:spTgt spid="28"/>
                                        </p:tgtEl>
                                        <p:attrNameLst>
                                          <p:attrName>style.visibility</p:attrName>
                                        </p:attrNameLst>
                                      </p:cBhvr>
                                      <p:to>
                                        <p:strVal val="visible"/>
                                      </p:to>
                                    </p:set>
                                    <p:animEffect transition="in" filter="fade">
                                      <p:cBhvr>
                                        <p:cTn id="128" dur="500"/>
                                        <p:tgtEl>
                                          <p:spTgt spid="28"/>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32"/>
                                        </p:tgtEl>
                                        <p:attrNameLst>
                                          <p:attrName>style.visibility</p:attrName>
                                        </p:attrNameLst>
                                      </p:cBhvr>
                                      <p:to>
                                        <p:strVal val="visible"/>
                                      </p:to>
                                    </p:set>
                                    <p:animEffect transition="in" filter="fade">
                                      <p:cBhvr>
                                        <p:cTn id="131" dur="500"/>
                                        <p:tgtEl>
                                          <p:spTgt spid="32"/>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fade">
                                      <p:cBhvr>
                                        <p:cTn id="134" dur="500"/>
                                        <p:tgtEl>
                                          <p:spTgt spid="49"/>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grpId="0" nodeType="clickEffect">
                                  <p:stCondLst>
                                    <p:cond delay="0"/>
                                  </p:stCondLst>
                                  <p:childTnLst>
                                    <p:set>
                                      <p:cBhvr>
                                        <p:cTn id="138" dur="1" fill="hold">
                                          <p:stCondLst>
                                            <p:cond delay="0"/>
                                          </p:stCondLst>
                                        </p:cTn>
                                        <p:tgtEl>
                                          <p:spTgt spid="21"/>
                                        </p:tgtEl>
                                        <p:attrNameLst>
                                          <p:attrName>style.visibility</p:attrName>
                                        </p:attrNameLst>
                                      </p:cBhvr>
                                      <p:to>
                                        <p:strVal val="visible"/>
                                      </p:to>
                                    </p:set>
                                    <p:animEffect transition="in" filter="fade">
                                      <p:cBhvr>
                                        <p:cTn id="139" dur="500"/>
                                        <p:tgtEl>
                                          <p:spTgt spid="21"/>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3"/>
                                        </p:tgtEl>
                                        <p:attrNameLst>
                                          <p:attrName>style.visibility</p:attrName>
                                        </p:attrNameLst>
                                      </p:cBhvr>
                                      <p:to>
                                        <p:strVal val="visible"/>
                                      </p:to>
                                    </p:set>
                                    <p:animEffect transition="in" filter="fade">
                                      <p:cBhvr>
                                        <p:cTn id="142" dur="500"/>
                                        <p:tgtEl>
                                          <p:spTgt spid="23"/>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4"/>
                                        </p:tgtEl>
                                        <p:attrNameLst>
                                          <p:attrName>style.visibility</p:attrName>
                                        </p:attrNameLst>
                                      </p:cBhvr>
                                      <p:to>
                                        <p:strVal val="visible"/>
                                      </p:to>
                                    </p:set>
                                    <p:animEffect transition="in" filter="fade">
                                      <p:cBhvr>
                                        <p:cTn id="145" dur="500"/>
                                        <p:tgtEl>
                                          <p:spTgt spid="24"/>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5"/>
                                        </p:tgtEl>
                                        <p:attrNameLst>
                                          <p:attrName>style.visibility</p:attrName>
                                        </p:attrNameLst>
                                      </p:cBhvr>
                                      <p:to>
                                        <p:strVal val="visible"/>
                                      </p:to>
                                    </p:set>
                                    <p:animEffect transition="in" filter="fade">
                                      <p:cBhvr>
                                        <p:cTn id="148" dur="500"/>
                                        <p:tgtEl>
                                          <p:spTgt spid="25"/>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6"/>
                                        </p:tgtEl>
                                        <p:attrNameLst>
                                          <p:attrName>style.visibility</p:attrName>
                                        </p:attrNameLst>
                                      </p:cBhvr>
                                      <p:to>
                                        <p:strVal val="visible"/>
                                      </p:to>
                                    </p:set>
                                    <p:animEffect transition="in" filter="fade">
                                      <p:cBhvr>
                                        <p:cTn id="15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9" grpId="0" animBg="1"/>
      <p:bldP spid="20" grpId="0" animBg="1"/>
      <p:bldP spid="21" grpId="0" animBg="1"/>
      <p:bldP spid="23" grpId="0" animBg="1"/>
      <p:bldP spid="24" grpId="0"/>
      <p:bldP spid="25" grpId="0"/>
      <p:bldP spid="26" grpId="0" animBg="1"/>
      <p:bldP spid="29" grpId="0" animBg="1"/>
      <p:bldP spid="30" grpId="0" animBg="1"/>
      <p:bldP spid="31" grpId="0" animBg="1"/>
      <p:bldP spid="32" grpId="0"/>
      <p:bldP spid="35" grpId="0" animBg="1"/>
      <p:bldP spid="3" grpId="0" animBg="1"/>
      <p:bldP spid="3" grpId="1" animBg="1"/>
      <p:bldP spid="22" grpId="0" animBg="1"/>
      <p:bldP spid="22" grpId="1" animBg="1"/>
      <p:bldP spid="27" grpId="0" animBg="1"/>
      <p:bldP spid="27" grpId="1" animBg="1"/>
      <p:bldP spid="33" grpId="0" animBg="1"/>
      <p:bldP spid="33" grpId="1" animBg="1"/>
      <p:bldP spid="34" grpId="0" animBg="1"/>
      <p:bldP spid="34" grpId="1" animBg="1"/>
      <p:bldP spid="36" grpId="0" animBg="1"/>
      <p:bldP spid="36" grpId="1" animBg="1"/>
      <p:bldP spid="37" grpId="0"/>
      <p:bldP spid="38" grpId="0"/>
      <p:bldP spid="39" grpId="0"/>
      <p:bldP spid="42" grpId="0"/>
      <p:bldP spid="43" grpId="0" animBg="1"/>
      <p:bldP spid="44" grpId="0"/>
      <p:bldP spid="46" grpId="0" animBg="1"/>
      <p:bldP spid="47" grpId="0"/>
      <p:bldP spid="49" grpId="0"/>
      <p:bldP spid="68" grpId="0" animBg="1"/>
      <p:bldP spid="69" grpId="0" animBg="1"/>
      <p:bldP spid="70" grpId="0" animBg="1"/>
      <p:bldP spid="71" grpId="0" animBg="1"/>
      <p:bldP spid="72" grpId="0" animBg="1"/>
      <p:bldP spid="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dirty="0"/>
          </a:p>
        </p:txBody>
      </p:sp>
      <p:sp>
        <p:nvSpPr>
          <p:cNvPr id="3" name="Freeform 3"/>
          <p:cNvSpPr/>
          <p:nvPr/>
        </p:nvSpPr>
        <p:spPr>
          <a:xfrm>
            <a:off x="3443963" y="3356686"/>
            <a:ext cx="11323203" cy="929773"/>
          </a:xfrm>
          <a:custGeom>
            <a:avLst/>
            <a:gdLst/>
            <a:ahLst/>
            <a:cxnLst/>
            <a:rect l="l" t="t" r="r" b="b"/>
            <a:pathLst>
              <a:path w="11323203" h="929773">
                <a:moveTo>
                  <a:pt x="0" y="0"/>
                </a:moveTo>
                <a:lnTo>
                  <a:pt x="11323203" y="0"/>
                </a:lnTo>
                <a:lnTo>
                  <a:pt x="11323203" y="929773"/>
                </a:lnTo>
                <a:lnTo>
                  <a:pt x="0" y="929773"/>
                </a:lnTo>
                <a:lnTo>
                  <a:pt x="0" y="0"/>
                </a:lnTo>
                <a:close/>
              </a:path>
            </a:pathLst>
          </a:custGeom>
          <a:blipFill>
            <a:blip r:embed="rId4"/>
            <a:stretch>
              <a:fillRect l="-2004"/>
            </a:stretch>
          </a:blipFill>
        </p:spPr>
        <p:txBody>
          <a:bodyPr/>
          <a:lstStyle/>
          <a:p>
            <a:endParaRPr lang="fr-FR"/>
          </a:p>
        </p:txBody>
      </p:sp>
      <p:sp>
        <p:nvSpPr>
          <p:cNvPr id="4" name="Freeform 4"/>
          <p:cNvSpPr/>
          <p:nvPr/>
        </p:nvSpPr>
        <p:spPr>
          <a:xfrm>
            <a:off x="3471892" y="4943684"/>
            <a:ext cx="11323203" cy="883968"/>
          </a:xfrm>
          <a:custGeom>
            <a:avLst/>
            <a:gdLst/>
            <a:ahLst/>
            <a:cxnLst/>
            <a:rect l="l" t="t" r="r" b="b"/>
            <a:pathLst>
              <a:path w="11323203" h="883968">
                <a:moveTo>
                  <a:pt x="0" y="0"/>
                </a:moveTo>
                <a:lnTo>
                  <a:pt x="11323203" y="0"/>
                </a:lnTo>
                <a:lnTo>
                  <a:pt x="11323203" y="883968"/>
                </a:lnTo>
                <a:lnTo>
                  <a:pt x="0" y="883968"/>
                </a:lnTo>
                <a:lnTo>
                  <a:pt x="0" y="0"/>
                </a:lnTo>
                <a:close/>
              </a:path>
            </a:pathLst>
          </a:custGeom>
          <a:blipFill>
            <a:blip r:embed="rId5"/>
            <a:stretch>
              <a:fillRect/>
            </a:stretch>
          </a:blipFill>
        </p:spPr>
        <p:txBody>
          <a:bodyPr/>
          <a:lstStyle/>
          <a:p>
            <a:endParaRPr lang="fr-FR"/>
          </a:p>
        </p:txBody>
      </p:sp>
      <p:sp>
        <p:nvSpPr>
          <p:cNvPr id="5" name="Freeform 5"/>
          <p:cNvSpPr/>
          <p:nvPr/>
        </p:nvSpPr>
        <p:spPr>
          <a:xfrm>
            <a:off x="3520834" y="6484877"/>
            <a:ext cx="11323203" cy="916663"/>
          </a:xfrm>
          <a:custGeom>
            <a:avLst/>
            <a:gdLst/>
            <a:ahLst/>
            <a:cxnLst/>
            <a:rect l="l" t="t" r="r" b="b"/>
            <a:pathLst>
              <a:path w="11323203" h="916663">
                <a:moveTo>
                  <a:pt x="0" y="0"/>
                </a:moveTo>
                <a:lnTo>
                  <a:pt x="11323203" y="0"/>
                </a:lnTo>
                <a:lnTo>
                  <a:pt x="11323203" y="916663"/>
                </a:lnTo>
                <a:lnTo>
                  <a:pt x="0" y="916663"/>
                </a:lnTo>
                <a:lnTo>
                  <a:pt x="0" y="0"/>
                </a:lnTo>
                <a:close/>
              </a:path>
            </a:pathLst>
          </a:custGeom>
          <a:blipFill>
            <a:blip r:embed="rId6"/>
            <a:stretch>
              <a:fillRect l="-1622" r="-1622"/>
            </a:stretch>
          </a:blipFill>
        </p:spPr>
        <p:txBody>
          <a:bodyPr/>
          <a:lstStyle/>
          <a:p>
            <a:endParaRPr lang="fr-FR"/>
          </a:p>
        </p:txBody>
      </p:sp>
      <p:sp>
        <p:nvSpPr>
          <p:cNvPr id="6" name="TextBox 6"/>
          <p:cNvSpPr txBox="1"/>
          <p:nvPr/>
        </p:nvSpPr>
        <p:spPr>
          <a:xfrm>
            <a:off x="685801" y="1562100"/>
            <a:ext cx="17145000" cy="367729"/>
          </a:xfrm>
          <a:prstGeom prst="rect">
            <a:avLst/>
          </a:prstGeom>
        </p:spPr>
        <p:txBody>
          <a:bodyPr wrap="square" lIns="0" tIns="0" rIns="0" bIns="0" rtlCol="0" anchor="t">
            <a:spAutoFit/>
          </a:bodyPr>
          <a:lstStyle/>
          <a:p>
            <a:pPr>
              <a:lnSpc>
                <a:spcPts val="2999"/>
              </a:lnSpc>
              <a:spcBef>
                <a:spcPct val="0"/>
              </a:spcBef>
            </a:pPr>
            <a:r>
              <a:rPr lang="en-US" sz="2499" dirty="0">
                <a:solidFill>
                  <a:srgbClr val="000000"/>
                </a:solidFill>
                <a:latin typeface="Montserrat Bold"/>
              </a:rPr>
              <a:t>Les </a:t>
            </a:r>
            <a:r>
              <a:rPr lang="en-US" sz="2499" dirty="0" err="1">
                <a:solidFill>
                  <a:srgbClr val="000000"/>
                </a:solidFill>
                <a:latin typeface="Montserrat Bold"/>
              </a:rPr>
              <a:t>résultats</a:t>
            </a:r>
            <a:r>
              <a:rPr lang="en-US" sz="2499" dirty="0">
                <a:solidFill>
                  <a:srgbClr val="000000"/>
                </a:solidFill>
                <a:latin typeface="Montserrat Bold"/>
              </a:rPr>
              <a:t> de CNN </a:t>
            </a:r>
            <a:r>
              <a:rPr lang="en-US" sz="2499" dirty="0" err="1">
                <a:solidFill>
                  <a:srgbClr val="000000"/>
                </a:solidFill>
                <a:latin typeface="Montserrat Bold"/>
              </a:rPr>
              <a:t>obtenus</a:t>
            </a:r>
            <a:r>
              <a:rPr lang="en-US" sz="2499" dirty="0">
                <a:solidFill>
                  <a:srgbClr val="000000"/>
                </a:solidFill>
                <a:latin typeface="Montserrat Bold"/>
              </a:rPr>
              <a:t> , les ensembles 1, 2 et 3 </a:t>
            </a:r>
            <a:r>
              <a:rPr lang="en-US" sz="2499" dirty="0" err="1">
                <a:solidFill>
                  <a:srgbClr val="000000"/>
                </a:solidFill>
                <a:latin typeface="Montserrat Bold"/>
              </a:rPr>
              <a:t>sont</a:t>
            </a:r>
            <a:r>
              <a:rPr lang="en-US" sz="2499" dirty="0">
                <a:solidFill>
                  <a:srgbClr val="000000"/>
                </a:solidFill>
                <a:latin typeface="Montserrat Bold"/>
              </a:rPr>
              <a:t> </a:t>
            </a:r>
            <a:r>
              <a:rPr lang="en-US" sz="2499" dirty="0" err="1">
                <a:solidFill>
                  <a:srgbClr val="000000"/>
                </a:solidFill>
                <a:latin typeface="Montserrat Bold"/>
              </a:rPr>
              <a:t>présentés</a:t>
            </a:r>
            <a:r>
              <a:rPr lang="en-US" sz="2499" dirty="0">
                <a:solidFill>
                  <a:srgbClr val="000000"/>
                </a:solidFill>
                <a:latin typeface="Montserrat Bold"/>
              </a:rPr>
              <a:t> </a:t>
            </a:r>
            <a:r>
              <a:rPr lang="en-US" sz="2499" dirty="0" err="1">
                <a:solidFill>
                  <a:srgbClr val="000000"/>
                </a:solidFill>
                <a:latin typeface="Montserrat Bold"/>
              </a:rPr>
              <a:t>respectivement</a:t>
            </a:r>
            <a:r>
              <a:rPr lang="en-US" sz="2499" dirty="0">
                <a:solidFill>
                  <a:srgbClr val="000000"/>
                </a:solidFill>
                <a:latin typeface="Montserrat Bold"/>
              </a:rPr>
              <a:t>:</a:t>
            </a:r>
          </a:p>
        </p:txBody>
      </p:sp>
      <p:sp>
        <p:nvSpPr>
          <p:cNvPr id="7" name="Freeform 7"/>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8" name="TextBox 8"/>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9" name="Freeform 9"/>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10" name="TextBox 10"/>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11" name="Freeform 11"/>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12" name="TextBox 12"/>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3" name="Freeform 13"/>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14" name="TextBox 14"/>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5" name="Freeform 15"/>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9">
              <a:extLst>
                <a:ext uri="{96DAC541-7B7A-43D3-8B79-37D633B846F1}">
                  <asvg:svgBlip xmlns:asvg="http://schemas.microsoft.com/office/drawing/2016/SVG/main" r:embed="rId10"/>
                </a:ext>
              </a:extLst>
            </a:blip>
            <a:stretch>
              <a:fillRect t="-192388" b="-192388"/>
            </a:stretch>
          </a:blipFill>
        </p:spPr>
        <p:txBody>
          <a:bodyPr/>
          <a:lstStyle/>
          <a:p>
            <a:endParaRPr lang="fr-FR"/>
          </a:p>
        </p:txBody>
      </p:sp>
      <p:sp>
        <p:nvSpPr>
          <p:cNvPr id="16" name="TextBox 16"/>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MODÈLE RETENU</a:t>
            </a:r>
          </a:p>
        </p:txBody>
      </p:sp>
      <p:sp>
        <p:nvSpPr>
          <p:cNvPr id="17" name="Freeform 17"/>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7">
              <a:extLst>
                <a:ext uri="{96DAC541-7B7A-43D3-8B79-37D633B846F1}">
                  <asvg:svgBlip xmlns:asvg="http://schemas.microsoft.com/office/drawing/2016/SVG/main" r:embed="rId8"/>
                </a:ext>
              </a:extLst>
            </a:blip>
            <a:stretch>
              <a:fillRect t="-192388" b="-192388"/>
            </a:stretch>
          </a:blipFill>
        </p:spPr>
        <p:txBody>
          <a:bodyPr/>
          <a:lstStyle/>
          <a:p>
            <a:endParaRPr lang="fr-FR"/>
          </a:p>
        </p:txBody>
      </p:sp>
      <p:sp>
        <p:nvSpPr>
          <p:cNvPr id="18" name="TextBox 18"/>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19" name="TextBox 6">
            <a:extLst>
              <a:ext uri="{FF2B5EF4-FFF2-40B4-BE49-F238E27FC236}">
                <a16:creationId xmlns:a16="http://schemas.microsoft.com/office/drawing/2014/main" id="{B68479A4-7D52-AA5F-590A-5577A6A5EA33}"/>
              </a:ext>
            </a:extLst>
          </p:cNvPr>
          <p:cNvSpPr txBox="1"/>
          <p:nvPr/>
        </p:nvSpPr>
        <p:spPr>
          <a:xfrm>
            <a:off x="4572000" y="2581275"/>
            <a:ext cx="10058399" cy="367729"/>
          </a:xfrm>
          <a:prstGeom prst="rect">
            <a:avLst/>
          </a:prstGeom>
        </p:spPr>
        <p:txBody>
          <a:bodyPr wrap="square" lIns="0" tIns="0" rIns="0" bIns="0" rtlCol="0" anchor="t">
            <a:spAutoFit/>
          </a:bodyPr>
          <a:lstStyle/>
          <a:p>
            <a:pPr>
              <a:lnSpc>
                <a:spcPts val="2999"/>
              </a:lnSpc>
              <a:spcBef>
                <a:spcPct val="0"/>
              </a:spcBef>
            </a:pPr>
            <a:r>
              <a:rPr lang="en-US" sz="2400" dirty="0">
                <a:solidFill>
                  <a:srgbClr val="000000"/>
                </a:solidFill>
                <a:latin typeface="Montserrat Bold"/>
              </a:rPr>
              <a:t>Accuracy </a:t>
            </a:r>
            <a:r>
              <a:rPr lang="en-US" sz="2400" dirty="0" err="1">
                <a:solidFill>
                  <a:srgbClr val="000000"/>
                </a:solidFill>
                <a:latin typeface="Montserrat Bold"/>
              </a:rPr>
              <a:t>est</a:t>
            </a:r>
            <a:r>
              <a:rPr lang="en-US" sz="2400" dirty="0">
                <a:solidFill>
                  <a:srgbClr val="000000"/>
                </a:solidFill>
                <a:latin typeface="Montserrat Bold"/>
              </a:rPr>
              <a:t> </a:t>
            </a:r>
            <a:r>
              <a:rPr lang="en-US" sz="2400" dirty="0" err="1">
                <a:solidFill>
                  <a:srgbClr val="000000"/>
                </a:solidFill>
                <a:latin typeface="Montserrat Bold"/>
              </a:rPr>
              <a:t>trempeuse</a:t>
            </a:r>
            <a:r>
              <a:rPr lang="en-US" sz="2400" dirty="0">
                <a:solidFill>
                  <a:srgbClr val="000000"/>
                </a:solidFill>
                <a:latin typeface="Montserrat Bold"/>
              </a:rPr>
              <a:t> </a:t>
            </a:r>
          </a:p>
        </p:txBody>
      </p:sp>
      <p:sp>
        <p:nvSpPr>
          <p:cNvPr id="20" name="TextBox 6">
            <a:extLst>
              <a:ext uri="{FF2B5EF4-FFF2-40B4-BE49-F238E27FC236}">
                <a16:creationId xmlns:a16="http://schemas.microsoft.com/office/drawing/2014/main" id="{5E2AF1F7-276F-5968-9A36-8CCC9579E408}"/>
              </a:ext>
            </a:extLst>
          </p:cNvPr>
          <p:cNvSpPr txBox="1"/>
          <p:nvPr/>
        </p:nvSpPr>
        <p:spPr>
          <a:xfrm>
            <a:off x="304800" y="3491930"/>
            <a:ext cx="1447800" cy="367729"/>
          </a:xfrm>
          <a:prstGeom prst="rect">
            <a:avLst/>
          </a:prstGeom>
        </p:spPr>
        <p:txBody>
          <a:bodyPr wrap="square" lIns="0" tIns="0" rIns="0" bIns="0" rtlCol="0" anchor="t">
            <a:spAutoFit/>
          </a:bodyPr>
          <a:lstStyle/>
          <a:p>
            <a:pPr>
              <a:lnSpc>
                <a:spcPts val="2999"/>
              </a:lnSpc>
              <a:spcBef>
                <a:spcPct val="0"/>
              </a:spcBef>
            </a:pPr>
            <a:r>
              <a:rPr lang="en-US" sz="2499" dirty="0">
                <a:solidFill>
                  <a:srgbClr val="000000"/>
                </a:solidFill>
                <a:latin typeface="Montserrat Bold"/>
              </a:rPr>
              <a:t>Avant :</a:t>
            </a:r>
          </a:p>
        </p:txBody>
      </p:sp>
      <p:sp>
        <p:nvSpPr>
          <p:cNvPr id="21" name="TextBox 6">
            <a:extLst>
              <a:ext uri="{FF2B5EF4-FFF2-40B4-BE49-F238E27FC236}">
                <a16:creationId xmlns:a16="http://schemas.microsoft.com/office/drawing/2014/main" id="{BECAFA21-9F19-BE93-44C9-ED1BA63D0CC1}"/>
              </a:ext>
            </a:extLst>
          </p:cNvPr>
          <p:cNvSpPr txBox="1"/>
          <p:nvPr/>
        </p:nvSpPr>
        <p:spPr>
          <a:xfrm>
            <a:off x="304800" y="5118524"/>
            <a:ext cx="1447800" cy="367729"/>
          </a:xfrm>
          <a:prstGeom prst="rect">
            <a:avLst/>
          </a:prstGeom>
        </p:spPr>
        <p:txBody>
          <a:bodyPr wrap="square" lIns="0" tIns="0" rIns="0" bIns="0" rtlCol="0" anchor="t">
            <a:spAutoFit/>
          </a:bodyPr>
          <a:lstStyle/>
          <a:p>
            <a:pPr>
              <a:lnSpc>
                <a:spcPts val="2999"/>
              </a:lnSpc>
              <a:spcBef>
                <a:spcPct val="0"/>
              </a:spcBef>
            </a:pPr>
            <a:r>
              <a:rPr lang="en-US" sz="2499" dirty="0" err="1">
                <a:solidFill>
                  <a:srgbClr val="000000"/>
                </a:solidFill>
                <a:latin typeface="Montserrat Bold"/>
              </a:rPr>
              <a:t>Aprés</a:t>
            </a:r>
            <a:r>
              <a:rPr lang="en-US" sz="2499" dirty="0">
                <a:solidFill>
                  <a:srgbClr val="000000"/>
                </a:solidFill>
                <a:latin typeface="Montserrat Bold"/>
              </a:rPr>
              <a:t> :</a:t>
            </a:r>
          </a:p>
        </p:txBody>
      </p:sp>
      <p:sp>
        <p:nvSpPr>
          <p:cNvPr id="22" name="TextBox 6">
            <a:extLst>
              <a:ext uri="{FF2B5EF4-FFF2-40B4-BE49-F238E27FC236}">
                <a16:creationId xmlns:a16="http://schemas.microsoft.com/office/drawing/2014/main" id="{394136F0-5875-6DE8-770A-D2980D23B68F}"/>
              </a:ext>
            </a:extLst>
          </p:cNvPr>
          <p:cNvSpPr txBox="1"/>
          <p:nvPr/>
        </p:nvSpPr>
        <p:spPr>
          <a:xfrm>
            <a:off x="4571999" y="2058224"/>
            <a:ext cx="10058399" cy="367729"/>
          </a:xfrm>
          <a:prstGeom prst="rect">
            <a:avLst/>
          </a:prstGeom>
        </p:spPr>
        <p:txBody>
          <a:bodyPr wrap="square" lIns="0" tIns="0" rIns="0" bIns="0" rtlCol="0" anchor="t">
            <a:spAutoFit/>
          </a:bodyPr>
          <a:lstStyle/>
          <a:p>
            <a:pPr>
              <a:lnSpc>
                <a:spcPts val="2999"/>
              </a:lnSpc>
              <a:spcBef>
                <a:spcPct val="0"/>
              </a:spcBef>
            </a:pPr>
            <a:r>
              <a:rPr lang="en-US" sz="2499" dirty="0">
                <a:solidFill>
                  <a:srgbClr val="000000"/>
                </a:solidFill>
                <a:latin typeface="Montserrat Bold"/>
              </a:rPr>
              <a:t>Les </a:t>
            </a:r>
            <a:r>
              <a:rPr lang="en-US" sz="2499" dirty="0" err="1">
                <a:solidFill>
                  <a:srgbClr val="000000"/>
                </a:solidFill>
                <a:latin typeface="Montserrat Bold"/>
              </a:rPr>
              <a:t>résultats</a:t>
            </a:r>
            <a:r>
              <a:rPr lang="en-US" sz="2499" dirty="0">
                <a:solidFill>
                  <a:srgbClr val="000000"/>
                </a:solidFill>
                <a:latin typeface="Montserrat Bold"/>
              </a:rPr>
              <a:t> de CNN pour les ensembles 1, 2  du dataset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cTn>
                              </p:par>
                              <p:par>
                                <p:cTn id="10" presetID="10" presetClass="exit" presetSubtype="0" fill="hold" grpId="0" nodeType="with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fade">
                                      <p:cBhvr>
                                        <p:cTn id="23"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p:bldP spid="20"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dirty="0"/>
          </a:p>
        </p:txBody>
      </p:sp>
      <p:sp>
        <p:nvSpPr>
          <p:cNvPr id="3" name="Freeform 3"/>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4" name="Freeform 4"/>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5" name="Freeform 5"/>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6" name="Freeform 6"/>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7" name="Freeform 7"/>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8" name="Freeform 8"/>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9" name="Freeform 9"/>
          <p:cNvSpPr/>
          <p:nvPr/>
        </p:nvSpPr>
        <p:spPr>
          <a:xfrm>
            <a:off x="4343400" y="2174463"/>
            <a:ext cx="9137351" cy="7291787"/>
          </a:xfrm>
          <a:custGeom>
            <a:avLst/>
            <a:gdLst/>
            <a:ahLst/>
            <a:cxnLst/>
            <a:rect l="l" t="t" r="r" b="b"/>
            <a:pathLst>
              <a:path w="9137351" h="7291787">
                <a:moveTo>
                  <a:pt x="0" y="0"/>
                </a:moveTo>
                <a:lnTo>
                  <a:pt x="9137351" y="0"/>
                </a:lnTo>
                <a:lnTo>
                  <a:pt x="9137351" y="7291787"/>
                </a:lnTo>
                <a:lnTo>
                  <a:pt x="0" y="7291787"/>
                </a:lnTo>
                <a:lnTo>
                  <a:pt x="0" y="0"/>
                </a:lnTo>
                <a:close/>
              </a:path>
            </a:pathLst>
          </a:custGeom>
          <a:blipFill>
            <a:blip r:embed="rId7"/>
            <a:stretch>
              <a:fillRect/>
            </a:stretch>
          </a:blipFill>
        </p:spPr>
        <p:txBody>
          <a:bodyPr/>
          <a:lstStyle/>
          <a:p>
            <a:endParaRPr lang="fr-FR" dirty="0"/>
          </a:p>
        </p:txBody>
      </p:sp>
      <p:sp>
        <p:nvSpPr>
          <p:cNvPr id="10" name="TextBox 10"/>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11" name="TextBox 11"/>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12" name="TextBox 12"/>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3" name="TextBox 13"/>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4" name="TextBox 14"/>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MODÈLE RETENU</a:t>
            </a:r>
          </a:p>
        </p:txBody>
      </p:sp>
      <p:sp>
        <p:nvSpPr>
          <p:cNvPr id="15" name="TextBox 15"/>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16" name="TextBox 16"/>
          <p:cNvSpPr txBox="1"/>
          <p:nvPr/>
        </p:nvSpPr>
        <p:spPr>
          <a:xfrm>
            <a:off x="1475059" y="1576606"/>
            <a:ext cx="15784241" cy="361950"/>
          </a:xfrm>
          <a:prstGeom prst="rect">
            <a:avLst/>
          </a:prstGeom>
        </p:spPr>
        <p:txBody>
          <a:bodyPr lIns="0" tIns="0" rIns="0" bIns="0" rtlCol="0" anchor="t">
            <a:spAutoFit/>
          </a:bodyPr>
          <a:lstStyle/>
          <a:p>
            <a:pPr>
              <a:lnSpc>
                <a:spcPts val="2999"/>
              </a:lnSpc>
              <a:spcBef>
                <a:spcPct val="0"/>
              </a:spcBef>
            </a:pPr>
            <a:r>
              <a:rPr lang="en-US" sz="2499">
                <a:solidFill>
                  <a:srgbClr val="000000"/>
                </a:solidFill>
                <a:latin typeface="Montserrat Bold"/>
              </a:rPr>
              <a:t>Matrice de confusion de CNN : les ensembles 1, 2 et 3 sont présentés respectivement:</a:t>
            </a:r>
          </a:p>
        </p:txBody>
      </p:sp>
      <p:sp>
        <p:nvSpPr>
          <p:cNvPr id="17" name="Freeform 9">
            <a:extLst>
              <a:ext uri="{FF2B5EF4-FFF2-40B4-BE49-F238E27FC236}">
                <a16:creationId xmlns:a16="http://schemas.microsoft.com/office/drawing/2014/main" id="{58CBA83E-047A-AB4F-6360-38B576726187}"/>
              </a:ext>
            </a:extLst>
          </p:cNvPr>
          <p:cNvSpPr/>
          <p:nvPr/>
        </p:nvSpPr>
        <p:spPr>
          <a:xfrm>
            <a:off x="4343400" y="2194200"/>
            <a:ext cx="9137333" cy="7291388"/>
          </a:xfrm>
          <a:custGeom>
            <a:avLst/>
            <a:gdLst/>
            <a:ahLst/>
            <a:cxnLst/>
            <a:rect l="l" t="t" r="r" b="b"/>
            <a:pathLst>
              <a:path w="9137333" h="7291388">
                <a:moveTo>
                  <a:pt x="0" y="0"/>
                </a:moveTo>
                <a:lnTo>
                  <a:pt x="9137332" y="0"/>
                </a:lnTo>
                <a:lnTo>
                  <a:pt x="9137332" y="7291387"/>
                </a:lnTo>
                <a:lnTo>
                  <a:pt x="0" y="7291387"/>
                </a:lnTo>
                <a:lnTo>
                  <a:pt x="0" y="0"/>
                </a:lnTo>
                <a:close/>
              </a:path>
            </a:pathLst>
          </a:custGeom>
          <a:blipFill>
            <a:blip r:embed="rId8"/>
            <a:stretch>
              <a:fillRect r="-243"/>
            </a:stretch>
          </a:blipFill>
        </p:spPr>
        <p:txBody>
          <a:bodyPr/>
          <a:lstStyle/>
          <a:p>
            <a:endParaRPr lang="fr-FR"/>
          </a:p>
        </p:txBody>
      </p:sp>
      <p:sp>
        <p:nvSpPr>
          <p:cNvPr id="18" name="Freeform 9">
            <a:extLst>
              <a:ext uri="{FF2B5EF4-FFF2-40B4-BE49-F238E27FC236}">
                <a16:creationId xmlns:a16="http://schemas.microsoft.com/office/drawing/2014/main" id="{4E87877C-95F7-71EB-06E4-87ADD7F270A9}"/>
              </a:ext>
            </a:extLst>
          </p:cNvPr>
          <p:cNvSpPr/>
          <p:nvPr/>
        </p:nvSpPr>
        <p:spPr>
          <a:xfrm>
            <a:off x="4343401" y="2130472"/>
            <a:ext cx="9137332" cy="7291387"/>
          </a:xfrm>
          <a:custGeom>
            <a:avLst/>
            <a:gdLst/>
            <a:ahLst/>
            <a:cxnLst/>
            <a:rect l="l" t="t" r="r" b="b"/>
            <a:pathLst>
              <a:path w="9137332" h="7291387">
                <a:moveTo>
                  <a:pt x="0" y="0"/>
                </a:moveTo>
                <a:lnTo>
                  <a:pt x="9137332" y="0"/>
                </a:lnTo>
                <a:lnTo>
                  <a:pt x="9137332" y="7291387"/>
                </a:lnTo>
                <a:lnTo>
                  <a:pt x="0" y="7291387"/>
                </a:lnTo>
                <a:lnTo>
                  <a:pt x="0" y="0"/>
                </a:lnTo>
                <a:close/>
              </a:path>
            </a:pathLst>
          </a:custGeom>
          <a:blipFill>
            <a:blip r:embed="rId9"/>
            <a:stretch>
              <a:fillRect r="-6027" b="-3797"/>
            </a:stretch>
          </a:blipFill>
        </p:spPr>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7" grpId="0" animBg="1"/>
      <p:bldP spid="17" grpId="1" animBg="1"/>
      <p:bldP spid="18" grpId="0" animBg="1"/>
      <p:bldP spid="1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2902390" y="953820"/>
            <a:ext cx="15915590" cy="1856807"/>
            <a:chOff x="0" y="0"/>
            <a:chExt cx="1876002" cy="218865"/>
          </a:xfrm>
        </p:grpSpPr>
        <p:sp>
          <p:nvSpPr>
            <p:cNvPr id="3" name="Freeform 3"/>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010101"/>
            </a:solidFill>
            <a:ln cap="sq">
              <a:noFill/>
              <a:prstDash val="solid"/>
              <a:miter/>
            </a:ln>
          </p:spPr>
          <p:txBody>
            <a:bodyPr/>
            <a:lstStyle/>
            <a:p>
              <a:endParaRPr lang="fr-FR"/>
            </a:p>
          </p:txBody>
        </p:sp>
        <p:sp>
          <p:nvSpPr>
            <p:cNvPr id="4" name="TextBox 4"/>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 name="TextBox 5"/>
          <p:cNvSpPr txBox="1"/>
          <p:nvPr/>
        </p:nvSpPr>
        <p:spPr>
          <a:xfrm>
            <a:off x="2588742" y="1529020"/>
            <a:ext cx="7654381" cy="702804"/>
          </a:xfrm>
          <a:prstGeom prst="rect">
            <a:avLst/>
          </a:prstGeom>
        </p:spPr>
        <p:txBody>
          <a:bodyPr lIns="0" tIns="0" rIns="0" bIns="0" rtlCol="0" anchor="t">
            <a:spAutoFit/>
          </a:bodyPr>
          <a:lstStyle/>
          <a:p>
            <a:pPr marL="0" lvl="0" indent="0" algn="ctr">
              <a:lnSpc>
                <a:spcPts val="5673"/>
              </a:lnSpc>
              <a:spcBef>
                <a:spcPct val="0"/>
              </a:spcBef>
            </a:pPr>
            <a:r>
              <a:rPr lang="en-US" sz="4111" spc="32">
                <a:solidFill>
                  <a:srgbClr val="FFFFFF"/>
                </a:solidFill>
                <a:latin typeface="Archivo Black"/>
              </a:rPr>
              <a:t>CONCLUSION</a:t>
            </a:r>
          </a:p>
        </p:txBody>
      </p:sp>
      <p:grpSp>
        <p:nvGrpSpPr>
          <p:cNvPr id="6" name="Group 6"/>
          <p:cNvGrpSpPr/>
          <p:nvPr/>
        </p:nvGrpSpPr>
        <p:grpSpPr>
          <a:xfrm>
            <a:off x="1974512" y="2697358"/>
            <a:ext cx="4678236" cy="226538"/>
            <a:chOff x="0" y="0"/>
            <a:chExt cx="4519796" cy="218865"/>
          </a:xfrm>
        </p:grpSpPr>
        <p:sp>
          <p:nvSpPr>
            <p:cNvPr id="7" name="Freeform 7"/>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cap="sq">
              <a:noFill/>
              <a:prstDash val="solid"/>
              <a:miter/>
            </a:ln>
          </p:spPr>
          <p:txBody>
            <a:bodyPr/>
            <a:lstStyle/>
            <a:p>
              <a:endParaRPr lang="fr-FR"/>
            </a:p>
          </p:txBody>
        </p:sp>
        <p:sp>
          <p:nvSpPr>
            <p:cNvPr id="8" name="TextBox 8"/>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9" name="Group 9"/>
          <p:cNvGrpSpPr/>
          <p:nvPr/>
        </p:nvGrpSpPr>
        <p:grpSpPr>
          <a:xfrm>
            <a:off x="11158695" y="0"/>
            <a:ext cx="7839969" cy="914657"/>
            <a:chOff x="0" y="0"/>
            <a:chExt cx="1876002" cy="218865"/>
          </a:xfrm>
        </p:grpSpPr>
        <p:sp>
          <p:nvSpPr>
            <p:cNvPr id="10" name="Freeform 10"/>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txBody>
            <a:bodyPr/>
            <a:lstStyle/>
            <a:p>
              <a:endParaRPr lang="fr-FR"/>
            </a:p>
          </p:txBody>
        </p:sp>
        <p:sp>
          <p:nvSpPr>
            <p:cNvPr id="11" name="TextBox 11"/>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2" name="AutoShape 12"/>
          <p:cNvSpPr/>
          <p:nvPr/>
        </p:nvSpPr>
        <p:spPr>
          <a:xfrm>
            <a:off x="632205" y="898992"/>
            <a:ext cx="10625374" cy="0"/>
          </a:xfrm>
          <a:prstGeom prst="line">
            <a:avLst/>
          </a:prstGeom>
          <a:ln w="38100" cap="flat">
            <a:gradFill>
              <a:gsLst>
                <a:gs pos="0">
                  <a:srgbClr val="696969">
                    <a:alpha val="72000"/>
                  </a:srgbClr>
                </a:gs>
                <a:gs pos="33333">
                  <a:srgbClr val="B4B4B4">
                    <a:alpha val="82500"/>
                  </a:srgbClr>
                </a:gs>
                <a:gs pos="66667">
                  <a:srgbClr val="EEEEEE">
                    <a:alpha val="70500"/>
                  </a:srgbClr>
                </a:gs>
                <a:gs pos="100000">
                  <a:srgbClr val="FBFBFB">
                    <a:alpha val="22000"/>
                  </a:srgbClr>
                </a:gs>
              </a:gsLst>
              <a:lin ang="0"/>
            </a:gradFill>
            <a:prstDash val="solid"/>
            <a:headEnd type="none" w="sm" len="sm"/>
            <a:tailEnd type="none" w="sm" len="sm"/>
          </a:ln>
        </p:spPr>
        <p:txBody>
          <a:bodyPr/>
          <a:lstStyle/>
          <a:p>
            <a:endParaRPr lang="fr-FR"/>
          </a:p>
        </p:txBody>
      </p:sp>
      <p:sp>
        <p:nvSpPr>
          <p:cNvPr id="13" name="TextBox 13"/>
          <p:cNvSpPr txBox="1"/>
          <p:nvPr/>
        </p:nvSpPr>
        <p:spPr>
          <a:xfrm>
            <a:off x="1028700" y="3352520"/>
            <a:ext cx="16230600" cy="6169152"/>
          </a:xfrm>
          <a:prstGeom prst="rect">
            <a:avLst/>
          </a:prstGeom>
        </p:spPr>
        <p:txBody>
          <a:bodyPr lIns="0" tIns="0" rIns="0" bIns="0" rtlCol="0" anchor="t">
            <a:spAutoFit/>
          </a:bodyPr>
          <a:lstStyle/>
          <a:p>
            <a:pPr>
              <a:lnSpc>
                <a:spcPts val="3174"/>
              </a:lnSpc>
            </a:pPr>
            <a:r>
              <a:rPr lang="en-US" sz="2300" spc="225" dirty="0" err="1">
                <a:solidFill>
                  <a:srgbClr val="000000"/>
                </a:solidFill>
                <a:latin typeface="Montserrat Light Bold"/>
              </a:rPr>
              <a:t>L'Apprentissage</a:t>
            </a:r>
            <a:r>
              <a:rPr lang="en-US" sz="2300" spc="225" dirty="0">
                <a:solidFill>
                  <a:srgbClr val="000000"/>
                </a:solidFill>
                <a:latin typeface="Montserrat Light Bold"/>
              </a:rPr>
              <a:t> </a:t>
            </a:r>
            <a:r>
              <a:rPr lang="en-US" sz="2300" spc="225" dirty="0" err="1">
                <a:solidFill>
                  <a:srgbClr val="000000"/>
                </a:solidFill>
                <a:latin typeface="Montserrat Light Bold"/>
              </a:rPr>
              <a:t>Automatique</a:t>
            </a:r>
            <a:r>
              <a:rPr lang="en-US" sz="2300" spc="225" dirty="0">
                <a:solidFill>
                  <a:srgbClr val="000000"/>
                </a:solidFill>
                <a:latin typeface="Montserrat Light Bold"/>
              </a:rPr>
              <a:t> et </a:t>
            </a:r>
            <a:r>
              <a:rPr lang="en-US" sz="2300" spc="225" dirty="0" err="1">
                <a:solidFill>
                  <a:srgbClr val="000000"/>
                </a:solidFill>
                <a:latin typeface="Montserrat Light Bold"/>
              </a:rPr>
              <a:t>Profond</a:t>
            </a:r>
            <a:r>
              <a:rPr lang="en-US" sz="2300" spc="225" dirty="0">
                <a:solidFill>
                  <a:srgbClr val="000000"/>
                </a:solidFill>
                <a:latin typeface="Montserrat Light Bold"/>
              </a:rPr>
              <a:t> </a:t>
            </a:r>
            <a:r>
              <a:rPr lang="en-US" sz="2300" spc="225" dirty="0" err="1">
                <a:solidFill>
                  <a:srgbClr val="000000"/>
                </a:solidFill>
                <a:latin typeface="Montserrat Light Bold"/>
              </a:rPr>
              <a:t>Contre</a:t>
            </a:r>
            <a:r>
              <a:rPr lang="en-US" sz="2300" spc="225" dirty="0">
                <a:solidFill>
                  <a:srgbClr val="000000"/>
                </a:solidFill>
                <a:latin typeface="Montserrat Light Bold"/>
              </a:rPr>
              <a:t> la </a:t>
            </a:r>
            <a:r>
              <a:rPr lang="en-US" sz="2300" spc="225" dirty="0" err="1">
                <a:solidFill>
                  <a:srgbClr val="000000"/>
                </a:solidFill>
                <a:latin typeface="Montserrat Light Bold"/>
              </a:rPr>
              <a:t>Fraude</a:t>
            </a:r>
            <a:r>
              <a:rPr lang="en-US" sz="2300" spc="225" dirty="0">
                <a:solidFill>
                  <a:srgbClr val="000000"/>
                </a:solidFill>
                <a:latin typeface="Montserrat Light Bold"/>
              </a:rPr>
              <a:t> Financière</a:t>
            </a:r>
          </a:p>
          <a:p>
            <a:pPr>
              <a:lnSpc>
                <a:spcPts val="3174"/>
              </a:lnSpc>
            </a:pPr>
            <a:endParaRPr lang="en-US" sz="2300" spc="225" dirty="0">
              <a:solidFill>
                <a:srgbClr val="000000"/>
              </a:solidFill>
              <a:latin typeface="Montserrat Light Bold"/>
            </a:endParaRPr>
          </a:p>
          <a:p>
            <a:pPr>
              <a:lnSpc>
                <a:spcPts val="3174"/>
              </a:lnSpc>
            </a:pPr>
            <a:r>
              <a:rPr lang="en-US" sz="2300" spc="225" dirty="0" err="1">
                <a:solidFill>
                  <a:srgbClr val="000000"/>
                </a:solidFill>
                <a:latin typeface="Montserrat Light Bold"/>
              </a:rPr>
              <a:t>L’Approche</a:t>
            </a:r>
            <a:r>
              <a:rPr lang="en-US" sz="2300" spc="225" dirty="0">
                <a:solidFill>
                  <a:srgbClr val="000000"/>
                </a:solidFill>
                <a:latin typeface="Montserrat Light Bold"/>
              </a:rPr>
              <a:t> de </a:t>
            </a:r>
            <a:r>
              <a:rPr lang="en-US" sz="2300" spc="225" dirty="0" err="1">
                <a:solidFill>
                  <a:srgbClr val="000000"/>
                </a:solidFill>
                <a:latin typeface="Montserrat Light Bold"/>
              </a:rPr>
              <a:t>Détection</a:t>
            </a:r>
            <a:r>
              <a:rPr lang="en-US" sz="2300" spc="225" dirty="0">
                <a:solidFill>
                  <a:srgbClr val="000000"/>
                </a:solidFill>
                <a:latin typeface="Montserrat Light Bold"/>
              </a:rPr>
              <a:t> des </a:t>
            </a:r>
            <a:r>
              <a:rPr lang="en-US" sz="2300" spc="225" dirty="0" err="1">
                <a:solidFill>
                  <a:srgbClr val="000000"/>
                </a:solidFill>
                <a:latin typeface="Montserrat Light Bold"/>
              </a:rPr>
              <a:t>Fraudes</a:t>
            </a:r>
            <a:r>
              <a:rPr lang="en-US" sz="2300" spc="225" dirty="0">
                <a:solidFill>
                  <a:srgbClr val="000000"/>
                </a:solidFill>
                <a:latin typeface="Montserrat Light Bold"/>
              </a:rPr>
              <a:t> dans les Transactions </a:t>
            </a:r>
            <a:r>
              <a:rPr lang="en-US" sz="2300" spc="225" dirty="0" err="1">
                <a:solidFill>
                  <a:srgbClr val="000000"/>
                </a:solidFill>
                <a:latin typeface="Montserrat Light Bold"/>
              </a:rPr>
              <a:t>Bancaires</a:t>
            </a:r>
            <a:r>
              <a:rPr lang="en-US" sz="2300" spc="225" dirty="0">
                <a:solidFill>
                  <a:srgbClr val="000000"/>
                </a:solidFill>
                <a:latin typeface="Montserrat Light Bold"/>
              </a:rPr>
              <a:t> </a:t>
            </a:r>
            <a:r>
              <a:rPr lang="en-US" sz="2300" spc="225" dirty="0" err="1">
                <a:solidFill>
                  <a:srgbClr val="000000"/>
                </a:solidFill>
                <a:latin typeface="Montserrat Light Bold"/>
              </a:rPr>
              <a:t>implique</a:t>
            </a:r>
            <a:r>
              <a:rPr lang="en-US" sz="2300" spc="225" dirty="0">
                <a:solidFill>
                  <a:srgbClr val="000000"/>
                </a:solidFill>
                <a:latin typeface="Montserrat Light Bold"/>
              </a:rPr>
              <a:t> :</a:t>
            </a:r>
          </a:p>
          <a:p>
            <a:pPr>
              <a:lnSpc>
                <a:spcPts val="3174"/>
              </a:lnSpc>
            </a:pPr>
            <a:endParaRPr lang="en-US" sz="2300" spc="225" dirty="0">
              <a:solidFill>
                <a:srgbClr val="000000"/>
              </a:solidFill>
              <a:latin typeface="Montserrat Light Bold"/>
            </a:endParaRPr>
          </a:p>
          <a:p>
            <a:pPr marL="496574" lvl="1" indent="-248287">
              <a:lnSpc>
                <a:spcPts val="3174"/>
              </a:lnSpc>
              <a:buFont typeface="Arial"/>
              <a:buChar char="•"/>
            </a:pPr>
            <a:r>
              <a:rPr lang="en-US" sz="2300" spc="225" dirty="0">
                <a:solidFill>
                  <a:srgbClr val="000000"/>
                </a:solidFill>
                <a:latin typeface="Montserrat Light Bold"/>
              </a:rPr>
              <a:t>Une </a:t>
            </a:r>
            <a:r>
              <a:rPr lang="en-US" sz="2300" spc="225" dirty="0" err="1">
                <a:solidFill>
                  <a:srgbClr val="000000"/>
                </a:solidFill>
                <a:latin typeface="Montserrat Light Bold"/>
              </a:rPr>
              <a:t>analyse</a:t>
            </a:r>
            <a:r>
              <a:rPr lang="en-US" sz="2300" spc="225" dirty="0">
                <a:solidFill>
                  <a:srgbClr val="000000"/>
                </a:solidFill>
                <a:latin typeface="Montserrat Light Bold"/>
              </a:rPr>
              <a:t> </a:t>
            </a:r>
            <a:r>
              <a:rPr lang="en-US" sz="2300" spc="225" dirty="0" err="1">
                <a:solidFill>
                  <a:srgbClr val="000000"/>
                </a:solidFill>
                <a:latin typeface="Montserrat Light Bold"/>
              </a:rPr>
              <a:t>approfondie</a:t>
            </a:r>
            <a:r>
              <a:rPr lang="en-US" sz="2300" spc="225" dirty="0">
                <a:solidFill>
                  <a:srgbClr val="000000"/>
                </a:solidFill>
                <a:latin typeface="Montserrat Light Bold"/>
              </a:rPr>
              <a:t> des </a:t>
            </a:r>
            <a:r>
              <a:rPr lang="en-US" sz="2300" spc="225" dirty="0" err="1">
                <a:solidFill>
                  <a:srgbClr val="000000"/>
                </a:solidFill>
                <a:latin typeface="Montserrat Light Bold"/>
              </a:rPr>
              <a:t>données</a:t>
            </a:r>
            <a:endParaRPr lang="en-US" sz="2300" spc="225" dirty="0">
              <a:solidFill>
                <a:srgbClr val="000000"/>
              </a:solidFill>
              <a:latin typeface="Montserrat Light Bold"/>
            </a:endParaRPr>
          </a:p>
          <a:p>
            <a:pPr>
              <a:lnSpc>
                <a:spcPts val="3174"/>
              </a:lnSpc>
            </a:pPr>
            <a:endParaRPr lang="en-US" sz="2300" spc="225" dirty="0">
              <a:solidFill>
                <a:srgbClr val="000000"/>
              </a:solidFill>
              <a:latin typeface="Montserrat Light Bold"/>
            </a:endParaRPr>
          </a:p>
          <a:p>
            <a:pPr marL="496574" lvl="1" indent="-248287">
              <a:lnSpc>
                <a:spcPts val="3174"/>
              </a:lnSpc>
              <a:buFont typeface="Arial"/>
              <a:buChar char="•"/>
            </a:pPr>
            <a:r>
              <a:rPr lang="en-US" sz="2300" spc="225" dirty="0" err="1">
                <a:solidFill>
                  <a:srgbClr val="000000"/>
                </a:solidFill>
                <a:latin typeface="Montserrat Light Bold"/>
              </a:rPr>
              <a:t>Prétraitement</a:t>
            </a:r>
            <a:r>
              <a:rPr lang="en-US" sz="2300" spc="225" dirty="0">
                <a:solidFill>
                  <a:srgbClr val="000000"/>
                </a:solidFill>
                <a:latin typeface="Montserrat Light Bold"/>
              </a:rPr>
              <a:t> et </a:t>
            </a:r>
            <a:r>
              <a:rPr lang="en-US" sz="2300" spc="225" dirty="0" err="1">
                <a:solidFill>
                  <a:srgbClr val="000000"/>
                </a:solidFill>
                <a:latin typeface="Montserrat Light Bold"/>
              </a:rPr>
              <a:t>résolution</a:t>
            </a:r>
            <a:r>
              <a:rPr lang="en-US" sz="2300" spc="225" dirty="0">
                <a:solidFill>
                  <a:srgbClr val="000000"/>
                </a:solidFill>
                <a:latin typeface="Montserrat Light Bold"/>
              </a:rPr>
              <a:t> des </a:t>
            </a:r>
            <a:r>
              <a:rPr lang="en-US" sz="2300" spc="225" dirty="0" err="1">
                <a:solidFill>
                  <a:srgbClr val="000000"/>
                </a:solidFill>
                <a:latin typeface="Montserrat Light Bold"/>
              </a:rPr>
              <a:t>déséquilibres</a:t>
            </a:r>
            <a:r>
              <a:rPr lang="en-US" sz="2300" spc="225" dirty="0">
                <a:solidFill>
                  <a:srgbClr val="000000"/>
                </a:solidFill>
                <a:latin typeface="Montserrat Light Bold"/>
              </a:rPr>
              <a:t> de </a:t>
            </a:r>
            <a:r>
              <a:rPr lang="en-US" sz="2300" spc="225" dirty="0" err="1">
                <a:solidFill>
                  <a:srgbClr val="000000"/>
                </a:solidFill>
                <a:latin typeface="Montserrat Light Bold"/>
              </a:rPr>
              <a:t>données</a:t>
            </a:r>
            <a:endParaRPr lang="en-US" sz="2300" spc="225" dirty="0">
              <a:solidFill>
                <a:srgbClr val="000000"/>
              </a:solidFill>
              <a:latin typeface="Montserrat Light Bold"/>
            </a:endParaRPr>
          </a:p>
          <a:p>
            <a:pPr>
              <a:lnSpc>
                <a:spcPts val="3174"/>
              </a:lnSpc>
            </a:pPr>
            <a:endParaRPr lang="en-US" sz="2300" spc="225" dirty="0">
              <a:solidFill>
                <a:srgbClr val="000000"/>
              </a:solidFill>
              <a:latin typeface="Montserrat Light Bold"/>
            </a:endParaRPr>
          </a:p>
          <a:p>
            <a:pPr marL="496574" lvl="1" indent="-248287">
              <a:lnSpc>
                <a:spcPts val="3174"/>
              </a:lnSpc>
              <a:buFont typeface="Arial"/>
              <a:buChar char="•"/>
            </a:pPr>
            <a:r>
              <a:rPr lang="en-US" sz="2300" spc="225" dirty="0">
                <a:solidFill>
                  <a:srgbClr val="000000"/>
                </a:solidFill>
                <a:latin typeface="Montserrat Light Bold"/>
              </a:rPr>
              <a:t>Application de </a:t>
            </a:r>
            <a:r>
              <a:rPr lang="en-US" sz="2300" spc="225" dirty="0" err="1">
                <a:solidFill>
                  <a:srgbClr val="000000"/>
                </a:solidFill>
                <a:latin typeface="Montserrat Light Bold"/>
              </a:rPr>
              <a:t>l’Apprentissage</a:t>
            </a:r>
            <a:r>
              <a:rPr lang="en-US" sz="2300" spc="225" dirty="0">
                <a:solidFill>
                  <a:srgbClr val="000000"/>
                </a:solidFill>
                <a:latin typeface="Montserrat Light Bold"/>
              </a:rPr>
              <a:t> non </a:t>
            </a:r>
            <a:r>
              <a:rPr lang="en-US" sz="2300" spc="225" dirty="0" err="1">
                <a:solidFill>
                  <a:srgbClr val="000000"/>
                </a:solidFill>
                <a:latin typeface="Montserrat Light Bold"/>
              </a:rPr>
              <a:t>supervisé</a:t>
            </a:r>
            <a:r>
              <a:rPr lang="en-US" sz="2300" spc="225" dirty="0">
                <a:solidFill>
                  <a:srgbClr val="000000"/>
                </a:solidFill>
                <a:latin typeface="Montserrat Light Bold"/>
              </a:rPr>
              <a:t> : K-Means</a:t>
            </a:r>
          </a:p>
          <a:p>
            <a:pPr>
              <a:lnSpc>
                <a:spcPts val="3174"/>
              </a:lnSpc>
            </a:pPr>
            <a:endParaRPr lang="en-US" sz="2300" spc="225" dirty="0">
              <a:solidFill>
                <a:srgbClr val="000000"/>
              </a:solidFill>
              <a:latin typeface="Montserrat Light Bold"/>
            </a:endParaRPr>
          </a:p>
          <a:p>
            <a:pPr marL="496574" lvl="1" indent="-248287">
              <a:lnSpc>
                <a:spcPts val="3174"/>
              </a:lnSpc>
              <a:buFont typeface="Arial"/>
              <a:buChar char="•"/>
            </a:pPr>
            <a:r>
              <a:rPr lang="en-US" sz="2300" spc="225" dirty="0">
                <a:solidFill>
                  <a:srgbClr val="000000"/>
                </a:solidFill>
                <a:latin typeface="Montserrat Light Bold"/>
              </a:rPr>
              <a:t>Application de </a:t>
            </a:r>
            <a:r>
              <a:rPr lang="en-US" sz="2300" spc="225" dirty="0" err="1">
                <a:solidFill>
                  <a:srgbClr val="000000"/>
                </a:solidFill>
                <a:latin typeface="Montserrat Light Bold"/>
              </a:rPr>
              <a:t>l’Apprentissage</a:t>
            </a:r>
            <a:r>
              <a:rPr lang="en-US" sz="2300" spc="225" dirty="0">
                <a:solidFill>
                  <a:srgbClr val="000000"/>
                </a:solidFill>
                <a:latin typeface="Montserrat Light Bold"/>
              </a:rPr>
              <a:t> </a:t>
            </a:r>
            <a:r>
              <a:rPr lang="en-US" sz="2300" spc="225" dirty="0" err="1">
                <a:solidFill>
                  <a:srgbClr val="000000"/>
                </a:solidFill>
                <a:latin typeface="Montserrat Light Bold"/>
              </a:rPr>
              <a:t>supervisé</a:t>
            </a:r>
            <a:r>
              <a:rPr lang="en-US" sz="2300" spc="225" dirty="0">
                <a:solidFill>
                  <a:srgbClr val="000000"/>
                </a:solidFill>
                <a:latin typeface="Montserrat Light Bold"/>
              </a:rPr>
              <a:t> : </a:t>
            </a:r>
            <a:r>
              <a:rPr lang="en-US" sz="2300" spc="225" dirty="0" err="1">
                <a:solidFill>
                  <a:srgbClr val="000000"/>
                </a:solidFill>
                <a:latin typeface="Montserrat Light Bold"/>
              </a:rPr>
              <a:t>Arbre</a:t>
            </a:r>
            <a:r>
              <a:rPr lang="en-US" sz="2300" spc="225" dirty="0">
                <a:solidFill>
                  <a:srgbClr val="000000"/>
                </a:solidFill>
                <a:latin typeface="Montserrat Light Bold"/>
              </a:rPr>
              <a:t> de </a:t>
            </a:r>
            <a:r>
              <a:rPr lang="en-US" sz="2300" spc="225" dirty="0" err="1">
                <a:solidFill>
                  <a:srgbClr val="000000"/>
                </a:solidFill>
                <a:latin typeface="Montserrat Light Bold"/>
              </a:rPr>
              <a:t>décision</a:t>
            </a:r>
            <a:r>
              <a:rPr lang="en-US" sz="2300" spc="225" dirty="0">
                <a:solidFill>
                  <a:srgbClr val="000000"/>
                </a:solidFill>
                <a:latin typeface="Montserrat Light Bold"/>
              </a:rPr>
              <a:t>, </a:t>
            </a:r>
            <a:r>
              <a:rPr lang="en-US" sz="2300" spc="225" dirty="0" err="1">
                <a:solidFill>
                  <a:srgbClr val="000000"/>
                </a:solidFill>
                <a:latin typeface="Montserrat Light Bold"/>
              </a:rPr>
              <a:t>Forêt</a:t>
            </a:r>
            <a:r>
              <a:rPr lang="en-US" sz="2300" spc="225" dirty="0">
                <a:solidFill>
                  <a:srgbClr val="000000"/>
                </a:solidFill>
                <a:latin typeface="Montserrat Light Bold"/>
              </a:rPr>
              <a:t> </a:t>
            </a:r>
            <a:r>
              <a:rPr lang="en-US" sz="2300" spc="225" dirty="0" err="1">
                <a:solidFill>
                  <a:srgbClr val="000000"/>
                </a:solidFill>
                <a:latin typeface="Montserrat Light Bold"/>
              </a:rPr>
              <a:t>aléatoire</a:t>
            </a:r>
            <a:r>
              <a:rPr lang="en-US" sz="2300" spc="225" dirty="0">
                <a:solidFill>
                  <a:srgbClr val="000000"/>
                </a:solidFill>
                <a:latin typeface="Montserrat Light Bold"/>
              </a:rPr>
              <a:t>, </a:t>
            </a:r>
            <a:r>
              <a:rPr lang="en-US" sz="2300" spc="225" dirty="0" err="1">
                <a:solidFill>
                  <a:srgbClr val="000000"/>
                </a:solidFill>
                <a:latin typeface="Montserrat Light Bold"/>
              </a:rPr>
              <a:t>XGboost</a:t>
            </a:r>
            <a:r>
              <a:rPr lang="en-US" sz="2300" spc="225" dirty="0">
                <a:solidFill>
                  <a:srgbClr val="000000"/>
                </a:solidFill>
                <a:latin typeface="Montserrat Light Bold"/>
              </a:rPr>
              <a:t>, K plus </a:t>
            </a:r>
            <a:r>
              <a:rPr lang="en-US" sz="2300" spc="225" dirty="0" err="1">
                <a:solidFill>
                  <a:srgbClr val="000000"/>
                </a:solidFill>
                <a:latin typeface="Montserrat Light Bold"/>
              </a:rPr>
              <a:t>proches</a:t>
            </a:r>
            <a:r>
              <a:rPr lang="en-US" sz="2300" spc="225" dirty="0">
                <a:solidFill>
                  <a:srgbClr val="000000"/>
                </a:solidFill>
                <a:latin typeface="Montserrat Light Bold"/>
              </a:rPr>
              <a:t> </a:t>
            </a:r>
            <a:r>
              <a:rPr lang="en-US" sz="2300" spc="225" dirty="0" err="1">
                <a:solidFill>
                  <a:srgbClr val="000000"/>
                </a:solidFill>
                <a:latin typeface="Montserrat Light Bold"/>
              </a:rPr>
              <a:t>voisins</a:t>
            </a:r>
            <a:r>
              <a:rPr lang="en-US" sz="2300" spc="225" dirty="0">
                <a:solidFill>
                  <a:srgbClr val="000000"/>
                </a:solidFill>
                <a:latin typeface="Montserrat Light Bold"/>
              </a:rPr>
              <a:t>, Machine à </a:t>
            </a:r>
            <a:r>
              <a:rPr lang="en-US" sz="2300" spc="225" dirty="0" err="1">
                <a:solidFill>
                  <a:srgbClr val="000000"/>
                </a:solidFill>
                <a:latin typeface="Montserrat Light Bold"/>
              </a:rPr>
              <a:t>vecteur</a:t>
            </a:r>
            <a:r>
              <a:rPr lang="en-US" sz="2300" spc="225" dirty="0">
                <a:solidFill>
                  <a:srgbClr val="000000"/>
                </a:solidFill>
                <a:latin typeface="Montserrat Light Bold"/>
              </a:rPr>
              <a:t> de support, </a:t>
            </a:r>
            <a:r>
              <a:rPr lang="en-US" sz="2300" spc="225" dirty="0" err="1">
                <a:solidFill>
                  <a:srgbClr val="000000"/>
                </a:solidFill>
                <a:latin typeface="Montserrat Light Bold"/>
              </a:rPr>
              <a:t>Régression</a:t>
            </a:r>
            <a:r>
              <a:rPr lang="en-US" sz="2300" spc="225" dirty="0">
                <a:solidFill>
                  <a:srgbClr val="000000"/>
                </a:solidFill>
                <a:latin typeface="Montserrat Light Bold"/>
              </a:rPr>
              <a:t> </a:t>
            </a:r>
            <a:r>
              <a:rPr lang="en-US" sz="2300" spc="225" dirty="0" err="1">
                <a:solidFill>
                  <a:srgbClr val="000000"/>
                </a:solidFill>
                <a:latin typeface="Montserrat Light Bold"/>
              </a:rPr>
              <a:t>logistique</a:t>
            </a:r>
            <a:r>
              <a:rPr lang="en-US" sz="2300" spc="225" dirty="0">
                <a:solidFill>
                  <a:srgbClr val="000000"/>
                </a:solidFill>
                <a:latin typeface="Montserrat Light Bold"/>
              </a:rPr>
              <a:t>.</a:t>
            </a:r>
          </a:p>
          <a:p>
            <a:pPr>
              <a:lnSpc>
                <a:spcPts val="3174"/>
              </a:lnSpc>
            </a:pPr>
            <a:endParaRPr lang="en-US" sz="2300" spc="225" dirty="0">
              <a:solidFill>
                <a:srgbClr val="000000"/>
              </a:solidFill>
              <a:latin typeface="Montserrat Light Bold"/>
            </a:endParaRPr>
          </a:p>
          <a:p>
            <a:pPr>
              <a:lnSpc>
                <a:spcPts val="3174"/>
              </a:lnSpc>
            </a:pPr>
            <a:r>
              <a:rPr lang="en-US" sz="2300" spc="225" dirty="0">
                <a:solidFill>
                  <a:srgbClr val="000000"/>
                </a:solidFill>
                <a:latin typeface="Montserrat Light Bold"/>
              </a:rPr>
              <a:t>Les </a:t>
            </a:r>
            <a:r>
              <a:rPr lang="en-US" sz="2300" spc="225" dirty="0" err="1">
                <a:solidFill>
                  <a:srgbClr val="000000"/>
                </a:solidFill>
                <a:latin typeface="Montserrat Light Bold"/>
              </a:rPr>
              <a:t>résultats</a:t>
            </a:r>
            <a:r>
              <a:rPr lang="en-US" sz="2300" spc="225" dirty="0">
                <a:solidFill>
                  <a:srgbClr val="000000"/>
                </a:solidFill>
                <a:latin typeface="Montserrat Light Bold"/>
              </a:rPr>
              <a:t> </a:t>
            </a:r>
            <a:r>
              <a:rPr lang="en-US" sz="2300" spc="225" dirty="0" err="1">
                <a:solidFill>
                  <a:srgbClr val="000000"/>
                </a:solidFill>
                <a:latin typeface="Montserrat Light Bold"/>
              </a:rPr>
              <a:t>ont</a:t>
            </a:r>
            <a:r>
              <a:rPr lang="en-US" sz="2300" spc="225" dirty="0">
                <a:solidFill>
                  <a:srgbClr val="000000"/>
                </a:solidFill>
                <a:latin typeface="Montserrat Light Bold"/>
              </a:rPr>
              <a:t> </a:t>
            </a:r>
            <a:r>
              <a:rPr lang="en-US" sz="2300" spc="225" dirty="0" err="1">
                <a:solidFill>
                  <a:srgbClr val="000000"/>
                </a:solidFill>
                <a:latin typeface="Montserrat Light Bold"/>
              </a:rPr>
              <a:t>été</a:t>
            </a:r>
            <a:r>
              <a:rPr lang="en-US" sz="2300" spc="225" dirty="0">
                <a:solidFill>
                  <a:srgbClr val="000000"/>
                </a:solidFill>
                <a:latin typeface="Montserrat Light Bold"/>
              </a:rPr>
              <a:t> </a:t>
            </a:r>
            <a:r>
              <a:rPr lang="en-US" sz="2300" spc="225" dirty="0" err="1">
                <a:solidFill>
                  <a:srgbClr val="000000"/>
                </a:solidFill>
                <a:latin typeface="Montserrat Light Bold"/>
              </a:rPr>
              <a:t>satisfaisants</a:t>
            </a:r>
            <a:r>
              <a:rPr lang="en-US" sz="2300" spc="225" dirty="0">
                <a:solidFill>
                  <a:srgbClr val="000000"/>
                </a:solidFill>
                <a:latin typeface="Montserrat Light Bold"/>
              </a:rPr>
              <a:t>, </a:t>
            </a:r>
            <a:r>
              <a:rPr lang="en-US" sz="2300" spc="225" dirty="0" err="1">
                <a:solidFill>
                  <a:srgbClr val="000000"/>
                </a:solidFill>
                <a:latin typeface="Montserrat Light Bold"/>
              </a:rPr>
              <a:t>montrant</a:t>
            </a:r>
            <a:r>
              <a:rPr lang="en-US" sz="2300" spc="225" dirty="0">
                <a:solidFill>
                  <a:srgbClr val="000000"/>
                </a:solidFill>
                <a:latin typeface="Montserrat Light Bold"/>
              </a:rPr>
              <a:t> </a:t>
            </a:r>
            <a:r>
              <a:rPr lang="en-US" sz="2300" spc="225" dirty="0" err="1">
                <a:solidFill>
                  <a:srgbClr val="000000"/>
                </a:solidFill>
                <a:latin typeface="Montserrat Light Bold"/>
              </a:rPr>
              <a:t>l'efficacité</a:t>
            </a:r>
            <a:r>
              <a:rPr lang="en-US" sz="2300" spc="225" dirty="0">
                <a:solidFill>
                  <a:srgbClr val="000000"/>
                </a:solidFill>
                <a:latin typeface="Montserrat Light Bold"/>
              </a:rPr>
              <a:t> de </a:t>
            </a:r>
            <a:r>
              <a:rPr lang="en-US" sz="2300" spc="225" dirty="0" err="1">
                <a:solidFill>
                  <a:srgbClr val="000000"/>
                </a:solidFill>
                <a:latin typeface="Montserrat Light Bold"/>
              </a:rPr>
              <a:t>notre</a:t>
            </a:r>
            <a:r>
              <a:rPr lang="en-US" sz="2300" spc="225" dirty="0">
                <a:solidFill>
                  <a:srgbClr val="000000"/>
                </a:solidFill>
                <a:latin typeface="Montserrat Light Bold"/>
              </a:rPr>
              <a:t> </a:t>
            </a:r>
            <a:r>
              <a:rPr lang="en-US" sz="2300" spc="225" dirty="0" err="1">
                <a:solidFill>
                  <a:srgbClr val="000000"/>
                </a:solidFill>
                <a:latin typeface="Montserrat Light Bold"/>
              </a:rPr>
              <a:t>approche</a:t>
            </a:r>
            <a:r>
              <a:rPr lang="en-US" sz="2300" spc="225" dirty="0">
                <a:solidFill>
                  <a:srgbClr val="000000"/>
                </a:solidFill>
                <a:latin typeface="Montserrat Light Bold"/>
              </a:rPr>
              <a:t>.</a:t>
            </a:r>
          </a:p>
          <a:p>
            <a:pPr>
              <a:lnSpc>
                <a:spcPts val="3174"/>
              </a:lnSpc>
            </a:pPr>
            <a:endParaRPr lang="en-US" sz="2300" spc="225" dirty="0">
              <a:solidFill>
                <a:srgbClr val="000000"/>
              </a:solidFill>
              <a:latin typeface="Montserrat Ligh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6" end="6"/>
                                            </p:txEl>
                                          </p:spTgt>
                                        </p:tgtEl>
                                        <p:attrNameLst>
                                          <p:attrName>style.visibility</p:attrName>
                                        </p:attrNameLst>
                                      </p:cBhvr>
                                      <p:to>
                                        <p:strVal val="visible"/>
                                      </p:to>
                                    </p:set>
                                    <p:animEffect transition="in" filter="fade">
                                      <p:cBhvr>
                                        <p:cTn id="22" dur="500"/>
                                        <p:tgtEl>
                                          <p:spTgt spid="1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animEffect transition="in" filter="fade">
                                      <p:cBhvr>
                                        <p:cTn id="27" dur="500"/>
                                        <p:tgtEl>
                                          <p:spTgt spid="1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10" end="10"/>
                                            </p:txEl>
                                          </p:spTgt>
                                        </p:tgtEl>
                                        <p:attrNameLst>
                                          <p:attrName>style.visibility</p:attrName>
                                        </p:attrNameLst>
                                      </p:cBhvr>
                                      <p:to>
                                        <p:strVal val="visible"/>
                                      </p:to>
                                    </p:set>
                                    <p:animEffect transition="in" filter="fade">
                                      <p:cBhvr>
                                        <p:cTn id="32" dur="500"/>
                                        <p:tgtEl>
                                          <p:spTgt spid="1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xEl>
                                              <p:pRg st="12" end="12"/>
                                            </p:txEl>
                                          </p:spTgt>
                                        </p:tgtEl>
                                        <p:attrNameLst>
                                          <p:attrName>style.visibility</p:attrName>
                                        </p:attrNameLst>
                                      </p:cBhvr>
                                      <p:to>
                                        <p:strVal val="visible"/>
                                      </p:to>
                                    </p:set>
                                    <p:animEffect transition="in" filter="fade">
                                      <p:cBhvr>
                                        <p:cTn id="37" dur="500"/>
                                        <p:tgtEl>
                                          <p:spTgt spid="1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2">
              <a:extLst>
                <a:ext uri="{96DAC541-7B7A-43D3-8B79-37D633B846F1}">
                  <asvg:svgBlip xmlns:asvg="http://schemas.microsoft.com/office/drawing/2016/SVG/main" r:embed="rId3"/>
                </a:ext>
              </a:extLst>
            </a:blip>
            <a:stretch>
              <a:fillRect t="-192388" b="-192388"/>
            </a:stretch>
          </a:blipFill>
        </p:spPr>
        <p:txBody>
          <a:bodyPr/>
          <a:lstStyle/>
          <a:p>
            <a:endParaRPr lang="fr-FR"/>
          </a:p>
        </p:txBody>
      </p:sp>
      <p:sp>
        <p:nvSpPr>
          <p:cNvPr id="3" name="TextBox 3"/>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4" name="Freeform 4"/>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2">
              <a:extLst>
                <a:ext uri="{96DAC541-7B7A-43D3-8B79-37D633B846F1}">
                  <asvg:svgBlip xmlns:asvg="http://schemas.microsoft.com/office/drawing/2016/SVG/main" r:embed="rId3"/>
                </a:ext>
              </a:extLst>
            </a:blip>
            <a:stretch>
              <a:fillRect t="-192388" b="-192388"/>
            </a:stretch>
          </a:blipFill>
        </p:spPr>
        <p:txBody>
          <a:bodyPr/>
          <a:lstStyle/>
          <a:p>
            <a:endParaRPr lang="fr-FR"/>
          </a:p>
        </p:txBody>
      </p:sp>
      <p:sp>
        <p:nvSpPr>
          <p:cNvPr id="5" name="TextBox 5"/>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6" name="Freeform 6"/>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2">
              <a:extLst>
                <a:ext uri="{96DAC541-7B7A-43D3-8B79-37D633B846F1}">
                  <asvg:svgBlip xmlns:asvg="http://schemas.microsoft.com/office/drawing/2016/SVG/main" r:embed="rId3"/>
                </a:ext>
              </a:extLst>
            </a:blip>
            <a:stretch>
              <a:fillRect t="-192388" b="-192388"/>
            </a:stretch>
          </a:blipFill>
        </p:spPr>
        <p:txBody>
          <a:bodyPr/>
          <a:lstStyle/>
          <a:p>
            <a:endParaRPr lang="fr-FR"/>
          </a:p>
        </p:txBody>
      </p:sp>
      <p:sp>
        <p:nvSpPr>
          <p:cNvPr id="7" name="TextBox 7"/>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8" name="Freeform 8"/>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2">
              <a:extLst>
                <a:ext uri="{96DAC541-7B7A-43D3-8B79-37D633B846F1}">
                  <asvg:svgBlip xmlns:asvg="http://schemas.microsoft.com/office/drawing/2016/SVG/main" r:embed="rId3"/>
                </a:ext>
              </a:extLst>
            </a:blip>
            <a:stretch>
              <a:fillRect t="-192388" b="-192388"/>
            </a:stretch>
          </a:blipFill>
        </p:spPr>
        <p:txBody>
          <a:bodyPr/>
          <a:lstStyle/>
          <a:p>
            <a:endParaRPr lang="fr-FR"/>
          </a:p>
        </p:txBody>
      </p:sp>
      <p:sp>
        <p:nvSpPr>
          <p:cNvPr id="9" name="TextBox 9"/>
          <p:cNvSpPr txBox="1"/>
          <p:nvPr/>
        </p:nvSpPr>
        <p:spPr>
          <a:xfrm>
            <a:off x="9192941" y="460853"/>
            <a:ext cx="247650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0" name="Freeform 10"/>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2">
              <a:extLst>
                <a:ext uri="{96DAC541-7B7A-43D3-8B79-37D633B846F1}">
                  <asvg:svgBlip xmlns:asvg="http://schemas.microsoft.com/office/drawing/2016/SVG/main" r:embed="rId3"/>
                </a:ext>
              </a:extLst>
            </a:blip>
            <a:stretch>
              <a:fillRect t="-192388" b="-192388"/>
            </a:stretch>
          </a:blipFill>
        </p:spPr>
        <p:txBody>
          <a:bodyPr/>
          <a:lstStyle/>
          <a:p>
            <a:endParaRPr lang="fr-FR"/>
          </a:p>
        </p:txBody>
      </p:sp>
      <p:sp>
        <p:nvSpPr>
          <p:cNvPr id="11" name="TextBox 11"/>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2" name="Freeform 12"/>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3" name="TextBox 13"/>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CONCLUSION</a:t>
            </a:r>
          </a:p>
        </p:txBody>
      </p:sp>
      <p:sp>
        <p:nvSpPr>
          <p:cNvPr id="14" name="TextBox 14"/>
          <p:cNvSpPr txBox="1"/>
          <p:nvPr/>
        </p:nvSpPr>
        <p:spPr>
          <a:xfrm>
            <a:off x="1475059" y="1294699"/>
            <a:ext cx="9859122" cy="739902"/>
          </a:xfrm>
          <a:prstGeom prst="rect">
            <a:avLst/>
          </a:prstGeom>
        </p:spPr>
        <p:txBody>
          <a:bodyPr lIns="0" tIns="0" rIns="0" bIns="0" rtlCol="0" anchor="t">
            <a:spAutoFit/>
          </a:bodyPr>
          <a:lstStyle/>
          <a:p>
            <a:pPr marL="0" lvl="0" indent="0">
              <a:lnSpc>
                <a:spcPts val="5934"/>
              </a:lnSpc>
              <a:spcBef>
                <a:spcPct val="0"/>
              </a:spcBef>
            </a:pPr>
            <a:r>
              <a:rPr lang="en-US" sz="4300" spc="150">
                <a:solidFill>
                  <a:srgbClr val="010101"/>
                </a:solidFill>
                <a:latin typeface="Archivo Black"/>
              </a:rPr>
              <a:t>PERSPECTIVE</a:t>
            </a:r>
          </a:p>
        </p:txBody>
      </p:sp>
      <p:sp>
        <p:nvSpPr>
          <p:cNvPr id="15" name="TextBox 15"/>
          <p:cNvSpPr txBox="1"/>
          <p:nvPr/>
        </p:nvSpPr>
        <p:spPr>
          <a:xfrm>
            <a:off x="1475059" y="2539425"/>
            <a:ext cx="16230600" cy="3700272"/>
          </a:xfrm>
          <a:prstGeom prst="rect">
            <a:avLst/>
          </a:prstGeom>
        </p:spPr>
        <p:txBody>
          <a:bodyPr lIns="0" tIns="0" rIns="0" bIns="0" rtlCol="0" anchor="t">
            <a:spAutoFit/>
          </a:bodyPr>
          <a:lstStyle/>
          <a:p>
            <a:pPr>
              <a:lnSpc>
                <a:spcPts val="3174"/>
              </a:lnSpc>
            </a:pPr>
            <a:endParaRPr dirty="0"/>
          </a:p>
          <a:p>
            <a:pPr marL="496574" lvl="1" indent="-248287">
              <a:lnSpc>
                <a:spcPts val="3174"/>
              </a:lnSpc>
              <a:buFont typeface="Arial"/>
              <a:buChar char="•"/>
            </a:pPr>
            <a:r>
              <a:rPr lang="en-US" sz="2300" spc="225" dirty="0" err="1">
                <a:solidFill>
                  <a:srgbClr val="000000"/>
                </a:solidFill>
                <a:latin typeface="Montserrat Light Bold"/>
              </a:rPr>
              <a:t>Détecter</a:t>
            </a:r>
            <a:r>
              <a:rPr lang="en-US" sz="2300" spc="225" dirty="0">
                <a:solidFill>
                  <a:srgbClr val="000000"/>
                </a:solidFill>
                <a:latin typeface="Montserrat Light Bold"/>
              </a:rPr>
              <a:t> </a:t>
            </a:r>
            <a:r>
              <a:rPr lang="en-US" sz="2300" spc="225" dirty="0" err="1">
                <a:solidFill>
                  <a:srgbClr val="000000"/>
                </a:solidFill>
                <a:latin typeface="Montserrat Light Bold"/>
              </a:rPr>
              <a:t>d'autres</a:t>
            </a:r>
            <a:r>
              <a:rPr lang="en-US" sz="2300" spc="225" dirty="0">
                <a:solidFill>
                  <a:srgbClr val="000000"/>
                </a:solidFill>
                <a:latin typeface="Montserrat Light Bold"/>
              </a:rPr>
              <a:t> </a:t>
            </a:r>
            <a:r>
              <a:rPr lang="en-US" sz="2300" spc="225" dirty="0" err="1">
                <a:solidFill>
                  <a:srgbClr val="000000"/>
                </a:solidFill>
                <a:latin typeface="Montserrat Light Bold"/>
              </a:rPr>
              <a:t>formes</a:t>
            </a:r>
            <a:r>
              <a:rPr lang="en-US" sz="2300" spc="225" dirty="0">
                <a:solidFill>
                  <a:srgbClr val="000000"/>
                </a:solidFill>
                <a:latin typeface="Montserrat Light Bold"/>
              </a:rPr>
              <a:t> de </a:t>
            </a:r>
            <a:r>
              <a:rPr lang="en-US" sz="2300" spc="225" dirty="0" err="1">
                <a:solidFill>
                  <a:srgbClr val="000000"/>
                </a:solidFill>
                <a:latin typeface="Montserrat Light Bold"/>
              </a:rPr>
              <a:t>fraude</a:t>
            </a:r>
            <a:r>
              <a:rPr lang="en-US" sz="2300" spc="225" dirty="0">
                <a:solidFill>
                  <a:srgbClr val="000000"/>
                </a:solidFill>
                <a:latin typeface="Montserrat Light Bold"/>
              </a:rPr>
              <a:t> tout </a:t>
            </a:r>
            <a:r>
              <a:rPr lang="en-US" sz="2300" spc="225" dirty="0" err="1">
                <a:solidFill>
                  <a:srgbClr val="000000"/>
                </a:solidFill>
                <a:latin typeface="Montserrat Light Bold"/>
              </a:rPr>
              <a:t>en</a:t>
            </a:r>
            <a:r>
              <a:rPr lang="en-US" sz="2300" spc="225" dirty="0">
                <a:solidFill>
                  <a:srgbClr val="000000"/>
                </a:solidFill>
                <a:latin typeface="Montserrat Light Bold"/>
              </a:rPr>
              <a:t> </a:t>
            </a:r>
            <a:r>
              <a:rPr lang="en-US" sz="2300" spc="225" dirty="0" err="1">
                <a:solidFill>
                  <a:srgbClr val="000000"/>
                </a:solidFill>
                <a:latin typeface="Montserrat Light Bold"/>
              </a:rPr>
              <a:t>garantissant</a:t>
            </a:r>
            <a:r>
              <a:rPr lang="en-US" sz="2300" spc="225" dirty="0">
                <a:solidFill>
                  <a:srgbClr val="000000"/>
                </a:solidFill>
                <a:latin typeface="Montserrat Light Bold"/>
              </a:rPr>
              <a:t> la </a:t>
            </a:r>
            <a:r>
              <a:rPr lang="en-US" sz="2300" spc="225" dirty="0" err="1">
                <a:solidFill>
                  <a:srgbClr val="000000"/>
                </a:solidFill>
                <a:latin typeface="Montserrat Light Bold"/>
              </a:rPr>
              <a:t>confidentialité</a:t>
            </a:r>
            <a:r>
              <a:rPr lang="en-US" sz="2300" spc="225" dirty="0">
                <a:solidFill>
                  <a:srgbClr val="000000"/>
                </a:solidFill>
                <a:latin typeface="Montserrat Light Bold"/>
              </a:rPr>
              <a:t> des </a:t>
            </a:r>
            <a:r>
              <a:rPr lang="en-US" sz="2300" spc="225" dirty="0" err="1">
                <a:solidFill>
                  <a:srgbClr val="000000"/>
                </a:solidFill>
                <a:latin typeface="Montserrat Light Bold"/>
              </a:rPr>
              <a:t>données</a:t>
            </a:r>
            <a:r>
              <a:rPr lang="en-US" sz="2300" spc="225" dirty="0">
                <a:solidFill>
                  <a:srgbClr val="000000"/>
                </a:solidFill>
                <a:latin typeface="Montserrat Light Bold"/>
              </a:rPr>
              <a:t>.</a:t>
            </a:r>
          </a:p>
          <a:p>
            <a:pPr>
              <a:lnSpc>
                <a:spcPts val="3174"/>
              </a:lnSpc>
            </a:pPr>
            <a:endParaRPr lang="en-US" sz="2300" spc="225" dirty="0">
              <a:solidFill>
                <a:srgbClr val="000000"/>
              </a:solidFill>
              <a:latin typeface="Montserrat Light Bold"/>
            </a:endParaRPr>
          </a:p>
          <a:p>
            <a:pPr marL="496574" lvl="1" indent="-248287">
              <a:lnSpc>
                <a:spcPts val="3174"/>
              </a:lnSpc>
              <a:buFont typeface="Arial"/>
              <a:buChar char="•"/>
            </a:pPr>
            <a:r>
              <a:rPr lang="en-US" sz="2300" spc="225" dirty="0">
                <a:solidFill>
                  <a:srgbClr val="000000"/>
                </a:solidFill>
                <a:latin typeface="Montserrat Light Bold"/>
              </a:rPr>
              <a:t>Explorer </a:t>
            </a:r>
            <a:r>
              <a:rPr lang="en-US" sz="2300" spc="225" dirty="0" err="1">
                <a:solidFill>
                  <a:srgbClr val="000000"/>
                </a:solidFill>
                <a:latin typeface="Montserrat Light Bold"/>
              </a:rPr>
              <a:t>davantage</a:t>
            </a:r>
            <a:r>
              <a:rPr lang="en-US" sz="2300" spc="225" dirty="0">
                <a:solidFill>
                  <a:srgbClr val="000000"/>
                </a:solidFill>
                <a:latin typeface="Montserrat Light Bold"/>
              </a:rPr>
              <a:t> de </a:t>
            </a:r>
            <a:r>
              <a:rPr lang="en-US" sz="2300" spc="225" dirty="0" err="1">
                <a:solidFill>
                  <a:srgbClr val="000000"/>
                </a:solidFill>
                <a:latin typeface="Montserrat Light Bold"/>
              </a:rPr>
              <a:t>modèles</a:t>
            </a:r>
            <a:r>
              <a:rPr lang="en-US" sz="2300" spc="225" dirty="0">
                <a:solidFill>
                  <a:srgbClr val="000000"/>
                </a:solidFill>
                <a:latin typeface="Montserrat Light Bold"/>
              </a:rPr>
              <a:t> </a:t>
            </a:r>
            <a:r>
              <a:rPr lang="en-US" sz="2300" spc="225" dirty="0" err="1">
                <a:solidFill>
                  <a:srgbClr val="000000"/>
                </a:solidFill>
                <a:latin typeface="Montserrat Light Bold"/>
              </a:rPr>
              <a:t>d'apprentissage</a:t>
            </a:r>
            <a:r>
              <a:rPr lang="en-US" sz="2300" spc="225" dirty="0">
                <a:solidFill>
                  <a:srgbClr val="000000"/>
                </a:solidFill>
                <a:latin typeface="Montserrat Light Bold"/>
              </a:rPr>
              <a:t> </a:t>
            </a:r>
            <a:r>
              <a:rPr lang="en-US" sz="2300" spc="225" dirty="0" err="1">
                <a:solidFill>
                  <a:srgbClr val="000000"/>
                </a:solidFill>
                <a:latin typeface="Montserrat Light Bold"/>
              </a:rPr>
              <a:t>profond</a:t>
            </a:r>
            <a:endParaRPr lang="en-US" sz="2300" spc="225" dirty="0">
              <a:solidFill>
                <a:srgbClr val="000000"/>
              </a:solidFill>
              <a:latin typeface="Montserrat Light Bold"/>
            </a:endParaRPr>
          </a:p>
          <a:p>
            <a:pPr>
              <a:lnSpc>
                <a:spcPts val="3174"/>
              </a:lnSpc>
            </a:pPr>
            <a:endParaRPr lang="en-US" sz="2300" spc="225" dirty="0">
              <a:solidFill>
                <a:srgbClr val="000000"/>
              </a:solidFill>
              <a:latin typeface="Montserrat Light Bold"/>
            </a:endParaRPr>
          </a:p>
          <a:p>
            <a:pPr marL="496574" lvl="1" indent="-248287">
              <a:lnSpc>
                <a:spcPts val="3174"/>
              </a:lnSpc>
              <a:buFont typeface="Arial"/>
              <a:buChar char="•"/>
            </a:pPr>
            <a:r>
              <a:rPr lang="en-US" sz="2300" spc="225" dirty="0">
                <a:solidFill>
                  <a:srgbClr val="000000"/>
                </a:solidFill>
                <a:latin typeface="Montserrat Light Bold"/>
              </a:rPr>
              <a:t>Se </a:t>
            </a:r>
            <a:r>
              <a:rPr lang="en-US" sz="2300" spc="225" dirty="0" err="1">
                <a:solidFill>
                  <a:srgbClr val="000000"/>
                </a:solidFill>
                <a:latin typeface="Montserrat Light Bold"/>
              </a:rPr>
              <a:t>pencher</a:t>
            </a:r>
            <a:r>
              <a:rPr lang="en-US" sz="2300" spc="225" dirty="0">
                <a:solidFill>
                  <a:srgbClr val="000000"/>
                </a:solidFill>
                <a:latin typeface="Montserrat Light Bold"/>
              </a:rPr>
              <a:t> sur </a:t>
            </a:r>
            <a:r>
              <a:rPr lang="en-US" sz="2300" spc="225" dirty="0" err="1">
                <a:solidFill>
                  <a:srgbClr val="000000"/>
                </a:solidFill>
                <a:latin typeface="Montserrat Light Bold"/>
              </a:rPr>
              <a:t>l'apprentissage</a:t>
            </a:r>
            <a:r>
              <a:rPr lang="en-US" sz="2300" spc="225" dirty="0">
                <a:solidFill>
                  <a:srgbClr val="000000"/>
                </a:solidFill>
                <a:latin typeface="Montserrat Light Bold"/>
              </a:rPr>
              <a:t> non </a:t>
            </a:r>
            <a:r>
              <a:rPr lang="en-US" sz="2300" spc="225" dirty="0" err="1">
                <a:solidFill>
                  <a:srgbClr val="000000"/>
                </a:solidFill>
                <a:latin typeface="Montserrat Light Bold"/>
              </a:rPr>
              <a:t>supervisé</a:t>
            </a:r>
            <a:r>
              <a:rPr lang="en-US" sz="2300" spc="225" dirty="0">
                <a:solidFill>
                  <a:srgbClr val="000000"/>
                </a:solidFill>
                <a:latin typeface="Montserrat Light Bold"/>
              </a:rPr>
              <a:t> et </a:t>
            </a:r>
            <a:r>
              <a:rPr lang="en-US" sz="2300" spc="225" dirty="0" err="1">
                <a:solidFill>
                  <a:srgbClr val="000000"/>
                </a:solidFill>
                <a:latin typeface="Montserrat Light Bold"/>
              </a:rPr>
              <a:t>améliorer</a:t>
            </a:r>
            <a:r>
              <a:rPr lang="en-US" sz="2300" spc="225" dirty="0">
                <a:solidFill>
                  <a:srgbClr val="000000"/>
                </a:solidFill>
                <a:latin typeface="Montserrat Light Bold"/>
              </a:rPr>
              <a:t> </a:t>
            </a:r>
            <a:r>
              <a:rPr lang="en-US" sz="2300" spc="225" dirty="0" err="1">
                <a:solidFill>
                  <a:srgbClr val="000000"/>
                </a:solidFill>
                <a:latin typeface="Montserrat Light Bold"/>
              </a:rPr>
              <a:t>ses</a:t>
            </a:r>
            <a:r>
              <a:rPr lang="en-US" sz="2300" spc="225" dirty="0">
                <a:solidFill>
                  <a:srgbClr val="000000"/>
                </a:solidFill>
                <a:latin typeface="Montserrat Light Bold"/>
              </a:rPr>
              <a:t> performances dans </a:t>
            </a:r>
            <a:r>
              <a:rPr lang="en-US" sz="2300" spc="225" dirty="0" err="1">
                <a:solidFill>
                  <a:srgbClr val="000000"/>
                </a:solidFill>
                <a:latin typeface="Montserrat Light Bold"/>
              </a:rPr>
              <a:t>ce</a:t>
            </a:r>
            <a:r>
              <a:rPr lang="en-US" sz="2300" spc="225" dirty="0">
                <a:solidFill>
                  <a:srgbClr val="000000"/>
                </a:solidFill>
                <a:latin typeface="Montserrat Light Bold"/>
              </a:rPr>
              <a:t> </a:t>
            </a:r>
            <a:r>
              <a:rPr lang="en-US" sz="2300" spc="225" dirty="0" err="1">
                <a:solidFill>
                  <a:srgbClr val="000000"/>
                </a:solidFill>
                <a:latin typeface="Montserrat Light Bold"/>
              </a:rPr>
              <a:t>contexte</a:t>
            </a:r>
            <a:r>
              <a:rPr lang="en-US" sz="2300" spc="225" dirty="0">
                <a:solidFill>
                  <a:srgbClr val="000000"/>
                </a:solidFill>
                <a:latin typeface="Montserrat Light Bold"/>
              </a:rPr>
              <a:t>.</a:t>
            </a:r>
          </a:p>
          <a:p>
            <a:pPr>
              <a:lnSpc>
                <a:spcPts val="3174"/>
              </a:lnSpc>
            </a:pPr>
            <a:endParaRPr lang="en-US" sz="2300" spc="225" dirty="0">
              <a:solidFill>
                <a:srgbClr val="000000"/>
              </a:solidFill>
              <a:latin typeface="Montserrat Ligh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fade">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3" end="3"/>
                                            </p:txEl>
                                          </p:spTgt>
                                        </p:tgtEl>
                                        <p:attrNameLst>
                                          <p:attrName>style.visibility</p:attrName>
                                        </p:attrNameLst>
                                      </p:cBhvr>
                                      <p:to>
                                        <p:strVal val="visible"/>
                                      </p:to>
                                    </p:set>
                                    <p:animEffect transition="in" filter="fade">
                                      <p:cBhvr>
                                        <p:cTn id="12" dur="500"/>
                                        <p:tgtEl>
                                          <p:spTgt spid="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5" end="5"/>
                                            </p:txEl>
                                          </p:spTgt>
                                        </p:tgtEl>
                                        <p:attrNameLst>
                                          <p:attrName>style.visibility</p:attrName>
                                        </p:attrNameLst>
                                      </p:cBhvr>
                                      <p:to>
                                        <p:strVal val="visible"/>
                                      </p:to>
                                    </p:set>
                                    <p:animEffect transition="in" filter="fade">
                                      <p:cBhvr>
                                        <p:cTn id="17" dur="500"/>
                                        <p:tgtEl>
                                          <p:spTgt spid="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a:off x="2179183" y="6826068"/>
            <a:ext cx="6851587" cy="1077187"/>
          </a:xfrm>
          <a:custGeom>
            <a:avLst/>
            <a:gdLst/>
            <a:ahLst/>
            <a:cxnLst/>
            <a:rect l="l" t="t" r="r" b="b"/>
            <a:pathLst>
              <a:path w="6851587" h="1077187">
                <a:moveTo>
                  <a:pt x="0" y="0"/>
                </a:moveTo>
                <a:lnTo>
                  <a:pt x="6851587" y="0"/>
                </a:lnTo>
                <a:lnTo>
                  <a:pt x="6851587" y="1077187"/>
                </a:lnTo>
                <a:lnTo>
                  <a:pt x="0" y="1077187"/>
                </a:lnTo>
                <a:lnTo>
                  <a:pt x="0" y="0"/>
                </a:lnTo>
                <a:close/>
              </a:path>
            </a:pathLst>
          </a:custGeom>
          <a:blipFill>
            <a:blip r:embed="rId2"/>
            <a:stretch>
              <a:fillRect t="-25622"/>
            </a:stretch>
          </a:blipFill>
        </p:spPr>
        <p:txBody>
          <a:bodyPr/>
          <a:lstStyle/>
          <a:p>
            <a:endParaRPr lang="fr-FR"/>
          </a:p>
        </p:txBody>
      </p:sp>
      <p:grpSp>
        <p:nvGrpSpPr>
          <p:cNvPr id="3" name="Group 3"/>
          <p:cNvGrpSpPr>
            <a:grpSpLocks noChangeAspect="1"/>
          </p:cNvGrpSpPr>
          <p:nvPr/>
        </p:nvGrpSpPr>
        <p:grpSpPr>
          <a:xfrm>
            <a:off x="2240447" y="3594570"/>
            <a:ext cx="6790323" cy="3819509"/>
            <a:chOff x="0" y="0"/>
            <a:chExt cx="11289030" cy="6350000"/>
          </a:xfrm>
        </p:grpSpPr>
        <p:sp>
          <p:nvSpPr>
            <p:cNvPr id="4" name="Freeform 4"/>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4" b="-4"/>
              </a:stretch>
            </a:blipFill>
          </p:spPr>
          <p:txBody>
            <a:bodyPr/>
            <a:lstStyle/>
            <a:p>
              <a:endParaRPr lang="fr-FR"/>
            </a:p>
          </p:txBody>
        </p:sp>
      </p:grpSp>
      <p:sp>
        <p:nvSpPr>
          <p:cNvPr id="5" name="TextBox 5"/>
          <p:cNvSpPr txBox="1"/>
          <p:nvPr/>
        </p:nvSpPr>
        <p:spPr>
          <a:xfrm>
            <a:off x="2521025" y="4005937"/>
            <a:ext cx="6229167" cy="2892000"/>
          </a:xfrm>
          <a:prstGeom prst="rect">
            <a:avLst/>
          </a:prstGeom>
        </p:spPr>
        <p:txBody>
          <a:bodyPr lIns="0" tIns="0" rIns="0" bIns="0" rtlCol="0" anchor="t">
            <a:spAutoFit/>
          </a:bodyPr>
          <a:lstStyle/>
          <a:p>
            <a:pPr marL="0" lvl="0" indent="0" algn="ctr">
              <a:lnSpc>
                <a:spcPts val="7692"/>
              </a:lnSpc>
              <a:spcBef>
                <a:spcPct val="0"/>
              </a:spcBef>
            </a:pPr>
            <a:r>
              <a:rPr lang="en-US" sz="5574">
                <a:solidFill>
                  <a:srgbClr val="FFFFFF"/>
                </a:solidFill>
                <a:latin typeface="Archivo Black"/>
              </a:rPr>
              <a:t>MERCI POUR  VOTRE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sp>
        <p:nvSpPr>
          <p:cNvPr id="3" name="Freeform 3"/>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4"/>
            <a:stretch>
              <a:fillRect t="-86495"/>
            </a:stretch>
          </a:blipFill>
        </p:spPr>
        <p:txBody>
          <a:bodyPr/>
          <a:lstStyle/>
          <a:p>
            <a:endParaRPr lang="fr-FR"/>
          </a:p>
        </p:txBody>
      </p:sp>
      <p:grpSp>
        <p:nvGrpSpPr>
          <p:cNvPr id="4" name="Group 4"/>
          <p:cNvGrpSpPr/>
          <p:nvPr/>
        </p:nvGrpSpPr>
        <p:grpSpPr>
          <a:xfrm>
            <a:off x="-3950263" y="803081"/>
            <a:ext cx="15810453" cy="2258023"/>
            <a:chOff x="0" y="0"/>
            <a:chExt cx="1532474" cy="218865"/>
          </a:xfrm>
        </p:grpSpPr>
        <p:sp>
          <p:nvSpPr>
            <p:cNvPr id="5" name="Freeform 5"/>
            <p:cNvSpPr/>
            <p:nvPr/>
          </p:nvSpPr>
          <p:spPr>
            <a:xfrm>
              <a:off x="0" y="0"/>
              <a:ext cx="1532474" cy="218865"/>
            </a:xfrm>
            <a:custGeom>
              <a:avLst/>
              <a:gdLst/>
              <a:ahLst/>
              <a:cxnLst/>
              <a:rect l="l" t="t" r="r" b="b"/>
              <a:pathLst>
                <a:path w="1532474" h="218865">
                  <a:moveTo>
                    <a:pt x="1329274" y="0"/>
                  </a:moveTo>
                  <a:lnTo>
                    <a:pt x="0" y="0"/>
                  </a:lnTo>
                  <a:lnTo>
                    <a:pt x="203200" y="218865"/>
                  </a:lnTo>
                  <a:lnTo>
                    <a:pt x="1532474" y="218865"/>
                  </a:lnTo>
                  <a:lnTo>
                    <a:pt x="1329274" y="0"/>
                  </a:lnTo>
                  <a:close/>
                </a:path>
              </a:pathLst>
            </a:custGeom>
            <a:solidFill>
              <a:srgbClr val="010101"/>
            </a:solidFill>
            <a:ln cap="sq">
              <a:noFill/>
              <a:prstDash val="solid"/>
              <a:miter/>
            </a:ln>
          </p:spPr>
          <p:txBody>
            <a:bodyPr/>
            <a:lstStyle/>
            <a:p>
              <a:endParaRPr lang="fr-FR"/>
            </a:p>
          </p:txBody>
        </p:sp>
        <p:sp>
          <p:nvSpPr>
            <p:cNvPr id="6" name="TextBox 6"/>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7" name="Group 7"/>
          <p:cNvGrpSpPr>
            <a:grpSpLocks noChangeAspect="1"/>
          </p:cNvGrpSpPr>
          <p:nvPr/>
        </p:nvGrpSpPr>
        <p:grpSpPr>
          <a:xfrm>
            <a:off x="9046979" y="0"/>
            <a:ext cx="9241021" cy="10396149"/>
            <a:chOff x="0" y="0"/>
            <a:chExt cx="5370413" cy="6041715"/>
          </a:xfrm>
        </p:grpSpPr>
        <p:sp>
          <p:nvSpPr>
            <p:cNvPr id="8" name="Freeform 8"/>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gradFill rotWithShape="1">
              <a:gsLst>
                <a:gs pos="0">
                  <a:srgbClr val="696969">
                    <a:alpha val="72000"/>
                  </a:srgbClr>
                </a:gs>
                <a:gs pos="33333">
                  <a:srgbClr val="B4B4B4">
                    <a:alpha val="82500"/>
                  </a:srgbClr>
                </a:gs>
                <a:gs pos="66667">
                  <a:srgbClr val="EEEEEE">
                    <a:alpha val="70500"/>
                  </a:srgbClr>
                </a:gs>
                <a:gs pos="100000">
                  <a:srgbClr val="FBFBFB">
                    <a:alpha val="22000"/>
                  </a:srgbClr>
                </a:gs>
              </a:gsLst>
              <a:lin ang="0"/>
            </a:gradFill>
          </p:spPr>
          <p:txBody>
            <a:bodyPr/>
            <a:lstStyle/>
            <a:p>
              <a:endParaRPr lang="fr-FR"/>
            </a:p>
          </p:txBody>
        </p:sp>
        <p:sp>
          <p:nvSpPr>
            <p:cNvPr id="9" name="Freeform 9"/>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5"/>
              <a:stretch>
                <a:fillRect b="-22834"/>
              </a:stretch>
            </a:blipFill>
          </p:spPr>
          <p:txBody>
            <a:bodyPr/>
            <a:lstStyle/>
            <a:p>
              <a:endParaRPr lang="fr-FR"/>
            </a:p>
          </p:txBody>
        </p:sp>
      </p:grpSp>
      <p:sp>
        <p:nvSpPr>
          <p:cNvPr id="10" name="TextBox 10"/>
          <p:cNvSpPr txBox="1"/>
          <p:nvPr/>
        </p:nvSpPr>
        <p:spPr>
          <a:xfrm>
            <a:off x="1028700" y="4145986"/>
            <a:ext cx="8427296" cy="3450717"/>
          </a:xfrm>
          <a:prstGeom prst="rect">
            <a:avLst/>
          </a:prstGeom>
        </p:spPr>
        <p:txBody>
          <a:bodyPr lIns="0" tIns="0" rIns="0" bIns="0" rtlCol="0" anchor="t">
            <a:spAutoFit/>
          </a:bodyPr>
          <a:lstStyle/>
          <a:p>
            <a:pPr marL="604518" lvl="1" indent="-302259">
              <a:lnSpc>
                <a:spcPts val="3863"/>
              </a:lnSpc>
              <a:buFont typeface="Arial"/>
              <a:buChar char="•"/>
            </a:pPr>
            <a:r>
              <a:rPr lang="en-US" sz="2799" spc="274" dirty="0">
                <a:solidFill>
                  <a:srgbClr val="231F20"/>
                </a:solidFill>
                <a:latin typeface="Montserrat Light Bold"/>
              </a:rPr>
              <a:t>La </a:t>
            </a:r>
            <a:r>
              <a:rPr lang="en-US" sz="2799" spc="274" dirty="0" err="1">
                <a:solidFill>
                  <a:srgbClr val="231F20"/>
                </a:solidFill>
                <a:latin typeface="Montserrat Light Bold"/>
              </a:rPr>
              <a:t>Fraude</a:t>
            </a:r>
            <a:r>
              <a:rPr lang="en-US" sz="2799" spc="274" dirty="0">
                <a:solidFill>
                  <a:srgbClr val="231F20"/>
                </a:solidFill>
                <a:latin typeface="Montserrat Light Bold"/>
              </a:rPr>
              <a:t> dans les Transactions </a:t>
            </a:r>
            <a:r>
              <a:rPr lang="en-US" sz="2799" spc="274" dirty="0" err="1">
                <a:solidFill>
                  <a:srgbClr val="231F20"/>
                </a:solidFill>
                <a:latin typeface="Montserrat Light Bold"/>
              </a:rPr>
              <a:t>Bancaires</a:t>
            </a:r>
            <a:r>
              <a:rPr lang="en-US" sz="2799" spc="274" dirty="0">
                <a:solidFill>
                  <a:srgbClr val="231F20"/>
                </a:solidFill>
                <a:latin typeface="Montserrat Light Bold"/>
              </a:rPr>
              <a:t> : Un </a:t>
            </a:r>
            <a:r>
              <a:rPr lang="en-US" sz="2799" spc="274" dirty="0" err="1">
                <a:solidFill>
                  <a:srgbClr val="231F20"/>
                </a:solidFill>
                <a:latin typeface="Montserrat Light Bold"/>
              </a:rPr>
              <a:t>Problème</a:t>
            </a:r>
            <a:r>
              <a:rPr lang="en-US" sz="2799" spc="274" dirty="0">
                <a:solidFill>
                  <a:srgbClr val="231F20"/>
                </a:solidFill>
                <a:latin typeface="Montserrat Light Bold"/>
              </a:rPr>
              <a:t> </a:t>
            </a:r>
            <a:r>
              <a:rPr lang="en-US" sz="2799" spc="274" dirty="0" err="1">
                <a:solidFill>
                  <a:srgbClr val="231F20"/>
                </a:solidFill>
                <a:latin typeface="Montserrat Light Bold"/>
              </a:rPr>
              <a:t>Ancien</a:t>
            </a:r>
            <a:r>
              <a:rPr lang="en-US" sz="2799" spc="274" dirty="0">
                <a:solidFill>
                  <a:srgbClr val="231F20"/>
                </a:solidFill>
                <a:latin typeface="Montserrat Light Bold"/>
              </a:rPr>
              <a:t>.</a:t>
            </a:r>
          </a:p>
          <a:p>
            <a:pPr>
              <a:lnSpc>
                <a:spcPts val="3863"/>
              </a:lnSpc>
            </a:pPr>
            <a:endParaRPr lang="en-US" sz="2799" spc="274" dirty="0">
              <a:solidFill>
                <a:srgbClr val="231F20"/>
              </a:solidFill>
              <a:latin typeface="Montserrat Light Bold"/>
            </a:endParaRPr>
          </a:p>
          <a:p>
            <a:pPr marL="604518" lvl="1" indent="-302259">
              <a:lnSpc>
                <a:spcPts val="3863"/>
              </a:lnSpc>
              <a:buFont typeface="Arial"/>
              <a:buChar char="•"/>
            </a:pPr>
            <a:r>
              <a:rPr lang="en-US" sz="2799" spc="274" dirty="0" err="1">
                <a:solidFill>
                  <a:srgbClr val="231F20"/>
                </a:solidFill>
                <a:latin typeface="Montserrat Light Bold"/>
              </a:rPr>
              <a:t>l'IA</a:t>
            </a:r>
            <a:r>
              <a:rPr lang="en-US" sz="2799" spc="274" dirty="0">
                <a:solidFill>
                  <a:srgbClr val="231F20"/>
                </a:solidFill>
                <a:latin typeface="Montserrat Light Bold"/>
              </a:rPr>
              <a:t> </a:t>
            </a:r>
            <a:r>
              <a:rPr lang="en-US" sz="2799" spc="274" dirty="0" err="1">
                <a:solidFill>
                  <a:srgbClr val="231F20"/>
                </a:solidFill>
                <a:latin typeface="Montserrat Light Bold"/>
              </a:rPr>
              <a:t>Révolutionne</a:t>
            </a:r>
            <a:r>
              <a:rPr lang="en-US" sz="2799" spc="274" dirty="0">
                <a:solidFill>
                  <a:srgbClr val="231F20"/>
                </a:solidFill>
                <a:latin typeface="Montserrat Light Bold"/>
              </a:rPr>
              <a:t> la </a:t>
            </a:r>
            <a:r>
              <a:rPr lang="en-US" sz="2799" spc="274" dirty="0" err="1">
                <a:solidFill>
                  <a:srgbClr val="231F20"/>
                </a:solidFill>
                <a:latin typeface="Montserrat Light Bold"/>
              </a:rPr>
              <a:t>Détection</a:t>
            </a:r>
            <a:r>
              <a:rPr lang="en-US" sz="2799" spc="274" dirty="0">
                <a:solidFill>
                  <a:srgbClr val="231F20"/>
                </a:solidFill>
                <a:latin typeface="Montserrat Light Bold"/>
              </a:rPr>
              <a:t> de </a:t>
            </a:r>
            <a:r>
              <a:rPr lang="en-US" sz="2799" spc="274" dirty="0" err="1">
                <a:solidFill>
                  <a:srgbClr val="231F20"/>
                </a:solidFill>
                <a:latin typeface="Montserrat Light Bold"/>
              </a:rPr>
              <a:t>Fraude</a:t>
            </a:r>
            <a:r>
              <a:rPr lang="en-US" sz="2799" spc="274" dirty="0">
                <a:solidFill>
                  <a:srgbClr val="231F20"/>
                </a:solidFill>
                <a:latin typeface="Montserrat Light Bold"/>
              </a:rPr>
              <a:t> dans les Transactions </a:t>
            </a:r>
            <a:r>
              <a:rPr lang="en-US" sz="2799" spc="274" dirty="0" err="1">
                <a:solidFill>
                  <a:srgbClr val="231F20"/>
                </a:solidFill>
                <a:latin typeface="Montserrat Light Bold"/>
              </a:rPr>
              <a:t>Bancaires</a:t>
            </a:r>
            <a:r>
              <a:rPr lang="en-US" sz="2799" spc="274" dirty="0">
                <a:solidFill>
                  <a:srgbClr val="231F20"/>
                </a:solidFill>
                <a:latin typeface="Montserrat Light Bold"/>
              </a:rPr>
              <a:t>.</a:t>
            </a:r>
          </a:p>
          <a:p>
            <a:pPr algn="l">
              <a:lnSpc>
                <a:spcPts val="3863"/>
              </a:lnSpc>
            </a:pPr>
            <a:endParaRPr lang="en-US" sz="2799" spc="274" dirty="0">
              <a:solidFill>
                <a:srgbClr val="231F20"/>
              </a:solidFill>
              <a:latin typeface="Montserrat Light Bold"/>
            </a:endParaRPr>
          </a:p>
        </p:txBody>
      </p:sp>
      <p:sp>
        <p:nvSpPr>
          <p:cNvPr id="11" name="TextBox 11"/>
          <p:cNvSpPr txBox="1"/>
          <p:nvPr/>
        </p:nvSpPr>
        <p:spPr>
          <a:xfrm>
            <a:off x="1727059" y="1325350"/>
            <a:ext cx="7416941" cy="1099185"/>
          </a:xfrm>
          <a:prstGeom prst="rect">
            <a:avLst/>
          </a:prstGeom>
        </p:spPr>
        <p:txBody>
          <a:bodyPr lIns="0" tIns="0" rIns="0" bIns="0" rtlCol="0" anchor="t">
            <a:spAutoFit/>
          </a:bodyPr>
          <a:lstStyle/>
          <a:p>
            <a:pPr marL="0" lvl="0" indent="0" algn="ctr">
              <a:lnSpc>
                <a:spcPts val="8970"/>
              </a:lnSpc>
              <a:spcBef>
                <a:spcPct val="0"/>
              </a:spcBef>
            </a:pPr>
            <a:r>
              <a:rPr lang="en-US" sz="6500" spc="52">
                <a:solidFill>
                  <a:srgbClr val="FFFFFF"/>
                </a:solidFill>
                <a:latin typeface="Archivo Black"/>
              </a:rPr>
              <a:t>INTRODUCTION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sp>
        <p:nvSpPr>
          <p:cNvPr id="3" name="Freeform 3"/>
          <p:cNvSpPr/>
          <p:nvPr/>
        </p:nvSpPr>
        <p:spPr>
          <a:xfrm rot="2925483">
            <a:off x="5978889" y="4633519"/>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fr-FR"/>
          </a:p>
        </p:txBody>
      </p:sp>
      <p:grpSp>
        <p:nvGrpSpPr>
          <p:cNvPr id="4" name="Group 4"/>
          <p:cNvGrpSpPr/>
          <p:nvPr/>
        </p:nvGrpSpPr>
        <p:grpSpPr>
          <a:xfrm>
            <a:off x="-3950263" y="803081"/>
            <a:ext cx="15810453" cy="2258023"/>
            <a:chOff x="0" y="0"/>
            <a:chExt cx="1532474" cy="218865"/>
          </a:xfrm>
        </p:grpSpPr>
        <p:sp>
          <p:nvSpPr>
            <p:cNvPr id="5" name="Freeform 5"/>
            <p:cNvSpPr/>
            <p:nvPr/>
          </p:nvSpPr>
          <p:spPr>
            <a:xfrm>
              <a:off x="0" y="0"/>
              <a:ext cx="1532474" cy="218865"/>
            </a:xfrm>
            <a:custGeom>
              <a:avLst/>
              <a:gdLst/>
              <a:ahLst/>
              <a:cxnLst/>
              <a:rect l="l" t="t" r="r" b="b"/>
              <a:pathLst>
                <a:path w="1532474" h="218865">
                  <a:moveTo>
                    <a:pt x="1329274" y="0"/>
                  </a:moveTo>
                  <a:lnTo>
                    <a:pt x="0" y="0"/>
                  </a:lnTo>
                  <a:lnTo>
                    <a:pt x="203200" y="218865"/>
                  </a:lnTo>
                  <a:lnTo>
                    <a:pt x="1532474" y="218865"/>
                  </a:lnTo>
                  <a:lnTo>
                    <a:pt x="1329274" y="0"/>
                  </a:lnTo>
                  <a:close/>
                </a:path>
              </a:pathLst>
            </a:custGeom>
            <a:solidFill>
              <a:srgbClr val="010101"/>
            </a:solidFill>
            <a:ln cap="sq">
              <a:noFill/>
              <a:prstDash val="solid"/>
              <a:miter/>
            </a:ln>
          </p:spPr>
          <p:txBody>
            <a:bodyPr/>
            <a:lstStyle/>
            <a:p>
              <a:endParaRPr lang="fr-FR"/>
            </a:p>
          </p:txBody>
        </p:sp>
        <p:sp>
          <p:nvSpPr>
            <p:cNvPr id="6" name="TextBox 6"/>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7" name="Group 7"/>
          <p:cNvGrpSpPr>
            <a:grpSpLocks noChangeAspect="1"/>
          </p:cNvGrpSpPr>
          <p:nvPr/>
        </p:nvGrpSpPr>
        <p:grpSpPr>
          <a:xfrm>
            <a:off x="9046979" y="0"/>
            <a:ext cx="9241021" cy="10396149"/>
            <a:chOff x="0" y="0"/>
            <a:chExt cx="5370413" cy="6041715"/>
          </a:xfrm>
        </p:grpSpPr>
        <p:sp>
          <p:nvSpPr>
            <p:cNvPr id="8" name="Freeform 8"/>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gradFill rotWithShape="1">
              <a:gsLst>
                <a:gs pos="0">
                  <a:srgbClr val="696969">
                    <a:alpha val="72000"/>
                  </a:srgbClr>
                </a:gs>
                <a:gs pos="33333">
                  <a:srgbClr val="B4B4B4">
                    <a:alpha val="82500"/>
                  </a:srgbClr>
                </a:gs>
                <a:gs pos="66667">
                  <a:srgbClr val="EEEEEE">
                    <a:alpha val="70500"/>
                  </a:srgbClr>
                </a:gs>
                <a:gs pos="100000">
                  <a:srgbClr val="FBFBFB">
                    <a:alpha val="22000"/>
                  </a:srgbClr>
                </a:gs>
              </a:gsLst>
              <a:lin ang="0"/>
            </a:gradFill>
          </p:spPr>
          <p:txBody>
            <a:bodyPr/>
            <a:lstStyle/>
            <a:p>
              <a:endParaRPr lang="fr-FR"/>
            </a:p>
          </p:txBody>
        </p:sp>
        <p:sp>
          <p:nvSpPr>
            <p:cNvPr id="9" name="Freeform 9"/>
            <p:cNvSpPr/>
            <p:nvPr/>
          </p:nvSpPr>
          <p:spPr>
            <a:xfrm>
              <a:off x="0" y="0"/>
              <a:ext cx="5370413" cy="6041715"/>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blipFill>
              <a:blip r:embed="rId4"/>
              <a:stretch>
                <a:fillRect b="-22834"/>
              </a:stretch>
            </a:blipFill>
          </p:spPr>
          <p:txBody>
            <a:bodyPr/>
            <a:lstStyle/>
            <a:p>
              <a:endParaRPr lang="fr-FR"/>
            </a:p>
          </p:txBody>
        </p:sp>
      </p:grpSp>
      <p:sp>
        <p:nvSpPr>
          <p:cNvPr id="10" name="TextBox 10"/>
          <p:cNvSpPr txBox="1"/>
          <p:nvPr/>
        </p:nvSpPr>
        <p:spPr>
          <a:xfrm>
            <a:off x="802153" y="3883661"/>
            <a:ext cx="8427296" cy="680086"/>
          </a:xfrm>
          <a:prstGeom prst="rect">
            <a:avLst/>
          </a:prstGeom>
        </p:spPr>
        <p:txBody>
          <a:bodyPr wrap="square" lIns="0" tIns="0" rIns="0" bIns="0" rtlCol="0" anchor="t">
            <a:spAutoFit/>
          </a:bodyPr>
          <a:lstStyle/>
          <a:p>
            <a:pPr algn="l">
              <a:lnSpc>
                <a:spcPts val="5519"/>
              </a:lnSpc>
            </a:pPr>
            <a:r>
              <a:rPr lang="en-US" sz="3999" spc="391" dirty="0">
                <a:solidFill>
                  <a:srgbClr val="231F20"/>
                </a:solidFill>
                <a:latin typeface="Archivo Black"/>
              </a:rPr>
              <a:t>Objectif de </a:t>
            </a:r>
            <a:r>
              <a:rPr lang="en-US" sz="3999" spc="391" dirty="0" err="1">
                <a:solidFill>
                  <a:srgbClr val="231F20"/>
                </a:solidFill>
                <a:latin typeface="Archivo Black"/>
              </a:rPr>
              <a:t>notre</a:t>
            </a:r>
            <a:r>
              <a:rPr lang="en-US" sz="3999" spc="391" dirty="0">
                <a:solidFill>
                  <a:srgbClr val="231F20"/>
                </a:solidFill>
                <a:latin typeface="Archivo Black"/>
              </a:rPr>
              <a:t> travail : </a:t>
            </a:r>
          </a:p>
        </p:txBody>
      </p:sp>
      <p:sp>
        <p:nvSpPr>
          <p:cNvPr id="11" name="TextBox 11"/>
          <p:cNvSpPr txBox="1"/>
          <p:nvPr/>
        </p:nvSpPr>
        <p:spPr>
          <a:xfrm>
            <a:off x="802153" y="1325350"/>
            <a:ext cx="8880390" cy="1099185"/>
          </a:xfrm>
          <a:prstGeom prst="rect">
            <a:avLst/>
          </a:prstGeom>
        </p:spPr>
        <p:txBody>
          <a:bodyPr lIns="0" tIns="0" rIns="0" bIns="0" rtlCol="0" anchor="t">
            <a:spAutoFit/>
          </a:bodyPr>
          <a:lstStyle/>
          <a:p>
            <a:pPr marL="0" lvl="0" indent="0" algn="ctr">
              <a:lnSpc>
                <a:spcPts val="8970"/>
              </a:lnSpc>
              <a:spcBef>
                <a:spcPct val="0"/>
              </a:spcBef>
            </a:pPr>
            <a:r>
              <a:rPr lang="en-US" sz="6500" spc="52">
                <a:solidFill>
                  <a:srgbClr val="FFFFFF"/>
                </a:solidFill>
                <a:latin typeface="Archivo Black"/>
              </a:rPr>
              <a:t>DOMAINE D’ÉTUDE</a:t>
            </a:r>
          </a:p>
        </p:txBody>
      </p:sp>
      <p:sp>
        <p:nvSpPr>
          <p:cNvPr id="12" name="TextBox 12"/>
          <p:cNvSpPr txBox="1"/>
          <p:nvPr/>
        </p:nvSpPr>
        <p:spPr>
          <a:xfrm>
            <a:off x="802153" y="5177157"/>
            <a:ext cx="11058037" cy="3123438"/>
          </a:xfrm>
          <a:prstGeom prst="rect">
            <a:avLst/>
          </a:prstGeom>
        </p:spPr>
        <p:txBody>
          <a:bodyPr lIns="0" tIns="0" rIns="0" bIns="0" rtlCol="0" anchor="t">
            <a:spAutoFit/>
          </a:bodyPr>
          <a:lstStyle/>
          <a:p>
            <a:pPr>
              <a:lnSpc>
                <a:spcPts val="3863"/>
              </a:lnSpc>
            </a:pPr>
            <a:r>
              <a:rPr lang="en-US" sz="2799" spc="274" dirty="0">
                <a:solidFill>
                  <a:srgbClr val="231F20"/>
                </a:solidFill>
                <a:latin typeface="Montserrat Light Bold"/>
              </a:rPr>
              <a:t>Proposer </a:t>
            </a:r>
            <a:r>
              <a:rPr lang="en-US" sz="2799" spc="274" dirty="0" err="1">
                <a:solidFill>
                  <a:srgbClr val="231F20"/>
                </a:solidFill>
                <a:latin typeface="Montserrat Light Bold"/>
              </a:rPr>
              <a:t>une</a:t>
            </a:r>
            <a:r>
              <a:rPr lang="en-US" sz="2799" spc="274" dirty="0">
                <a:solidFill>
                  <a:srgbClr val="231F20"/>
                </a:solidFill>
                <a:latin typeface="Montserrat Light Bold"/>
              </a:rPr>
              <a:t> </a:t>
            </a:r>
            <a:r>
              <a:rPr lang="en-US" sz="2799" spc="274" dirty="0" err="1">
                <a:solidFill>
                  <a:srgbClr val="231F20"/>
                </a:solidFill>
                <a:latin typeface="Montserrat Light Bold"/>
              </a:rPr>
              <a:t>approche</a:t>
            </a:r>
            <a:r>
              <a:rPr lang="en-US" sz="2799" spc="274" dirty="0">
                <a:solidFill>
                  <a:srgbClr val="231F20"/>
                </a:solidFill>
                <a:latin typeface="Montserrat Light Bold"/>
              </a:rPr>
              <a:t> </a:t>
            </a:r>
            <a:r>
              <a:rPr lang="en-US" sz="2799" spc="274" dirty="0" err="1">
                <a:solidFill>
                  <a:srgbClr val="231F20"/>
                </a:solidFill>
                <a:latin typeface="Montserrat Light Bold"/>
              </a:rPr>
              <a:t>visant</a:t>
            </a:r>
            <a:r>
              <a:rPr lang="en-US" sz="2799" spc="274" dirty="0">
                <a:solidFill>
                  <a:srgbClr val="231F20"/>
                </a:solidFill>
                <a:latin typeface="Montserrat Light Bold"/>
              </a:rPr>
              <a:t> à </a:t>
            </a:r>
            <a:r>
              <a:rPr lang="en-US" sz="2799" spc="274" dirty="0" err="1">
                <a:solidFill>
                  <a:srgbClr val="231F20"/>
                </a:solidFill>
                <a:latin typeface="Montserrat Light Bold"/>
              </a:rPr>
              <a:t>détecter</a:t>
            </a:r>
            <a:r>
              <a:rPr lang="en-US" sz="2799" spc="274" dirty="0">
                <a:solidFill>
                  <a:srgbClr val="231F20"/>
                </a:solidFill>
                <a:latin typeface="Montserrat Light Bold"/>
              </a:rPr>
              <a:t> les </a:t>
            </a:r>
            <a:r>
              <a:rPr lang="en-US" sz="2799" spc="274" dirty="0" err="1">
                <a:solidFill>
                  <a:srgbClr val="231F20"/>
                </a:solidFill>
                <a:latin typeface="Montserrat Light Bold"/>
              </a:rPr>
              <a:t>fraudes</a:t>
            </a:r>
            <a:r>
              <a:rPr lang="en-US" sz="2799" spc="274" dirty="0">
                <a:solidFill>
                  <a:srgbClr val="231F20"/>
                </a:solidFill>
                <a:latin typeface="Montserrat Light Bold"/>
              </a:rPr>
              <a:t> grâce aux techniques </a:t>
            </a:r>
            <a:r>
              <a:rPr lang="en-US" sz="2799" spc="274" dirty="0" err="1">
                <a:solidFill>
                  <a:srgbClr val="231F20"/>
                </a:solidFill>
                <a:latin typeface="Montserrat Light Bold"/>
              </a:rPr>
              <a:t>d'apprentissage</a:t>
            </a:r>
            <a:r>
              <a:rPr lang="en-US" sz="2799" spc="274" dirty="0">
                <a:solidFill>
                  <a:srgbClr val="231F20"/>
                </a:solidFill>
                <a:latin typeface="Montserrat Light Bold"/>
              </a:rPr>
              <a:t> </a:t>
            </a:r>
            <a:r>
              <a:rPr lang="en-US" sz="2799" spc="274" dirty="0" err="1">
                <a:solidFill>
                  <a:srgbClr val="231F20"/>
                </a:solidFill>
                <a:latin typeface="Montserrat Light Bold"/>
              </a:rPr>
              <a:t>automatique</a:t>
            </a:r>
            <a:r>
              <a:rPr lang="en-US" sz="2799" spc="274" dirty="0">
                <a:solidFill>
                  <a:srgbClr val="231F20"/>
                </a:solidFill>
                <a:latin typeface="Montserrat Light Bold"/>
              </a:rPr>
              <a:t> et </a:t>
            </a:r>
            <a:r>
              <a:rPr lang="en-US" sz="2799" spc="274" dirty="0" err="1">
                <a:solidFill>
                  <a:srgbClr val="231F20"/>
                </a:solidFill>
                <a:latin typeface="Montserrat Light Bold"/>
              </a:rPr>
              <a:t>profond</a:t>
            </a:r>
            <a:r>
              <a:rPr lang="en-US" sz="2799" spc="274" dirty="0">
                <a:solidFill>
                  <a:srgbClr val="231F20"/>
                </a:solidFill>
                <a:latin typeface="Montserrat Light Bold"/>
              </a:rPr>
              <a:t>, après </a:t>
            </a:r>
            <a:r>
              <a:rPr lang="en-US" sz="2799" spc="274" dirty="0" err="1">
                <a:solidFill>
                  <a:srgbClr val="231F20"/>
                </a:solidFill>
                <a:latin typeface="Montserrat Light Bold"/>
              </a:rPr>
              <a:t>avoir</a:t>
            </a:r>
            <a:r>
              <a:rPr lang="en-US" sz="2799" spc="274" dirty="0">
                <a:solidFill>
                  <a:srgbClr val="231F20"/>
                </a:solidFill>
                <a:latin typeface="Montserrat Light Bold"/>
              </a:rPr>
              <a:t> </a:t>
            </a:r>
            <a:r>
              <a:rPr lang="en-US" sz="2799" spc="274" dirty="0" err="1">
                <a:solidFill>
                  <a:srgbClr val="231F20"/>
                </a:solidFill>
                <a:latin typeface="Montserrat Light Bold"/>
              </a:rPr>
              <a:t>analysé</a:t>
            </a:r>
            <a:r>
              <a:rPr lang="en-US" sz="2799" spc="274" dirty="0">
                <a:solidFill>
                  <a:srgbClr val="231F20"/>
                </a:solidFill>
                <a:latin typeface="Montserrat Light Bold"/>
              </a:rPr>
              <a:t> et </a:t>
            </a:r>
            <a:r>
              <a:rPr lang="en-US" sz="2799" spc="274" dirty="0" err="1">
                <a:solidFill>
                  <a:srgbClr val="231F20"/>
                </a:solidFill>
                <a:latin typeface="Montserrat Light Bold"/>
              </a:rPr>
              <a:t>traité</a:t>
            </a:r>
            <a:r>
              <a:rPr lang="en-US" sz="2799" spc="274" dirty="0">
                <a:solidFill>
                  <a:srgbClr val="231F20"/>
                </a:solidFill>
                <a:latin typeface="Montserrat Light Bold"/>
              </a:rPr>
              <a:t> </a:t>
            </a:r>
            <a:r>
              <a:rPr lang="en-US" sz="2799" spc="274" dirty="0" err="1">
                <a:solidFill>
                  <a:srgbClr val="231F20"/>
                </a:solidFill>
                <a:latin typeface="Montserrat Light Bold"/>
              </a:rPr>
              <a:t>nos</a:t>
            </a:r>
            <a:r>
              <a:rPr lang="en-US" sz="2799" spc="274" dirty="0">
                <a:solidFill>
                  <a:srgbClr val="231F20"/>
                </a:solidFill>
                <a:latin typeface="Montserrat Light Bold"/>
              </a:rPr>
              <a:t> </a:t>
            </a:r>
            <a:r>
              <a:rPr lang="en-US" sz="2799" spc="274" dirty="0" err="1">
                <a:solidFill>
                  <a:srgbClr val="231F20"/>
                </a:solidFill>
                <a:latin typeface="Montserrat Light Bold"/>
              </a:rPr>
              <a:t>données</a:t>
            </a:r>
            <a:r>
              <a:rPr lang="en-US" sz="2799" spc="274" dirty="0">
                <a:solidFill>
                  <a:srgbClr val="231F20"/>
                </a:solidFill>
                <a:latin typeface="Montserrat Light Bold"/>
              </a:rPr>
              <a:t>.</a:t>
            </a:r>
          </a:p>
          <a:p>
            <a:pPr>
              <a:lnSpc>
                <a:spcPts val="5519"/>
              </a:lnSpc>
            </a:pPr>
            <a:endParaRPr lang="en-US" sz="2799" spc="274" dirty="0">
              <a:solidFill>
                <a:srgbClr val="231F20"/>
              </a:solidFill>
              <a:latin typeface="Montserrat Light Bold"/>
            </a:endParaRPr>
          </a:p>
          <a:p>
            <a:pPr algn="l">
              <a:lnSpc>
                <a:spcPts val="3587"/>
              </a:lnSpc>
            </a:pPr>
            <a:endParaRPr lang="en-US" sz="2799" spc="274" dirty="0">
              <a:solidFill>
                <a:srgbClr val="231F20"/>
              </a:solidFill>
              <a:latin typeface="Montserrat Light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6309"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dirty="0"/>
          </a:p>
        </p:txBody>
      </p:sp>
      <p:sp>
        <p:nvSpPr>
          <p:cNvPr id="3" name="TextBox 3"/>
          <p:cNvSpPr txBox="1"/>
          <p:nvPr/>
        </p:nvSpPr>
        <p:spPr>
          <a:xfrm>
            <a:off x="1028700" y="1575674"/>
            <a:ext cx="9244062" cy="866775"/>
          </a:xfrm>
          <a:prstGeom prst="rect">
            <a:avLst/>
          </a:prstGeom>
        </p:spPr>
        <p:txBody>
          <a:bodyPr lIns="0" tIns="0" rIns="0" bIns="0" rtlCol="0" anchor="t">
            <a:spAutoFit/>
          </a:bodyPr>
          <a:lstStyle/>
          <a:p>
            <a:pPr marL="0" lvl="0" indent="0" algn="ctr">
              <a:lnSpc>
                <a:spcPts val="6900"/>
              </a:lnSpc>
              <a:spcBef>
                <a:spcPct val="0"/>
              </a:spcBef>
            </a:pPr>
            <a:r>
              <a:rPr lang="en-US" sz="5000" spc="175" dirty="0">
                <a:solidFill>
                  <a:srgbClr val="010101"/>
                </a:solidFill>
                <a:latin typeface="Archivo Black"/>
              </a:rPr>
              <a:t>TRAVAUX CONNEXES</a:t>
            </a:r>
          </a:p>
        </p:txBody>
      </p:sp>
      <p:sp>
        <p:nvSpPr>
          <p:cNvPr id="4" name="TextBox 4"/>
          <p:cNvSpPr txBox="1"/>
          <p:nvPr/>
        </p:nvSpPr>
        <p:spPr>
          <a:xfrm>
            <a:off x="7630171" y="4538662"/>
            <a:ext cx="3027658" cy="504825"/>
          </a:xfrm>
          <a:prstGeom prst="rect">
            <a:avLst/>
          </a:prstGeom>
        </p:spPr>
        <p:txBody>
          <a:bodyPr lIns="0" tIns="0" rIns="0" bIns="0" rtlCol="0" anchor="t">
            <a:spAutoFit/>
          </a:bodyPr>
          <a:lstStyle/>
          <a:p>
            <a:pPr algn="ctr">
              <a:lnSpc>
                <a:spcPts val="4199"/>
              </a:lnSpc>
              <a:spcBef>
                <a:spcPct val="0"/>
              </a:spcBef>
            </a:pPr>
            <a:r>
              <a:rPr lang="en-US" sz="2999" spc="-59">
                <a:solidFill>
                  <a:srgbClr val="010101"/>
                </a:solidFill>
                <a:latin typeface="Archivo Black"/>
              </a:rPr>
              <a:t>HOBA</a:t>
            </a:r>
          </a:p>
        </p:txBody>
      </p:sp>
      <p:sp>
        <p:nvSpPr>
          <p:cNvPr id="5" name="TextBox 5"/>
          <p:cNvSpPr txBox="1"/>
          <p:nvPr/>
        </p:nvSpPr>
        <p:spPr>
          <a:xfrm>
            <a:off x="5516836" y="5313997"/>
            <a:ext cx="7352210" cy="2103120"/>
          </a:xfrm>
          <a:prstGeom prst="rect">
            <a:avLst/>
          </a:prstGeom>
        </p:spPr>
        <p:txBody>
          <a:bodyPr lIns="0" tIns="0" rIns="0" bIns="0" rtlCol="0" anchor="t">
            <a:spAutoFit/>
          </a:bodyPr>
          <a:lstStyle/>
          <a:p>
            <a:pPr algn="ctr">
              <a:lnSpc>
                <a:spcPts val="3359"/>
              </a:lnSpc>
            </a:pPr>
            <a:r>
              <a:rPr lang="en-US" sz="2399" dirty="0" err="1">
                <a:solidFill>
                  <a:srgbClr val="010101"/>
                </a:solidFill>
                <a:latin typeface="Montserrat Light Bold"/>
              </a:rPr>
              <a:t>Approche</a:t>
            </a:r>
            <a:r>
              <a:rPr lang="en-US" sz="2399" dirty="0">
                <a:solidFill>
                  <a:srgbClr val="010101"/>
                </a:solidFill>
                <a:latin typeface="Montserrat Light Bold"/>
              </a:rPr>
              <a:t> </a:t>
            </a:r>
            <a:r>
              <a:rPr lang="en-US" sz="2399" dirty="0" err="1">
                <a:solidFill>
                  <a:srgbClr val="010101"/>
                </a:solidFill>
                <a:latin typeface="Montserrat Light Bold"/>
              </a:rPr>
              <a:t>d'Apprentissage</a:t>
            </a:r>
            <a:r>
              <a:rPr lang="en-US" sz="2399" dirty="0">
                <a:solidFill>
                  <a:srgbClr val="010101"/>
                </a:solidFill>
                <a:latin typeface="Montserrat Light Bold"/>
              </a:rPr>
              <a:t> </a:t>
            </a:r>
            <a:r>
              <a:rPr lang="en-US" sz="2399" dirty="0" err="1">
                <a:solidFill>
                  <a:srgbClr val="010101"/>
                </a:solidFill>
                <a:latin typeface="Montserrat Light Bold"/>
              </a:rPr>
              <a:t>Profond</a:t>
            </a:r>
            <a:r>
              <a:rPr lang="en-US" sz="2399" dirty="0">
                <a:solidFill>
                  <a:srgbClr val="010101"/>
                </a:solidFill>
                <a:latin typeface="Montserrat Light Bold"/>
              </a:rPr>
              <a:t> pour la </a:t>
            </a:r>
            <a:r>
              <a:rPr lang="en-US" sz="2399" dirty="0" err="1">
                <a:solidFill>
                  <a:srgbClr val="010101"/>
                </a:solidFill>
                <a:latin typeface="Montserrat Light Bold"/>
              </a:rPr>
              <a:t>Détection</a:t>
            </a:r>
            <a:r>
              <a:rPr lang="en-US" sz="2399" dirty="0">
                <a:solidFill>
                  <a:srgbClr val="010101"/>
                </a:solidFill>
                <a:latin typeface="Montserrat Light Bold"/>
              </a:rPr>
              <a:t> de </a:t>
            </a:r>
            <a:r>
              <a:rPr lang="en-US" sz="2399" dirty="0" err="1">
                <a:solidFill>
                  <a:srgbClr val="010101"/>
                </a:solidFill>
                <a:latin typeface="Montserrat Light Bold"/>
              </a:rPr>
              <a:t>Fraude</a:t>
            </a:r>
            <a:r>
              <a:rPr lang="en-US" sz="2399" dirty="0">
                <a:solidFill>
                  <a:srgbClr val="010101"/>
                </a:solidFill>
                <a:latin typeface="Montserrat Light Bold"/>
              </a:rPr>
              <a:t> par Carte de Crédit, </a:t>
            </a:r>
            <a:r>
              <a:rPr lang="en-US" sz="2399" dirty="0" err="1">
                <a:solidFill>
                  <a:srgbClr val="010101"/>
                </a:solidFill>
                <a:latin typeface="Montserrat Light Bold"/>
              </a:rPr>
              <a:t>basée</a:t>
            </a:r>
            <a:r>
              <a:rPr lang="en-US" sz="2399" dirty="0">
                <a:solidFill>
                  <a:srgbClr val="010101"/>
                </a:solidFill>
                <a:latin typeface="Montserrat Light Bold"/>
              </a:rPr>
              <a:t> sur </a:t>
            </a:r>
            <a:r>
              <a:rPr lang="en-US" sz="2399" dirty="0" err="1">
                <a:solidFill>
                  <a:srgbClr val="010101"/>
                </a:solidFill>
                <a:latin typeface="Montserrat Light Bold"/>
              </a:rPr>
              <a:t>l'analyse</a:t>
            </a:r>
            <a:r>
              <a:rPr lang="en-US" sz="2399" dirty="0">
                <a:solidFill>
                  <a:srgbClr val="010101"/>
                </a:solidFill>
                <a:latin typeface="Montserrat Light Bold"/>
              </a:rPr>
              <a:t> du </a:t>
            </a:r>
            <a:r>
              <a:rPr lang="en-US" sz="2399" dirty="0" err="1">
                <a:solidFill>
                  <a:srgbClr val="010101"/>
                </a:solidFill>
                <a:latin typeface="Montserrat Light Bold"/>
              </a:rPr>
              <a:t>comportement</a:t>
            </a:r>
            <a:r>
              <a:rPr lang="en-US" sz="2399" dirty="0">
                <a:solidFill>
                  <a:srgbClr val="010101"/>
                </a:solidFill>
                <a:latin typeface="Montserrat Light Bold"/>
              </a:rPr>
              <a:t> </a:t>
            </a:r>
            <a:r>
              <a:rPr lang="en-US" sz="2399" dirty="0" err="1">
                <a:solidFill>
                  <a:srgbClr val="010101"/>
                </a:solidFill>
                <a:latin typeface="Montserrat Light Bold"/>
              </a:rPr>
              <a:t>orientée</a:t>
            </a:r>
            <a:r>
              <a:rPr lang="en-US" sz="2399" dirty="0">
                <a:solidFill>
                  <a:srgbClr val="010101"/>
                </a:solidFill>
                <a:latin typeface="Montserrat Light Bold"/>
              </a:rPr>
              <a:t> </a:t>
            </a:r>
            <a:r>
              <a:rPr lang="en-US" sz="2399" dirty="0" err="1">
                <a:solidFill>
                  <a:srgbClr val="010101"/>
                </a:solidFill>
                <a:latin typeface="Montserrat Light Bold"/>
              </a:rPr>
              <a:t>vers</a:t>
            </a:r>
            <a:r>
              <a:rPr lang="en-US" sz="2399" dirty="0">
                <a:solidFill>
                  <a:srgbClr val="010101"/>
                </a:solidFill>
                <a:latin typeface="Montserrat Light Bold"/>
              </a:rPr>
              <a:t> </a:t>
            </a:r>
            <a:r>
              <a:rPr lang="en-US" sz="2399" dirty="0" err="1">
                <a:solidFill>
                  <a:srgbClr val="010101"/>
                </a:solidFill>
                <a:latin typeface="Montserrat Light Bold"/>
              </a:rPr>
              <a:t>l'homogénéité</a:t>
            </a:r>
            <a:r>
              <a:rPr lang="en-US" sz="2399" dirty="0">
                <a:solidFill>
                  <a:srgbClr val="010101"/>
                </a:solidFill>
                <a:latin typeface="Montserrat Light Bold"/>
              </a:rPr>
              <a:t> (HOBA)</a:t>
            </a:r>
          </a:p>
          <a:p>
            <a:pPr algn="ctr">
              <a:lnSpc>
                <a:spcPts val="3359"/>
              </a:lnSpc>
              <a:spcBef>
                <a:spcPct val="0"/>
              </a:spcBef>
            </a:pPr>
            <a:endParaRPr lang="en-US" sz="2399" dirty="0">
              <a:solidFill>
                <a:srgbClr val="010101"/>
              </a:solidFill>
              <a:latin typeface="Montserrat Light Bold"/>
            </a:endParaRPr>
          </a:p>
        </p:txBody>
      </p:sp>
      <p:sp>
        <p:nvSpPr>
          <p:cNvPr id="6" name="TextBox 6"/>
          <p:cNvSpPr txBox="1"/>
          <p:nvPr/>
        </p:nvSpPr>
        <p:spPr>
          <a:xfrm>
            <a:off x="8492214" y="3076806"/>
            <a:ext cx="1210954" cy="1257574"/>
          </a:xfrm>
          <a:prstGeom prst="rect">
            <a:avLst/>
          </a:prstGeom>
        </p:spPr>
        <p:txBody>
          <a:bodyPr lIns="0" tIns="0" rIns="0" bIns="0" rtlCol="0" anchor="t">
            <a:spAutoFit/>
          </a:bodyPr>
          <a:lstStyle/>
          <a:p>
            <a:pPr algn="ctr">
              <a:lnSpc>
                <a:spcPts val="9959"/>
              </a:lnSpc>
              <a:spcBef>
                <a:spcPct val="0"/>
              </a:spcBef>
            </a:pPr>
            <a:r>
              <a:rPr lang="en-US" sz="7114" spc="-142" dirty="0">
                <a:solidFill>
                  <a:srgbClr val="010101"/>
                </a:solidFill>
                <a:latin typeface="Montserrat Light Bold"/>
              </a:rPr>
              <a:t>01</a:t>
            </a:r>
          </a:p>
        </p:txBody>
      </p:sp>
      <p:sp>
        <p:nvSpPr>
          <p:cNvPr id="7" name="Freeform 7"/>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8" name="TextBox 8"/>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9" name="Freeform 9"/>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0" name="TextBox 10"/>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APPROCHE PROPOSÉE</a:t>
            </a:r>
          </a:p>
        </p:txBody>
      </p:sp>
      <p:sp>
        <p:nvSpPr>
          <p:cNvPr id="11" name="Freeform 11"/>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12" name="TextBox 12"/>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DOMAINE D’ÉTUDE </a:t>
            </a:r>
          </a:p>
        </p:txBody>
      </p:sp>
      <p:sp>
        <p:nvSpPr>
          <p:cNvPr id="13" name="Freeform 13"/>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4" name="TextBox 14"/>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5" name="Freeform 15"/>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6" name="TextBox 16"/>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7" name="Freeform 17"/>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4">
              <a:extLst>
                <a:ext uri="{96DAC541-7B7A-43D3-8B79-37D633B846F1}">
                  <asvg:svgBlip xmlns:asvg="http://schemas.microsoft.com/office/drawing/2016/SVG/main" r:embed="rId5"/>
                </a:ext>
              </a:extLst>
            </a:blip>
            <a:stretch>
              <a:fillRect t="-192388" b="-192388"/>
            </a:stretch>
          </a:blipFill>
        </p:spPr>
        <p:txBody>
          <a:bodyPr/>
          <a:lstStyle/>
          <a:p>
            <a:endParaRPr lang="fr-FR"/>
          </a:p>
        </p:txBody>
      </p:sp>
      <p:sp>
        <p:nvSpPr>
          <p:cNvPr id="18" name="TextBox 18"/>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33" name="TextBox 5">
            <a:extLst>
              <a:ext uri="{FF2B5EF4-FFF2-40B4-BE49-F238E27FC236}">
                <a16:creationId xmlns:a16="http://schemas.microsoft.com/office/drawing/2014/main" id="{A6849C3C-B3CB-9788-56F3-C99F0505CEA1}"/>
              </a:ext>
            </a:extLst>
          </p:cNvPr>
          <p:cNvSpPr txBox="1"/>
          <p:nvPr/>
        </p:nvSpPr>
        <p:spPr>
          <a:xfrm>
            <a:off x="5467895" y="5937885"/>
            <a:ext cx="7352210" cy="830580"/>
          </a:xfrm>
          <a:prstGeom prst="rect">
            <a:avLst/>
          </a:prstGeom>
        </p:spPr>
        <p:txBody>
          <a:bodyPr lIns="0" tIns="0" rIns="0" bIns="0" rtlCol="0" anchor="t">
            <a:spAutoFit/>
          </a:bodyPr>
          <a:lstStyle/>
          <a:p>
            <a:pPr algn="ctr">
              <a:lnSpc>
                <a:spcPts val="3359"/>
              </a:lnSpc>
              <a:spcBef>
                <a:spcPct val="0"/>
              </a:spcBef>
            </a:pPr>
            <a:r>
              <a:rPr lang="en-US" sz="2399" dirty="0" err="1">
                <a:solidFill>
                  <a:srgbClr val="010101"/>
                </a:solidFill>
                <a:latin typeface="Montserrat Light Bold"/>
              </a:rPr>
              <a:t>Approche</a:t>
            </a:r>
            <a:r>
              <a:rPr lang="en-US" sz="2399" dirty="0">
                <a:solidFill>
                  <a:srgbClr val="010101"/>
                </a:solidFill>
                <a:latin typeface="Montserrat Light Bold"/>
              </a:rPr>
              <a:t> </a:t>
            </a:r>
            <a:r>
              <a:rPr lang="en-US" sz="2399" dirty="0" err="1">
                <a:solidFill>
                  <a:srgbClr val="010101"/>
                </a:solidFill>
                <a:latin typeface="Montserrat Light Bold"/>
              </a:rPr>
              <a:t>d'Apprentissage</a:t>
            </a:r>
            <a:r>
              <a:rPr lang="en-US" sz="2399" dirty="0">
                <a:solidFill>
                  <a:srgbClr val="010101"/>
                </a:solidFill>
                <a:latin typeface="Montserrat Light Bold"/>
              </a:rPr>
              <a:t> </a:t>
            </a:r>
            <a:r>
              <a:rPr lang="en-US" sz="2399" dirty="0" err="1">
                <a:solidFill>
                  <a:srgbClr val="010101"/>
                </a:solidFill>
                <a:latin typeface="Montserrat Light Bold"/>
              </a:rPr>
              <a:t>automatique</a:t>
            </a:r>
            <a:r>
              <a:rPr lang="en-US" sz="2399" dirty="0">
                <a:solidFill>
                  <a:srgbClr val="010101"/>
                </a:solidFill>
                <a:latin typeface="Montserrat Light Bold"/>
              </a:rPr>
              <a:t> pour la </a:t>
            </a:r>
            <a:r>
              <a:rPr lang="en-US" sz="2399" dirty="0" err="1">
                <a:solidFill>
                  <a:srgbClr val="010101"/>
                </a:solidFill>
                <a:latin typeface="Montserrat Light Bold"/>
              </a:rPr>
              <a:t>détection</a:t>
            </a:r>
            <a:r>
              <a:rPr lang="en-US" sz="2399" dirty="0">
                <a:solidFill>
                  <a:srgbClr val="010101"/>
                </a:solidFill>
                <a:latin typeface="Montserrat Light Bold"/>
              </a:rPr>
              <a:t> de </a:t>
            </a:r>
            <a:r>
              <a:rPr lang="en-US" sz="2399" dirty="0" err="1">
                <a:solidFill>
                  <a:srgbClr val="010101"/>
                </a:solidFill>
                <a:latin typeface="Montserrat Light Bold"/>
              </a:rPr>
              <a:t>fraude</a:t>
            </a:r>
            <a:r>
              <a:rPr lang="en-US" sz="2399" dirty="0">
                <a:solidFill>
                  <a:srgbClr val="010101"/>
                </a:solidFill>
                <a:latin typeface="Montserrat Light Bold"/>
              </a:rPr>
              <a:t> par </a:t>
            </a:r>
            <a:r>
              <a:rPr lang="en-US" sz="2399" dirty="0" err="1">
                <a:solidFill>
                  <a:srgbClr val="010101"/>
                </a:solidFill>
                <a:latin typeface="Montserrat Light Bold"/>
              </a:rPr>
              <a:t>probabilité</a:t>
            </a:r>
            <a:endParaRPr lang="en-US" sz="2399" dirty="0">
              <a:solidFill>
                <a:srgbClr val="010101"/>
              </a:solidFill>
              <a:latin typeface="Montserrat Light Bold"/>
            </a:endParaRPr>
          </a:p>
        </p:txBody>
      </p:sp>
      <p:sp>
        <p:nvSpPr>
          <p:cNvPr id="34" name="TextBox 6">
            <a:extLst>
              <a:ext uri="{FF2B5EF4-FFF2-40B4-BE49-F238E27FC236}">
                <a16:creationId xmlns:a16="http://schemas.microsoft.com/office/drawing/2014/main" id="{F7C596A3-EFB9-46C4-CBA1-B4477F824D64}"/>
              </a:ext>
            </a:extLst>
          </p:cNvPr>
          <p:cNvSpPr txBox="1"/>
          <p:nvPr/>
        </p:nvSpPr>
        <p:spPr>
          <a:xfrm>
            <a:off x="8531430" y="3162300"/>
            <a:ext cx="1132522" cy="1187184"/>
          </a:xfrm>
          <a:prstGeom prst="rect">
            <a:avLst/>
          </a:prstGeom>
        </p:spPr>
        <p:txBody>
          <a:bodyPr wrap="square" lIns="0" tIns="0" rIns="0" bIns="0" rtlCol="0" anchor="t">
            <a:spAutoFit/>
          </a:bodyPr>
          <a:lstStyle/>
          <a:p>
            <a:pPr algn="ctr">
              <a:lnSpc>
                <a:spcPts val="9959"/>
              </a:lnSpc>
              <a:spcBef>
                <a:spcPct val="0"/>
              </a:spcBef>
            </a:pPr>
            <a:r>
              <a:rPr lang="en-US" sz="7114" spc="-142" dirty="0">
                <a:solidFill>
                  <a:srgbClr val="010101"/>
                </a:solidFill>
                <a:latin typeface="Montserrat Light Bold"/>
              </a:rPr>
              <a:t>02</a:t>
            </a:r>
          </a:p>
        </p:txBody>
      </p:sp>
      <p:sp>
        <p:nvSpPr>
          <p:cNvPr id="35" name="TextBox 4">
            <a:extLst>
              <a:ext uri="{FF2B5EF4-FFF2-40B4-BE49-F238E27FC236}">
                <a16:creationId xmlns:a16="http://schemas.microsoft.com/office/drawing/2014/main" id="{141C8778-E5FD-CB62-75D9-2F18E6FB661D}"/>
              </a:ext>
            </a:extLst>
          </p:cNvPr>
          <p:cNvSpPr txBox="1"/>
          <p:nvPr/>
        </p:nvSpPr>
        <p:spPr>
          <a:xfrm>
            <a:off x="6992470" y="4618957"/>
            <a:ext cx="4210442" cy="1049454"/>
          </a:xfrm>
          <a:prstGeom prst="rect">
            <a:avLst/>
          </a:prstGeom>
        </p:spPr>
        <p:txBody>
          <a:bodyPr wrap="square" lIns="0" tIns="0" rIns="0" bIns="0" rtlCol="0" anchor="t">
            <a:spAutoFit/>
          </a:bodyPr>
          <a:lstStyle/>
          <a:p>
            <a:pPr algn="ctr">
              <a:lnSpc>
                <a:spcPts val="4199"/>
              </a:lnSpc>
              <a:spcBef>
                <a:spcPct val="0"/>
              </a:spcBef>
            </a:pPr>
            <a:r>
              <a:rPr lang="en-US" sz="2999" spc="-59" dirty="0" err="1">
                <a:solidFill>
                  <a:srgbClr val="010101"/>
                </a:solidFill>
                <a:latin typeface="Archivo Black"/>
              </a:rPr>
              <a:t>Détection</a:t>
            </a:r>
            <a:r>
              <a:rPr lang="en-US" sz="2999" spc="-59" dirty="0">
                <a:solidFill>
                  <a:srgbClr val="010101"/>
                </a:solidFill>
                <a:latin typeface="Archivo Black"/>
              </a:rPr>
              <a:t> de </a:t>
            </a:r>
            <a:r>
              <a:rPr lang="en-US" sz="2999" spc="-59" dirty="0" err="1">
                <a:solidFill>
                  <a:srgbClr val="010101"/>
                </a:solidFill>
                <a:latin typeface="Archivo Black"/>
              </a:rPr>
              <a:t>Fraude</a:t>
            </a:r>
            <a:r>
              <a:rPr lang="en-US" sz="2999" spc="-59" dirty="0">
                <a:solidFill>
                  <a:srgbClr val="010101"/>
                </a:solidFill>
                <a:latin typeface="Archivo Black"/>
              </a:rPr>
              <a:t> IEEE-CIS</a:t>
            </a:r>
          </a:p>
        </p:txBody>
      </p:sp>
      <p:sp>
        <p:nvSpPr>
          <p:cNvPr id="37" name="TextBox 4">
            <a:extLst>
              <a:ext uri="{FF2B5EF4-FFF2-40B4-BE49-F238E27FC236}">
                <a16:creationId xmlns:a16="http://schemas.microsoft.com/office/drawing/2014/main" id="{23AF7F9D-3259-E614-0594-59B26A50E57C}"/>
              </a:ext>
            </a:extLst>
          </p:cNvPr>
          <p:cNvSpPr txBox="1"/>
          <p:nvPr/>
        </p:nvSpPr>
        <p:spPr>
          <a:xfrm>
            <a:off x="6836206" y="4600575"/>
            <a:ext cx="4713471" cy="1028700"/>
          </a:xfrm>
          <a:prstGeom prst="rect">
            <a:avLst/>
          </a:prstGeom>
        </p:spPr>
        <p:txBody>
          <a:bodyPr lIns="0" tIns="0" rIns="0" bIns="0" rtlCol="0" anchor="t">
            <a:spAutoFit/>
          </a:bodyPr>
          <a:lstStyle/>
          <a:p>
            <a:pPr algn="ctr">
              <a:lnSpc>
                <a:spcPts val="4199"/>
              </a:lnSpc>
              <a:spcBef>
                <a:spcPct val="0"/>
              </a:spcBef>
            </a:pPr>
            <a:r>
              <a:rPr lang="en-US" sz="2999" spc="-59" dirty="0" err="1">
                <a:solidFill>
                  <a:srgbClr val="010101"/>
                </a:solidFill>
                <a:latin typeface="Archivo Black"/>
              </a:rPr>
              <a:t>Analyse</a:t>
            </a:r>
            <a:r>
              <a:rPr lang="en-US" sz="2999" spc="-59" dirty="0">
                <a:solidFill>
                  <a:srgbClr val="010101"/>
                </a:solidFill>
                <a:latin typeface="Archivo Black"/>
              </a:rPr>
              <a:t> inter </a:t>
            </a:r>
            <a:r>
              <a:rPr lang="en-US" sz="2999" spc="-59" dirty="0" err="1">
                <a:solidFill>
                  <a:srgbClr val="010101"/>
                </a:solidFill>
                <a:latin typeface="Archivo Black"/>
              </a:rPr>
              <a:t>domaine</a:t>
            </a:r>
            <a:r>
              <a:rPr lang="en-US" sz="2999" spc="-59" dirty="0">
                <a:solidFill>
                  <a:srgbClr val="010101"/>
                </a:solidFill>
                <a:latin typeface="Archivo Black"/>
              </a:rPr>
              <a:t> du ML et DL </a:t>
            </a:r>
          </a:p>
        </p:txBody>
      </p:sp>
      <p:sp>
        <p:nvSpPr>
          <p:cNvPr id="38" name="TextBox 5">
            <a:extLst>
              <a:ext uri="{FF2B5EF4-FFF2-40B4-BE49-F238E27FC236}">
                <a16:creationId xmlns:a16="http://schemas.microsoft.com/office/drawing/2014/main" id="{6D311515-8C35-2D1D-E058-89D2C54D3E5D}"/>
              </a:ext>
            </a:extLst>
          </p:cNvPr>
          <p:cNvSpPr txBox="1"/>
          <p:nvPr/>
        </p:nvSpPr>
        <p:spPr>
          <a:xfrm>
            <a:off x="5467895" y="5954392"/>
            <a:ext cx="7352210" cy="1257300"/>
          </a:xfrm>
          <a:prstGeom prst="rect">
            <a:avLst/>
          </a:prstGeom>
        </p:spPr>
        <p:txBody>
          <a:bodyPr lIns="0" tIns="0" rIns="0" bIns="0" rtlCol="0" anchor="t">
            <a:spAutoFit/>
          </a:bodyPr>
          <a:lstStyle/>
          <a:p>
            <a:pPr algn="ctr">
              <a:lnSpc>
                <a:spcPts val="3359"/>
              </a:lnSpc>
              <a:spcBef>
                <a:spcPct val="0"/>
              </a:spcBef>
            </a:pPr>
            <a:r>
              <a:rPr lang="en-US" sz="2399" dirty="0" err="1">
                <a:solidFill>
                  <a:srgbClr val="010101"/>
                </a:solidFill>
                <a:latin typeface="Montserrat Light Bold"/>
              </a:rPr>
              <a:t>Évaluation</a:t>
            </a:r>
            <a:r>
              <a:rPr lang="en-US" sz="2399" dirty="0">
                <a:solidFill>
                  <a:srgbClr val="010101"/>
                </a:solidFill>
                <a:latin typeface="Montserrat Light Bold"/>
              </a:rPr>
              <a:t> de </a:t>
            </a:r>
            <a:r>
              <a:rPr lang="en-US" sz="2399" dirty="0" err="1">
                <a:solidFill>
                  <a:srgbClr val="010101"/>
                </a:solidFill>
                <a:latin typeface="Montserrat Light Bold"/>
              </a:rPr>
              <a:t>l'impact</a:t>
            </a:r>
            <a:r>
              <a:rPr lang="en-US" sz="2399" dirty="0">
                <a:solidFill>
                  <a:srgbClr val="010101"/>
                </a:solidFill>
                <a:latin typeface="Montserrat Light Bold"/>
              </a:rPr>
              <a:t> de </a:t>
            </a:r>
            <a:r>
              <a:rPr lang="en-US" sz="2399" dirty="0" err="1">
                <a:solidFill>
                  <a:srgbClr val="010101"/>
                </a:solidFill>
                <a:latin typeface="Montserrat Light Bold"/>
              </a:rPr>
              <a:t>l'apprentissage</a:t>
            </a:r>
            <a:r>
              <a:rPr lang="en-US" sz="2399" dirty="0">
                <a:solidFill>
                  <a:srgbClr val="010101"/>
                </a:solidFill>
                <a:latin typeface="Montserrat Light Bold"/>
              </a:rPr>
              <a:t> </a:t>
            </a:r>
            <a:r>
              <a:rPr lang="en-US" sz="2399" dirty="0" err="1">
                <a:solidFill>
                  <a:srgbClr val="010101"/>
                </a:solidFill>
                <a:latin typeface="Montserrat Light Bold"/>
              </a:rPr>
              <a:t>automatique</a:t>
            </a:r>
            <a:r>
              <a:rPr lang="en-US" sz="2399" dirty="0">
                <a:solidFill>
                  <a:srgbClr val="010101"/>
                </a:solidFill>
                <a:latin typeface="Montserrat Light Bold"/>
              </a:rPr>
              <a:t> et de </a:t>
            </a:r>
            <a:r>
              <a:rPr lang="en-US" sz="2399" dirty="0" err="1">
                <a:solidFill>
                  <a:srgbClr val="010101"/>
                </a:solidFill>
                <a:latin typeface="Montserrat Light Bold"/>
              </a:rPr>
              <a:t>l'apprentissage</a:t>
            </a:r>
            <a:r>
              <a:rPr lang="en-US" sz="2399" dirty="0">
                <a:solidFill>
                  <a:srgbClr val="010101"/>
                </a:solidFill>
                <a:latin typeface="Montserrat Light Bold"/>
              </a:rPr>
              <a:t> </a:t>
            </a:r>
            <a:r>
              <a:rPr lang="en-US" sz="2399" dirty="0" err="1">
                <a:solidFill>
                  <a:srgbClr val="010101"/>
                </a:solidFill>
                <a:latin typeface="Montserrat Light Bold"/>
              </a:rPr>
              <a:t>profond</a:t>
            </a:r>
            <a:r>
              <a:rPr lang="en-US" sz="2399" dirty="0">
                <a:solidFill>
                  <a:srgbClr val="010101"/>
                </a:solidFill>
                <a:latin typeface="Montserrat Light Bold"/>
              </a:rPr>
              <a:t> dans divers </a:t>
            </a:r>
            <a:r>
              <a:rPr lang="en-US" sz="2399" dirty="0" err="1">
                <a:solidFill>
                  <a:srgbClr val="010101"/>
                </a:solidFill>
                <a:latin typeface="Montserrat Light Bold"/>
              </a:rPr>
              <a:t>domaines</a:t>
            </a:r>
            <a:r>
              <a:rPr lang="en-US" sz="2399" dirty="0">
                <a:solidFill>
                  <a:srgbClr val="010101"/>
                </a:solidFill>
                <a:latin typeface="Montserrat Light Bold"/>
              </a:rPr>
              <a:t>.</a:t>
            </a:r>
          </a:p>
        </p:txBody>
      </p:sp>
      <p:sp>
        <p:nvSpPr>
          <p:cNvPr id="39" name="TextBox 6">
            <a:extLst>
              <a:ext uri="{FF2B5EF4-FFF2-40B4-BE49-F238E27FC236}">
                <a16:creationId xmlns:a16="http://schemas.microsoft.com/office/drawing/2014/main" id="{60AFDCDF-403D-BA35-BF01-EAB269DBA048}"/>
              </a:ext>
            </a:extLst>
          </p:cNvPr>
          <p:cNvSpPr txBox="1"/>
          <p:nvPr/>
        </p:nvSpPr>
        <p:spPr>
          <a:xfrm>
            <a:off x="8492214" y="3115543"/>
            <a:ext cx="1210954" cy="1257574"/>
          </a:xfrm>
          <a:prstGeom prst="rect">
            <a:avLst/>
          </a:prstGeom>
        </p:spPr>
        <p:txBody>
          <a:bodyPr lIns="0" tIns="0" rIns="0" bIns="0" rtlCol="0" anchor="t">
            <a:spAutoFit/>
          </a:bodyPr>
          <a:lstStyle/>
          <a:p>
            <a:pPr algn="ctr">
              <a:lnSpc>
                <a:spcPts val="9959"/>
              </a:lnSpc>
              <a:spcBef>
                <a:spcPct val="0"/>
              </a:spcBef>
            </a:pPr>
            <a:r>
              <a:rPr lang="en-US" sz="7114" spc="-142" dirty="0">
                <a:solidFill>
                  <a:srgbClr val="010101"/>
                </a:solidFill>
                <a:latin typeface="Montserrat Light Bold"/>
              </a:rPr>
              <a:t>03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fade">
                                      <p:cBhvr>
                                        <p:cTn id="23" dur="500"/>
                                        <p:tgtEl>
                                          <p:spTgt spid="3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33"/>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34"/>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3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500"/>
                                        <p:tgtEl>
                                          <p:spTgt spid="3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3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33" grpId="0"/>
      <p:bldP spid="33" grpId="1"/>
      <p:bldP spid="34" grpId="0"/>
      <p:bldP spid="34" grpId="1"/>
      <p:bldP spid="35" grpId="0"/>
      <p:bldP spid="35" grpId="1"/>
      <p:bldP spid="37" grpId="0"/>
      <p:bldP spid="37" grpId="1"/>
      <p:bldP spid="38" grpId="0"/>
      <p:bldP spid="38" grpId="1"/>
      <p:bldP spid="39" grpId="0"/>
      <p:bldP spid="3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pSp>
        <p:nvGrpSpPr>
          <p:cNvPr id="3" name="Group 3"/>
          <p:cNvGrpSpPr/>
          <p:nvPr/>
        </p:nvGrpSpPr>
        <p:grpSpPr>
          <a:xfrm>
            <a:off x="-5013836" y="1028700"/>
            <a:ext cx="19354610" cy="2258023"/>
            <a:chOff x="0" y="0"/>
            <a:chExt cx="1876002" cy="218865"/>
          </a:xfrm>
        </p:grpSpPr>
        <p:sp>
          <p:nvSpPr>
            <p:cNvPr id="4" name="Freeform 4"/>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010101"/>
            </a:solidFill>
            <a:ln cap="sq">
              <a:noFill/>
              <a:prstDash val="solid"/>
              <a:miter/>
            </a:ln>
          </p:spPr>
          <p:txBody>
            <a:bodyPr/>
            <a:lstStyle/>
            <a:p>
              <a:endParaRPr lang="fr-FR"/>
            </a:p>
          </p:txBody>
        </p:sp>
        <p:sp>
          <p:nvSpPr>
            <p:cNvPr id="5" name="TextBox 5"/>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6" name="TextBox 6"/>
          <p:cNvSpPr txBox="1"/>
          <p:nvPr/>
        </p:nvSpPr>
        <p:spPr>
          <a:xfrm>
            <a:off x="1663813" y="1716079"/>
            <a:ext cx="9308329" cy="866775"/>
          </a:xfrm>
          <a:prstGeom prst="rect">
            <a:avLst/>
          </a:prstGeom>
        </p:spPr>
        <p:txBody>
          <a:bodyPr lIns="0" tIns="0" rIns="0" bIns="0" rtlCol="0" anchor="t">
            <a:spAutoFit/>
          </a:bodyPr>
          <a:lstStyle/>
          <a:p>
            <a:pPr marL="0" lvl="0" indent="0" algn="ctr">
              <a:lnSpc>
                <a:spcPts val="6900"/>
              </a:lnSpc>
              <a:spcBef>
                <a:spcPct val="0"/>
              </a:spcBef>
            </a:pPr>
            <a:r>
              <a:rPr lang="en-US" sz="5000" spc="40">
                <a:solidFill>
                  <a:srgbClr val="FFFFFF"/>
                </a:solidFill>
                <a:latin typeface="Archivo Black"/>
              </a:rPr>
              <a:t>APPROCHE PROPOSÉE</a:t>
            </a:r>
          </a:p>
        </p:txBody>
      </p:sp>
      <p:grpSp>
        <p:nvGrpSpPr>
          <p:cNvPr id="7" name="Group 7"/>
          <p:cNvGrpSpPr/>
          <p:nvPr/>
        </p:nvGrpSpPr>
        <p:grpSpPr>
          <a:xfrm>
            <a:off x="916860" y="3148979"/>
            <a:ext cx="5689104" cy="275488"/>
            <a:chOff x="0" y="0"/>
            <a:chExt cx="4519796" cy="218865"/>
          </a:xfrm>
        </p:grpSpPr>
        <p:sp>
          <p:nvSpPr>
            <p:cNvPr id="8" name="Freeform 8"/>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cap="sq">
              <a:noFill/>
              <a:prstDash val="solid"/>
              <a:miter/>
            </a:ln>
          </p:spPr>
          <p:txBody>
            <a:bodyPr/>
            <a:lstStyle/>
            <a:p>
              <a:endParaRPr lang="fr-FR"/>
            </a:p>
          </p:txBody>
        </p:sp>
        <p:sp>
          <p:nvSpPr>
            <p:cNvPr id="9" name="TextBox 9"/>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10" name="Group 10"/>
          <p:cNvGrpSpPr/>
          <p:nvPr/>
        </p:nvGrpSpPr>
        <p:grpSpPr>
          <a:xfrm>
            <a:off x="12085550" y="-131220"/>
            <a:ext cx="9534019" cy="1112295"/>
            <a:chOff x="0" y="0"/>
            <a:chExt cx="1876002" cy="218865"/>
          </a:xfrm>
        </p:grpSpPr>
        <p:sp>
          <p:nvSpPr>
            <p:cNvPr id="11" name="Freeform 11"/>
            <p:cNvSpPr/>
            <p:nvPr/>
          </p:nvSpPr>
          <p:spPr>
            <a:xfrm>
              <a:off x="0" y="0"/>
              <a:ext cx="1876002" cy="218865"/>
            </a:xfrm>
            <a:custGeom>
              <a:avLst/>
              <a:gdLst/>
              <a:ahLst/>
              <a:cxnLst/>
              <a:rect l="l" t="t" r="r" b="b"/>
              <a:pathLst>
                <a:path w="1876002" h="218865">
                  <a:moveTo>
                    <a:pt x="1672802" y="0"/>
                  </a:moveTo>
                  <a:lnTo>
                    <a:pt x="0" y="0"/>
                  </a:lnTo>
                  <a:lnTo>
                    <a:pt x="203200" y="218865"/>
                  </a:lnTo>
                  <a:lnTo>
                    <a:pt x="1876002" y="218865"/>
                  </a:lnTo>
                  <a:lnTo>
                    <a:pt x="1672802" y="0"/>
                  </a:lnTo>
                  <a:close/>
                </a:path>
              </a:pathLst>
            </a:custGeom>
            <a:solidFill>
              <a:srgbClr val="363636"/>
            </a:solidFill>
            <a:ln cap="sq">
              <a:noFill/>
              <a:prstDash val="solid"/>
              <a:miter/>
            </a:ln>
          </p:spPr>
          <p:txBody>
            <a:bodyPr/>
            <a:lstStyle/>
            <a:p>
              <a:endParaRPr lang="fr-FR"/>
            </a:p>
          </p:txBody>
        </p:sp>
        <p:sp>
          <p:nvSpPr>
            <p:cNvPr id="12" name="TextBox 12"/>
            <p:cNvSpPr txBox="1"/>
            <p:nvPr/>
          </p:nvSpPr>
          <p:spPr>
            <a:xfrm>
              <a:off x="101600" y="-19050"/>
              <a:ext cx="609600" cy="628650"/>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3" name="AutoShape 13"/>
          <p:cNvSpPr/>
          <p:nvPr/>
        </p:nvSpPr>
        <p:spPr>
          <a:xfrm>
            <a:off x="-715490" y="962025"/>
            <a:ext cx="12921291" cy="0"/>
          </a:xfrm>
          <a:prstGeom prst="line">
            <a:avLst/>
          </a:prstGeom>
          <a:ln w="38100" cap="flat">
            <a:gradFill>
              <a:gsLst>
                <a:gs pos="0">
                  <a:srgbClr val="696969">
                    <a:alpha val="72000"/>
                  </a:srgbClr>
                </a:gs>
                <a:gs pos="33333">
                  <a:srgbClr val="B4B4B4">
                    <a:alpha val="82500"/>
                  </a:srgbClr>
                </a:gs>
                <a:gs pos="66667">
                  <a:srgbClr val="EEEEEE">
                    <a:alpha val="70500"/>
                  </a:srgbClr>
                </a:gs>
                <a:gs pos="100000">
                  <a:srgbClr val="FBFBFB">
                    <a:alpha val="22000"/>
                  </a:srgbClr>
                </a:gs>
              </a:gsLst>
              <a:lin ang="0"/>
            </a:gradFill>
            <a:prstDash val="solid"/>
            <a:headEnd type="none" w="sm" len="sm"/>
            <a:tailEnd type="none" w="sm" len="sm"/>
          </a:ln>
        </p:spPr>
        <p:txBody>
          <a:bodyPr/>
          <a:lstStyle/>
          <a:p>
            <a:endParaRPr lang="fr-FR"/>
          </a:p>
        </p:txBody>
      </p:sp>
      <p:sp>
        <p:nvSpPr>
          <p:cNvPr id="14" name="TextBox 14"/>
          <p:cNvSpPr txBox="1"/>
          <p:nvPr/>
        </p:nvSpPr>
        <p:spPr>
          <a:xfrm>
            <a:off x="1663813" y="3995967"/>
            <a:ext cx="11392211" cy="953770"/>
          </a:xfrm>
          <a:prstGeom prst="rect">
            <a:avLst/>
          </a:prstGeom>
        </p:spPr>
        <p:txBody>
          <a:bodyPr lIns="0" tIns="0" rIns="0" bIns="0" rtlCol="0" anchor="t">
            <a:spAutoFit/>
          </a:bodyPr>
          <a:lstStyle/>
          <a:p>
            <a:pPr>
              <a:lnSpc>
                <a:spcPts val="3769"/>
              </a:lnSpc>
              <a:spcBef>
                <a:spcPct val="0"/>
              </a:spcBef>
            </a:pPr>
            <a:r>
              <a:rPr lang="en-US" sz="2899">
                <a:solidFill>
                  <a:srgbClr val="000000"/>
                </a:solidFill>
                <a:latin typeface="Open Sauce Bold"/>
              </a:rPr>
              <a:t>Le processus général de notre approche est illustré dans ces étapes principales :</a:t>
            </a:r>
          </a:p>
        </p:txBody>
      </p:sp>
      <p:grpSp>
        <p:nvGrpSpPr>
          <p:cNvPr id="15" name="Group 15"/>
          <p:cNvGrpSpPr/>
          <p:nvPr/>
        </p:nvGrpSpPr>
        <p:grpSpPr>
          <a:xfrm>
            <a:off x="1028700" y="6820097"/>
            <a:ext cx="2987098" cy="1120324"/>
            <a:chOff x="0" y="0"/>
            <a:chExt cx="6577418" cy="2466889"/>
          </a:xfrm>
        </p:grpSpPr>
        <p:sp>
          <p:nvSpPr>
            <p:cNvPr id="16" name="Freeform 16"/>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10101"/>
            </a:solidFill>
          </p:spPr>
          <p:txBody>
            <a:bodyPr/>
            <a:lstStyle/>
            <a:p>
              <a:endParaRPr lang="fr-FR"/>
            </a:p>
          </p:txBody>
        </p:sp>
      </p:grpSp>
      <p:grpSp>
        <p:nvGrpSpPr>
          <p:cNvPr id="17" name="Group 17"/>
          <p:cNvGrpSpPr/>
          <p:nvPr/>
        </p:nvGrpSpPr>
        <p:grpSpPr>
          <a:xfrm>
            <a:off x="2157094" y="5692687"/>
            <a:ext cx="730309" cy="73030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txBody>
            <a:bodyPr/>
            <a:lstStyle/>
            <a:p>
              <a:endParaRPr lang="fr-FR"/>
            </a:p>
          </p:txBody>
        </p:sp>
        <p:sp>
          <p:nvSpPr>
            <p:cNvPr id="19" name="TextBox 19"/>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1</a:t>
              </a:r>
            </a:p>
          </p:txBody>
        </p:sp>
      </p:grpSp>
      <p:sp>
        <p:nvSpPr>
          <p:cNvPr id="20" name="AutoShape 20"/>
          <p:cNvSpPr/>
          <p:nvPr/>
        </p:nvSpPr>
        <p:spPr>
          <a:xfrm>
            <a:off x="3477872" y="6048125"/>
            <a:ext cx="1385345" cy="0"/>
          </a:xfrm>
          <a:prstGeom prst="line">
            <a:avLst/>
          </a:prstGeom>
          <a:ln w="19050" cap="flat">
            <a:solidFill>
              <a:srgbClr val="000000"/>
            </a:solidFill>
            <a:prstDash val="solid"/>
            <a:headEnd type="none" w="sm" len="sm"/>
            <a:tailEnd type="triangle" w="lg" len="med"/>
          </a:ln>
        </p:spPr>
        <p:txBody>
          <a:bodyPr/>
          <a:lstStyle/>
          <a:p>
            <a:endParaRPr lang="fr-FR"/>
          </a:p>
        </p:txBody>
      </p:sp>
      <p:sp>
        <p:nvSpPr>
          <p:cNvPr id="21" name="AutoShape 21"/>
          <p:cNvSpPr/>
          <p:nvPr/>
        </p:nvSpPr>
        <p:spPr>
          <a:xfrm>
            <a:off x="6789472" y="6048125"/>
            <a:ext cx="1385345" cy="0"/>
          </a:xfrm>
          <a:prstGeom prst="line">
            <a:avLst/>
          </a:prstGeom>
          <a:ln w="19050" cap="flat">
            <a:solidFill>
              <a:srgbClr val="000000"/>
            </a:solidFill>
            <a:prstDash val="solid"/>
            <a:headEnd type="none" w="sm" len="sm"/>
            <a:tailEnd type="triangle" w="lg" len="med"/>
          </a:ln>
        </p:spPr>
        <p:txBody>
          <a:bodyPr/>
          <a:lstStyle/>
          <a:p>
            <a:endParaRPr lang="fr-FR"/>
          </a:p>
        </p:txBody>
      </p:sp>
      <p:sp>
        <p:nvSpPr>
          <p:cNvPr id="22" name="AutoShape 22"/>
          <p:cNvSpPr/>
          <p:nvPr/>
        </p:nvSpPr>
        <p:spPr>
          <a:xfrm>
            <a:off x="10093748" y="6048125"/>
            <a:ext cx="1385345" cy="0"/>
          </a:xfrm>
          <a:prstGeom prst="line">
            <a:avLst/>
          </a:prstGeom>
          <a:ln w="19050" cap="flat">
            <a:solidFill>
              <a:srgbClr val="000000"/>
            </a:solidFill>
            <a:prstDash val="solid"/>
            <a:headEnd type="none" w="sm" len="sm"/>
            <a:tailEnd type="triangle" w="lg" len="med"/>
          </a:ln>
        </p:spPr>
        <p:txBody>
          <a:bodyPr/>
          <a:lstStyle/>
          <a:p>
            <a:endParaRPr lang="fr-FR"/>
          </a:p>
        </p:txBody>
      </p:sp>
      <p:sp>
        <p:nvSpPr>
          <p:cNvPr id="23" name="AutoShape 23"/>
          <p:cNvSpPr/>
          <p:nvPr/>
        </p:nvSpPr>
        <p:spPr>
          <a:xfrm>
            <a:off x="13405349" y="6048125"/>
            <a:ext cx="1385345" cy="0"/>
          </a:xfrm>
          <a:prstGeom prst="line">
            <a:avLst/>
          </a:prstGeom>
          <a:ln w="19050" cap="flat">
            <a:solidFill>
              <a:srgbClr val="000000"/>
            </a:solidFill>
            <a:prstDash val="solid"/>
            <a:headEnd type="none" w="sm" len="sm"/>
            <a:tailEnd type="triangle" w="lg" len="med"/>
          </a:ln>
        </p:spPr>
        <p:txBody>
          <a:bodyPr/>
          <a:lstStyle/>
          <a:p>
            <a:endParaRPr lang="fr-FR"/>
          </a:p>
        </p:txBody>
      </p:sp>
      <p:sp>
        <p:nvSpPr>
          <p:cNvPr id="24" name="TextBox 24"/>
          <p:cNvSpPr txBox="1"/>
          <p:nvPr/>
        </p:nvSpPr>
        <p:spPr>
          <a:xfrm>
            <a:off x="1028700" y="7015105"/>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COLLECTE DES DONNÉES</a:t>
            </a:r>
          </a:p>
        </p:txBody>
      </p:sp>
      <p:grpSp>
        <p:nvGrpSpPr>
          <p:cNvPr id="25" name="Group 25"/>
          <p:cNvGrpSpPr/>
          <p:nvPr/>
        </p:nvGrpSpPr>
        <p:grpSpPr>
          <a:xfrm>
            <a:off x="4339503" y="6829593"/>
            <a:ext cx="2987098" cy="1120324"/>
            <a:chOff x="0" y="0"/>
            <a:chExt cx="6577418" cy="2466889"/>
          </a:xfrm>
        </p:grpSpPr>
        <p:sp>
          <p:nvSpPr>
            <p:cNvPr id="26" name="Freeform 26"/>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10101"/>
            </a:solidFill>
          </p:spPr>
          <p:txBody>
            <a:bodyPr/>
            <a:lstStyle/>
            <a:p>
              <a:endParaRPr lang="fr-FR"/>
            </a:p>
          </p:txBody>
        </p:sp>
      </p:grpSp>
      <p:grpSp>
        <p:nvGrpSpPr>
          <p:cNvPr id="27" name="Group 27"/>
          <p:cNvGrpSpPr/>
          <p:nvPr/>
        </p:nvGrpSpPr>
        <p:grpSpPr>
          <a:xfrm>
            <a:off x="5467898" y="5673445"/>
            <a:ext cx="730309" cy="730309"/>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txBody>
            <a:bodyPr/>
            <a:lstStyle/>
            <a:p>
              <a:endParaRPr lang="fr-FR"/>
            </a:p>
          </p:txBody>
        </p:sp>
        <p:sp>
          <p:nvSpPr>
            <p:cNvPr id="29" name="TextBox 29"/>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2</a:t>
              </a:r>
            </a:p>
          </p:txBody>
        </p:sp>
      </p:grpSp>
      <p:grpSp>
        <p:nvGrpSpPr>
          <p:cNvPr id="30" name="Group 30"/>
          <p:cNvGrpSpPr/>
          <p:nvPr/>
        </p:nvGrpSpPr>
        <p:grpSpPr>
          <a:xfrm>
            <a:off x="8778701" y="5654203"/>
            <a:ext cx="730309" cy="730309"/>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txBody>
            <a:bodyPr/>
            <a:lstStyle/>
            <a:p>
              <a:endParaRPr lang="fr-FR"/>
            </a:p>
          </p:txBody>
        </p:sp>
        <p:sp>
          <p:nvSpPr>
            <p:cNvPr id="32" name="TextBox 32"/>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3</a:t>
              </a:r>
            </a:p>
          </p:txBody>
        </p:sp>
      </p:grpSp>
      <p:grpSp>
        <p:nvGrpSpPr>
          <p:cNvPr id="33" name="Group 33"/>
          <p:cNvGrpSpPr/>
          <p:nvPr/>
        </p:nvGrpSpPr>
        <p:grpSpPr>
          <a:xfrm>
            <a:off x="12089504" y="5634961"/>
            <a:ext cx="730309" cy="730309"/>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txBody>
            <a:bodyPr/>
            <a:lstStyle/>
            <a:p>
              <a:endParaRPr lang="fr-FR"/>
            </a:p>
          </p:txBody>
        </p:sp>
        <p:sp>
          <p:nvSpPr>
            <p:cNvPr id="35" name="TextBox 35"/>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4</a:t>
              </a:r>
            </a:p>
          </p:txBody>
        </p:sp>
      </p:grpSp>
      <p:grpSp>
        <p:nvGrpSpPr>
          <p:cNvPr id="36" name="Group 36"/>
          <p:cNvGrpSpPr/>
          <p:nvPr/>
        </p:nvGrpSpPr>
        <p:grpSpPr>
          <a:xfrm>
            <a:off x="15400308" y="5615719"/>
            <a:ext cx="730309" cy="730309"/>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txBody>
            <a:bodyPr/>
            <a:lstStyle/>
            <a:p>
              <a:endParaRPr lang="fr-FR"/>
            </a:p>
          </p:txBody>
        </p:sp>
        <p:sp>
          <p:nvSpPr>
            <p:cNvPr id="38" name="TextBox 38"/>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9" name="TextBox 39"/>
          <p:cNvSpPr txBox="1"/>
          <p:nvPr/>
        </p:nvSpPr>
        <p:spPr>
          <a:xfrm>
            <a:off x="4339648" y="6838892"/>
            <a:ext cx="2986953" cy="1054100"/>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ANALYSE EXPLORATOIRE DES DONNÉES (EDA)</a:t>
            </a:r>
          </a:p>
        </p:txBody>
      </p:sp>
      <p:sp>
        <p:nvSpPr>
          <p:cNvPr id="40" name="Freeform 40"/>
          <p:cNvSpPr/>
          <p:nvPr/>
        </p:nvSpPr>
        <p:spPr>
          <a:xfrm>
            <a:off x="15523642" y="5697386"/>
            <a:ext cx="484506" cy="566975"/>
          </a:xfrm>
          <a:custGeom>
            <a:avLst/>
            <a:gdLst/>
            <a:ahLst/>
            <a:cxnLst/>
            <a:rect l="l" t="t" r="r" b="b"/>
            <a:pathLst>
              <a:path w="484506" h="566975">
                <a:moveTo>
                  <a:pt x="0" y="0"/>
                </a:moveTo>
                <a:lnTo>
                  <a:pt x="484507" y="0"/>
                </a:lnTo>
                <a:lnTo>
                  <a:pt x="484507" y="566975"/>
                </a:lnTo>
                <a:lnTo>
                  <a:pt x="0" y="5669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fr-FR"/>
          </a:p>
        </p:txBody>
      </p:sp>
      <p:grpSp>
        <p:nvGrpSpPr>
          <p:cNvPr id="41" name="Group 41"/>
          <p:cNvGrpSpPr/>
          <p:nvPr/>
        </p:nvGrpSpPr>
        <p:grpSpPr>
          <a:xfrm>
            <a:off x="7650307" y="6820097"/>
            <a:ext cx="2987098" cy="1120324"/>
            <a:chOff x="0" y="0"/>
            <a:chExt cx="6577418" cy="2466889"/>
          </a:xfrm>
        </p:grpSpPr>
        <p:sp>
          <p:nvSpPr>
            <p:cNvPr id="42" name="Freeform 42"/>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grpSp>
        <p:nvGrpSpPr>
          <p:cNvPr id="43" name="Group 43"/>
          <p:cNvGrpSpPr/>
          <p:nvPr/>
        </p:nvGrpSpPr>
        <p:grpSpPr>
          <a:xfrm>
            <a:off x="10955811" y="6820097"/>
            <a:ext cx="2987098" cy="1120324"/>
            <a:chOff x="0" y="0"/>
            <a:chExt cx="6577418" cy="2466889"/>
          </a:xfrm>
        </p:grpSpPr>
        <p:sp>
          <p:nvSpPr>
            <p:cNvPr id="44" name="Freeform 44"/>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sp>
        <p:nvSpPr>
          <p:cNvPr id="45" name="TextBox 45"/>
          <p:cNvSpPr txBox="1"/>
          <p:nvPr/>
        </p:nvSpPr>
        <p:spPr>
          <a:xfrm>
            <a:off x="7650451" y="7015105"/>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PRÉPARATION DES DONNÉES</a:t>
            </a:r>
          </a:p>
        </p:txBody>
      </p:sp>
      <p:sp>
        <p:nvSpPr>
          <p:cNvPr id="46" name="TextBox 46"/>
          <p:cNvSpPr txBox="1"/>
          <p:nvPr/>
        </p:nvSpPr>
        <p:spPr>
          <a:xfrm>
            <a:off x="10966554" y="7024600"/>
            <a:ext cx="2986953" cy="701675"/>
          </a:xfrm>
          <a:prstGeom prst="rect">
            <a:avLst/>
          </a:prstGeom>
        </p:spPr>
        <p:txBody>
          <a:bodyPr wrap="square" lIns="0" tIns="0" rIns="0" bIns="0" rtlCol="0" anchor="t">
            <a:spAutoFit/>
          </a:bodyPr>
          <a:lstStyle/>
          <a:p>
            <a:pPr algn="ctr">
              <a:lnSpc>
                <a:spcPts val="2800"/>
              </a:lnSpc>
            </a:pPr>
            <a:r>
              <a:rPr lang="en-US" sz="2000" spc="60">
                <a:solidFill>
                  <a:srgbClr val="FFFFFF"/>
                </a:solidFill>
                <a:latin typeface="Open Sauce Bold"/>
              </a:rPr>
              <a:t>APPRENTISSAGE ET ÉVALUATION</a:t>
            </a:r>
          </a:p>
        </p:txBody>
      </p:sp>
      <p:grpSp>
        <p:nvGrpSpPr>
          <p:cNvPr id="47" name="Group 47"/>
          <p:cNvGrpSpPr/>
          <p:nvPr/>
        </p:nvGrpSpPr>
        <p:grpSpPr>
          <a:xfrm>
            <a:off x="14277357" y="6820097"/>
            <a:ext cx="2987098" cy="1120324"/>
            <a:chOff x="0" y="0"/>
            <a:chExt cx="6577418" cy="2466889"/>
          </a:xfrm>
        </p:grpSpPr>
        <p:sp>
          <p:nvSpPr>
            <p:cNvPr id="48" name="Freeform 48"/>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sp>
        <p:nvSpPr>
          <p:cNvPr id="49" name="TextBox 49"/>
          <p:cNvSpPr txBox="1"/>
          <p:nvPr/>
        </p:nvSpPr>
        <p:spPr>
          <a:xfrm>
            <a:off x="14288100" y="7200812"/>
            <a:ext cx="2986953" cy="349250"/>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RÉSULTATS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sp>
        <p:nvSpPr>
          <p:cNvPr id="3" name="TextBox 3"/>
          <p:cNvSpPr txBox="1"/>
          <p:nvPr/>
        </p:nvSpPr>
        <p:spPr>
          <a:xfrm>
            <a:off x="1475059" y="1673659"/>
            <a:ext cx="8771157" cy="763905"/>
          </a:xfrm>
          <a:prstGeom prst="rect">
            <a:avLst/>
          </a:prstGeom>
        </p:spPr>
        <p:txBody>
          <a:bodyPr lIns="0" tIns="0" rIns="0" bIns="0" rtlCol="0" anchor="t">
            <a:spAutoFit/>
          </a:bodyPr>
          <a:lstStyle/>
          <a:p>
            <a:pPr marL="0" lvl="0" indent="0">
              <a:lnSpc>
                <a:spcPts val="6210"/>
              </a:lnSpc>
              <a:spcBef>
                <a:spcPct val="0"/>
              </a:spcBef>
            </a:pPr>
            <a:r>
              <a:rPr lang="en-US" sz="4500" spc="157" dirty="0">
                <a:solidFill>
                  <a:srgbClr val="010101"/>
                </a:solidFill>
                <a:latin typeface="Archivo Black"/>
              </a:rPr>
              <a:t>COLLECTE DES DONNÉES</a:t>
            </a:r>
          </a:p>
        </p:txBody>
      </p:sp>
      <p:sp>
        <p:nvSpPr>
          <p:cNvPr id="4" name="TextBox 4"/>
          <p:cNvSpPr txBox="1"/>
          <p:nvPr/>
        </p:nvSpPr>
        <p:spPr>
          <a:xfrm>
            <a:off x="1475059" y="3321814"/>
            <a:ext cx="9901667" cy="3425317"/>
          </a:xfrm>
          <a:prstGeom prst="rect">
            <a:avLst/>
          </a:prstGeom>
        </p:spPr>
        <p:txBody>
          <a:bodyPr lIns="0" tIns="0" rIns="0" bIns="0" rtlCol="0" anchor="t">
            <a:spAutoFit/>
          </a:bodyPr>
          <a:lstStyle/>
          <a:p>
            <a:pPr>
              <a:lnSpc>
                <a:spcPts val="3864"/>
              </a:lnSpc>
            </a:pPr>
            <a:r>
              <a:rPr lang="en-US" sz="2800" spc="274" dirty="0">
                <a:solidFill>
                  <a:srgbClr val="000000"/>
                </a:solidFill>
                <a:latin typeface="Montserrat Light Bold"/>
              </a:rPr>
              <a:t>Les </a:t>
            </a:r>
            <a:r>
              <a:rPr lang="en-US" sz="2800" spc="274" dirty="0" err="1">
                <a:solidFill>
                  <a:srgbClr val="000000"/>
                </a:solidFill>
                <a:latin typeface="Montserrat Light Bold"/>
              </a:rPr>
              <a:t>Données</a:t>
            </a:r>
            <a:r>
              <a:rPr lang="en-US" sz="2800" spc="274" dirty="0">
                <a:solidFill>
                  <a:srgbClr val="000000"/>
                </a:solidFill>
                <a:latin typeface="Montserrat Light Bold"/>
              </a:rPr>
              <a:t> de Transaction </a:t>
            </a:r>
            <a:r>
              <a:rPr lang="en-US" sz="2800" spc="274" dirty="0" err="1">
                <a:solidFill>
                  <a:srgbClr val="000000"/>
                </a:solidFill>
                <a:latin typeface="Montserrat Light Bold"/>
              </a:rPr>
              <a:t>Bancaire</a:t>
            </a:r>
            <a:endParaRPr lang="en-US" sz="2800" spc="274" dirty="0">
              <a:solidFill>
                <a:srgbClr val="000000"/>
              </a:solidFill>
              <a:latin typeface="Montserrat Light Bold"/>
            </a:endParaRPr>
          </a:p>
          <a:p>
            <a:pPr>
              <a:lnSpc>
                <a:spcPts val="3864"/>
              </a:lnSpc>
            </a:pPr>
            <a:endParaRPr lang="en-US" sz="2800" spc="274" dirty="0">
              <a:solidFill>
                <a:srgbClr val="000000"/>
              </a:solidFill>
              <a:latin typeface="Montserrat Light Bold"/>
            </a:endParaRPr>
          </a:p>
          <a:p>
            <a:pPr>
              <a:lnSpc>
                <a:spcPts val="3864"/>
              </a:lnSpc>
            </a:pPr>
            <a:r>
              <a:rPr lang="en-US" sz="2800" spc="274" dirty="0">
                <a:solidFill>
                  <a:srgbClr val="000000"/>
                </a:solidFill>
                <a:latin typeface="Montserrat Light Bold"/>
              </a:rPr>
              <a:t>Les Ensembles de </a:t>
            </a:r>
            <a:r>
              <a:rPr lang="en-US" sz="2800" spc="274" dirty="0" err="1">
                <a:solidFill>
                  <a:srgbClr val="000000"/>
                </a:solidFill>
                <a:latin typeface="Montserrat Light Bold"/>
              </a:rPr>
              <a:t>Données</a:t>
            </a:r>
            <a:r>
              <a:rPr lang="en-US" sz="2800" spc="274" dirty="0">
                <a:solidFill>
                  <a:srgbClr val="000000"/>
                </a:solidFill>
                <a:latin typeface="Montserrat Light Bold"/>
              </a:rPr>
              <a:t> </a:t>
            </a:r>
            <a:r>
              <a:rPr lang="en-US" sz="2800" spc="274" dirty="0" err="1">
                <a:solidFill>
                  <a:srgbClr val="000000"/>
                </a:solidFill>
                <a:latin typeface="Montserrat Light Bold"/>
              </a:rPr>
              <a:t>Utilisés</a:t>
            </a:r>
            <a:r>
              <a:rPr lang="en-US" sz="2800" spc="274" dirty="0">
                <a:solidFill>
                  <a:srgbClr val="000000"/>
                </a:solidFill>
                <a:latin typeface="Montserrat Light Bold"/>
              </a:rPr>
              <a:t> :</a:t>
            </a:r>
          </a:p>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a:solidFill>
                  <a:srgbClr val="000000"/>
                </a:solidFill>
                <a:latin typeface="Montserrat Light Bold"/>
              </a:rPr>
              <a:t>Fraud.csv </a:t>
            </a:r>
          </a:p>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a:solidFill>
                  <a:srgbClr val="000000"/>
                </a:solidFill>
                <a:latin typeface="Montserrat Light Bold"/>
              </a:rPr>
              <a:t>Transactions </a:t>
            </a:r>
            <a:r>
              <a:rPr lang="en-US" sz="2800" spc="274" dirty="0">
                <a:solidFill>
                  <a:srgbClr val="000000"/>
                </a:solidFill>
                <a:latin typeface="Montserrat Light"/>
              </a:rPr>
              <a:t> </a:t>
            </a:r>
          </a:p>
        </p:txBody>
      </p:sp>
      <p:grpSp>
        <p:nvGrpSpPr>
          <p:cNvPr id="5" name="Group 5"/>
          <p:cNvGrpSpPr/>
          <p:nvPr/>
        </p:nvGrpSpPr>
        <p:grpSpPr>
          <a:xfrm>
            <a:off x="14829531" y="1759384"/>
            <a:ext cx="2987098" cy="1120324"/>
            <a:chOff x="0" y="0"/>
            <a:chExt cx="6577418" cy="2466889"/>
          </a:xfrm>
        </p:grpSpPr>
        <p:sp>
          <p:nvSpPr>
            <p:cNvPr id="6" name="Freeform 6"/>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10101"/>
            </a:solidFill>
          </p:spPr>
          <p:txBody>
            <a:bodyPr/>
            <a:lstStyle/>
            <a:p>
              <a:endParaRPr lang="fr-FR"/>
            </a:p>
          </p:txBody>
        </p:sp>
      </p:grpSp>
      <p:sp>
        <p:nvSpPr>
          <p:cNvPr id="7" name="TextBox 7"/>
          <p:cNvSpPr txBox="1"/>
          <p:nvPr/>
        </p:nvSpPr>
        <p:spPr>
          <a:xfrm>
            <a:off x="14829531" y="1954391"/>
            <a:ext cx="2986953" cy="701675"/>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COLLECTE DES DONNÉES</a:t>
            </a:r>
          </a:p>
        </p:txBody>
      </p:sp>
      <p:grpSp>
        <p:nvGrpSpPr>
          <p:cNvPr id="8" name="Group 8"/>
          <p:cNvGrpSpPr/>
          <p:nvPr/>
        </p:nvGrpSpPr>
        <p:grpSpPr>
          <a:xfrm>
            <a:off x="14829531" y="3336908"/>
            <a:ext cx="2987098" cy="1120324"/>
            <a:chOff x="0" y="0"/>
            <a:chExt cx="6577418" cy="2466889"/>
          </a:xfrm>
        </p:grpSpPr>
        <p:sp>
          <p:nvSpPr>
            <p:cNvPr id="9" name="Freeform 9"/>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0" name="TextBox 10"/>
          <p:cNvSpPr txBox="1"/>
          <p:nvPr/>
        </p:nvSpPr>
        <p:spPr>
          <a:xfrm>
            <a:off x="14829675" y="3346207"/>
            <a:ext cx="2986953" cy="105410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ANALYSE EXPLORATOIRE DES DONNÉES (EDA)</a:t>
            </a:r>
          </a:p>
        </p:txBody>
      </p:sp>
      <p:grpSp>
        <p:nvGrpSpPr>
          <p:cNvPr id="11" name="Group 11"/>
          <p:cNvGrpSpPr/>
          <p:nvPr/>
        </p:nvGrpSpPr>
        <p:grpSpPr>
          <a:xfrm>
            <a:off x="14829531" y="4857268"/>
            <a:ext cx="2987098" cy="1120324"/>
            <a:chOff x="0" y="0"/>
            <a:chExt cx="6577418" cy="2466889"/>
          </a:xfrm>
        </p:grpSpPr>
        <p:sp>
          <p:nvSpPr>
            <p:cNvPr id="12" name="Freeform 12"/>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3" name="Group 13"/>
          <p:cNvGrpSpPr/>
          <p:nvPr/>
        </p:nvGrpSpPr>
        <p:grpSpPr>
          <a:xfrm>
            <a:off x="14829675" y="6434792"/>
            <a:ext cx="2987098" cy="1120324"/>
            <a:chOff x="0" y="0"/>
            <a:chExt cx="6577418" cy="2466889"/>
          </a:xfrm>
        </p:grpSpPr>
        <p:sp>
          <p:nvSpPr>
            <p:cNvPr id="14" name="Freeform 14"/>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5" name="Group 15"/>
          <p:cNvGrpSpPr/>
          <p:nvPr/>
        </p:nvGrpSpPr>
        <p:grpSpPr>
          <a:xfrm>
            <a:off x="14840418" y="8012316"/>
            <a:ext cx="2987098" cy="1120324"/>
            <a:chOff x="0" y="0"/>
            <a:chExt cx="6577418" cy="2466889"/>
          </a:xfrm>
        </p:grpSpPr>
        <p:sp>
          <p:nvSpPr>
            <p:cNvPr id="16" name="Freeform 16"/>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7" name="TextBox 17"/>
          <p:cNvSpPr txBox="1"/>
          <p:nvPr/>
        </p:nvSpPr>
        <p:spPr>
          <a:xfrm>
            <a:off x="14829675" y="5052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8" name="TextBox 18"/>
          <p:cNvSpPr txBox="1"/>
          <p:nvPr/>
        </p:nvSpPr>
        <p:spPr>
          <a:xfrm>
            <a:off x="14840418" y="6639294"/>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APPRENTISSAGE ET ÉVALUATION</a:t>
            </a:r>
          </a:p>
        </p:txBody>
      </p:sp>
      <p:sp>
        <p:nvSpPr>
          <p:cNvPr id="19" name="TextBox 19"/>
          <p:cNvSpPr txBox="1"/>
          <p:nvPr/>
        </p:nvSpPr>
        <p:spPr>
          <a:xfrm>
            <a:off x="14861760" y="8393031"/>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20" name="Group 20"/>
          <p:cNvGrpSpPr/>
          <p:nvPr/>
        </p:nvGrpSpPr>
        <p:grpSpPr>
          <a:xfrm>
            <a:off x="13771704" y="1950056"/>
            <a:ext cx="730309" cy="730309"/>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101"/>
            </a:solidFill>
          </p:spPr>
          <p:txBody>
            <a:bodyPr/>
            <a:lstStyle/>
            <a:p>
              <a:endParaRPr lang="fr-FR"/>
            </a:p>
          </p:txBody>
        </p:sp>
        <p:sp>
          <p:nvSpPr>
            <p:cNvPr id="22" name="TextBox 22"/>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1</a:t>
              </a:r>
            </a:p>
          </p:txBody>
        </p:sp>
      </p:grpSp>
      <p:grpSp>
        <p:nvGrpSpPr>
          <p:cNvPr id="23" name="Group 23"/>
          <p:cNvGrpSpPr/>
          <p:nvPr/>
        </p:nvGrpSpPr>
        <p:grpSpPr>
          <a:xfrm>
            <a:off x="13771704" y="3531915"/>
            <a:ext cx="730309" cy="730309"/>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5" name="TextBox 25"/>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2</a:t>
              </a:r>
            </a:p>
          </p:txBody>
        </p:sp>
      </p:grpSp>
      <p:grpSp>
        <p:nvGrpSpPr>
          <p:cNvPr id="26" name="Group 26"/>
          <p:cNvGrpSpPr/>
          <p:nvPr/>
        </p:nvGrpSpPr>
        <p:grpSpPr>
          <a:xfrm>
            <a:off x="13771704" y="5113774"/>
            <a:ext cx="730309" cy="73030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8" name="TextBox 28"/>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9" name="Group 29"/>
          <p:cNvGrpSpPr/>
          <p:nvPr/>
        </p:nvGrpSpPr>
        <p:grpSpPr>
          <a:xfrm>
            <a:off x="13771704" y="6695633"/>
            <a:ext cx="730309" cy="730309"/>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1" name="TextBox 31"/>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4</a:t>
              </a:r>
            </a:p>
          </p:txBody>
        </p:sp>
      </p:grpSp>
      <p:grpSp>
        <p:nvGrpSpPr>
          <p:cNvPr id="32" name="Group 32"/>
          <p:cNvGrpSpPr/>
          <p:nvPr/>
        </p:nvGrpSpPr>
        <p:grpSpPr>
          <a:xfrm>
            <a:off x="13771704" y="8277492"/>
            <a:ext cx="730309" cy="730309"/>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4" name="TextBox 34"/>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5" name="Freeform 35"/>
          <p:cNvSpPr/>
          <p:nvPr/>
        </p:nvSpPr>
        <p:spPr>
          <a:xfrm>
            <a:off x="13894605" y="8359159"/>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36" name="Freeform 36"/>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37" name="TextBox 37"/>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8" name="Freeform 38"/>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8">
              <a:extLst>
                <a:ext uri="{96DAC541-7B7A-43D3-8B79-37D633B846F1}">
                  <asvg:svgBlip xmlns:asvg="http://schemas.microsoft.com/office/drawing/2016/SVG/main" r:embed="rId9"/>
                </a:ext>
              </a:extLst>
            </a:blip>
            <a:stretch>
              <a:fillRect t="-192388" b="-192388"/>
            </a:stretch>
          </a:blipFill>
        </p:spPr>
        <p:txBody>
          <a:bodyPr/>
          <a:lstStyle/>
          <a:p>
            <a:endParaRPr lang="fr-FR"/>
          </a:p>
        </p:txBody>
      </p:sp>
      <p:sp>
        <p:nvSpPr>
          <p:cNvPr id="39" name="TextBox 39"/>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40" name="Freeform 40"/>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1" name="TextBox 41"/>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2" name="Freeform 42"/>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3" name="TextBox 43"/>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4" name="Freeform 44"/>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5" name="TextBox 45"/>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6" name="Freeform 46"/>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7" name="TextBox 47"/>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fr-FR"/>
          </a:p>
        </p:txBody>
      </p:sp>
      <p:graphicFrame>
        <p:nvGraphicFramePr>
          <p:cNvPr id="3" name="Table 3"/>
          <p:cNvGraphicFramePr>
            <a:graphicFrameLocks noGrp="1"/>
          </p:cNvGraphicFramePr>
          <p:nvPr/>
        </p:nvGraphicFramePr>
        <p:xfrm>
          <a:off x="982391" y="1028700"/>
          <a:ext cx="16230600" cy="8229599"/>
        </p:xfrm>
        <a:graphic>
          <a:graphicData uri="http://schemas.openxmlformats.org/drawingml/2006/table">
            <a:tbl>
              <a:tblPr/>
              <a:tblGrid>
                <a:gridCol w="2272948">
                  <a:extLst>
                    <a:ext uri="{9D8B030D-6E8A-4147-A177-3AD203B41FA5}">
                      <a16:colId xmlns:a16="http://schemas.microsoft.com/office/drawing/2014/main" val="20000"/>
                    </a:ext>
                  </a:extLst>
                </a:gridCol>
                <a:gridCol w="6855440">
                  <a:extLst>
                    <a:ext uri="{9D8B030D-6E8A-4147-A177-3AD203B41FA5}">
                      <a16:colId xmlns:a16="http://schemas.microsoft.com/office/drawing/2014/main" val="20001"/>
                    </a:ext>
                  </a:extLst>
                </a:gridCol>
                <a:gridCol w="7102212">
                  <a:extLst>
                    <a:ext uri="{9D8B030D-6E8A-4147-A177-3AD203B41FA5}">
                      <a16:colId xmlns:a16="http://schemas.microsoft.com/office/drawing/2014/main" val="20002"/>
                    </a:ext>
                  </a:extLst>
                </a:gridCol>
              </a:tblGrid>
              <a:tr h="827672">
                <a:tc>
                  <a:txBody>
                    <a:bodyPr/>
                    <a:lstStyle/>
                    <a:p>
                      <a:pPr algn="l">
                        <a:lnSpc>
                          <a:spcPts val="280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uce Bold"/>
                        </a:rPr>
                        <a:t>Dataset 1 - Fraud.csv</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ts val="2800"/>
                        </a:lnSpc>
                        <a:defRPr/>
                      </a:pPr>
                      <a:r>
                        <a:rPr lang="en-US" sz="2000">
                          <a:solidFill>
                            <a:srgbClr val="000000"/>
                          </a:solidFill>
                          <a:latin typeface="Open Sauce Bold"/>
                        </a:rPr>
                        <a:t>Dataset 2 - Transactions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86662">
                <a:tc>
                  <a:txBody>
                    <a:bodyPr/>
                    <a:lstStyle/>
                    <a:p>
                      <a:pPr algn="l">
                        <a:lnSpc>
                          <a:spcPts val="2800"/>
                        </a:lnSpc>
                        <a:defRPr/>
                      </a:pPr>
                      <a:r>
                        <a:rPr lang="en-US" sz="2000">
                          <a:solidFill>
                            <a:srgbClr val="000000"/>
                          </a:solidFill>
                          <a:latin typeface="Open Sauce Bold"/>
                        </a:rPr>
                        <a:t>Taille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471 Mo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140 Mo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09626">
                <a:tc>
                  <a:txBody>
                    <a:bodyPr/>
                    <a:lstStyle/>
                    <a:p>
                      <a:pPr algn="l">
                        <a:lnSpc>
                          <a:spcPts val="2800"/>
                        </a:lnSpc>
                        <a:defRPr/>
                      </a:pPr>
                      <a:r>
                        <a:rPr lang="en-US" sz="2000">
                          <a:solidFill>
                            <a:srgbClr val="000000"/>
                          </a:solidFill>
                          <a:latin typeface="Open Sauce Bold"/>
                        </a:rPr>
                        <a:t>Format :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CSV</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CSV</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86662">
                <a:tc>
                  <a:txBody>
                    <a:bodyPr/>
                    <a:lstStyle/>
                    <a:p>
                      <a:pPr algn="l">
                        <a:lnSpc>
                          <a:spcPts val="2800"/>
                        </a:lnSpc>
                        <a:defRPr/>
                      </a:pPr>
                      <a:r>
                        <a:rPr lang="en-US" sz="2000">
                          <a:solidFill>
                            <a:srgbClr val="000000"/>
                          </a:solidFill>
                          <a:latin typeface="Open Sauce Bold"/>
                        </a:rPr>
                        <a:t>Nombre de lignes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6362620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786363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86662">
                <a:tc>
                  <a:txBody>
                    <a:bodyPr/>
                    <a:lstStyle/>
                    <a:p>
                      <a:pPr algn="l">
                        <a:lnSpc>
                          <a:spcPts val="2800"/>
                        </a:lnSpc>
                        <a:defRPr/>
                      </a:pPr>
                      <a:r>
                        <a:rPr lang="en-US" sz="2000">
                          <a:solidFill>
                            <a:srgbClr val="000000"/>
                          </a:solidFill>
                          <a:latin typeface="Open Sauce Bold"/>
                        </a:rPr>
                        <a:t>Nombre de colonnes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11</a:t>
                      </a:r>
                      <a:endParaRPr lang="en-US" sz="1100"/>
                    </a:p>
                    <a:p>
                      <a:pPr algn="ctr">
                        <a:lnSpc>
                          <a:spcPts val="280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45653">
                <a:tc>
                  <a:txBody>
                    <a:bodyPr/>
                    <a:lstStyle/>
                    <a:p>
                      <a:pPr algn="l">
                        <a:lnSpc>
                          <a:spcPts val="2800"/>
                        </a:lnSpc>
                        <a:defRPr/>
                      </a:pPr>
                      <a:r>
                        <a:rPr lang="en-US" sz="2000">
                          <a:solidFill>
                            <a:srgbClr val="000000"/>
                          </a:solidFill>
                          <a:latin typeface="Open Sauce Bold"/>
                        </a:rPr>
                        <a:t>Provenance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https://www.kaggle.com/datasets/chitwanmanchanda/fraudulent-transactions-data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800"/>
                        </a:lnSpc>
                        <a:defRPr/>
                      </a:pPr>
                      <a:r>
                        <a:rPr lang="en-US" sz="2000">
                          <a:solidFill>
                            <a:srgbClr val="000000"/>
                          </a:solidFill>
                          <a:latin typeface="Open Sauce"/>
                        </a:rPr>
                        <a:t>https://www.kaggle.com/datasets/ranjeetshrivastav/fraud-detection-dataset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186662">
                <a:tc>
                  <a:txBody>
                    <a:bodyPr/>
                    <a:lstStyle/>
                    <a:p>
                      <a:pPr algn="l">
                        <a:lnSpc>
                          <a:spcPts val="2800"/>
                        </a:lnSpc>
                        <a:defRPr/>
                      </a:pPr>
                      <a:r>
                        <a:rPr lang="en-US" sz="2000">
                          <a:solidFill>
                            <a:srgbClr val="000000"/>
                          </a:solidFill>
                          <a:latin typeface="Open Sauce Bold"/>
                        </a:rPr>
                        <a:t>Objectif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gridSpan="2">
                  <a:txBody>
                    <a:bodyPr/>
                    <a:lstStyle/>
                    <a:p>
                      <a:pPr algn="ctr">
                        <a:lnSpc>
                          <a:spcPts val="2800"/>
                        </a:lnSpc>
                        <a:defRPr/>
                      </a:pPr>
                      <a:r>
                        <a:rPr lang="en-US" sz="2000">
                          <a:solidFill>
                            <a:srgbClr val="000000"/>
                          </a:solidFill>
                          <a:latin typeface="Open Sauce"/>
                        </a:rPr>
                        <a:t>Problème de classification binaire visant à prédire si une transaction est frauduleuse.</a:t>
                      </a:r>
                      <a:endParaRPr lang="en-US" sz="1100"/>
                    </a:p>
                    <a:p>
                      <a:pPr algn="ctr">
                        <a:lnSpc>
                          <a:spcPts val="280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hMerge="1">
                  <a:txBody>
                    <a:bodyPr/>
                    <a:lstStyle/>
                    <a:p>
                      <a:pPr algn="ctr">
                        <a:lnSpc>
                          <a:spcPts val="2800"/>
                        </a:lnSpc>
                        <a:defRPr/>
                      </a:pPr>
                      <a:r>
                        <a:rPr lang="en-US" sz="2000">
                          <a:solidFill>
                            <a:srgbClr val="000000"/>
                          </a:solidFill>
                          <a:latin typeface="Open Sauce"/>
                        </a:rPr>
                        <a:t>Problème de classification binaire visant à prédire si une transaction est frauduleuse.</a:t>
                      </a:r>
                      <a:endParaRPr lang="en-US" sz="1100"/>
                    </a:p>
                    <a:p>
                      <a:pPr algn="ctr">
                        <a:lnSpc>
                          <a:spcPts val="2800"/>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Freeform 4"/>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5" name="TextBox 5"/>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6" name="Freeform 6"/>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5">
              <a:extLst>
                <a:ext uri="{96DAC541-7B7A-43D3-8B79-37D633B846F1}">
                  <asvg:svgBlip xmlns:asvg="http://schemas.microsoft.com/office/drawing/2016/SVG/main" r:embed="rId6"/>
                </a:ext>
              </a:extLst>
            </a:blip>
            <a:stretch>
              <a:fillRect t="-192388" b="-192388"/>
            </a:stretch>
          </a:blipFill>
        </p:spPr>
        <p:txBody>
          <a:bodyPr/>
          <a:lstStyle/>
          <a:p>
            <a:endParaRPr lang="fr-FR"/>
          </a:p>
        </p:txBody>
      </p:sp>
      <p:sp>
        <p:nvSpPr>
          <p:cNvPr id="7" name="TextBox 7"/>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8" name="Freeform 8"/>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9" name="TextBox 9"/>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10" name="Freeform 10"/>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11" name="TextBox 11"/>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12" name="Freeform 12"/>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13" name="TextBox 13"/>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14" name="Freeform 14"/>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3">
              <a:extLst>
                <a:ext uri="{96DAC541-7B7A-43D3-8B79-37D633B846F1}">
                  <asvg:svgBlip xmlns:asvg="http://schemas.microsoft.com/office/drawing/2016/SVG/main" r:embed="rId4"/>
                </a:ext>
              </a:extLst>
            </a:blip>
            <a:stretch>
              <a:fillRect t="-192388" b="-192388"/>
            </a:stretch>
          </a:blipFill>
        </p:spPr>
        <p:txBody>
          <a:bodyPr/>
          <a:lstStyle/>
          <a:p>
            <a:endParaRPr lang="fr-FR"/>
          </a:p>
        </p:txBody>
      </p:sp>
      <p:sp>
        <p:nvSpPr>
          <p:cNvPr id="15" name="TextBox 15"/>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624"/>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fr-FR"/>
          </a:p>
        </p:txBody>
      </p:sp>
      <p:sp>
        <p:nvSpPr>
          <p:cNvPr id="3" name="TextBox 3"/>
          <p:cNvSpPr txBox="1"/>
          <p:nvPr/>
        </p:nvSpPr>
        <p:spPr>
          <a:xfrm>
            <a:off x="1475059" y="1673542"/>
            <a:ext cx="11323842" cy="1544955"/>
          </a:xfrm>
          <a:prstGeom prst="rect">
            <a:avLst/>
          </a:prstGeom>
        </p:spPr>
        <p:txBody>
          <a:bodyPr lIns="0" tIns="0" rIns="0" bIns="0" rtlCol="0" anchor="t">
            <a:spAutoFit/>
          </a:bodyPr>
          <a:lstStyle/>
          <a:p>
            <a:pPr marL="0" lvl="0" indent="0">
              <a:lnSpc>
                <a:spcPts val="6210"/>
              </a:lnSpc>
              <a:spcBef>
                <a:spcPct val="0"/>
              </a:spcBef>
            </a:pPr>
            <a:r>
              <a:rPr lang="en-US" sz="4500" spc="157" dirty="0">
                <a:solidFill>
                  <a:srgbClr val="010101"/>
                </a:solidFill>
                <a:latin typeface="Archivo Black"/>
              </a:rPr>
              <a:t>ANALYSE EXPLORATOIRE DES DONNÉES (EDA)</a:t>
            </a:r>
          </a:p>
        </p:txBody>
      </p:sp>
      <p:grpSp>
        <p:nvGrpSpPr>
          <p:cNvPr id="4" name="Group 4"/>
          <p:cNvGrpSpPr/>
          <p:nvPr/>
        </p:nvGrpSpPr>
        <p:grpSpPr>
          <a:xfrm>
            <a:off x="14787219" y="1759267"/>
            <a:ext cx="2987098" cy="1120324"/>
            <a:chOff x="0" y="0"/>
            <a:chExt cx="6577418" cy="2466889"/>
          </a:xfrm>
        </p:grpSpPr>
        <p:sp>
          <p:nvSpPr>
            <p:cNvPr id="5" name="Freeform 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6" name="TextBox 6"/>
          <p:cNvSpPr txBox="1"/>
          <p:nvPr/>
        </p:nvSpPr>
        <p:spPr>
          <a:xfrm>
            <a:off x="14787219" y="1954275"/>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COLLECTE DES DONNÉES</a:t>
            </a:r>
          </a:p>
        </p:txBody>
      </p:sp>
      <p:grpSp>
        <p:nvGrpSpPr>
          <p:cNvPr id="7" name="Group 7"/>
          <p:cNvGrpSpPr/>
          <p:nvPr/>
        </p:nvGrpSpPr>
        <p:grpSpPr>
          <a:xfrm>
            <a:off x="14787219" y="3336791"/>
            <a:ext cx="2987098" cy="1120324"/>
            <a:chOff x="0" y="0"/>
            <a:chExt cx="6577418" cy="2466889"/>
          </a:xfrm>
        </p:grpSpPr>
        <p:sp>
          <p:nvSpPr>
            <p:cNvPr id="8" name="Freeform 8"/>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000000"/>
            </a:solidFill>
          </p:spPr>
          <p:txBody>
            <a:bodyPr/>
            <a:lstStyle/>
            <a:p>
              <a:endParaRPr lang="fr-FR"/>
            </a:p>
          </p:txBody>
        </p:sp>
      </p:grpSp>
      <p:sp>
        <p:nvSpPr>
          <p:cNvPr id="9" name="TextBox 9"/>
          <p:cNvSpPr txBox="1"/>
          <p:nvPr/>
        </p:nvSpPr>
        <p:spPr>
          <a:xfrm>
            <a:off x="14787363" y="3346091"/>
            <a:ext cx="2986953" cy="1054100"/>
          </a:xfrm>
          <a:prstGeom prst="rect">
            <a:avLst/>
          </a:prstGeom>
        </p:spPr>
        <p:txBody>
          <a:bodyPr lIns="0" tIns="0" rIns="0" bIns="0" rtlCol="0" anchor="t">
            <a:spAutoFit/>
          </a:bodyPr>
          <a:lstStyle/>
          <a:p>
            <a:pPr algn="ctr">
              <a:lnSpc>
                <a:spcPts val="2800"/>
              </a:lnSpc>
            </a:pPr>
            <a:r>
              <a:rPr lang="en-US" sz="2000" spc="60">
                <a:solidFill>
                  <a:srgbClr val="FFFFFF"/>
                </a:solidFill>
                <a:latin typeface="Open Sauce Bold"/>
              </a:rPr>
              <a:t>ANALYSE EXPLORATOIRE DES DONNÉES (EDA)</a:t>
            </a:r>
          </a:p>
        </p:txBody>
      </p:sp>
      <p:grpSp>
        <p:nvGrpSpPr>
          <p:cNvPr id="10" name="Group 10"/>
          <p:cNvGrpSpPr/>
          <p:nvPr/>
        </p:nvGrpSpPr>
        <p:grpSpPr>
          <a:xfrm>
            <a:off x="14787219" y="4857152"/>
            <a:ext cx="2987098" cy="1120324"/>
            <a:chOff x="0" y="0"/>
            <a:chExt cx="6577418" cy="2466889"/>
          </a:xfrm>
        </p:grpSpPr>
        <p:sp>
          <p:nvSpPr>
            <p:cNvPr id="11" name="Freeform 11"/>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2" name="Group 12"/>
          <p:cNvGrpSpPr/>
          <p:nvPr/>
        </p:nvGrpSpPr>
        <p:grpSpPr>
          <a:xfrm>
            <a:off x="14787363" y="6434676"/>
            <a:ext cx="2987098" cy="1120324"/>
            <a:chOff x="0" y="0"/>
            <a:chExt cx="6577418" cy="2466889"/>
          </a:xfrm>
        </p:grpSpPr>
        <p:sp>
          <p:nvSpPr>
            <p:cNvPr id="13" name="Freeform 13"/>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grpSp>
        <p:nvGrpSpPr>
          <p:cNvPr id="14" name="Group 14"/>
          <p:cNvGrpSpPr/>
          <p:nvPr/>
        </p:nvGrpSpPr>
        <p:grpSpPr>
          <a:xfrm>
            <a:off x="14798107" y="8012200"/>
            <a:ext cx="2987098" cy="1120324"/>
            <a:chOff x="0" y="0"/>
            <a:chExt cx="6577418" cy="2466889"/>
          </a:xfrm>
        </p:grpSpPr>
        <p:sp>
          <p:nvSpPr>
            <p:cNvPr id="15" name="Freeform 15"/>
            <p:cNvSpPr/>
            <p:nvPr/>
          </p:nvSpPr>
          <p:spPr>
            <a:xfrm>
              <a:off x="0" y="0"/>
              <a:ext cx="6577418" cy="2466889"/>
            </a:xfrm>
            <a:custGeom>
              <a:avLst/>
              <a:gdLst/>
              <a:ahLst/>
              <a:cxnLst/>
              <a:rect l="l" t="t" r="r" b="b"/>
              <a:pathLst>
                <a:path w="6577418" h="2466889">
                  <a:moveTo>
                    <a:pt x="6452958" y="2466889"/>
                  </a:moveTo>
                  <a:lnTo>
                    <a:pt x="124460" y="2466889"/>
                  </a:lnTo>
                  <a:cubicBezTo>
                    <a:pt x="55880" y="2466889"/>
                    <a:pt x="0" y="2411009"/>
                    <a:pt x="0" y="2342429"/>
                  </a:cubicBezTo>
                  <a:lnTo>
                    <a:pt x="0" y="124460"/>
                  </a:lnTo>
                  <a:cubicBezTo>
                    <a:pt x="0" y="55880"/>
                    <a:pt x="55880" y="0"/>
                    <a:pt x="124460" y="0"/>
                  </a:cubicBezTo>
                  <a:lnTo>
                    <a:pt x="6452958" y="0"/>
                  </a:lnTo>
                  <a:cubicBezTo>
                    <a:pt x="6521538" y="0"/>
                    <a:pt x="6577418" y="55880"/>
                    <a:pt x="6577418" y="124460"/>
                  </a:cubicBezTo>
                  <a:lnTo>
                    <a:pt x="6577418" y="2342429"/>
                  </a:lnTo>
                  <a:cubicBezTo>
                    <a:pt x="6577418" y="2411009"/>
                    <a:pt x="6521538" y="2466889"/>
                    <a:pt x="6452958" y="2466889"/>
                  </a:cubicBezTo>
                  <a:close/>
                </a:path>
              </a:pathLst>
            </a:custGeom>
            <a:solidFill>
              <a:srgbClr val="FFFFFF"/>
            </a:solidFill>
          </p:spPr>
          <p:txBody>
            <a:bodyPr/>
            <a:lstStyle/>
            <a:p>
              <a:endParaRPr lang="fr-FR"/>
            </a:p>
          </p:txBody>
        </p:sp>
      </p:grpSp>
      <p:sp>
        <p:nvSpPr>
          <p:cNvPr id="16" name="TextBox 16"/>
          <p:cNvSpPr txBox="1"/>
          <p:nvPr/>
        </p:nvSpPr>
        <p:spPr>
          <a:xfrm>
            <a:off x="14787363" y="5052159"/>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PRÉPARATION DES DONNÉES</a:t>
            </a:r>
          </a:p>
        </p:txBody>
      </p:sp>
      <p:sp>
        <p:nvSpPr>
          <p:cNvPr id="17" name="TextBox 17"/>
          <p:cNvSpPr txBox="1"/>
          <p:nvPr/>
        </p:nvSpPr>
        <p:spPr>
          <a:xfrm>
            <a:off x="14798107" y="6639178"/>
            <a:ext cx="2986953" cy="701675"/>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APPRENTISSAGE ET ÉVALUATION</a:t>
            </a:r>
          </a:p>
        </p:txBody>
      </p:sp>
      <p:sp>
        <p:nvSpPr>
          <p:cNvPr id="18" name="TextBox 18"/>
          <p:cNvSpPr txBox="1"/>
          <p:nvPr/>
        </p:nvSpPr>
        <p:spPr>
          <a:xfrm>
            <a:off x="14819448" y="8392915"/>
            <a:ext cx="2986953" cy="349250"/>
          </a:xfrm>
          <a:prstGeom prst="rect">
            <a:avLst/>
          </a:prstGeom>
        </p:spPr>
        <p:txBody>
          <a:bodyPr lIns="0" tIns="0" rIns="0" bIns="0" rtlCol="0" anchor="t">
            <a:spAutoFit/>
          </a:bodyPr>
          <a:lstStyle/>
          <a:p>
            <a:pPr algn="ctr">
              <a:lnSpc>
                <a:spcPts val="2800"/>
              </a:lnSpc>
            </a:pPr>
            <a:r>
              <a:rPr lang="en-US" sz="2000" spc="60">
                <a:solidFill>
                  <a:srgbClr val="000000"/>
                </a:solidFill>
                <a:latin typeface="Open Sauce Bold"/>
              </a:rPr>
              <a:t>RÉSULTATS</a:t>
            </a:r>
          </a:p>
        </p:txBody>
      </p:sp>
      <p:grpSp>
        <p:nvGrpSpPr>
          <p:cNvPr id="19" name="Group 19"/>
          <p:cNvGrpSpPr/>
          <p:nvPr/>
        </p:nvGrpSpPr>
        <p:grpSpPr>
          <a:xfrm>
            <a:off x="13729392" y="1949940"/>
            <a:ext cx="730309" cy="73030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1" name="TextBox 21"/>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1</a:t>
              </a:r>
            </a:p>
          </p:txBody>
        </p:sp>
      </p:grpSp>
      <p:grpSp>
        <p:nvGrpSpPr>
          <p:cNvPr id="22" name="Group 22"/>
          <p:cNvGrpSpPr/>
          <p:nvPr/>
        </p:nvGrpSpPr>
        <p:grpSpPr>
          <a:xfrm>
            <a:off x="13729392" y="3531799"/>
            <a:ext cx="730309" cy="730309"/>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fr-FR"/>
            </a:p>
          </p:txBody>
        </p:sp>
        <p:sp>
          <p:nvSpPr>
            <p:cNvPr id="24" name="TextBox 24"/>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FFFFFF"/>
                  </a:solidFill>
                  <a:latin typeface="Open Sauce Bold"/>
                </a:rPr>
                <a:t>2</a:t>
              </a:r>
            </a:p>
          </p:txBody>
        </p:sp>
      </p:grpSp>
      <p:grpSp>
        <p:nvGrpSpPr>
          <p:cNvPr id="25" name="Group 25"/>
          <p:cNvGrpSpPr/>
          <p:nvPr/>
        </p:nvGrpSpPr>
        <p:grpSpPr>
          <a:xfrm>
            <a:off x="13729392" y="5113658"/>
            <a:ext cx="730309" cy="730309"/>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27" name="TextBox 27"/>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3</a:t>
              </a:r>
            </a:p>
          </p:txBody>
        </p:sp>
      </p:grpSp>
      <p:grpSp>
        <p:nvGrpSpPr>
          <p:cNvPr id="28" name="Group 28"/>
          <p:cNvGrpSpPr/>
          <p:nvPr/>
        </p:nvGrpSpPr>
        <p:grpSpPr>
          <a:xfrm>
            <a:off x="13729392" y="6695517"/>
            <a:ext cx="730309" cy="730309"/>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0" name="TextBox 30"/>
            <p:cNvSpPr txBox="1"/>
            <p:nvPr/>
          </p:nvSpPr>
          <p:spPr>
            <a:xfrm>
              <a:off x="76200" y="76200"/>
              <a:ext cx="660400" cy="660400"/>
            </a:xfrm>
            <a:prstGeom prst="rect">
              <a:avLst/>
            </a:prstGeom>
          </p:spPr>
          <p:txBody>
            <a:bodyPr lIns="50800" tIns="50800" rIns="50800" bIns="50800" rtlCol="0" anchor="ctr"/>
            <a:lstStyle/>
            <a:p>
              <a:pPr algn="ctr">
                <a:lnSpc>
                  <a:spcPts val="2999"/>
                </a:lnSpc>
              </a:pPr>
              <a:r>
                <a:rPr lang="en-US" sz="2499">
                  <a:solidFill>
                    <a:srgbClr val="000000"/>
                  </a:solidFill>
                  <a:latin typeface="Open Sauce Bold"/>
                </a:rPr>
                <a:t>4</a:t>
              </a:r>
            </a:p>
          </p:txBody>
        </p:sp>
      </p:grpSp>
      <p:grpSp>
        <p:nvGrpSpPr>
          <p:cNvPr id="31" name="Group 31"/>
          <p:cNvGrpSpPr/>
          <p:nvPr/>
        </p:nvGrpSpPr>
        <p:grpSpPr>
          <a:xfrm>
            <a:off x="13729392" y="8277376"/>
            <a:ext cx="730309" cy="73030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fr-FR"/>
            </a:p>
          </p:txBody>
        </p:sp>
        <p:sp>
          <p:nvSpPr>
            <p:cNvPr id="33" name="TextBox 33"/>
            <p:cNvSpPr txBox="1"/>
            <p:nvPr/>
          </p:nvSpPr>
          <p:spPr>
            <a:xfrm>
              <a:off x="76200" y="76200"/>
              <a:ext cx="660400" cy="660400"/>
            </a:xfrm>
            <a:prstGeom prst="rect">
              <a:avLst/>
            </a:prstGeom>
          </p:spPr>
          <p:txBody>
            <a:bodyPr lIns="50800" tIns="50800" rIns="50800" bIns="50800" rtlCol="0" anchor="ctr"/>
            <a:lstStyle/>
            <a:p>
              <a:pPr algn="ctr">
                <a:lnSpc>
                  <a:spcPts val="2999"/>
                </a:lnSpc>
              </a:pPr>
              <a:endParaRPr/>
            </a:p>
          </p:txBody>
        </p:sp>
      </p:grpSp>
      <p:sp>
        <p:nvSpPr>
          <p:cNvPr id="34" name="TextBox 34"/>
          <p:cNvSpPr txBox="1"/>
          <p:nvPr/>
        </p:nvSpPr>
        <p:spPr>
          <a:xfrm>
            <a:off x="1475059" y="4104322"/>
            <a:ext cx="9901667" cy="463845"/>
          </a:xfrm>
          <a:prstGeom prst="rect">
            <a:avLst/>
          </a:prstGeom>
        </p:spPr>
        <p:txBody>
          <a:bodyPr lIns="0" tIns="0" rIns="0" bIns="0" rtlCol="0" anchor="t">
            <a:spAutoFit/>
          </a:bodyPr>
          <a:lstStyle/>
          <a:p>
            <a:pPr marL="604521" lvl="1" indent="-302261">
              <a:lnSpc>
                <a:spcPts val="3864"/>
              </a:lnSpc>
              <a:buFont typeface="Arial"/>
              <a:buChar char="•"/>
            </a:pPr>
            <a:r>
              <a:rPr lang="en-US" sz="2800" spc="274" dirty="0" err="1">
                <a:solidFill>
                  <a:srgbClr val="000000"/>
                </a:solidFill>
                <a:latin typeface="Montserrat Light Bold"/>
              </a:rPr>
              <a:t>Comprendre</a:t>
            </a:r>
            <a:r>
              <a:rPr lang="en-US" sz="2800" spc="274" dirty="0">
                <a:solidFill>
                  <a:srgbClr val="000000"/>
                </a:solidFill>
                <a:latin typeface="Montserrat Light Bold"/>
              </a:rPr>
              <a:t> la signification des variables</a:t>
            </a:r>
          </a:p>
        </p:txBody>
      </p:sp>
      <p:sp>
        <p:nvSpPr>
          <p:cNvPr id="35" name="Freeform 35"/>
          <p:cNvSpPr/>
          <p:nvPr/>
        </p:nvSpPr>
        <p:spPr>
          <a:xfrm>
            <a:off x="13855769" y="8359043"/>
            <a:ext cx="484506" cy="566975"/>
          </a:xfrm>
          <a:custGeom>
            <a:avLst/>
            <a:gdLst/>
            <a:ahLst/>
            <a:cxnLst/>
            <a:rect l="l" t="t" r="r" b="b"/>
            <a:pathLst>
              <a:path w="484506" h="566975">
                <a:moveTo>
                  <a:pt x="0" y="0"/>
                </a:moveTo>
                <a:lnTo>
                  <a:pt x="484506" y="0"/>
                </a:lnTo>
                <a:lnTo>
                  <a:pt x="484506" y="566975"/>
                </a:lnTo>
                <a:lnTo>
                  <a:pt x="0" y="5669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fr-FR"/>
          </a:p>
        </p:txBody>
      </p:sp>
      <p:sp>
        <p:nvSpPr>
          <p:cNvPr id="36" name="Freeform 36"/>
          <p:cNvSpPr/>
          <p:nvPr/>
        </p:nvSpPr>
        <p:spPr>
          <a:xfrm>
            <a:off x="1475059" y="326180"/>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37" name="TextBox 37"/>
          <p:cNvSpPr txBox="1"/>
          <p:nvPr/>
        </p:nvSpPr>
        <p:spPr>
          <a:xfrm>
            <a:off x="1475059"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INTRODUCTION</a:t>
            </a:r>
          </a:p>
        </p:txBody>
      </p:sp>
      <p:sp>
        <p:nvSpPr>
          <p:cNvPr id="38" name="Freeform 38"/>
          <p:cNvSpPr/>
          <p:nvPr/>
        </p:nvSpPr>
        <p:spPr>
          <a:xfrm>
            <a:off x="6621191"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8">
              <a:extLst>
                <a:ext uri="{96DAC541-7B7A-43D3-8B79-37D633B846F1}">
                  <asvg:svgBlip xmlns:asvg="http://schemas.microsoft.com/office/drawing/2016/SVG/main" r:embed="rId9"/>
                </a:ext>
              </a:extLst>
            </a:blip>
            <a:stretch>
              <a:fillRect t="-192388" b="-192388"/>
            </a:stretch>
          </a:blipFill>
        </p:spPr>
        <p:txBody>
          <a:bodyPr/>
          <a:lstStyle/>
          <a:p>
            <a:endParaRPr lang="fr-FR"/>
          </a:p>
        </p:txBody>
      </p:sp>
      <p:sp>
        <p:nvSpPr>
          <p:cNvPr id="39" name="TextBox 39"/>
          <p:cNvSpPr txBox="1"/>
          <p:nvPr/>
        </p:nvSpPr>
        <p:spPr>
          <a:xfrm>
            <a:off x="6621191" y="452649"/>
            <a:ext cx="2476500" cy="223364"/>
          </a:xfrm>
          <a:prstGeom prst="rect">
            <a:avLst/>
          </a:prstGeom>
        </p:spPr>
        <p:txBody>
          <a:bodyPr lIns="0" tIns="0" rIns="0" bIns="0" rtlCol="0" anchor="t">
            <a:spAutoFit/>
          </a:bodyPr>
          <a:lstStyle/>
          <a:p>
            <a:pPr algn="ctr">
              <a:lnSpc>
                <a:spcPts val="1813"/>
              </a:lnSpc>
            </a:pPr>
            <a:r>
              <a:rPr lang="en-US" sz="1295" spc="155">
                <a:solidFill>
                  <a:srgbClr val="FFFFFF"/>
                </a:solidFill>
                <a:latin typeface="League Spartan"/>
              </a:rPr>
              <a:t>APPROCHE PROPOSÉE</a:t>
            </a:r>
          </a:p>
        </p:txBody>
      </p:sp>
      <p:sp>
        <p:nvSpPr>
          <p:cNvPr id="40" name="Freeform 40"/>
          <p:cNvSpPr/>
          <p:nvPr/>
        </p:nvSpPr>
        <p:spPr>
          <a:xfrm>
            <a:off x="4047013" y="323649"/>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1" name="TextBox 41"/>
          <p:cNvSpPr txBox="1"/>
          <p:nvPr/>
        </p:nvSpPr>
        <p:spPr>
          <a:xfrm>
            <a:off x="4051302" y="452649"/>
            <a:ext cx="2474640" cy="224277"/>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DOMAINE D’ÉTUDE </a:t>
            </a:r>
          </a:p>
        </p:txBody>
      </p:sp>
      <p:sp>
        <p:nvSpPr>
          <p:cNvPr id="42" name="Freeform 42"/>
          <p:cNvSpPr/>
          <p:nvPr/>
        </p:nvSpPr>
        <p:spPr>
          <a:xfrm>
            <a:off x="9192941" y="323192"/>
            <a:ext cx="2476500" cy="510853"/>
          </a:xfrm>
          <a:custGeom>
            <a:avLst/>
            <a:gdLst/>
            <a:ahLst/>
            <a:cxnLst/>
            <a:rect l="l" t="t" r="r" b="b"/>
            <a:pathLst>
              <a:path w="2476500" h="510853">
                <a:moveTo>
                  <a:pt x="0" y="0"/>
                </a:moveTo>
                <a:lnTo>
                  <a:pt x="2476500" y="0"/>
                </a:lnTo>
                <a:lnTo>
                  <a:pt x="2476500" y="510853"/>
                </a:lnTo>
                <a:lnTo>
                  <a:pt x="0" y="510853"/>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3" name="TextBox 43"/>
          <p:cNvSpPr txBox="1"/>
          <p:nvPr/>
        </p:nvSpPr>
        <p:spPr>
          <a:xfrm>
            <a:off x="9192941" y="460853"/>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RÉSULTATS</a:t>
            </a:r>
          </a:p>
        </p:txBody>
      </p:sp>
      <p:sp>
        <p:nvSpPr>
          <p:cNvPr id="44" name="Freeform 44"/>
          <p:cNvSpPr/>
          <p:nvPr/>
        </p:nvSpPr>
        <p:spPr>
          <a:xfrm>
            <a:off x="1176469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5" name="TextBox 45"/>
          <p:cNvSpPr txBox="1"/>
          <p:nvPr/>
        </p:nvSpPr>
        <p:spPr>
          <a:xfrm>
            <a:off x="1176469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MODÈLE RETENU</a:t>
            </a:r>
          </a:p>
        </p:txBody>
      </p:sp>
      <p:sp>
        <p:nvSpPr>
          <p:cNvPr id="46" name="Freeform 46"/>
          <p:cNvSpPr/>
          <p:nvPr/>
        </p:nvSpPr>
        <p:spPr>
          <a:xfrm>
            <a:off x="14336441" y="322865"/>
            <a:ext cx="2476500" cy="510853"/>
          </a:xfrm>
          <a:custGeom>
            <a:avLst/>
            <a:gdLst/>
            <a:ahLst/>
            <a:cxnLst/>
            <a:rect l="l" t="t" r="r" b="b"/>
            <a:pathLst>
              <a:path w="2476500" h="510853">
                <a:moveTo>
                  <a:pt x="0" y="0"/>
                </a:moveTo>
                <a:lnTo>
                  <a:pt x="2476500" y="0"/>
                </a:lnTo>
                <a:lnTo>
                  <a:pt x="2476500" y="510852"/>
                </a:lnTo>
                <a:lnTo>
                  <a:pt x="0" y="510852"/>
                </a:lnTo>
                <a:lnTo>
                  <a:pt x="0" y="0"/>
                </a:lnTo>
                <a:close/>
              </a:path>
            </a:pathLst>
          </a:custGeom>
          <a:blipFill>
            <a:blip r:embed="rId6">
              <a:extLst>
                <a:ext uri="{96DAC541-7B7A-43D3-8B79-37D633B846F1}">
                  <asvg:svgBlip xmlns:asvg="http://schemas.microsoft.com/office/drawing/2016/SVG/main" r:embed="rId7"/>
                </a:ext>
              </a:extLst>
            </a:blip>
            <a:stretch>
              <a:fillRect t="-192388" b="-192388"/>
            </a:stretch>
          </a:blipFill>
        </p:spPr>
        <p:txBody>
          <a:bodyPr/>
          <a:lstStyle/>
          <a:p>
            <a:endParaRPr lang="fr-FR"/>
          </a:p>
        </p:txBody>
      </p:sp>
      <p:sp>
        <p:nvSpPr>
          <p:cNvPr id="47" name="TextBox 47"/>
          <p:cNvSpPr txBox="1"/>
          <p:nvPr/>
        </p:nvSpPr>
        <p:spPr>
          <a:xfrm>
            <a:off x="14336441" y="452322"/>
            <a:ext cx="2476500" cy="223364"/>
          </a:xfrm>
          <a:prstGeom prst="rect">
            <a:avLst/>
          </a:prstGeom>
        </p:spPr>
        <p:txBody>
          <a:bodyPr lIns="0" tIns="0" rIns="0" bIns="0" rtlCol="0" anchor="t">
            <a:spAutoFit/>
          </a:bodyPr>
          <a:lstStyle/>
          <a:p>
            <a:pPr algn="ctr">
              <a:lnSpc>
                <a:spcPts val="1813"/>
              </a:lnSpc>
            </a:pPr>
            <a:r>
              <a:rPr lang="en-US" sz="1295" spc="155">
                <a:solidFill>
                  <a:srgbClr val="000000"/>
                </a:solidFill>
                <a:latin typeface="League Spartan"/>
              </a:rPr>
              <a:t>CONCLUSION</a:t>
            </a:r>
          </a:p>
        </p:txBody>
      </p:sp>
      <p:sp>
        <p:nvSpPr>
          <p:cNvPr id="50" name="TextBox 49">
            <a:extLst>
              <a:ext uri="{FF2B5EF4-FFF2-40B4-BE49-F238E27FC236}">
                <a16:creationId xmlns:a16="http://schemas.microsoft.com/office/drawing/2014/main" id="{5FCFEA8F-B648-45A2-7889-A4A504C536AB}"/>
              </a:ext>
            </a:extLst>
          </p:cNvPr>
          <p:cNvSpPr txBox="1"/>
          <p:nvPr/>
        </p:nvSpPr>
        <p:spPr>
          <a:xfrm>
            <a:off x="1400141" y="4336244"/>
            <a:ext cx="9976585" cy="1869743"/>
          </a:xfrm>
          <a:prstGeom prst="rect">
            <a:avLst/>
          </a:prstGeom>
          <a:noFill/>
        </p:spPr>
        <p:txBody>
          <a:bodyPr wrap="square" rtlCol="0">
            <a:spAutoFit/>
          </a:bodyPr>
          <a:lstStyle/>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err="1">
                <a:solidFill>
                  <a:srgbClr val="000000"/>
                </a:solidFill>
                <a:latin typeface="Montserrat Light Bold"/>
              </a:rPr>
              <a:t>Analyse</a:t>
            </a:r>
            <a:r>
              <a:rPr lang="en-US" sz="2800" spc="274" dirty="0">
                <a:solidFill>
                  <a:srgbClr val="000000"/>
                </a:solidFill>
                <a:latin typeface="Montserrat Light Bold"/>
              </a:rPr>
              <a:t> des </a:t>
            </a:r>
            <a:r>
              <a:rPr lang="en-US" sz="2800" spc="274" dirty="0" err="1">
                <a:solidFill>
                  <a:srgbClr val="000000"/>
                </a:solidFill>
                <a:latin typeface="Montserrat Light Bold"/>
              </a:rPr>
              <a:t>Valeurs</a:t>
            </a:r>
            <a:r>
              <a:rPr lang="en-US" sz="2800" spc="274" dirty="0">
                <a:solidFill>
                  <a:srgbClr val="000000"/>
                </a:solidFill>
                <a:latin typeface="Montserrat Light Bold"/>
              </a:rPr>
              <a:t> </a:t>
            </a:r>
            <a:r>
              <a:rPr lang="en-US" sz="2800" spc="274" dirty="0" err="1">
                <a:solidFill>
                  <a:srgbClr val="000000"/>
                </a:solidFill>
                <a:latin typeface="Montserrat Light Bold"/>
              </a:rPr>
              <a:t>Manquantes</a:t>
            </a:r>
            <a:r>
              <a:rPr lang="en-US" sz="2800" spc="274" dirty="0">
                <a:solidFill>
                  <a:srgbClr val="000000"/>
                </a:solidFill>
                <a:latin typeface="Montserrat Light Bold"/>
              </a:rPr>
              <a:t> et </a:t>
            </a:r>
            <a:r>
              <a:rPr lang="en-US" sz="2800" spc="274" dirty="0" err="1">
                <a:solidFill>
                  <a:srgbClr val="000000"/>
                </a:solidFill>
                <a:latin typeface="Montserrat Light Bold"/>
              </a:rPr>
              <a:t>Aberrantes</a:t>
            </a:r>
            <a:endParaRPr lang="en-US" sz="2800" spc="274" dirty="0">
              <a:solidFill>
                <a:srgbClr val="000000"/>
              </a:solidFill>
              <a:latin typeface="Montserrat Light Bold"/>
            </a:endParaRPr>
          </a:p>
          <a:p>
            <a:endParaRPr lang="fr-FR" dirty="0"/>
          </a:p>
        </p:txBody>
      </p:sp>
      <p:sp>
        <p:nvSpPr>
          <p:cNvPr id="51" name="TextBox 50">
            <a:extLst>
              <a:ext uri="{FF2B5EF4-FFF2-40B4-BE49-F238E27FC236}">
                <a16:creationId xmlns:a16="http://schemas.microsoft.com/office/drawing/2014/main" id="{89C9ABDC-B11F-5EA5-8527-3D5151D7EF86}"/>
              </a:ext>
            </a:extLst>
          </p:cNvPr>
          <p:cNvSpPr txBox="1"/>
          <p:nvPr/>
        </p:nvSpPr>
        <p:spPr>
          <a:xfrm>
            <a:off x="1418070" y="5999941"/>
            <a:ext cx="9616392" cy="869469"/>
          </a:xfrm>
          <a:prstGeom prst="rect">
            <a:avLst/>
          </a:prstGeom>
          <a:noFill/>
        </p:spPr>
        <p:txBody>
          <a:bodyPr wrap="square" rtlCol="0">
            <a:spAutoFit/>
          </a:bodyPr>
          <a:lstStyle/>
          <a:p>
            <a:pPr marL="604521" lvl="1" indent="-302261">
              <a:lnSpc>
                <a:spcPts val="3864"/>
              </a:lnSpc>
              <a:buFont typeface="Arial"/>
              <a:buChar char="•"/>
            </a:pPr>
            <a:r>
              <a:rPr lang="en-US" sz="2800" spc="274" dirty="0" err="1">
                <a:solidFill>
                  <a:srgbClr val="000000"/>
                </a:solidFill>
                <a:latin typeface="Montserrat Light Bold"/>
              </a:rPr>
              <a:t>Analyse</a:t>
            </a:r>
            <a:r>
              <a:rPr lang="en-US" sz="2800" spc="274" dirty="0">
                <a:solidFill>
                  <a:srgbClr val="000000"/>
                </a:solidFill>
                <a:latin typeface="Montserrat Light Bold"/>
              </a:rPr>
              <a:t> </a:t>
            </a:r>
            <a:r>
              <a:rPr lang="en-US" sz="2800" spc="274" dirty="0" err="1">
                <a:solidFill>
                  <a:srgbClr val="000000"/>
                </a:solidFill>
                <a:latin typeface="Montserrat Light Bold"/>
              </a:rPr>
              <a:t>Statistique</a:t>
            </a:r>
            <a:r>
              <a:rPr lang="en-US" sz="2800" spc="274" dirty="0">
                <a:solidFill>
                  <a:srgbClr val="000000"/>
                </a:solidFill>
                <a:latin typeface="Montserrat Light Bold"/>
              </a:rPr>
              <a:t> des </a:t>
            </a:r>
            <a:r>
              <a:rPr lang="en-US" sz="2800" spc="274" dirty="0" err="1">
                <a:solidFill>
                  <a:srgbClr val="000000"/>
                </a:solidFill>
                <a:latin typeface="Montserrat Light Bold"/>
              </a:rPr>
              <a:t>Données</a:t>
            </a:r>
            <a:endParaRPr lang="en-US" sz="2800" spc="274" dirty="0">
              <a:solidFill>
                <a:srgbClr val="000000"/>
              </a:solidFill>
              <a:latin typeface="Montserrat Light Bold"/>
            </a:endParaRPr>
          </a:p>
          <a:p>
            <a:endParaRPr lang="fr-FR" dirty="0"/>
          </a:p>
        </p:txBody>
      </p:sp>
      <p:sp>
        <p:nvSpPr>
          <p:cNvPr id="52" name="TextBox 51">
            <a:extLst>
              <a:ext uri="{FF2B5EF4-FFF2-40B4-BE49-F238E27FC236}">
                <a16:creationId xmlns:a16="http://schemas.microsoft.com/office/drawing/2014/main" id="{55BAD09F-2A2D-A23C-8AE9-F074C60C0104}"/>
              </a:ext>
            </a:extLst>
          </p:cNvPr>
          <p:cNvSpPr txBox="1"/>
          <p:nvPr/>
        </p:nvSpPr>
        <p:spPr>
          <a:xfrm>
            <a:off x="1400140" y="6322122"/>
            <a:ext cx="9976585" cy="1869743"/>
          </a:xfrm>
          <a:prstGeom prst="rect">
            <a:avLst/>
          </a:prstGeom>
          <a:noFill/>
        </p:spPr>
        <p:txBody>
          <a:bodyPr wrap="square" rtlCol="0">
            <a:spAutoFit/>
          </a:bodyPr>
          <a:lstStyle/>
          <a:p>
            <a:pPr>
              <a:lnSpc>
                <a:spcPts val="3864"/>
              </a:lnSpc>
            </a:pPr>
            <a:endParaRPr lang="en-US" sz="2800" spc="274" dirty="0">
              <a:solidFill>
                <a:srgbClr val="000000"/>
              </a:solidFill>
              <a:latin typeface="Montserrat Light Bold"/>
            </a:endParaRPr>
          </a:p>
          <a:p>
            <a:pPr marL="604521" lvl="1" indent="-302261">
              <a:lnSpc>
                <a:spcPts val="3864"/>
              </a:lnSpc>
              <a:buFont typeface="Arial"/>
              <a:buChar char="•"/>
            </a:pPr>
            <a:r>
              <a:rPr lang="en-US" sz="2800" spc="274" dirty="0" err="1">
                <a:solidFill>
                  <a:srgbClr val="000000"/>
                </a:solidFill>
                <a:latin typeface="Montserrat Light Bold"/>
              </a:rPr>
              <a:t>Analyse</a:t>
            </a:r>
            <a:r>
              <a:rPr lang="en-US" sz="2800" spc="274" dirty="0">
                <a:solidFill>
                  <a:srgbClr val="000000"/>
                </a:solidFill>
                <a:latin typeface="Montserrat Light Bold"/>
              </a:rPr>
              <a:t> de </a:t>
            </a:r>
            <a:r>
              <a:rPr lang="en-US" sz="2800" spc="274" dirty="0" err="1">
                <a:solidFill>
                  <a:srgbClr val="000000"/>
                </a:solidFill>
                <a:latin typeface="Montserrat Light Bold"/>
              </a:rPr>
              <a:t>l'Influence</a:t>
            </a:r>
            <a:r>
              <a:rPr lang="en-US" sz="2800" spc="274" dirty="0">
                <a:solidFill>
                  <a:srgbClr val="000000"/>
                </a:solidFill>
                <a:latin typeface="Montserrat Light Bold"/>
              </a:rPr>
              <a:t> des </a:t>
            </a:r>
            <a:r>
              <a:rPr lang="en-US" sz="2800" spc="274" dirty="0" err="1">
                <a:solidFill>
                  <a:srgbClr val="000000"/>
                </a:solidFill>
                <a:latin typeface="Montserrat Light Bold"/>
              </a:rPr>
              <a:t>Attributs</a:t>
            </a:r>
            <a:r>
              <a:rPr lang="en-US" sz="2800" spc="274" dirty="0">
                <a:solidFill>
                  <a:srgbClr val="000000"/>
                </a:solidFill>
                <a:latin typeface="Montserrat Light Bold"/>
              </a:rPr>
              <a:t> entre </a:t>
            </a:r>
            <a:r>
              <a:rPr lang="en-US" sz="2800" spc="274" dirty="0" err="1">
                <a:solidFill>
                  <a:srgbClr val="000000"/>
                </a:solidFill>
                <a:latin typeface="Montserrat Light Bold"/>
              </a:rPr>
              <a:t>eux</a:t>
            </a:r>
            <a:r>
              <a:rPr lang="en-US" sz="2800" spc="274" dirty="0">
                <a:solidFill>
                  <a:srgbClr val="000000"/>
                </a:solidFill>
                <a:latin typeface="Montserrat Light Bold"/>
              </a:rPr>
              <a:t> ensuite sur la Variable </a:t>
            </a:r>
            <a:r>
              <a:rPr lang="en-US" sz="2800" spc="274" dirty="0" err="1">
                <a:solidFill>
                  <a:srgbClr val="000000"/>
                </a:solidFill>
                <a:latin typeface="Montserrat Light Bold"/>
              </a:rPr>
              <a:t>Cible</a:t>
            </a:r>
            <a:r>
              <a:rPr lang="en-US" sz="2800" spc="274" dirty="0">
                <a:solidFill>
                  <a:srgbClr val="000000"/>
                </a:solidFill>
                <a:latin typeface="Montserrat Light Bold"/>
              </a:rPr>
              <a:t> </a:t>
            </a:r>
          </a:p>
          <a:p>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fade">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fade">
                                      <p:cBhvr>
                                        <p:cTn id="2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0" grpId="0"/>
      <p:bldP spid="51" grpId="0"/>
      <p:bldP spid="5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2859</TotalTime>
  <Words>2002</Words>
  <Application>Microsoft Office PowerPoint</Application>
  <PresentationFormat>Custom</PresentationFormat>
  <Paragraphs>486</Paragraphs>
  <Slides>28</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Montserrat Light Bold</vt:lpstr>
      <vt:lpstr>League Spartan</vt:lpstr>
      <vt:lpstr>Calibri</vt:lpstr>
      <vt:lpstr>Arial</vt:lpstr>
      <vt:lpstr>Montserrat Light</vt:lpstr>
      <vt:lpstr>Archivo Black</vt:lpstr>
      <vt:lpstr>Arial</vt:lpstr>
      <vt:lpstr>Open Sauce Bold</vt:lpstr>
      <vt:lpstr>Open Sauce</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cp:lastModifiedBy>mohammed bourkache</cp:lastModifiedBy>
  <cp:revision>24</cp:revision>
  <dcterms:created xsi:type="dcterms:W3CDTF">2006-08-16T00:00:00Z</dcterms:created>
  <dcterms:modified xsi:type="dcterms:W3CDTF">2023-09-22T21:56:01Z</dcterms:modified>
  <dc:identifier>DAFug_gC__A</dc:identifier>
</cp:coreProperties>
</file>