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64" r:id="rId6"/>
    <p:sldId id="260" r:id="rId7"/>
    <p:sldId id="265" r:id="rId8"/>
    <p:sldId id="259" r:id="rId9"/>
    <p:sldId id="266" r:id="rId10"/>
    <p:sldId id="267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A7AF-60E5-46A1-B980-E0014D90824B}" type="datetimeFigureOut">
              <a:rPr lang="ar-EG" smtClean="0"/>
              <a:t>29/02/1447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6127-7EFA-4B70-AF30-20F2213DFA0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7910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A7AF-60E5-46A1-B980-E0014D90824B}" type="datetimeFigureOut">
              <a:rPr lang="ar-EG" smtClean="0"/>
              <a:t>29/02/1447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6127-7EFA-4B70-AF30-20F2213DFA0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5096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A7AF-60E5-46A1-B980-E0014D90824B}" type="datetimeFigureOut">
              <a:rPr lang="ar-EG" smtClean="0"/>
              <a:t>29/02/1447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6127-7EFA-4B70-AF30-20F2213DFA0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368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A7AF-60E5-46A1-B980-E0014D90824B}" type="datetimeFigureOut">
              <a:rPr lang="ar-EG" smtClean="0"/>
              <a:t>29/02/1447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6127-7EFA-4B70-AF30-20F2213DFA01}" type="slidenum">
              <a:rPr lang="ar-EG" smtClean="0"/>
              <a:t>‹#›</a:t>
            </a:fld>
            <a:endParaRPr lang="ar-EG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771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A7AF-60E5-46A1-B980-E0014D90824B}" type="datetimeFigureOut">
              <a:rPr lang="ar-EG" smtClean="0"/>
              <a:t>29/02/1447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6127-7EFA-4B70-AF30-20F2213DFA0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37766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A7AF-60E5-46A1-B980-E0014D90824B}" type="datetimeFigureOut">
              <a:rPr lang="ar-EG" smtClean="0"/>
              <a:t>29/02/1447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6127-7EFA-4B70-AF30-20F2213DFA0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57349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A7AF-60E5-46A1-B980-E0014D90824B}" type="datetimeFigureOut">
              <a:rPr lang="ar-EG" smtClean="0"/>
              <a:t>29/02/1447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6127-7EFA-4B70-AF30-20F2213DFA0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30803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A7AF-60E5-46A1-B980-E0014D90824B}" type="datetimeFigureOut">
              <a:rPr lang="ar-EG" smtClean="0"/>
              <a:t>29/02/1447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6127-7EFA-4B70-AF30-20F2213DFA0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5064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A7AF-60E5-46A1-B980-E0014D90824B}" type="datetimeFigureOut">
              <a:rPr lang="ar-EG" smtClean="0"/>
              <a:t>29/02/1447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6127-7EFA-4B70-AF30-20F2213DFA0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3220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A7AF-60E5-46A1-B980-E0014D90824B}" type="datetimeFigureOut">
              <a:rPr lang="ar-EG" smtClean="0"/>
              <a:t>29/02/1447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6127-7EFA-4B70-AF30-20F2213DFA0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5943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A7AF-60E5-46A1-B980-E0014D90824B}" type="datetimeFigureOut">
              <a:rPr lang="ar-EG" smtClean="0"/>
              <a:t>29/02/1447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6127-7EFA-4B70-AF30-20F2213DFA0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1855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A7AF-60E5-46A1-B980-E0014D90824B}" type="datetimeFigureOut">
              <a:rPr lang="ar-EG" smtClean="0"/>
              <a:t>29/02/1447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6127-7EFA-4B70-AF30-20F2213DFA0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0582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A7AF-60E5-46A1-B980-E0014D90824B}" type="datetimeFigureOut">
              <a:rPr lang="ar-EG" smtClean="0"/>
              <a:t>29/02/1447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6127-7EFA-4B70-AF30-20F2213DFA0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7789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A7AF-60E5-46A1-B980-E0014D90824B}" type="datetimeFigureOut">
              <a:rPr lang="ar-EG" smtClean="0"/>
              <a:t>29/02/1447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6127-7EFA-4B70-AF30-20F2213DFA0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2536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A7AF-60E5-46A1-B980-E0014D90824B}" type="datetimeFigureOut">
              <a:rPr lang="ar-EG" smtClean="0"/>
              <a:t>29/02/1447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6127-7EFA-4B70-AF30-20F2213DFA0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575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A7AF-60E5-46A1-B980-E0014D90824B}" type="datetimeFigureOut">
              <a:rPr lang="ar-EG" smtClean="0"/>
              <a:t>29/02/1447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6127-7EFA-4B70-AF30-20F2213DFA0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8675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A7AF-60E5-46A1-B980-E0014D90824B}" type="datetimeFigureOut">
              <a:rPr lang="ar-EG" smtClean="0"/>
              <a:t>29/02/1447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6127-7EFA-4B70-AF30-20F2213DFA0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6340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4A7AF-60E5-46A1-B980-E0014D90824B}" type="datetimeFigureOut">
              <a:rPr lang="ar-EG" smtClean="0"/>
              <a:t>29/02/1447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B6127-7EFA-4B70-AF30-20F2213DFA0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33400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2128-1CEC-49A1-56A7-C0FC19F4E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000" dirty="0"/>
              <a:t>Sales Dashboard Report with Insights</a:t>
            </a:r>
            <a:br>
              <a:rPr lang="en-US" sz="4000" dirty="0"/>
            </a:br>
            <a:endParaRPr lang="ar-EG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D3170-2215-3C1F-4D82-3A5AD7CE75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rtl="0"/>
            <a:r>
              <a:rPr lang="en-US" b="1" dirty="0"/>
              <a:t>Title</a:t>
            </a:r>
            <a:r>
              <a:rPr lang="en-US" dirty="0"/>
              <a:t>: Sales Performance Dashboard Report</a:t>
            </a:r>
          </a:p>
          <a:p>
            <a:pPr rtl="0"/>
            <a:r>
              <a:rPr lang="en-US" b="1" dirty="0"/>
              <a:t>Subtitle</a:t>
            </a:r>
            <a:r>
              <a:rPr lang="en-US" dirty="0"/>
              <a:t>: Analysis of Sales, Territories, Products, and Trends (2011–2014)</a:t>
            </a:r>
          </a:p>
          <a:p>
            <a:pPr rtl="0"/>
            <a:r>
              <a:rPr lang="en-US" b="1" dirty="0"/>
              <a:t>Footer</a:t>
            </a:r>
            <a:r>
              <a:rPr lang="en-US" dirty="0"/>
              <a:t>: Generated: August 23, 2025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677487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021A0-173A-7FCB-6192-AB56DF24A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849087"/>
            <a:ext cx="9001462" cy="751114"/>
          </a:xfrm>
        </p:spPr>
        <p:txBody>
          <a:bodyPr/>
          <a:lstStyle/>
          <a:p>
            <a:r>
              <a:rPr lang="en-US" dirty="0" err="1"/>
              <a:t>MoDLING</a:t>
            </a: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5BF6D-5914-E7A2-44BF-8E5EC5D6D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7A725-DD6E-14BC-E298-7E6ECBF02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041" y="1772817"/>
            <a:ext cx="7548465" cy="4833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DC8FF4-AE65-7092-8F15-C32EA4F92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19" y="1772817"/>
            <a:ext cx="3581710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73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30ED-2D44-6892-E653-59A84AE4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Analysis</a:t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0261-DA97-EE5A-32AA-F85B3B95F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Line/Column Chart</a:t>
            </a:r>
            <a:r>
              <a:rPr lang="en-US" dirty="0"/>
              <a:t>: Sales and Orders over Time</a:t>
            </a:r>
          </a:p>
          <a:p>
            <a:pPr lvl="1" algn="l"/>
            <a:r>
              <a:rPr lang="en-US" b="1" dirty="0"/>
              <a:t>Insight</a:t>
            </a:r>
            <a:r>
              <a:rPr lang="en-US" dirty="0"/>
              <a:t>: Sales and order volumes peak in Q3 each year. Use Date Hierarchy in Power BI to drill down to daily trends.</a:t>
            </a:r>
          </a:p>
          <a:p>
            <a:pPr algn="l"/>
            <a:r>
              <a:rPr lang="en-US" b="1" dirty="0">
                <a:solidFill>
                  <a:srgbClr val="FF0000"/>
                </a:solidFill>
              </a:rPr>
              <a:t>Area Chart</a:t>
            </a:r>
            <a:r>
              <a:rPr lang="en-US" dirty="0"/>
              <a:t>: MoM Growth %</a:t>
            </a:r>
          </a:p>
          <a:p>
            <a:pPr lvl="1" algn="l"/>
            <a:r>
              <a:rPr lang="en-US" b="1" dirty="0">
                <a:solidFill>
                  <a:srgbClr val="FF0000"/>
                </a:solidFill>
              </a:rPr>
              <a:t>Insight</a:t>
            </a:r>
            <a:r>
              <a:rPr lang="en-US" dirty="0"/>
              <a:t>: Month-over-month growth fluctuates, with positive trends in mid-year. Negative growth in Q1 signals need for promotions.</a:t>
            </a:r>
          </a:p>
          <a:p>
            <a:pPr algn="l"/>
            <a:r>
              <a:rPr lang="en-US" b="1" dirty="0">
                <a:solidFill>
                  <a:srgbClr val="FF0000"/>
                </a:solidFill>
              </a:rPr>
              <a:t>Decomposition Tree</a:t>
            </a:r>
            <a:r>
              <a:rPr lang="en-US" dirty="0"/>
              <a:t>: YTD Sales by Year/Month/Day Name</a:t>
            </a:r>
          </a:p>
          <a:p>
            <a:pPr lvl="1" algn="l"/>
            <a:r>
              <a:rPr lang="en-US" b="1" dirty="0"/>
              <a:t>Insight</a:t>
            </a:r>
            <a:r>
              <a:rPr lang="en-US" dirty="0"/>
              <a:t>: Breakdown reveals weekday sales patterns; Fridays drive higher sales. Explore by category for deeper insights.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226742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2A26-A98C-CA28-5CA2-9D153DDC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/>
              <a:t>Key Insights and Recommendations</a:t>
            </a:r>
            <a:br>
              <a:rPr lang="en-US" dirty="0"/>
            </a:br>
            <a:r>
              <a:rPr lang="en-US" dirty="0"/>
              <a:t>Insights:</a:t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ED16E-2DF1-FB71-A2DD-706740F59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3DE24-C299-3B8B-E397-286B4E1BAFBF}"/>
              </a:ext>
            </a:extLst>
          </p:cNvPr>
          <p:cNvSpPr txBox="1"/>
          <p:nvPr/>
        </p:nvSpPr>
        <p:spPr>
          <a:xfrm>
            <a:off x="1054359" y="2512471"/>
            <a:ext cx="79146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Bikes are the top revenue driver, contributing ~60% of sales.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Northwest territory leads in sales and growth; focus resources here.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On-Time Delivery below 90% in some regions; investigate logistics issues.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Recommendations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Increase marketing for high-margin products like Road Frames.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Use Power BI’s interactive features (drill-down, tooltips) for detailed analysis.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Target Q1 promotions to boost sales during low-growth periods.</a:t>
            </a:r>
          </a:p>
        </p:txBody>
      </p:sp>
    </p:spTree>
    <p:extLst>
      <p:ext uri="{BB962C8B-B14F-4D97-AF65-F5344CB8AC3E}">
        <p14:creationId xmlns:p14="http://schemas.microsoft.com/office/powerpoint/2010/main" val="2166058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8E63-C0E9-8ACA-19AB-0BC2E250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59" y="2009192"/>
            <a:ext cx="10353761" cy="1326321"/>
          </a:xfrm>
        </p:spPr>
        <p:txBody>
          <a:bodyPr/>
          <a:lstStyle/>
          <a:p>
            <a:r>
              <a:rPr lang="en-US" dirty="0"/>
              <a:t>Thank You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0DA01-FCD1-467F-3E5A-E9BDE2246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7864" y="3219060"/>
            <a:ext cx="4185622" cy="3150637"/>
          </a:xfrm>
        </p:spPr>
        <p:txBody>
          <a:bodyPr/>
          <a:lstStyle/>
          <a:p>
            <a:r>
              <a:rPr lang="en-US" dirty="0"/>
              <a:t>By: Mohammed Essam Ghaith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3031267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4DAD-412B-3923-A547-AD1CFB9D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br>
              <a:rPr lang="en-US" dirty="0"/>
            </a:br>
            <a:r>
              <a:rPr lang="en-US" dirty="0"/>
              <a:t>Agenda</a:t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DA8E6-E1CB-FECD-CA58-89C23A9D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err="1"/>
              <a:t>Sql</a:t>
            </a:r>
            <a:r>
              <a:rPr lang="en-US" dirty="0"/>
              <a:t> View</a:t>
            </a:r>
          </a:p>
          <a:p>
            <a:pPr algn="l"/>
            <a:r>
              <a:rPr lang="en-US" dirty="0" err="1"/>
              <a:t>Modling</a:t>
            </a:r>
            <a:endParaRPr lang="en-US" dirty="0"/>
          </a:p>
          <a:p>
            <a:pPr algn="l"/>
            <a:r>
              <a:rPr lang="en-US" dirty="0"/>
              <a:t>Overview</a:t>
            </a:r>
          </a:p>
          <a:p>
            <a:pPr algn="l"/>
            <a:r>
              <a:rPr lang="en-US" dirty="0"/>
              <a:t>Sales by Territory</a:t>
            </a:r>
          </a:p>
          <a:p>
            <a:pPr algn="l"/>
            <a:r>
              <a:rPr lang="en-US" dirty="0"/>
              <a:t>Product Details</a:t>
            </a:r>
          </a:p>
          <a:p>
            <a:pPr algn="l"/>
            <a:r>
              <a:rPr lang="en-US" dirty="0"/>
              <a:t>Date-Based Trends</a:t>
            </a:r>
          </a:p>
          <a:p>
            <a:pPr algn="l"/>
            <a:r>
              <a:rPr lang="en-US" dirty="0"/>
              <a:t>Key Insights and Recommendations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089158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61C9E-F53D-60EE-A3F4-4C7A960B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Views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840946-C2ED-48A7-A249-0879B85F4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82" y="192055"/>
            <a:ext cx="4245880" cy="3695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60977C-D66A-B2FD-D9CB-05F8BC475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81" y="3919491"/>
            <a:ext cx="4245881" cy="2746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9F9223-D1CC-58F3-2185-B5CC68583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110" y="3385125"/>
            <a:ext cx="3371458" cy="2582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19157F-5E94-12D8-D6AE-44A285595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316" y="2687216"/>
            <a:ext cx="3916203" cy="39787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496E5-FDFB-9899-F9CD-39E99FB62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2640" y="192055"/>
            <a:ext cx="4245881" cy="236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4CD8-2751-6C09-0422-AA7F34A9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- KPIs and High-Level Summary</a:t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4B9D3-D70D-9BD2-32B3-71B14EC9E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KPIs</a:t>
            </a:r>
            <a:r>
              <a:rPr lang="en-US" dirty="0">
                <a:solidFill>
                  <a:srgbClr val="FF0000"/>
                </a:solidFill>
              </a:rPr>
              <a:t> (Text Boxes with colors/icons):</a:t>
            </a:r>
          </a:p>
          <a:p>
            <a:pPr lvl="1" algn="l"/>
            <a:r>
              <a:rPr lang="en-US" dirty="0"/>
              <a:t>Total Sales: $XX,XXX (Green if &gt; benchmark)</a:t>
            </a:r>
          </a:p>
          <a:p>
            <a:pPr lvl="1" algn="l"/>
            <a:r>
              <a:rPr lang="en-US" dirty="0"/>
              <a:t>YTD Sales: $XX,XXX</a:t>
            </a:r>
          </a:p>
          <a:p>
            <a:pPr lvl="1" algn="l"/>
            <a:r>
              <a:rPr lang="en-US" dirty="0"/>
              <a:t>YoY Growth: X% (Green up arrow if &gt;10%, Red down if &lt;0)</a:t>
            </a:r>
          </a:p>
          <a:p>
            <a:pPr lvl="1" algn="l"/>
            <a:r>
              <a:rPr lang="en-US" dirty="0"/>
              <a:t>On-Time Delivery: X% (Yellow if &lt;90%)</a:t>
            </a:r>
          </a:p>
          <a:p>
            <a:pPr lvl="1" algn="l"/>
            <a:endParaRPr lang="en-US" dirty="0"/>
          </a:p>
          <a:p>
            <a:pPr algn="l"/>
            <a:r>
              <a:rPr lang="en-US" b="1" dirty="0">
                <a:solidFill>
                  <a:srgbClr val="FF0000"/>
                </a:solidFill>
              </a:rPr>
              <a:t>Bar Chart</a:t>
            </a:r>
            <a:r>
              <a:rPr lang="en-US" dirty="0">
                <a:solidFill>
                  <a:srgbClr val="FF0000"/>
                </a:solidFill>
              </a:rPr>
              <a:t>: Sales by Category</a:t>
            </a:r>
          </a:p>
          <a:p>
            <a:pPr lvl="1" algn="l"/>
            <a:r>
              <a:rPr lang="en-US" b="1" dirty="0"/>
              <a:t>Insight</a:t>
            </a:r>
            <a:r>
              <a:rPr lang="en-US" dirty="0"/>
              <a:t>: Bikes lead sales, contributing ~60% of total revenue, followed by Components. Drill-down in Power BI reveals top subcategories like Road Bikes.</a:t>
            </a:r>
          </a:p>
          <a:p>
            <a:pPr algn="l"/>
            <a:r>
              <a:rPr lang="en-US" b="1" dirty="0">
                <a:solidFill>
                  <a:srgbClr val="FF0000"/>
                </a:solidFill>
              </a:rPr>
              <a:t>Line Chart</a:t>
            </a:r>
            <a:r>
              <a:rPr lang="en-US" dirty="0">
                <a:solidFill>
                  <a:srgbClr val="FF0000"/>
                </a:solidFill>
              </a:rPr>
              <a:t>: YTD Sales over Time</a:t>
            </a:r>
          </a:p>
          <a:p>
            <a:pPr lvl="1" algn="l"/>
            <a:r>
              <a:rPr lang="en-US" b="1" dirty="0"/>
              <a:t>Insight</a:t>
            </a:r>
            <a:r>
              <a:rPr lang="en-US" dirty="0"/>
              <a:t>: Sales peak mid-year, with a rolling 3-month average smoothing seasonal fluctuations. Tooltips show monthly growth trends.</a:t>
            </a:r>
          </a:p>
          <a:p>
            <a:pPr algn="l"/>
            <a:r>
              <a:rPr lang="en-US" b="1" dirty="0">
                <a:solidFill>
                  <a:srgbClr val="FF0000"/>
                </a:solidFill>
              </a:rPr>
              <a:t>Table</a:t>
            </a:r>
            <a:r>
              <a:rPr lang="en-US" dirty="0">
                <a:solidFill>
                  <a:srgbClr val="FF0000"/>
                </a:solidFill>
              </a:rPr>
              <a:t>: Top 5 Salespersons</a:t>
            </a:r>
          </a:p>
          <a:p>
            <a:pPr lvl="1" algn="l"/>
            <a:r>
              <a:rPr lang="en-US" dirty="0"/>
              <a:t>Columns: Salesperson, Total Sales (e.g., Stephen Y Jiang: $X,XXX)</a:t>
            </a:r>
          </a:p>
          <a:p>
            <a:pPr lvl="1" algn="l"/>
            <a:r>
              <a:rPr lang="en-US" b="1" dirty="0"/>
              <a:t>Insight</a:t>
            </a:r>
            <a:r>
              <a:rPr lang="en-US" dirty="0"/>
              <a:t>: Top performers drive significant revenue, with Stephen Y Jiang leading. Use Power BI filters to analyze by territory or year.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779473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9C8B-DE5B-3C58-CB3F-14B4F049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B06826-0246-37D5-315C-E78C81A16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444" y="1859444"/>
            <a:ext cx="10542878" cy="471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92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945D-4223-EB8B-F2A8-D009EA5A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Details</a:t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2D3F8-B74E-A57B-F224-76A63AD15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Donut Chart</a:t>
            </a:r>
            <a:r>
              <a:rPr lang="en-US" dirty="0"/>
              <a:t>: Sales by Category</a:t>
            </a:r>
          </a:p>
          <a:p>
            <a:pPr lvl="1" algn="l"/>
            <a:r>
              <a:rPr lang="en-US" b="1" dirty="0"/>
              <a:t>Insight</a:t>
            </a:r>
            <a:r>
              <a:rPr lang="en-US" dirty="0"/>
              <a:t>: Bikes account for the majority of sales, followed by Components. Drill-through in Power BI filters to specific products.</a:t>
            </a:r>
          </a:p>
          <a:p>
            <a:pPr algn="l"/>
            <a:r>
              <a:rPr lang="en-US" b="1" dirty="0">
                <a:solidFill>
                  <a:srgbClr val="FF0000"/>
                </a:solidFill>
              </a:rPr>
              <a:t>Stacked Bar Chart</a:t>
            </a:r>
            <a:r>
              <a:rPr lang="en-US" dirty="0"/>
              <a:t>: Sales by ProductName, grouped by Color</a:t>
            </a:r>
          </a:p>
          <a:p>
            <a:pPr lvl="1" algn="l"/>
            <a:r>
              <a:rPr lang="en-US" b="1" dirty="0"/>
              <a:t>Insight</a:t>
            </a:r>
            <a:r>
              <a:rPr lang="en-US" dirty="0"/>
              <a:t>: Products like HL Road Frame lead in sales, with Black and Red colors preferred. Analyze by color for inventory planning.</a:t>
            </a:r>
          </a:p>
          <a:p>
            <a:pPr algn="l"/>
            <a:r>
              <a:rPr lang="en-US" b="1" dirty="0">
                <a:solidFill>
                  <a:srgbClr val="FF0000"/>
                </a:solidFill>
              </a:rPr>
              <a:t>Scatter Plot</a:t>
            </a:r>
            <a:r>
              <a:rPr lang="en-US" dirty="0"/>
              <a:t>: </a:t>
            </a:r>
            <a:r>
              <a:rPr lang="en-US" dirty="0" err="1"/>
              <a:t>ListPrice</a:t>
            </a:r>
            <a:r>
              <a:rPr lang="en-US" dirty="0"/>
              <a:t> vs Weight</a:t>
            </a:r>
          </a:p>
          <a:p>
            <a:pPr lvl="1" algn="l"/>
            <a:r>
              <a:rPr lang="en-US" b="1" dirty="0">
                <a:solidFill>
                  <a:srgbClr val="FF0000"/>
                </a:solidFill>
              </a:rPr>
              <a:t>Insight</a:t>
            </a:r>
            <a:r>
              <a:rPr lang="en-US" dirty="0"/>
              <a:t>: Higher-priced products (e.g., Road Frames) drive larger sales volumes, despite varying weights. Use Power BI to filter by category.</a:t>
            </a:r>
          </a:p>
          <a:p>
            <a:pPr algn="l"/>
            <a:r>
              <a:rPr lang="en-US" b="1" dirty="0">
                <a:solidFill>
                  <a:srgbClr val="FF0000"/>
                </a:solidFill>
              </a:rPr>
              <a:t>KPIs</a:t>
            </a:r>
            <a:r>
              <a:rPr lang="en-US" dirty="0"/>
              <a:t>: Avg Order Value: $X.XX | Product Margin: X%</a:t>
            </a:r>
          </a:p>
          <a:p>
            <a:pPr lvl="1" algn="l"/>
            <a:r>
              <a:rPr lang="en-US" b="1" dirty="0">
                <a:solidFill>
                  <a:srgbClr val="FF0000"/>
                </a:solidFill>
              </a:rPr>
              <a:t>Insight</a:t>
            </a:r>
            <a:r>
              <a:rPr lang="en-US" dirty="0"/>
              <a:t>: Margins vary by category; Clothing has lower margins. Monitor low-margin products for cost optimization.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223208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6618-57EB-F8EC-87BB-D5E31C6F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</a:t>
            </a:r>
            <a:r>
              <a:rPr lang="en-US" dirty="0" err="1"/>
              <a:t>Detials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3EFFCF-9780-B94A-032D-767F023B8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935921"/>
            <a:ext cx="10353761" cy="458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52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82CB-639F-D906-BBAD-2BB7C99B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Sales by Territory/</a:t>
            </a:r>
            <a:br>
              <a:rPr lang="en-US" dirty="0"/>
            </a:br>
            <a:r>
              <a:rPr lang="en-US" dirty="0"/>
              <a:t>Country Page</a:t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98BFD-F728-8A5D-4261-57E747400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rgbClr val="FF0000"/>
                </a:solidFill>
              </a:rPr>
              <a:t>Map</a:t>
            </a:r>
            <a:r>
              <a:rPr lang="en-US" dirty="0"/>
              <a:t>: Sales by </a:t>
            </a:r>
            <a:r>
              <a:rPr lang="en-US" dirty="0" err="1"/>
              <a:t>CountryRegionCode</a:t>
            </a:r>
            <a:endParaRPr lang="en-US" dirty="0"/>
          </a:p>
          <a:p>
            <a:pPr lvl="1" algn="l"/>
            <a:r>
              <a:rPr lang="en-US" b="1" dirty="0"/>
              <a:t>Insight</a:t>
            </a:r>
            <a:r>
              <a:rPr lang="en-US" dirty="0"/>
              <a:t>: North America dominates sales, with the US leading. High growth in Northwest territory; hover in Power BI for salesperson details.</a:t>
            </a:r>
          </a:p>
          <a:p>
            <a:pPr algn="l"/>
            <a:r>
              <a:rPr lang="en-US" b="1" dirty="0">
                <a:solidFill>
                  <a:srgbClr val="FF0000"/>
                </a:solidFill>
              </a:rPr>
              <a:t>Clustered Column Chart</a:t>
            </a:r>
            <a:r>
              <a:rPr lang="en-US" dirty="0"/>
              <a:t>: Sales by Territory Hierarchy</a:t>
            </a:r>
          </a:p>
          <a:p>
            <a:pPr lvl="1" algn="l"/>
            <a:r>
              <a:rPr lang="en-US" b="1" dirty="0">
                <a:solidFill>
                  <a:srgbClr val="FF0000"/>
                </a:solidFill>
              </a:rPr>
              <a:t>Insight</a:t>
            </a:r>
            <a:r>
              <a:rPr lang="en-US" dirty="0"/>
              <a:t>: Drill-down from Group (e.g., North America) to Territory (e.g., Northwest) shows regional performance. Southwest shows strong growth.</a:t>
            </a:r>
          </a:p>
          <a:p>
            <a:pPr algn="l"/>
            <a:r>
              <a:rPr lang="en-US" b="1" dirty="0">
                <a:solidFill>
                  <a:srgbClr val="FF0000"/>
                </a:solidFill>
              </a:rPr>
              <a:t>Matrix</a:t>
            </a:r>
            <a:r>
              <a:rPr lang="en-US" dirty="0"/>
              <a:t>: Quarterly Sales by Territory</a:t>
            </a:r>
          </a:p>
          <a:p>
            <a:pPr lvl="1" algn="l"/>
            <a:r>
              <a:rPr lang="en-US" b="1" dirty="0">
                <a:solidFill>
                  <a:srgbClr val="FF0000"/>
                </a:solidFill>
              </a:rPr>
              <a:t>Insigh</a:t>
            </a:r>
            <a:r>
              <a:rPr lang="en-US" b="1" dirty="0"/>
              <a:t>t</a:t>
            </a:r>
            <a:r>
              <a:rPr lang="en-US" dirty="0"/>
              <a:t>: Q3 consistently outperforms other quarters across territories. Conditional colors highlight top performers (green) vs underperformers (red).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168271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E58C-6C8D-A067-8AE0-7A08A9C9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69E9FF-5A47-9C84-1FFE-8347C91BE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146" y="1935922"/>
            <a:ext cx="10364410" cy="472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10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23</TotalTime>
  <Words>670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Bookman Old Style</vt:lpstr>
      <vt:lpstr>Rockwell</vt:lpstr>
      <vt:lpstr>Damask</vt:lpstr>
      <vt:lpstr>Sales Dashboard Report with Insights </vt:lpstr>
      <vt:lpstr> Agenda </vt:lpstr>
      <vt:lpstr>Sql Views</vt:lpstr>
      <vt:lpstr>Overview - KPIs and High-Level Summary </vt:lpstr>
      <vt:lpstr>Overview</vt:lpstr>
      <vt:lpstr>Product Details </vt:lpstr>
      <vt:lpstr>Product Detials</vt:lpstr>
      <vt:lpstr>Sales by Territory/ Country Page </vt:lpstr>
      <vt:lpstr>Country</vt:lpstr>
      <vt:lpstr>MoDLING</vt:lpstr>
      <vt:lpstr>Date Analysis </vt:lpstr>
      <vt:lpstr>Key Insights and Recommendations Insights: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Essam Ghaith</dc:creator>
  <cp:lastModifiedBy>Mohammed Essam Ghaith</cp:lastModifiedBy>
  <cp:revision>1</cp:revision>
  <dcterms:created xsi:type="dcterms:W3CDTF">2025-08-23T17:35:17Z</dcterms:created>
  <dcterms:modified xsi:type="dcterms:W3CDTF">2025-08-23T17:59:08Z</dcterms:modified>
</cp:coreProperties>
</file>