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5" r:id="rId6"/>
    <p:sldId id="267" r:id="rId7"/>
    <p:sldId id="268" r:id="rId8"/>
    <p:sldId id="269" r:id="rId9"/>
    <p:sldId id="270" r:id="rId10"/>
    <p:sldId id="279" r:id="rId11"/>
    <p:sldId id="280" r:id="rId12"/>
    <p:sldId id="281" r:id="rId13"/>
    <p:sldId id="283" r:id="rId14"/>
    <p:sldId id="285" r:id="rId15"/>
    <p:sldId id="284" r:id="rId16"/>
    <p:sldId id="286" r:id="rId17"/>
    <p:sldId id="287" r:id="rId18"/>
    <p:sldId id="288" r:id="rId19"/>
    <p:sldId id="289" r:id="rId20"/>
    <p:sldId id="290" r:id="rId21"/>
    <p:sldId id="282" r:id="rId22"/>
    <p:sldId id="275" r:id="rId23"/>
    <p:sldId id="277"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44955C7-79B5-4E70-BB3B-49B15A750F9E}">
          <p14:sldIdLst>
            <p14:sldId id="256"/>
            <p14:sldId id="257"/>
            <p14:sldId id="258"/>
            <p14:sldId id="264"/>
            <p14:sldId id="265"/>
          </p14:sldIdLst>
        </p14:section>
        <p14:section name="Untitled Section" id="{FA6F0ABB-FCA4-4D92-B9DA-7A9EB995628C}">
          <p14:sldIdLst>
            <p14:sldId id="267"/>
            <p14:sldId id="268"/>
            <p14:sldId id="269"/>
            <p14:sldId id="270"/>
            <p14:sldId id="279"/>
            <p14:sldId id="280"/>
            <p14:sldId id="281"/>
            <p14:sldId id="283"/>
            <p14:sldId id="285"/>
            <p14:sldId id="284"/>
            <p14:sldId id="286"/>
            <p14:sldId id="287"/>
            <p14:sldId id="288"/>
            <p14:sldId id="289"/>
            <p14:sldId id="290"/>
            <p14:sldId id="282"/>
            <p14:sldId id="275"/>
            <p14:sldId id="277"/>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04" autoAdjust="0"/>
    <p:restoredTop sz="94660"/>
  </p:normalViewPr>
  <p:slideViewPr>
    <p:cSldViewPr snapToGrid="0">
      <p:cViewPr varScale="1">
        <p:scale>
          <a:sx n="110" d="100"/>
          <a:sy n="110" d="100"/>
        </p:scale>
        <p:origin x="1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CA5AD39-70A9-46A5-802C-95EA4C3A6844}" type="datetimeFigureOut">
              <a:rPr lang="en-US" smtClean="0"/>
              <a:t>6/3/2024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B150B08-D44D-4944-A5AF-6B8A4FACD72A}" type="slidenum">
              <a:rPr lang="en-US" smtClean="0"/>
              <a:t>‹#›</a:t>
            </a:fld>
            <a:endParaRPr lang="en-US" dirty="0"/>
          </a:p>
        </p:txBody>
      </p:sp>
    </p:spTree>
    <p:extLst>
      <p:ext uri="{BB962C8B-B14F-4D97-AF65-F5344CB8AC3E}">
        <p14:creationId xmlns:p14="http://schemas.microsoft.com/office/powerpoint/2010/main" val="2539272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A5AD39-70A9-46A5-802C-95EA4C3A6844}" type="datetimeFigureOut">
              <a:rPr lang="en-US" smtClean="0"/>
              <a:t>6/3/2024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B150B08-D44D-4944-A5AF-6B8A4FACD72A}" type="slidenum">
              <a:rPr lang="en-US" smtClean="0"/>
              <a:t>‹#›</a:t>
            </a:fld>
            <a:endParaRPr lang="en-US" dirty="0"/>
          </a:p>
        </p:txBody>
      </p:sp>
    </p:spTree>
    <p:extLst>
      <p:ext uri="{BB962C8B-B14F-4D97-AF65-F5344CB8AC3E}">
        <p14:creationId xmlns:p14="http://schemas.microsoft.com/office/powerpoint/2010/main" val="3757014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A5AD39-70A9-46A5-802C-95EA4C3A6844}" type="datetimeFigureOut">
              <a:rPr lang="en-US" smtClean="0"/>
              <a:t>6/3/2024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B150B08-D44D-4944-A5AF-6B8A4FACD72A}" type="slidenum">
              <a:rPr lang="en-US" smtClean="0"/>
              <a:t>‹#›</a:t>
            </a:fld>
            <a:endParaRPr lang="en-US" dirty="0"/>
          </a:p>
        </p:txBody>
      </p:sp>
    </p:spTree>
    <p:extLst>
      <p:ext uri="{BB962C8B-B14F-4D97-AF65-F5344CB8AC3E}">
        <p14:creationId xmlns:p14="http://schemas.microsoft.com/office/powerpoint/2010/main" val="215476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A5AD39-70A9-46A5-802C-95EA4C3A6844}" type="datetimeFigureOut">
              <a:rPr lang="en-US" smtClean="0"/>
              <a:t>6/3/2024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B150B08-D44D-4944-A5AF-6B8A4FACD72A}" type="slidenum">
              <a:rPr lang="en-US" smtClean="0"/>
              <a:t>‹#›</a:t>
            </a:fld>
            <a:endParaRPr lang="en-US" dirty="0"/>
          </a:p>
        </p:txBody>
      </p:sp>
    </p:spTree>
    <p:extLst>
      <p:ext uri="{BB962C8B-B14F-4D97-AF65-F5344CB8AC3E}">
        <p14:creationId xmlns:p14="http://schemas.microsoft.com/office/powerpoint/2010/main" val="1070173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A5AD39-70A9-46A5-802C-95EA4C3A6844}" type="datetimeFigureOut">
              <a:rPr lang="en-US" smtClean="0"/>
              <a:t>6/3/2024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B150B08-D44D-4944-A5AF-6B8A4FACD72A}" type="slidenum">
              <a:rPr lang="en-US" smtClean="0"/>
              <a:t>‹#›</a:t>
            </a:fld>
            <a:endParaRPr lang="en-US" dirty="0"/>
          </a:p>
        </p:txBody>
      </p:sp>
    </p:spTree>
    <p:extLst>
      <p:ext uri="{BB962C8B-B14F-4D97-AF65-F5344CB8AC3E}">
        <p14:creationId xmlns:p14="http://schemas.microsoft.com/office/powerpoint/2010/main" val="3114858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CA5AD39-70A9-46A5-802C-95EA4C3A6844}" type="datetimeFigureOut">
              <a:rPr lang="en-US" smtClean="0"/>
              <a:t>6/3/2024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B150B08-D44D-4944-A5AF-6B8A4FACD72A}" type="slidenum">
              <a:rPr lang="en-US" smtClean="0"/>
              <a:t>‹#›</a:t>
            </a:fld>
            <a:endParaRPr lang="en-US" dirty="0"/>
          </a:p>
        </p:txBody>
      </p:sp>
    </p:spTree>
    <p:extLst>
      <p:ext uri="{BB962C8B-B14F-4D97-AF65-F5344CB8AC3E}">
        <p14:creationId xmlns:p14="http://schemas.microsoft.com/office/powerpoint/2010/main" val="2649536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A5AD39-70A9-46A5-802C-95EA4C3A6844}" type="datetimeFigureOut">
              <a:rPr lang="en-US" smtClean="0"/>
              <a:t>6/3/2024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B150B08-D44D-4944-A5AF-6B8A4FACD72A}" type="slidenum">
              <a:rPr lang="en-US" smtClean="0"/>
              <a:t>‹#›</a:t>
            </a:fld>
            <a:endParaRPr lang="en-US" dirty="0"/>
          </a:p>
        </p:txBody>
      </p:sp>
    </p:spTree>
    <p:extLst>
      <p:ext uri="{BB962C8B-B14F-4D97-AF65-F5344CB8AC3E}">
        <p14:creationId xmlns:p14="http://schemas.microsoft.com/office/powerpoint/2010/main" val="2103192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CA5AD39-70A9-46A5-802C-95EA4C3A6844}" type="datetimeFigureOut">
              <a:rPr lang="en-US" smtClean="0"/>
              <a:t>6/3/2024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B150B08-D44D-4944-A5AF-6B8A4FACD72A}" type="slidenum">
              <a:rPr lang="en-US" smtClean="0"/>
              <a:t>‹#›</a:t>
            </a:fld>
            <a:endParaRPr lang="en-US" dirty="0"/>
          </a:p>
        </p:txBody>
      </p:sp>
    </p:spTree>
    <p:extLst>
      <p:ext uri="{BB962C8B-B14F-4D97-AF65-F5344CB8AC3E}">
        <p14:creationId xmlns:p14="http://schemas.microsoft.com/office/powerpoint/2010/main" val="1605340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5AD39-70A9-46A5-802C-95EA4C3A6844}" type="datetimeFigureOut">
              <a:rPr lang="en-US" smtClean="0"/>
              <a:t>6/3/2024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B150B08-D44D-4944-A5AF-6B8A4FACD72A}" type="slidenum">
              <a:rPr lang="en-US" smtClean="0"/>
              <a:t>‹#›</a:t>
            </a:fld>
            <a:endParaRPr lang="en-US" dirty="0"/>
          </a:p>
        </p:txBody>
      </p:sp>
    </p:spTree>
    <p:extLst>
      <p:ext uri="{BB962C8B-B14F-4D97-AF65-F5344CB8AC3E}">
        <p14:creationId xmlns:p14="http://schemas.microsoft.com/office/powerpoint/2010/main" val="2640405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A5AD39-70A9-46A5-802C-95EA4C3A6844}" type="datetimeFigureOut">
              <a:rPr lang="en-US" smtClean="0"/>
              <a:t>6/3/2024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B150B08-D44D-4944-A5AF-6B8A4FACD72A}" type="slidenum">
              <a:rPr lang="en-US" smtClean="0"/>
              <a:t>‹#›</a:t>
            </a:fld>
            <a:endParaRPr lang="en-US" dirty="0"/>
          </a:p>
        </p:txBody>
      </p:sp>
    </p:spTree>
    <p:extLst>
      <p:ext uri="{BB962C8B-B14F-4D97-AF65-F5344CB8AC3E}">
        <p14:creationId xmlns:p14="http://schemas.microsoft.com/office/powerpoint/2010/main" val="1659902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A5AD39-70A9-46A5-802C-95EA4C3A6844}" type="datetimeFigureOut">
              <a:rPr lang="en-US" smtClean="0"/>
              <a:t>6/3/2024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B150B08-D44D-4944-A5AF-6B8A4FACD72A}" type="slidenum">
              <a:rPr lang="en-US" smtClean="0"/>
              <a:t>‹#›</a:t>
            </a:fld>
            <a:endParaRPr lang="en-US" dirty="0"/>
          </a:p>
        </p:txBody>
      </p:sp>
    </p:spTree>
    <p:extLst>
      <p:ext uri="{BB962C8B-B14F-4D97-AF65-F5344CB8AC3E}">
        <p14:creationId xmlns:p14="http://schemas.microsoft.com/office/powerpoint/2010/main" val="43642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5AD39-70A9-46A5-802C-95EA4C3A6844}" type="datetimeFigureOut">
              <a:rPr lang="en-US" smtClean="0"/>
              <a:t>6/3/2024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150B08-D44D-4944-A5AF-6B8A4FACD72A}" type="slidenum">
              <a:rPr lang="en-US" smtClean="0"/>
              <a:t>‹#›</a:t>
            </a:fld>
            <a:endParaRPr lang="en-US" dirty="0"/>
          </a:p>
        </p:txBody>
      </p:sp>
    </p:spTree>
    <p:extLst>
      <p:ext uri="{BB962C8B-B14F-4D97-AF65-F5344CB8AC3E}">
        <p14:creationId xmlns:p14="http://schemas.microsoft.com/office/powerpoint/2010/main" val="1335606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A05220-492C-4C30-91FD-12B9F48C71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524000" y="0"/>
            <a:ext cx="9144000" cy="2387600"/>
          </a:xfrm>
        </p:spPr>
        <p:txBody>
          <a:bodyPr>
            <a:normAutofit/>
          </a:bodyPr>
          <a:lstStyle/>
          <a:p>
            <a:r>
              <a:rPr lang="en-US" dirty="0">
                <a:solidFill>
                  <a:schemeClr val="bg1"/>
                </a:solidFill>
                <a:latin typeface="+mn-lt"/>
              </a:rPr>
              <a:t>CUSTOMIZABLE VOICE BASED AI ASSISTANT</a:t>
            </a:r>
          </a:p>
        </p:txBody>
      </p:sp>
      <p:sp>
        <p:nvSpPr>
          <p:cNvPr id="3" name="Subtitle 2"/>
          <p:cNvSpPr>
            <a:spLocks noGrp="1"/>
          </p:cNvSpPr>
          <p:nvPr>
            <p:ph type="subTitle" idx="1"/>
          </p:nvPr>
        </p:nvSpPr>
        <p:spPr>
          <a:xfrm>
            <a:off x="6390859" y="3602038"/>
            <a:ext cx="5801141" cy="3255962"/>
          </a:xfrm>
        </p:spPr>
        <p:txBody>
          <a:bodyPr anchor="ctr">
            <a:normAutofit/>
          </a:bodyPr>
          <a:lstStyle/>
          <a:p>
            <a:pPr algn="l">
              <a:lnSpc>
                <a:spcPct val="150000"/>
              </a:lnSpc>
            </a:pPr>
            <a:r>
              <a:rPr lang="en-US" sz="2100" dirty="0">
                <a:solidFill>
                  <a:schemeClr val="bg1"/>
                </a:solidFill>
              </a:rPr>
              <a:t>Team Members:</a:t>
            </a:r>
          </a:p>
          <a:p>
            <a:pPr lvl="1" algn="l">
              <a:lnSpc>
                <a:spcPct val="150000"/>
              </a:lnSpc>
            </a:pPr>
            <a:r>
              <a:rPr lang="en-US" sz="2100" dirty="0">
                <a:solidFill>
                  <a:schemeClr val="bg1"/>
                </a:solidFill>
              </a:rPr>
              <a:t>Faisal Ahamad M (Reg.No : 811721243016)</a:t>
            </a:r>
          </a:p>
          <a:p>
            <a:pPr lvl="1" algn="l">
              <a:lnSpc>
                <a:spcPct val="150000"/>
              </a:lnSpc>
            </a:pPr>
            <a:r>
              <a:rPr lang="en-US" sz="2100" dirty="0">
                <a:solidFill>
                  <a:schemeClr val="bg1"/>
                </a:solidFill>
              </a:rPr>
              <a:t>Mohammed Faizal T (Reg.No : 811721243033)</a:t>
            </a:r>
            <a:br>
              <a:rPr lang="en-US" sz="2100" dirty="0">
                <a:solidFill>
                  <a:schemeClr val="bg1"/>
                </a:solidFill>
              </a:rPr>
            </a:br>
            <a:r>
              <a:rPr lang="en-US" sz="2100" dirty="0">
                <a:solidFill>
                  <a:schemeClr val="bg1"/>
                </a:solidFill>
              </a:rPr>
              <a:t>Mohammed Imran M (Reg.No : 811721243034)</a:t>
            </a:r>
          </a:p>
          <a:p>
            <a:pPr lvl="1" algn="l">
              <a:lnSpc>
                <a:spcPct val="150000"/>
              </a:lnSpc>
            </a:pPr>
            <a:r>
              <a:rPr lang="en-US" sz="2100" dirty="0">
                <a:solidFill>
                  <a:schemeClr val="bg1"/>
                </a:solidFill>
              </a:rPr>
              <a:t>Yogesh D (Reg.No : 811721243305)</a:t>
            </a:r>
          </a:p>
          <a:p>
            <a:pPr lvl="1" algn="l">
              <a:lnSpc>
                <a:spcPct val="150000"/>
              </a:lnSpc>
            </a:pPr>
            <a:endParaRPr lang="en-US" sz="2100" dirty="0">
              <a:solidFill>
                <a:schemeClr val="bg1"/>
              </a:solidFill>
            </a:endParaRPr>
          </a:p>
        </p:txBody>
      </p:sp>
      <p:sp>
        <p:nvSpPr>
          <p:cNvPr id="6" name="Flowchart: Alternate Process 5">
            <a:extLst>
              <a:ext uri="{FF2B5EF4-FFF2-40B4-BE49-F238E27FC236}">
                <a16:creationId xmlns:a16="http://schemas.microsoft.com/office/drawing/2014/main" id="{8F3D397E-4891-5662-6744-78A720EE85A5}"/>
              </a:ext>
            </a:extLst>
          </p:cNvPr>
          <p:cNvSpPr/>
          <p:nvPr/>
        </p:nvSpPr>
        <p:spPr>
          <a:xfrm>
            <a:off x="279399" y="4571999"/>
            <a:ext cx="6011334" cy="1526547"/>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3247F588-B866-38A7-5D6A-DEF8D3B2A09D}"/>
              </a:ext>
            </a:extLst>
          </p:cNvPr>
          <p:cNvSpPr txBox="1"/>
          <p:nvPr/>
        </p:nvSpPr>
        <p:spPr>
          <a:xfrm>
            <a:off x="401428" y="4713552"/>
            <a:ext cx="5801141" cy="1384995"/>
          </a:xfrm>
          <a:prstGeom prst="rect">
            <a:avLst/>
          </a:prstGeom>
          <a:noFill/>
        </p:spPr>
        <p:txBody>
          <a:bodyPr wrap="square" rtlCol="0">
            <a:spAutoFit/>
          </a:bodyPr>
          <a:lstStyle/>
          <a:p>
            <a:pPr algn="ctr"/>
            <a:r>
              <a:rPr lang="en-US" sz="2800" dirty="0">
                <a:solidFill>
                  <a:schemeClr val="bg1"/>
                </a:solidFill>
              </a:rPr>
              <a:t>Guide Name</a:t>
            </a:r>
          </a:p>
          <a:p>
            <a:pPr algn="ctr"/>
            <a:r>
              <a:rPr lang="en-IN" sz="2800" dirty="0">
                <a:solidFill>
                  <a:schemeClr val="bg1"/>
                </a:solidFill>
              </a:rPr>
              <a:t>Mr.R.ROSHAN JOSHUA, M.E.</a:t>
            </a:r>
          </a:p>
          <a:p>
            <a:pPr algn="ctr"/>
            <a:r>
              <a:rPr lang="en-US" sz="2800" dirty="0">
                <a:solidFill>
                  <a:schemeClr val="bg1"/>
                </a:solidFill>
              </a:rPr>
              <a:t>AP/AI</a:t>
            </a:r>
          </a:p>
        </p:txBody>
      </p:sp>
    </p:spTree>
    <p:extLst>
      <p:ext uri="{BB962C8B-B14F-4D97-AF65-F5344CB8AC3E}">
        <p14:creationId xmlns:p14="http://schemas.microsoft.com/office/powerpoint/2010/main" val="322457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A0B843-BBC8-E475-C011-8718D6F65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038971" y="145789"/>
            <a:ext cx="9144000" cy="881697"/>
          </a:xfrm>
        </p:spPr>
        <p:txBody>
          <a:bodyPr>
            <a:noAutofit/>
          </a:bodyPr>
          <a:lstStyle/>
          <a:p>
            <a:r>
              <a:rPr lang="en-US" sz="4800" u="sng" dirty="0">
                <a:solidFill>
                  <a:schemeClr val="bg1"/>
                </a:solidFill>
                <a:latin typeface="+mn-lt"/>
              </a:rPr>
              <a:t>SYSTEM SPECIFICATION (Hardware)</a:t>
            </a:r>
          </a:p>
        </p:txBody>
      </p:sp>
      <p:sp>
        <p:nvSpPr>
          <p:cNvPr id="3" name="Subtitle 2"/>
          <p:cNvSpPr>
            <a:spLocks noGrp="1"/>
          </p:cNvSpPr>
          <p:nvPr>
            <p:ph type="subTitle" idx="1"/>
          </p:nvPr>
        </p:nvSpPr>
        <p:spPr>
          <a:xfrm>
            <a:off x="0" y="1333254"/>
            <a:ext cx="12192000" cy="5524746"/>
          </a:xfrm>
        </p:spPr>
        <p:style>
          <a:lnRef idx="1">
            <a:schemeClr val="dk1"/>
          </a:lnRef>
          <a:fillRef idx="0">
            <a:schemeClr val="dk1"/>
          </a:fillRef>
          <a:effectRef idx="0">
            <a:schemeClr val="dk1"/>
          </a:effectRef>
          <a:fontRef idx="minor">
            <a:schemeClr val="tx1"/>
          </a:fontRef>
        </p:style>
        <p:txBody>
          <a:bodyPr>
            <a:normAutofit/>
          </a:bodyPr>
          <a:lstStyle/>
          <a:p>
            <a:pPr algn="l">
              <a:lnSpc>
                <a:spcPct val="150000"/>
              </a:lnSpc>
            </a:pPr>
            <a:endParaRPr lang="en-US" sz="18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endParaRPr>
          </a:p>
          <a:p>
            <a:pPr algn="l">
              <a:lnSpc>
                <a:spcPct val="150000"/>
              </a:lnSpc>
            </a:pPr>
            <a:endParaRPr lang="en-US" sz="18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endParaRPr>
          </a:p>
          <a:p>
            <a:pPr marL="285750" indent="-285750" algn="l">
              <a:lnSpc>
                <a:spcPct val="150000"/>
              </a:lnSpc>
              <a:buFont typeface="Wingdings" panose="05000000000000000000" pitchFamily="2" charset="2"/>
              <a:buChar char="à"/>
            </a:pPr>
            <a:r>
              <a:rPr lang="en-US" sz="18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rPr>
              <a:t>Computer – Minimum of 8GB RAM &amp; Intel Core i5 or equivalent processor, 256GB of storage.</a:t>
            </a:r>
          </a:p>
          <a:p>
            <a:pPr marL="285750" indent="-285750" algn="l">
              <a:lnSpc>
                <a:spcPct val="150000"/>
              </a:lnSpc>
              <a:buFont typeface="Wingdings" panose="05000000000000000000" pitchFamily="2" charset="2"/>
              <a:buChar char="à"/>
            </a:pPr>
            <a:r>
              <a:rPr lang="en-US" sz="1800" b="1" kern="100" dirty="0">
                <a:solidFill>
                  <a:schemeClr val="bg1"/>
                </a:solidFill>
                <a:effectLst/>
                <a:ea typeface="Calibri" panose="020F0502020204030204" pitchFamily="34" charset="0"/>
                <a:cs typeface="Times New Roman" panose="02020603050405020304" pitchFamily="18" charset="0"/>
                <a:sym typeface="Wingdings" panose="05000000000000000000" pitchFamily="2" charset="2"/>
              </a:rPr>
              <a:t>Microphone.</a:t>
            </a:r>
          </a:p>
          <a:p>
            <a:pPr marL="285750" indent="-285750" algn="l">
              <a:lnSpc>
                <a:spcPct val="150000"/>
              </a:lnSpc>
              <a:buFont typeface="Wingdings" panose="05000000000000000000" pitchFamily="2" charset="2"/>
              <a:buChar char="à"/>
            </a:pPr>
            <a:r>
              <a:rPr lang="en-US" sz="18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rPr>
              <a:t>Speaker.</a:t>
            </a:r>
          </a:p>
          <a:p>
            <a:pPr marL="285750" indent="-285750" algn="l">
              <a:lnSpc>
                <a:spcPct val="150000"/>
              </a:lnSpc>
              <a:buFont typeface="Wingdings" panose="05000000000000000000" pitchFamily="2" charset="2"/>
              <a:buChar char="à"/>
            </a:pPr>
            <a:r>
              <a:rPr lang="en-US" sz="18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rPr>
              <a:t>Ethernet or wifi adapter.</a:t>
            </a:r>
          </a:p>
          <a:p>
            <a:pPr marL="285750" indent="-285750" algn="l">
              <a:lnSpc>
                <a:spcPct val="150000"/>
              </a:lnSpc>
              <a:buFont typeface="Wingdings" panose="05000000000000000000" pitchFamily="2" charset="2"/>
              <a:buChar char="à"/>
            </a:pPr>
            <a:r>
              <a:rPr lang="en-US" sz="18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rPr>
              <a:t>GPU with minimum Nvidia RTX 2050 and Equivalence.</a:t>
            </a:r>
          </a:p>
          <a:p>
            <a:pPr marL="285750" indent="-285750" algn="l">
              <a:lnSpc>
                <a:spcPct val="150000"/>
              </a:lnSpc>
              <a:buFont typeface="Wingdings" panose="05000000000000000000" pitchFamily="2" charset="2"/>
              <a:buChar char="à"/>
            </a:pPr>
            <a:r>
              <a:rPr lang="en-US" sz="18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rPr>
              <a:t>Private Server if required.</a:t>
            </a:r>
          </a:p>
        </p:txBody>
      </p:sp>
    </p:spTree>
    <p:extLst>
      <p:ext uri="{BB962C8B-B14F-4D97-AF65-F5344CB8AC3E}">
        <p14:creationId xmlns:p14="http://schemas.microsoft.com/office/powerpoint/2010/main" val="919235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A0B843-BBC8-E475-C011-8718D6F65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038971" y="145789"/>
            <a:ext cx="9144000" cy="881697"/>
          </a:xfrm>
        </p:spPr>
        <p:txBody>
          <a:bodyPr>
            <a:noAutofit/>
          </a:bodyPr>
          <a:lstStyle/>
          <a:p>
            <a:r>
              <a:rPr lang="en-US" sz="4800" u="sng" dirty="0">
                <a:solidFill>
                  <a:schemeClr val="bg1"/>
                </a:solidFill>
                <a:latin typeface="+mn-lt"/>
              </a:rPr>
              <a:t>SYSTEM SPECIFICATION (Software)</a:t>
            </a:r>
          </a:p>
        </p:txBody>
      </p:sp>
      <p:sp>
        <p:nvSpPr>
          <p:cNvPr id="3" name="Subtitle 2"/>
          <p:cNvSpPr>
            <a:spLocks noGrp="1"/>
          </p:cNvSpPr>
          <p:nvPr>
            <p:ph type="subTitle" idx="1"/>
          </p:nvPr>
        </p:nvSpPr>
        <p:spPr>
          <a:xfrm>
            <a:off x="0" y="1333254"/>
            <a:ext cx="12192000" cy="5524746"/>
          </a:xfrm>
        </p:spPr>
        <p:style>
          <a:lnRef idx="1">
            <a:schemeClr val="dk1"/>
          </a:lnRef>
          <a:fillRef idx="0">
            <a:schemeClr val="dk1"/>
          </a:fillRef>
          <a:effectRef idx="0">
            <a:schemeClr val="dk1"/>
          </a:effectRef>
          <a:fontRef idx="minor">
            <a:schemeClr val="tx1"/>
          </a:fontRef>
        </p:style>
        <p:txBody>
          <a:bodyPr>
            <a:normAutofit/>
          </a:bodyPr>
          <a:lstStyle/>
          <a:p>
            <a:pPr algn="l">
              <a:lnSpc>
                <a:spcPct val="150000"/>
              </a:lnSpc>
            </a:pPr>
            <a:endParaRPr lang="en-US" sz="20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endParaRPr>
          </a:p>
          <a:p>
            <a:pPr algn="l">
              <a:lnSpc>
                <a:spcPct val="150000"/>
              </a:lnSpc>
            </a:pPr>
            <a:endParaRPr lang="en-US" sz="20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endParaRPr>
          </a:p>
          <a:p>
            <a:pPr marL="285750" indent="-285750" algn="l">
              <a:lnSpc>
                <a:spcPct val="150000"/>
              </a:lnSpc>
              <a:buFont typeface="Wingdings" panose="05000000000000000000" pitchFamily="2" charset="2"/>
              <a:buChar char="à"/>
            </a:pPr>
            <a:r>
              <a:rPr lang="en-US" sz="20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rPr>
              <a:t>Python Programming Language version 3.x.</a:t>
            </a:r>
          </a:p>
          <a:p>
            <a:pPr marL="285750" indent="-285750" algn="l">
              <a:lnSpc>
                <a:spcPct val="150000"/>
              </a:lnSpc>
              <a:buFont typeface="Wingdings" panose="05000000000000000000" pitchFamily="2" charset="2"/>
              <a:buChar char="à"/>
            </a:pPr>
            <a:r>
              <a:rPr lang="en-US" sz="20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rPr>
              <a:t>Operating System – Windows, Linux, Mac OS.</a:t>
            </a:r>
          </a:p>
          <a:p>
            <a:pPr marL="285750" indent="-285750" algn="l">
              <a:lnSpc>
                <a:spcPct val="150000"/>
              </a:lnSpc>
              <a:buFont typeface="Wingdings" panose="05000000000000000000" pitchFamily="2" charset="2"/>
              <a:buChar char="à"/>
            </a:pPr>
            <a:r>
              <a:rPr lang="en-US" sz="20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rPr>
              <a:t>Python Libraries - Tensorflow, openAi, torch, gradio, LangChain.</a:t>
            </a:r>
          </a:p>
          <a:p>
            <a:pPr marL="285750" indent="-285750" algn="l">
              <a:lnSpc>
                <a:spcPct val="150000"/>
              </a:lnSpc>
              <a:buFont typeface="Wingdings" panose="05000000000000000000" pitchFamily="2" charset="2"/>
              <a:buChar char="à"/>
            </a:pPr>
            <a:r>
              <a:rPr lang="en-US" sz="20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rPr>
              <a:t>External resources - Hugging Face, langchain, Gradio, Google Colab, OpenAi, Play-HT.</a:t>
            </a:r>
          </a:p>
          <a:p>
            <a:pPr marL="285750" indent="-285750" algn="l">
              <a:lnSpc>
                <a:spcPct val="150000"/>
              </a:lnSpc>
              <a:buFont typeface="Wingdings" panose="05000000000000000000" pitchFamily="2" charset="2"/>
              <a:buChar char="à"/>
            </a:pPr>
            <a:r>
              <a:rPr lang="en-US" sz="20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rPr>
              <a:t>HTML/CSS or JavaScript - for UI design.</a:t>
            </a:r>
          </a:p>
        </p:txBody>
      </p:sp>
    </p:spTree>
    <p:extLst>
      <p:ext uri="{BB962C8B-B14F-4D97-AF65-F5344CB8AC3E}">
        <p14:creationId xmlns:p14="http://schemas.microsoft.com/office/powerpoint/2010/main" val="3229426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A0B843-BBC8-E475-C011-8718D6F65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038971" y="145789"/>
            <a:ext cx="9144000" cy="881697"/>
          </a:xfrm>
        </p:spPr>
        <p:txBody>
          <a:bodyPr>
            <a:noAutofit/>
          </a:bodyPr>
          <a:lstStyle/>
          <a:p>
            <a:r>
              <a:rPr lang="en-US" sz="4800" u="sng" dirty="0">
                <a:solidFill>
                  <a:schemeClr val="bg1"/>
                </a:solidFill>
                <a:latin typeface="+mn-lt"/>
              </a:rPr>
              <a:t>MODULES</a:t>
            </a:r>
          </a:p>
        </p:txBody>
      </p:sp>
      <p:sp>
        <p:nvSpPr>
          <p:cNvPr id="3" name="Subtitle 2"/>
          <p:cNvSpPr>
            <a:spLocks noGrp="1"/>
          </p:cNvSpPr>
          <p:nvPr>
            <p:ph type="subTitle" idx="1"/>
          </p:nvPr>
        </p:nvSpPr>
        <p:spPr>
          <a:xfrm>
            <a:off x="0" y="1333254"/>
            <a:ext cx="12192000" cy="5524746"/>
          </a:xfrm>
        </p:spPr>
        <p:style>
          <a:lnRef idx="1">
            <a:schemeClr val="dk1"/>
          </a:lnRef>
          <a:fillRef idx="0">
            <a:schemeClr val="dk1"/>
          </a:fillRef>
          <a:effectRef idx="0">
            <a:schemeClr val="dk1"/>
          </a:effectRef>
          <a:fontRef idx="minor">
            <a:schemeClr val="tx1"/>
          </a:fontRef>
        </p:style>
        <p:txBody>
          <a:bodyPr>
            <a:normAutofit/>
          </a:bodyPr>
          <a:lstStyle/>
          <a:p>
            <a:pPr algn="l">
              <a:lnSpc>
                <a:spcPct val="150000"/>
              </a:lnSpc>
            </a:pPr>
            <a:endParaRPr lang="en-US" sz="2000" b="1" kern="100">
              <a:solidFill>
                <a:schemeClr val="bg1"/>
              </a:solidFill>
              <a:ea typeface="Calibri" panose="020F0502020204030204" pitchFamily="34" charset="0"/>
              <a:cs typeface="Times New Roman" panose="02020603050405020304" pitchFamily="18" charset="0"/>
              <a:sym typeface="Wingdings" panose="05000000000000000000" pitchFamily="2" charset="2"/>
            </a:endParaRPr>
          </a:p>
          <a:p>
            <a:pPr algn="l">
              <a:lnSpc>
                <a:spcPct val="150000"/>
              </a:lnSpc>
            </a:pPr>
            <a:endParaRPr lang="en-US" sz="20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endParaRPr>
          </a:p>
          <a:p>
            <a:pPr marL="285750" indent="-285750" algn="l">
              <a:lnSpc>
                <a:spcPct val="150000"/>
              </a:lnSpc>
              <a:buFont typeface="Wingdings" panose="05000000000000000000" pitchFamily="2" charset="2"/>
              <a:buChar char="à"/>
            </a:pPr>
            <a:r>
              <a:rPr lang="en-US" sz="20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rPr>
              <a:t>Installation and Setup.</a:t>
            </a:r>
          </a:p>
          <a:p>
            <a:pPr marL="285750" indent="-285750" algn="l">
              <a:lnSpc>
                <a:spcPct val="150000"/>
              </a:lnSpc>
              <a:buFont typeface="Wingdings" panose="05000000000000000000" pitchFamily="2" charset="2"/>
              <a:buChar char="à"/>
            </a:pPr>
            <a:r>
              <a:rPr lang="en-US" sz="20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rPr>
              <a:t>API Configuration and Module Definition.</a:t>
            </a:r>
          </a:p>
          <a:p>
            <a:pPr marL="285750" indent="-285750" algn="l">
              <a:lnSpc>
                <a:spcPct val="150000"/>
              </a:lnSpc>
              <a:buFont typeface="Wingdings" panose="05000000000000000000" pitchFamily="2" charset="2"/>
              <a:buChar char="à"/>
            </a:pPr>
            <a:r>
              <a:rPr lang="en-US" sz="20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rPr>
              <a:t>Chatbot Logic and Functionality.</a:t>
            </a:r>
          </a:p>
          <a:p>
            <a:pPr marL="285750" indent="-285750" algn="l">
              <a:lnSpc>
                <a:spcPct val="150000"/>
              </a:lnSpc>
              <a:buFont typeface="Wingdings" panose="05000000000000000000" pitchFamily="2" charset="2"/>
              <a:buChar char="à"/>
            </a:pPr>
            <a:r>
              <a:rPr lang="en-US" sz="20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rPr>
              <a:t>User Interface and Integration.</a:t>
            </a:r>
          </a:p>
        </p:txBody>
      </p:sp>
    </p:spTree>
    <p:extLst>
      <p:ext uri="{BB962C8B-B14F-4D97-AF65-F5344CB8AC3E}">
        <p14:creationId xmlns:p14="http://schemas.microsoft.com/office/powerpoint/2010/main" val="1313019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A0B843-BBC8-E475-C011-8718D6F65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038971" y="145789"/>
            <a:ext cx="9144000" cy="881697"/>
          </a:xfrm>
        </p:spPr>
        <p:txBody>
          <a:bodyPr>
            <a:noAutofit/>
          </a:bodyPr>
          <a:lstStyle/>
          <a:p>
            <a:r>
              <a:rPr lang="en-US" sz="4800" u="sng" dirty="0">
                <a:solidFill>
                  <a:schemeClr val="bg1"/>
                </a:solidFill>
                <a:latin typeface="+mn-lt"/>
              </a:rPr>
              <a:t>INSTALLATION AND SETUP</a:t>
            </a:r>
          </a:p>
        </p:txBody>
      </p:sp>
      <p:sp>
        <p:nvSpPr>
          <p:cNvPr id="3" name="Subtitle 2"/>
          <p:cNvSpPr>
            <a:spLocks noGrp="1"/>
          </p:cNvSpPr>
          <p:nvPr>
            <p:ph type="subTitle" idx="1"/>
          </p:nvPr>
        </p:nvSpPr>
        <p:spPr>
          <a:xfrm>
            <a:off x="0" y="1333254"/>
            <a:ext cx="12192000" cy="5524746"/>
          </a:xfrm>
        </p:spPr>
        <p:style>
          <a:lnRef idx="1">
            <a:schemeClr val="dk1"/>
          </a:lnRef>
          <a:fillRef idx="0">
            <a:schemeClr val="dk1"/>
          </a:fillRef>
          <a:effectRef idx="0">
            <a:schemeClr val="dk1"/>
          </a:effectRef>
          <a:fontRef idx="minor">
            <a:schemeClr val="tx1"/>
          </a:fontRef>
        </p:style>
        <p:txBody>
          <a:bodyPr>
            <a:normAutofit/>
          </a:bodyPr>
          <a:lstStyle/>
          <a:p>
            <a:pPr algn="l">
              <a:lnSpc>
                <a:spcPct val="150000"/>
              </a:lnSpc>
            </a:pPr>
            <a:endParaRPr lang="en-US" sz="20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endParaRPr>
          </a:p>
          <a:p>
            <a:pPr marL="285750" indent="-285750" algn="l">
              <a:lnSpc>
                <a:spcPct val="150000"/>
              </a:lnSpc>
              <a:buFont typeface="Wingdings" panose="05000000000000000000" pitchFamily="2" charset="2"/>
              <a:buChar char="à"/>
            </a:pPr>
            <a:r>
              <a:rPr lang="en-US" sz="20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rPr>
              <a:t>The installation of libraries is a critical step as it sets the foundation for the entire project. By installing </a:t>
            </a:r>
            <a:r>
              <a:rPr lang="en-US" sz="2000" b="1" kern="100" dirty="0" err="1">
                <a:solidFill>
                  <a:schemeClr val="bg1"/>
                </a:solidFill>
                <a:ea typeface="Calibri" panose="020F0502020204030204" pitchFamily="34" charset="0"/>
                <a:cs typeface="Times New Roman" panose="02020603050405020304" pitchFamily="18" charset="0"/>
                <a:sym typeface="Wingdings" panose="05000000000000000000" pitchFamily="2" charset="2"/>
              </a:rPr>
              <a:t>langchain</a:t>
            </a:r>
            <a:r>
              <a:rPr lang="en-US" sz="20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rPr>
              <a:t>, we enable the integration of advanced language models that power the chatbot's conversational abilities. OpenAI provides access to powerful AI models like GPT-3.5, which are essential for generating coherent and context-aware responses. </a:t>
            </a:r>
            <a:r>
              <a:rPr lang="en-US" sz="2000" b="1" kern="100" dirty="0" err="1">
                <a:solidFill>
                  <a:schemeClr val="bg1"/>
                </a:solidFill>
                <a:ea typeface="Calibri" panose="020F0502020204030204" pitchFamily="34" charset="0"/>
                <a:cs typeface="Times New Roman" panose="02020603050405020304" pitchFamily="18" charset="0"/>
                <a:sym typeface="Wingdings" panose="05000000000000000000" pitchFamily="2" charset="2"/>
              </a:rPr>
              <a:t>Gradio</a:t>
            </a:r>
            <a:r>
              <a:rPr lang="en-US" sz="20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rPr>
              <a:t> facilitates the creation of an interactive user interface, making the chatbot accessible and user-friendly. The </a:t>
            </a:r>
            <a:r>
              <a:rPr lang="en-US" sz="2000" b="1" kern="100" dirty="0" err="1">
                <a:solidFill>
                  <a:schemeClr val="bg1"/>
                </a:solidFill>
                <a:ea typeface="Calibri" panose="020F0502020204030204" pitchFamily="34" charset="0"/>
                <a:cs typeface="Times New Roman" panose="02020603050405020304" pitchFamily="18" charset="0"/>
                <a:sym typeface="Wingdings" panose="05000000000000000000" pitchFamily="2" charset="2"/>
              </a:rPr>
              <a:t>huggingface_hub</a:t>
            </a:r>
            <a:r>
              <a:rPr lang="en-US" sz="20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rPr>
              <a:t> library ensures seamless integration with the Hugging Face ecosystem, allowing for easy sharing and deployment of models and code. This installation process is typically done using pip, the package installer for Python, ensuring that all dependencies are correctly managed and the environment is ready for development.</a:t>
            </a:r>
          </a:p>
        </p:txBody>
      </p:sp>
    </p:spTree>
    <p:extLst>
      <p:ext uri="{BB962C8B-B14F-4D97-AF65-F5344CB8AC3E}">
        <p14:creationId xmlns:p14="http://schemas.microsoft.com/office/powerpoint/2010/main" val="791183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A0B843-BBC8-E475-C011-8718D6F65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038971" y="145789"/>
            <a:ext cx="9144000" cy="881697"/>
          </a:xfrm>
        </p:spPr>
        <p:txBody>
          <a:bodyPr>
            <a:noAutofit/>
          </a:bodyPr>
          <a:lstStyle/>
          <a:p>
            <a:r>
              <a:rPr lang="en-US" sz="4800" u="sng" dirty="0">
                <a:solidFill>
                  <a:schemeClr val="bg1"/>
                </a:solidFill>
                <a:latin typeface="+mn-lt"/>
              </a:rPr>
              <a:t>INSTALLATION AND SETUP</a:t>
            </a:r>
          </a:p>
        </p:txBody>
      </p:sp>
      <p:sp>
        <p:nvSpPr>
          <p:cNvPr id="3" name="Subtitle 2"/>
          <p:cNvSpPr>
            <a:spLocks noGrp="1"/>
          </p:cNvSpPr>
          <p:nvPr>
            <p:ph type="subTitle" idx="1"/>
          </p:nvPr>
        </p:nvSpPr>
        <p:spPr>
          <a:xfrm>
            <a:off x="0" y="1333254"/>
            <a:ext cx="12192000" cy="5524746"/>
          </a:xfrm>
        </p:spPr>
        <p:style>
          <a:lnRef idx="1">
            <a:schemeClr val="dk1"/>
          </a:lnRef>
          <a:fillRef idx="0">
            <a:schemeClr val="dk1"/>
          </a:fillRef>
          <a:effectRef idx="0">
            <a:schemeClr val="dk1"/>
          </a:effectRef>
          <a:fontRef idx="minor">
            <a:schemeClr val="tx1"/>
          </a:fontRef>
        </p:style>
        <p:txBody>
          <a:bodyPr>
            <a:normAutofit/>
          </a:bodyPr>
          <a:lstStyle/>
          <a:p>
            <a:pPr algn="l">
              <a:lnSpc>
                <a:spcPct val="150000"/>
              </a:lnSpc>
            </a:pPr>
            <a:endParaRPr lang="en-US" sz="20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endParaRPr>
          </a:p>
          <a:p>
            <a:pPr marL="285750" indent="-285750" algn="l">
              <a:lnSpc>
                <a:spcPct val="150000"/>
              </a:lnSpc>
              <a:buFont typeface="Wingdings" panose="05000000000000000000" pitchFamily="2" charset="2"/>
              <a:buChar char="à"/>
            </a:pPr>
            <a:r>
              <a:rPr lang="en-US" sz="20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rPr>
              <a:t>The import and setup phase is integral to preparing the project environment. Importing essential libraries like </a:t>
            </a:r>
            <a:r>
              <a:rPr lang="en-US" sz="2000" b="1" kern="100" dirty="0" err="1">
                <a:solidFill>
                  <a:schemeClr val="bg1"/>
                </a:solidFill>
                <a:ea typeface="Calibri" panose="020F0502020204030204" pitchFamily="34" charset="0"/>
                <a:cs typeface="Times New Roman" panose="02020603050405020304" pitchFamily="18" charset="0"/>
                <a:sym typeface="Wingdings" panose="05000000000000000000" pitchFamily="2" charset="2"/>
              </a:rPr>
              <a:t>os</a:t>
            </a:r>
            <a:r>
              <a:rPr lang="en-US" sz="20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rPr>
              <a:t>, re, requests, </a:t>
            </a:r>
            <a:r>
              <a:rPr lang="en-US" sz="2000" b="1" kern="100" dirty="0" err="1">
                <a:solidFill>
                  <a:schemeClr val="bg1"/>
                </a:solidFill>
                <a:ea typeface="Calibri" panose="020F0502020204030204" pitchFamily="34" charset="0"/>
                <a:cs typeface="Times New Roman" panose="02020603050405020304" pitchFamily="18" charset="0"/>
                <a:sym typeface="Wingdings" panose="05000000000000000000" pitchFamily="2" charset="2"/>
              </a:rPr>
              <a:t>json</a:t>
            </a:r>
            <a:r>
              <a:rPr lang="en-US" sz="20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rPr>
              <a:t>, and </a:t>
            </a:r>
            <a:r>
              <a:rPr lang="en-US" sz="2000" b="1" kern="100" dirty="0" err="1">
                <a:solidFill>
                  <a:schemeClr val="bg1"/>
                </a:solidFill>
                <a:ea typeface="Calibri" panose="020F0502020204030204" pitchFamily="34" charset="0"/>
                <a:cs typeface="Times New Roman" panose="02020603050405020304" pitchFamily="18" charset="0"/>
                <a:sym typeface="Wingdings" panose="05000000000000000000" pitchFamily="2" charset="2"/>
              </a:rPr>
              <a:t>gradio</a:t>
            </a:r>
            <a:r>
              <a:rPr lang="en-US" sz="20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rPr>
              <a:t> equips the project with the necessary tools for file handling, regular expressions, web requests, JSON manipulation, and interface creation. The </a:t>
            </a:r>
            <a:r>
              <a:rPr lang="en-US" sz="2000" b="1" kern="100" dirty="0" err="1">
                <a:solidFill>
                  <a:schemeClr val="bg1"/>
                </a:solidFill>
                <a:ea typeface="Calibri" panose="020F0502020204030204" pitchFamily="34" charset="0"/>
                <a:cs typeface="Times New Roman" panose="02020603050405020304" pitchFamily="18" charset="0"/>
                <a:sym typeface="Wingdings" panose="05000000000000000000" pitchFamily="2" charset="2"/>
              </a:rPr>
              <a:t>langchain</a:t>
            </a:r>
            <a:r>
              <a:rPr lang="en-US" sz="20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rPr>
              <a:t> library is particularly important as it supports the chat models, memory management, and prompt templates, which are core to the chatbot's functionality. Setting up API keys for OpenAI and Play-HT ensures that the project can securely access these services. By configuring environment variables for API access, the project maintains security and scalability, allowing for robust and reliable interactions with external APIs.</a:t>
            </a:r>
          </a:p>
        </p:txBody>
      </p:sp>
    </p:spTree>
    <p:extLst>
      <p:ext uri="{BB962C8B-B14F-4D97-AF65-F5344CB8AC3E}">
        <p14:creationId xmlns:p14="http://schemas.microsoft.com/office/powerpoint/2010/main" val="2056233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A0B843-BBC8-E475-C011-8718D6F65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58994" y="145789"/>
            <a:ext cx="12016985" cy="881697"/>
          </a:xfrm>
        </p:spPr>
        <p:txBody>
          <a:bodyPr>
            <a:noAutofit/>
          </a:bodyPr>
          <a:lstStyle/>
          <a:p>
            <a:r>
              <a:rPr lang="en-US" sz="4800" u="sng" dirty="0">
                <a:solidFill>
                  <a:schemeClr val="bg1"/>
                </a:solidFill>
                <a:latin typeface="+mn-lt"/>
              </a:rPr>
              <a:t>API Configuration and Module Definition</a:t>
            </a:r>
          </a:p>
        </p:txBody>
      </p:sp>
      <p:sp>
        <p:nvSpPr>
          <p:cNvPr id="3" name="Subtitle 2"/>
          <p:cNvSpPr>
            <a:spLocks noGrp="1"/>
          </p:cNvSpPr>
          <p:nvPr>
            <p:ph type="subTitle" idx="1"/>
          </p:nvPr>
        </p:nvSpPr>
        <p:spPr>
          <a:xfrm>
            <a:off x="0" y="1333254"/>
            <a:ext cx="12192000" cy="5524746"/>
          </a:xfrm>
        </p:spPr>
        <p:style>
          <a:lnRef idx="1">
            <a:schemeClr val="dk1"/>
          </a:lnRef>
          <a:fillRef idx="0">
            <a:schemeClr val="dk1"/>
          </a:fillRef>
          <a:effectRef idx="0">
            <a:schemeClr val="dk1"/>
          </a:effectRef>
          <a:fontRef idx="minor">
            <a:schemeClr val="tx1"/>
          </a:fontRef>
        </p:style>
        <p:txBody>
          <a:bodyPr>
            <a:normAutofit/>
          </a:bodyPr>
          <a:lstStyle/>
          <a:p>
            <a:pPr algn="l">
              <a:lnSpc>
                <a:spcPct val="150000"/>
              </a:lnSpc>
            </a:pPr>
            <a:endParaRPr lang="en-US" sz="20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endParaRPr>
          </a:p>
          <a:p>
            <a:pPr marL="285750" indent="-285750" algn="l">
              <a:lnSpc>
                <a:spcPct val="150000"/>
              </a:lnSpc>
              <a:buFont typeface="Wingdings" panose="05000000000000000000" pitchFamily="2" charset="2"/>
              <a:buChar char="à"/>
            </a:pPr>
            <a:r>
              <a:rPr lang="en-US" sz="20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rPr>
              <a:t>Configuring the Play-HT API is a critical step for enabling text-to-speech capabilities in the chatbot. By defining the necessary API endpoints and headers, the project can communicate effectively with the Play-HT service. This configuration includes setting parameters for voice synthesis, such as selecting the appropriate voice, setting the quality, speed, and format of the output audio. These settings ensure that the text responses generated by the chatbot are converted into high-quality, natural-sounding speech, which enhances the user experience by providing a more engaging and interactive interface. This module's thorough setup ensures reliable performance and integration of the text-to-speech functionality.</a:t>
            </a:r>
          </a:p>
          <a:p>
            <a:pPr marL="285750" indent="-285750" algn="l">
              <a:lnSpc>
                <a:spcPct val="150000"/>
              </a:lnSpc>
              <a:buFont typeface="Wingdings" panose="05000000000000000000" pitchFamily="2" charset="2"/>
              <a:buChar char="à"/>
            </a:pPr>
            <a:endParaRPr lang="en-US" sz="20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endParaRPr>
          </a:p>
        </p:txBody>
      </p:sp>
    </p:spTree>
    <p:extLst>
      <p:ext uri="{BB962C8B-B14F-4D97-AF65-F5344CB8AC3E}">
        <p14:creationId xmlns:p14="http://schemas.microsoft.com/office/powerpoint/2010/main" val="30271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A0B843-BBC8-E475-C011-8718D6F65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58994" y="145789"/>
            <a:ext cx="12016985" cy="881697"/>
          </a:xfrm>
        </p:spPr>
        <p:txBody>
          <a:bodyPr>
            <a:noAutofit/>
          </a:bodyPr>
          <a:lstStyle/>
          <a:p>
            <a:r>
              <a:rPr lang="en-US" sz="4800" u="sng" dirty="0">
                <a:solidFill>
                  <a:schemeClr val="bg1"/>
                </a:solidFill>
                <a:latin typeface="+mn-lt"/>
              </a:rPr>
              <a:t>API Configuration and Module Definition</a:t>
            </a:r>
          </a:p>
        </p:txBody>
      </p:sp>
      <p:sp>
        <p:nvSpPr>
          <p:cNvPr id="3" name="Subtitle 2"/>
          <p:cNvSpPr>
            <a:spLocks noGrp="1"/>
          </p:cNvSpPr>
          <p:nvPr>
            <p:ph type="subTitle" idx="1"/>
          </p:nvPr>
        </p:nvSpPr>
        <p:spPr>
          <a:xfrm>
            <a:off x="0" y="1333254"/>
            <a:ext cx="12192000" cy="5524746"/>
          </a:xfrm>
        </p:spPr>
        <p:style>
          <a:lnRef idx="1">
            <a:schemeClr val="dk1"/>
          </a:lnRef>
          <a:fillRef idx="0">
            <a:schemeClr val="dk1"/>
          </a:fillRef>
          <a:effectRef idx="0">
            <a:schemeClr val="dk1"/>
          </a:effectRef>
          <a:fontRef idx="minor">
            <a:schemeClr val="tx1"/>
          </a:fontRef>
        </p:style>
        <p:txBody>
          <a:bodyPr>
            <a:normAutofit/>
          </a:bodyPr>
          <a:lstStyle/>
          <a:p>
            <a:pPr algn="l">
              <a:lnSpc>
                <a:spcPct val="150000"/>
              </a:lnSpc>
            </a:pPr>
            <a:endParaRPr lang="en-US" sz="20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endParaRPr>
          </a:p>
          <a:p>
            <a:pPr marL="285750" indent="-285750" algn="l">
              <a:lnSpc>
                <a:spcPct val="150000"/>
              </a:lnSpc>
              <a:buFont typeface="Wingdings" panose="05000000000000000000" pitchFamily="2" charset="2"/>
              <a:buChar char="à"/>
            </a:pPr>
            <a:r>
              <a:rPr lang="en-US" sz="20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rPr>
              <a:t>The definition of templates and models is fundamental to shaping the chatbot's conversational capabilities. A well-defined prompt template specifies the structure of the input and output, ensuring consistent and contextually appropriate responses. This template includes variables for chat history and user messages, which are crucial for maintaining the flow of conversation. Initializing a language model chain with the </a:t>
            </a:r>
            <a:r>
              <a:rPr lang="en-US" sz="2000" b="1" kern="100" dirty="0" err="1">
                <a:solidFill>
                  <a:schemeClr val="bg1"/>
                </a:solidFill>
                <a:ea typeface="Calibri" panose="020F0502020204030204" pitchFamily="34" charset="0"/>
                <a:cs typeface="Times New Roman" panose="02020603050405020304" pitchFamily="18" charset="0"/>
                <a:sym typeface="Wingdings" panose="05000000000000000000" pitchFamily="2" charset="2"/>
              </a:rPr>
              <a:t>ChatOpenAI</a:t>
            </a:r>
            <a:r>
              <a:rPr lang="en-US" sz="20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rPr>
              <a:t> model leverages the advanced capabilities of GPT-3.5, enabling the chatbot to generate sophisticated and contextually relevant responses. This setup allows the chatbot to handle a wide range of queries and provide meaningful interactions, making it a versatile and valuable tool for users.</a:t>
            </a:r>
          </a:p>
        </p:txBody>
      </p:sp>
    </p:spTree>
    <p:extLst>
      <p:ext uri="{BB962C8B-B14F-4D97-AF65-F5344CB8AC3E}">
        <p14:creationId xmlns:p14="http://schemas.microsoft.com/office/powerpoint/2010/main" val="1207440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A0B843-BBC8-E475-C011-8718D6F65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58994" y="145789"/>
            <a:ext cx="12016985" cy="881697"/>
          </a:xfrm>
        </p:spPr>
        <p:txBody>
          <a:bodyPr>
            <a:noAutofit/>
          </a:bodyPr>
          <a:lstStyle/>
          <a:p>
            <a:r>
              <a:rPr lang="en-US" sz="4800" u="sng" dirty="0">
                <a:solidFill>
                  <a:schemeClr val="bg1"/>
                </a:solidFill>
                <a:latin typeface="+mn-lt"/>
              </a:rPr>
              <a:t>Chatbot Logic and Functionality </a:t>
            </a:r>
          </a:p>
        </p:txBody>
      </p:sp>
      <p:sp>
        <p:nvSpPr>
          <p:cNvPr id="3" name="Subtitle 2"/>
          <p:cNvSpPr>
            <a:spLocks noGrp="1"/>
          </p:cNvSpPr>
          <p:nvPr>
            <p:ph type="subTitle" idx="1"/>
          </p:nvPr>
        </p:nvSpPr>
        <p:spPr>
          <a:xfrm>
            <a:off x="0" y="1333254"/>
            <a:ext cx="12192000" cy="5524746"/>
          </a:xfrm>
        </p:spPr>
        <p:style>
          <a:lnRef idx="1">
            <a:schemeClr val="dk1"/>
          </a:lnRef>
          <a:fillRef idx="0">
            <a:schemeClr val="dk1"/>
          </a:fillRef>
          <a:effectRef idx="0">
            <a:schemeClr val="dk1"/>
          </a:effectRef>
          <a:fontRef idx="minor">
            <a:schemeClr val="tx1"/>
          </a:fontRef>
        </p:style>
        <p:txBody>
          <a:bodyPr>
            <a:normAutofit/>
          </a:bodyPr>
          <a:lstStyle/>
          <a:p>
            <a:pPr algn="l">
              <a:lnSpc>
                <a:spcPct val="150000"/>
              </a:lnSpc>
            </a:pPr>
            <a:endParaRPr lang="en-US" sz="20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endParaRPr>
          </a:p>
          <a:p>
            <a:pPr marL="285750" indent="-285750" algn="l">
              <a:lnSpc>
                <a:spcPct val="150000"/>
              </a:lnSpc>
              <a:buFont typeface="Wingdings" panose="05000000000000000000" pitchFamily="2" charset="2"/>
              <a:buChar char="à"/>
            </a:pPr>
            <a:r>
              <a:rPr lang="en-US" sz="20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rPr>
              <a:t>The functions for API calls are crucial for integrating the Play-HT text-to-speech service with the chatbot. These functions are responsible for making HTTP requests to Play-HT, handling the responses, and extracting necessary information such as URLs for the generated audio files. They also manage the downloading and saving of audio content, ensuring that the synthesized speech is readily available for playback. By automating these processes, the chatbot can efficiently convert text responses into audio, providing a seamless and interactive user experience. These functions ensure reliability and efficiency in generating and managing voice responses, which are essential for the chatbot's functionality.</a:t>
            </a:r>
          </a:p>
        </p:txBody>
      </p:sp>
    </p:spTree>
    <p:extLst>
      <p:ext uri="{BB962C8B-B14F-4D97-AF65-F5344CB8AC3E}">
        <p14:creationId xmlns:p14="http://schemas.microsoft.com/office/powerpoint/2010/main" val="3609406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A0B843-BBC8-E475-C011-8718D6F65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58994" y="145789"/>
            <a:ext cx="12016985" cy="881697"/>
          </a:xfrm>
        </p:spPr>
        <p:txBody>
          <a:bodyPr>
            <a:noAutofit/>
          </a:bodyPr>
          <a:lstStyle/>
          <a:p>
            <a:r>
              <a:rPr lang="en-US" sz="4800" u="sng" dirty="0">
                <a:solidFill>
                  <a:schemeClr val="bg1"/>
                </a:solidFill>
                <a:latin typeface="+mn-lt"/>
              </a:rPr>
              <a:t>Chatbot Logic and Functionality </a:t>
            </a:r>
          </a:p>
        </p:txBody>
      </p:sp>
      <p:sp>
        <p:nvSpPr>
          <p:cNvPr id="3" name="Subtitle 2"/>
          <p:cNvSpPr>
            <a:spLocks noGrp="1"/>
          </p:cNvSpPr>
          <p:nvPr>
            <p:ph type="subTitle" idx="1"/>
          </p:nvPr>
        </p:nvSpPr>
        <p:spPr>
          <a:xfrm>
            <a:off x="0" y="1333254"/>
            <a:ext cx="12192000" cy="5524746"/>
          </a:xfrm>
        </p:spPr>
        <p:style>
          <a:lnRef idx="1">
            <a:schemeClr val="dk1"/>
          </a:lnRef>
          <a:fillRef idx="0">
            <a:schemeClr val="dk1"/>
          </a:fillRef>
          <a:effectRef idx="0">
            <a:schemeClr val="dk1"/>
          </a:effectRef>
          <a:fontRef idx="minor">
            <a:schemeClr val="tx1"/>
          </a:fontRef>
        </p:style>
        <p:txBody>
          <a:bodyPr>
            <a:normAutofit/>
          </a:bodyPr>
          <a:lstStyle/>
          <a:p>
            <a:pPr algn="l">
              <a:lnSpc>
                <a:spcPct val="150000"/>
              </a:lnSpc>
            </a:pPr>
            <a:endParaRPr lang="en-US" sz="20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endParaRPr>
          </a:p>
          <a:p>
            <a:pPr marL="285750" indent="-285750" algn="l">
              <a:lnSpc>
                <a:spcPct val="150000"/>
              </a:lnSpc>
              <a:buFont typeface="Wingdings" panose="05000000000000000000" pitchFamily="2" charset="2"/>
              <a:buChar char="à"/>
            </a:pPr>
            <a:r>
              <a:rPr lang="en-US" sz="20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rPr>
              <a:t>The chatbot logic module is the heart of the project, where the actual interaction with users takes place. This module uses the OpenAI API to generate text responses based on user inputs, leveraging the powerful language models to provide accurate and context-aware replies. The integration with Play-HT allows these text responses to be converted into speech, creating a more dynamic and engaging interaction. This combination of text and audio responses enhances the user experience, making the chatbot not only informative but also more interactive and personable. The seamless integration of these technologies ensures that users receive coherent and engaging responses, fulfilling the project's goal of creating a customizable voice-based AI assistant.</a:t>
            </a:r>
          </a:p>
        </p:txBody>
      </p:sp>
    </p:spTree>
    <p:extLst>
      <p:ext uri="{BB962C8B-B14F-4D97-AF65-F5344CB8AC3E}">
        <p14:creationId xmlns:p14="http://schemas.microsoft.com/office/powerpoint/2010/main" val="1769508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A0B843-BBC8-E475-C011-8718D6F65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58994" y="145789"/>
            <a:ext cx="12016985" cy="881697"/>
          </a:xfrm>
        </p:spPr>
        <p:txBody>
          <a:bodyPr>
            <a:noAutofit/>
          </a:bodyPr>
          <a:lstStyle/>
          <a:p>
            <a:r>
              <a:rPr lang="en-US" sz="4800" u="sng" dirty="0">
                <a:solidFill>
                  <a:schemeClr val="bg1"/>
                </a:solidFill>
                <a:latin typeface="+mn-lt"/>
              </a:rPr>
              <a:t>User Interface and Integration</a:t>
            </a:r>
          </a:p>
        </p:txBody>
      </p:sp>
      <p:sp>
        <p:nvSpPr>
          <p:cNvPr id="3" name="Subtitle 2"/>
          <p:cNvSpPr>
            <a:spLocks noGrp="1"/>
          </p:cNvSpPr>
          <p:nvPr>
            <p:ph type="subTitle" idx="1"/>
          </p:nvPr>
        </p:nvSpPr>
        <p:spPr>
          <a:xfrm>
            <a:off x="0" y="1333254"/>
            <a:ext cx="12192000" cy="5524746"/>
          </a:xfrm>
        </p:spPr>
        <p:style>
          <a:lnRef idx="1">
            <a:schemeClr val="dk1"/>
          </a:lnRef>
          <a:fillRef idx="0">
            <a:schemeClr val="dk1"/>
          </a:fillRef>
          <a:effectRef idx="0">
            <a:schemeClr val="dk1"/>
          </a:effectRef>
          <a:fontRef idx="minor">
            <a:schemeClr val="tx1"/>
          </a:fontRef>
        </p:style>
        <p:txBody>
          <a:bodyPr>
            <a:normAutofit/>
          </a:bodyPr>
          <a:lstStyle/>
          <a:p>
            <a:pPr algn="l">
              <a:lnSpc>
                <a:spcPct val="150000"/>
              </a:lnSpc>
            </a:pPr>
            <a:endParaRPr lang="en-US" sz="20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endParaRPr>
          </a:p>
          <a:p>
            <a:pPr marL="285750" indent="-285750" algn="l">
              <a:lnSpc>
                <a:spcPct val="150000"/>
              </a:lnSpc>
              <a:buFont typeface="Wingdings" panose="05000000000000000000" pitchFamily="2" charset="2"/>
              <a:buChar char="à"/>
            </a:pPr>
            <a:r>
              <a:rPr lang="en-US" sz="20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rPr>
              <a:t>The </a:t>
            </a:r>
            <a:r>
              <a:rPr lang="en-US" sz="2000" b="1" kern="100" dirty="0" err="1">
                <a:solidFill>
                  <a:schemeClr val="bg1"/>
                </a:solidFill>
                <a:ea typeface="Calibri" panose="020F0502020204030204" pitchFamily="34" charset="0"/>
                <a:cs typeface="Times New Roman" panose="02020603050405020304" pitchFamily="18" charset="0"/>
                <a:sym typeface="Wingdings" panose="05000000000000000000" pitchFamily="2" charset="2"/>
              </a:rPr>
              <a:t>Gradio</a:t>
            </a:r>
            <a:r>
              <a:rPr lang="en-US" sz="20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rPr>
              <a:t> chat interface is designed to provide a user-friendly platform for interacting with the AI chatbot. </a:t>
            </a:r>
            <a:r>
              <a:rPr lang="en-US" sz="2000" b="1" kern="100" dirty="0" err="1">
                <a:solidFill>
                  <a:schemeClr val="bg1"/>
                </a:solidFill>
                <a:ea typeface="Calibri" panose="020F0502020204030204" pitchFamily="34" charset="0"/>
                <a:cs typeface="Times New Roman" panose="02020603050405020304" pitchFamily="18" charset="0"/>
                <a:sym typeface="Wingdings" panose="05000000000000000000" pitchFamily="2" charset="2"/>
              </a:rPr>
              <a:t>Gradio</a:t>
            </a:r>
            <a:r>
              <a:rPr lang="en-US" sz="20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rPr>
              <a:t> simplifies the creation of web-based interfaces, enabling users to input their messages or questions directly and receive responses in real-time. This interface supports both text and audio responses, enhancing the overall interaction. By leveraging </a:t>
            </a:r>
            <a:r>
              <a:rPr lang="en-US" sz="2000" b="1" kern="100" dirty="0" err="1">
                <a:solidFill>
                  <a:schemeClr val="bg1"/>
                </a:solidFill>
                <a:ea typeface="Calibri" panose="020F0502020204030204" pitchFamily="34" charset="0"/>
                <a:cs typeface="Times New Roman" panose="02020603050405020304" pitchFamily="18" charset="0"/>
                <a:sym typeface="Wingdings" panose="05000000000000000000" pitchFamily="2" charset="2"/>
              </a:rPr>
              <a:t>Gradio's</a:t>
            </a:r>
            <a:r>
              <a:rPr lang="en-US" sz="20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rPr>
              <a:t> capabilities, the project ensures that users have a seamless and engaging experience, making it easy to test and demonstrate the chatbot's functionalities. This interface is crucial for user interaction, providing a tangible way to engage with the chatbot and experience its capabilities firsthand.</a:t>
            </a:r>
          </a:p>
        </p:txBody>
      </p:sp>
    </p:spTree>
    <p:extLst>
      <p:ext uri="{BB962C8B-B14F-4D97-AF65-F5344CB8AC3E}">
        <p14:creationId xmlns:p14="http://schemas.microsoft.com/office/powerpoint/2010/main" val="2144698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225F81-0CA7-3AD3-3958-A5A2088314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524000" y="148432"/>
            <a:ext cx="9144000" cy="881697"/>
          </a:xfrm>
        </p:spPr>
        <p:txBody>
          <a:bodyPr>
            <a:normAutofit fontScale="90000"/>
          </a:bodyPr>
          <a:lstStyle/>
          <a:p>
            <a:r>
              <a:rPr lang="en-US" u="sng" dirty="0">
                <a:solidFill>
                  <a:schemeClr val="bg1"/>
                </a:solidFill>
                <a:latin typeface="+mn-lt"/>
              </a:rPr>
              <a:t>OBJECTIVE</a:t>
            </a:r>
          </a:p>
        </p:txBody>
      </p:sp>
      <p:sp>
        <p:nvSpPr>
          <p:cNvPr id="3" name="Subtitle 2"/>
          <p:cNvSpPr>
            <a:spLocks noGrp="1"/>
          </p:cNvSpPr>
          <p:nvPr>
            <p:ph type="subTitle" idx="1"/>
          </p:nvPr>
        </p:nvSpPr>
        <p:spPr>
          <a:xfrm>
            <a:off x="0" y="1178560"/>
            <a:ext cx="12192000" cy="5679440"/>
          </a:xfrm>
        </p:spPr>
        <p:txBody>
          <a:bodyPr>
            <a:normAutofit/>
          </a:bodyPr>
          <a:lstStyle/>
          <a:p>
            <a:pPr marL="342900" indent="-342900" algn="l">
              <a:lnSpc>
                <a:spcPct val="150000"/>
              </a:lnSpc>
              <a:buFont typeface="Wingdings" panose="05000000000000000000" pitchFamily="2" charset="2"/>
              <a:buChar char="à"/>
            </a:pPr>
            <a:r>
              <a:rPr lang="en-IN" sz="2000" b="1" kern="100" dirty="0">
                <a:solidFill>
                  <a:schemeClr val="bg1"/>
                </a:solidFill>
                <a:ea typeface="Calibri" panose="020F0502020204030204" pitchFamily="34" charset="0"/>
                <a:cs typeface="Times New Roman" panose="02020603050405020304" pitchFamily="18" charset="0"/>
              </a:rPr>
              <a:t>To develop a customizable voice-based AI assistant</a:t>
            </a:r>
            <a:r>
              <a:rPr lang="en-IN" b="0" i="0" dirty="0">
                <a:solidFill>
                  <a:schemeClr val="bg1"/>
                </a:solidFill>
                <a:effectLst/>
                <a:latin typeface="Söhne"/>
              </a:rPr>
              <a:t>.</a:t>
            </a:r>
          </a:p>
          <a:p>
            <a:pPr marL="342900" indent="-342900" algn="l">
              <a:lnSpc>
                <a:spcPct val="150000"/>
              </a:lnSpc>
              <a:buFont typeface="Wingdings" panose="05000000000000000000" pitchFamily="2" charset="2"/>
              <a:buChar char="à"/>
            </a:pPr>
            <a:r>
              <a:rPr lang="en-US" sz="2000" b="1" kern="100" dirty="0">
                <a:solidFill>
                  <a:schemeClr val="bg1"/>
                </a:solidFill>
                <a:ea typeface="Calibri" panose="020F0502020204030204" pitchFamily="34" charset="0"/>
                <a:cs typeface="Times New Roman" panose="02020603050405020304" pitchFamily="18" charset="0"/>
              </a:rPr>
              <a:t>Accepts text input and responds in a user's own uploaded customized voice.</a:t>
            </a:r>
          </a:p>
          <a:p>
            <a:pPr marL="342900" indent="-342900" algn="l">
              <a:lnSpc>
                <a:spcPct val="150000"/>
              </a:lnSpc>
              <a:buFont typeface="Wingdings" panose="05000000000000000000" pitchFamily="2" charset="2"/>
              <a:buChar char="à"/>
            </a:pPr>
            <a:r>
              <a:rPr lang="en-US" sz="2000" b="1" kern="100" dirty="0">
                <a:solidFill>
                  <a:schemeClr val="bg1"/>
                </a:solidFill>
                <a:ea typeface="Calibri" panose="020F0502020204030204" pitchFamily="34" charset="0"/>
                <a:cs typeface="Times New Roman" panose="02020603050405020304" pitchFamily="18" charset="0"/>
              </a:rPr>
              <a:t>Contributing to advancements in human-computer interaction.</a:t>
            </a:r>
          </a:p>
          <a:p>
            <a:pPr marL="342900" indent="-342900" algn="l">
              <a:lnSpc>
                <a:spcPct val="150000"/>
              </a:lnSpc>
              <a:buFont typeface="Wingdings" panose="05000000000000000000" pitchFamily="2" charset="2"/>
              <a:buChar char="à"/>
            </a:pPr>
            <a:r>
              <a:rPr lang="en-IN" sz="2000" b="1" kern="100" dirty="0">
                <a:solidFill>
                  <a:schemeClr val="bg1"/>
                </a:solidFill>
                <a:ea typeface="Calibri" panose="020F0502020204030204" pitchFamily="34" charset="0"/>
                <a:cs typeface="Times New Roman" panose="02020603050405020304" pitchFamily="18" charset="0"/>
              </a:rPr>
              <a:t>The assistant integrate.</a:t>
            </a:r>
          </a:p>
          <a:p>
            <a:pPr marL="800100" lvl="1" indent="-342900" algn="l">
              <a:lnSpc>
                <a:spcPct val="150000"/>
              </a:lnSpc>
              <a:buFont typeface="Wingdings" panose="05000000000000000000" pitchFamily="2" charset="2"/>
              <a:buChar char="à"/>
            </a:pPr>
            <a:r>
              <a:rPr lang="en-IN" b="1" kern="100" dirty="0">
                <a:solidFill>
                  <a:schemeClr val="bg1"/>
                </a:solidFill>
                <a:ea typeface="Calibri" panose="020F0502020204030204" pitchFamily="34" charset="0"/>
                <a:cs typeface="Times New Roman" panose="02020603050405020304" pitchFamily="18" charset="0"/>
              </a:rPr>
              <a:t>Speech recognition.</a:t>
            </a:r>
            <a:r>
              <a:rPr lang="en-IN" b="0" i="0" dirty="0">
                <a:solidFill>
                  <a:schemeClr val="bg1"/>
                </a:solidFill>
                <a:effectLst/>
                <a:latin typeface="Söhne"/>
              </a:rPr>
              <a:t>			</a:t>
            </a:r>
            <a:r>
              <a:rPr lang="en-IN" b="0" i="0" dirty="0">
                <a:solidFill>
                  <a:schemeClr val="bg1"/>
                </a:solidFill>
                <a:effectLst/>
                <a:latin typeface="Söhne"/>
                <a:sym typeface="Wingdings" panose="05000000000000000000" pitchFamily="2" charset="2"/>
              </a:rPr>
              <a:t> </a:t>
            </a:r>
            <a:r>
              <a:rPr lang="fr-FR" b="1" i="0" kern="100" dirty="0">
                <a:solidFill>
                  <a:schemeClr val="bg1"/>
                </a:solidFill>
                <a:effectLst/>
                <a:latin typeface="Söhne"/>
                <a:ea typeface="Calibri" panose="020F0502020204030204" pitchFamily="34" charset="0"/>
                <a:cs typeface="Times New Roman" panose="02020603050405020304" pitchFamily="18" charset="0"/>
                <a:sym typeface="Wingdings" panose="05000000000000000000" pitchFamily="2" charset="2"/>
              </a:rPr>
              <a:t>D</a:t>
            </a:r>
            <a:r>
              <a:rPr lang="fr-FR" b="1" kern="100" dirty="0">
                <a:solidFill>
                  <a:schemeClr val="bg1"/>
                </a:solidFill>
                <a:ea typeface="Calibri" panose="020F0502020204030204" pitchFamily="34" charset="0"/>
                <a:cs typeface="Times New Roman" panose="02020603050405020304" pitchFamily="18" charset="0"/>
              </a:rPr>
              <a:t>ialogue management to accurately interpret use queries.</a:t>
            </a:r>
            <a:endParaRPr lang="en-IN" b="1" kern="100" dirty="0">
              <a:solidFill>
                <a:schemeClr val="bg1"/>
              </a:solidFill>
              <a:ea typeface="Calibri" panose="020F0502020204030204" pitchFamily="34" charset="0"/>
              <a:cs typeface="Times New Roman" panose="02020603050405020304" pitchFamily="18" charset="0"/>
            </a:endParaRPr>
          </a:p>
          <a:p>
            <a:pPr marL="800100" lvl="1" indent="-342900" algn="l">
              <a:lnSpc>
                <a:spcPct val="150000"/>
              </a:lnSpc>
              <a:buFont typeface="Wingdings" panose="05000000000000000000" pitchFamily="2" charset="2"/>
              <a:buChar char="à"/>
            </a:pPr>
            <a:r>
              <a:rPr lang="en-IN" b="1" kern="100" dirty="0">
                <a:solidFill>
                  <a:schemeClr val="bg1"/>
                </a:solidFill>
                <a:ea typeface="Calibri" panose="020F0502020204030204" pitchFamily="34" charset="0"/>
                <a:cs typeface="Times New Roman" panose="02020603050405020304" pitchFamily="18" charset="0"/>
              </a:rPr>
              <a:t>Natural language understanding.	</a:t>
            </a:r>
            <a:r>
              <a:rPr lang="en-IN" b="0" i="0" dirty="0">
                <a:solidFill>
                  <a:schemeClr val="bg1"/>
                </a:solidFill>
                <a:effectLst/>
                <a:latin typeface="Söhne"/>
              </a:rPr>
              <a:t>	</a:t>
            </a:r>
            <a:r>
              <a:rPr lang="en-IN" b="0" i="0" dirty="0">
                <a:solidFill>
                  <a:schemeClr val="bg1"/>
                </a:solidFill>
                <a:effectLst/>
                <a:latin typeface="Söhne"/>
                <a:sym typeface="Wingdings" panose="05000000000000000000" pitchFamily="2" charset="2"/>
              </a:rPr>
              <a:t></a:t>
            </a:r>
            <a:r>
              <a:rPr lang="en-IN" b="1" i="0" kern="100" dirty="0">
                <a:solidFill>
                  <a:schemeClr val="bg1"/>
                </a:solidFill>
                <a:effectLst/>
                <a:latin typeface="Söhne"/>
                <a:ea typeface="Calibri" panose="020F0502020204030204" pitchFamily="34" charset="0"/>
                <a:cs typeface="Times New Roman" panose="02020603050405020304" pitchFamily="18" charset="0"/>
                <a:sym typeface="Wingdings" panose="05000000000000000000" pitchFamily="2" charset="2"/>
              </a:rPr>
              <a:t>M</a:t>
            </a:r>
            <a:r>
              <a:rPr lang="en-IN" b="1" kern="100" dirty="0">
                <a:solidFill>
                  <a:schemeClr val="bg1"/>
                </a:solidFill>
                <a:ea typeface="Calibri" panose="020F0502020204030204" pitchFamily="34" charset="0"/>
                <a:cs typeface="Times New Roman" panose="02020603050405020304" pitchFamily="18" charset="0"/>
              </a:rPr>
              <a:t>aintain context in conversations.</a:t>
            </a:r>
          </a:p>
          <a:p>
            <a:pPr marL="342900" indent="-342900" algn="l">
              <a:lnSpc>
                <a:spcPct val="150000"/>
              </a:lnSpc>
              <a:buFont typeface="Wingdings" panose="05000000000000000000" pitchFamily="2" charset="2"/>
              <a:buChar char="à"/>
            </a:pPr>
            <a:r>
              <a:rPr lang="en-US" sz="2000" b="1" kern="100" dirty="0">
                <a:solidFill>
                  <a:schemeClr val="bg1"/>
                </a:solidFill>
                <a:ea typeface="Calibri" panose="020F0502020204030204" pitchFamily="34" charset="0"/>
                <a:cs typeface="Times New Roman" panose="02020603050405020304" pitchFamily="18" charset="0"/>
              </a:rPr>
              <a:t>Personalize their assistant's voice characteristics such as.</a:t>
            </a:r>
          </a:p>
          <a:p>
            <a:pPr marL="800100" lvl="1" indent="-342900" algn="l">
              <a:lnSpc>
                <a:spcPct val="150000"/>
              </a:lnSpc>
              <a:buFont typeface="Wingdings" panose="05000000000000000000" pitchFamily="2" charset="2"/>
              <a:buChar char="à"/>
            </a:pPr>
            <a:r>
              <a:rPr lang="en-IN" b="1" kern="100" dirty="0">
                <a:solidFill>
                  <a:schemeClr val="bg1"/>
                </a:solidFill>
                <a:ea typeface="Calibri" panose="020F0502020204030204" pitchFamily="34" charset="0"/>
                <a:cs typeface="Times New Roman" panose="02020603050405020304" pitchFamily="18" charset="0"/>
              </a:rPr>
              <a:t>Such as pitch.</a:t>
            </a:r>
            <a:r>
              <a:rPr lang="en-IN" b="0" i="0" dirty="0">
                <a:solidFill>
                  <a:schemeClr val="bg1"/>
                </a:solidFill>
                <a:effectLst/>
                <a:latin typeface="Söhne"/>
              </a:rPr>
              <a:t>				</a:t>
            </a:r>
            <a:r>
              <a:rPr lang="en-IN"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rPr>
              <a:t>S</a:t>
            </a:r>
            <a:r>
              <a:rPr lang="en-IN" b="1" kern="100" dirty="0">
                <a:solidFill>
                  <a:schemeClr val="bg1"/>
                </a:solidFill>
                <a:ea typeface="Calibri" panose="020F0502020204030204" pitchFamily="34" charset="0"/>
                <a:cs typeface="Times New Roman" panose="02020603050405020304" pitchFamily="18" charset="0"/>
              </a:rPr>
              <a:t>peed.</a:t>
            </a:r>
            <a:endParaRPr lang="en-US" b="1" kern="100" dirty="0">
              <a:solidFill>
                <a:schemeClr val="bg1"/>
              </a:solidFill>
              <a:ea typeface="Calibri" panose="020F0502020204030204" pitchFamily="34" charset="0"/>
              <a:cs typeface="Times New Roman" panose="02020603050405020304" pitchFamily="18" charset="0"/>
            </a:endParaRPr>
          </a:p>
          <a:p>
            <a:pPr marL="800100" lvl="1" indent="-342900" algn="l">
              <a:lnSpc>
                <a:spcPct val="150000"/>
              </a:lnSpc>
              <a:buFont typeface="Wingdings" panose="05000000000000000000" pitchFamily="2" charset="2"/>
              <a:buChar char="à"/>
            </a:pPr>
            <a:r>
              <a:rPr lang="en-IN" b="1" kern="100" dirty="0">
                <a:solidFill>
                  <a:schemeClr val="bg1"/>
                </a:solidFill>
                <a:ea typeface="Calibri" panose="020F0502020204030204" pitchFamily="34" charset="0"/>
                <a:cs typeface="Times New Roman" panose="02020603050405020304" pitchFamily="18" charset="0"/>
              </a:rPr>
              <a:t>Accent.	</a:t>
            </a:r>
            <a:r>
              <a:rPr lang="en-IN" b="0" i="0" dirty="0">
                <a:solidFill>
                  <a:schemeClr val="bg1"/>
                </a:solidFill>
                <a:effectLst/>
                <a:latin typeface="Söhne"/>
              </a:rPr>
              <a:t>				</a:t>
            </a:r>
            <a:r>
              <a:rPr lang="en-IN" b="0" i="0" dirty="0">
                <a:solidFill>
                  <a:schemeClr val="bg1"/>
                </a:solidFill>
                <a:effectLst/>
                <a:latin typeface="Söhne"/>
                <a:sym typeface="Wingdings" panose="05000000000000000000" pitchFamily="2" charset="2"/>
              </a:rPr>
              <a:t></a:t>
            </a:r>
            <a:r>
              <a:rPr lang="en-IN" b="1" i="0" kern="100" dirty="0">
                <a:solidFill>
                  <a:schemeClr val="bg1"/>
                </a:solidFill>
                <a:effectLst/>
                <a:latin typeface="Söhne"/>
                <a:ea typeface="Calibri" panose="020F0502020204030204" pitchFamily="34" charset="0"/>
                <a:cs typeface="Times New Roman" panose="02020603050405020304" pitchFamily="18" charset="0"/>
                <a:sym typeface="Wingdings" panose="05000000000000000000" pitchFamily="2" charset="2"/>
              </a:rPr>
              <a:t>T</a:t>
            </a:r>
            <a:r>
              <a:rPr lang="en-IN" b="1" kern="100" dirty="0">
                <a:solidFill>
                  <a:schemeClr val="bg1"/>
                </a:solidFill>
                <a:ea typeface="Calibri" panose="020F0502020204030204" pitchFamily="34" charset="0"/>
                <a:cs typeface="Times New Roman" panose="02020603050405020304" pitchFamily="18" charset="0"/>
              </a:rPr>
              <a:t>one.</a:t>
            </a:r>
          </a:p>
          <a:p>
            <a:pPr lvl="1" algn="l">
              <a:lnSpc>
                <a:spcPct val="150000"/>
              </a:lnSpc>
            </a:pPr>
            <a:endParaRPr lang="en-US" dirty="0">
              <a:solidFill>
                <a:schemeClr val="bg1"/>
              </a:solidFill>
              <a:latin typeface="Söhne"/>
            </a:endParaRPr>
          </a:p>
        </p:txBody>
      </p:sp>
    </p:spTree>
    <p:extLst>
      <p:ext uri="{BB962C8B-B14F-4D97-AF65-F5344CB8AC3E}">
        <p14:creationId xmlns:p14="http://schemas.microsoft.com/office/powerpoint/2010/main" val="3499873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A0B843-BBC8-E475-C011-8718D6F65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58994" y="145789"/>
            <a:ext cx="12016985" cy="881697"/>
          </a:xfrm>
        </p:spPr>
        <p:txBody>
          <a:bodyPr>
            <a:noAutofit/>
          </a:bodyPr>
          <a:lstStyle/>
          <a:p>
            <a:r>
              <a:rPr lang="en-US" sz="4800" u="sng" dirty="0">
                <a:solidFill>
                  <a:schemeClr val="bg1"/>
                </a:solidFill>
                <a:latin typeface="+mn-lt"/>
              </a:rPr>
              <a:t>User Interface and Integration</a:t>
            </a:r>
          </a:p>
        </p:txBody>
      </p:sp>
      <p:sp>
        <p:nvSpPr>
          <p:cNvPr id="3" name="Subtitle 2"/>
          <p:cNvSpPr>
            <a:spLocks noGrp="1"/>
          </p:cNvSpPr>
          <p:nvPr>
            <p:ph type="subTitle" idx="1"/>
          </p:nvPr>
        </p:nvSpPr>
        <p:spPr>
          <a:xfrm>
            <a:off x="0" y="1333254"/>
            <a:ext cx="12192000" cy="5524746"/>
          </a:xfrm>
        </p:spPr>
        <p:style>
          <a:lnRef idx="1">
            <a:schemeClr val="dk1"/>
          </a:lnRef>
          <a:fillRef idx="0">
            <a:schemeClr val="dk1"/>
          </a:fillRef>
          <a:effectRef idx="0">
            <a:schemeClr val="dk1"/>
          </a:effectRef>
          <a:fontRef idx="minor">
            <a:schemeClr val="tx1"/>
          </a:fontRef>
        </p:style>
        <p:txBody>
          <a:bodyPr>
            <a:normAutofit/>
          </a:bodyPr>
          <a:lstStyle/>
          <a:p>
            <a:pPr algn="l">
              <a:lnSpc>
                <a:spcPct val="150000"/>
              </a:lnSpc>
            </a:pPr>
            <a:endParaRPr lang="en-US" sz="20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endParaRPr>
          </a:p>
          <a:p>
            <a:pPr marL="285750" indent="-285750" algn="l">
              <a:lnSpc>
                <a:spcPct val="150000"/>
              </a:lnSpc>
              <a:buFont typeface="Wingdings" panose="05000000000000000000" pitchFamily="2" charset="2"/>
              <a:buChar char="à"/>
            </a:pPr>
            <a:r>
              <a:rPr lang="en-US" sz="20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rPr>
              <a:t>Integrating with Hugging Face Hub allows for efficient management and sharing of AI models and project files. This module ensures that all necessary files and resources are organized and accessible for collaboration and deployment. By creating directories and handling file downloads and uploads, the project maintains a structured and efficient workflow. This integration is particularly valuable for sharing models and code snippets with the broader community, facilitating collaboration and further development. The Hugging Face Hub provides a platform for showcasing the project's capabilities and enabling others to build upon the work, extending the project's impact and reach.</a:t>
            </a:r>
          </a:p>
        </p:txBody>
      </p:sp>
    </p:spTree>
    <p:extLst>
      <p:ext uri="{BB962C8B-B14F-4D97-AF65-F5344CB8AC3E}">
        <p14:creationId xmlns:p14="http://schemas.microsoft.com/office/powerpoint/2010/main" val="2704418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A0B843-BBC8-E475-C011-8718D6F65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038971" y="145789"/>
            <a:ext cx="9144000" cy="881697"/>
          </a:xfrm>
        </p:spPr>
        <p:txBody>
          <a:bodyPr>
            <a:noAutofit/>
          </a:bodyPr>
          <a:lstStyle/>
          <a:p>
            <a:r>
              <a:rPr lang="en-US" sz="4800" u="sng" dirty="0">
                <a:solidFill>
                  <a:schemeClr val="bg1"/>
                </a:solidFill>
                <a:latin typeface="+mn-lt"/>
              </a:rPr>
              <a:t>ADVANTAGES</a:t>
            </a:r>
          </a:p>
        </p:txBody>
      </p:sp>
      <p:sp>
        <p:nvSpPr>
          <p:cNvPr id="3" name="Subtitle 2"/>
          <p:cNvSpPr>
            <a:spLocks noGrp="1"/>
          </p:cNvSpPr>
          <p:nvPr>
            <p:ph type="subTitle" idx="1"/>
          </p:nvPr>
        </p:nvSpPr>
        <p:spPr>
          <a:xfrm>
            <a:off x="0" y="1333254"/>
            <a:ext cx="12192000" cy="5524746"/>
          </a:xfrm>
        </p:spPr>
        <p:style>
          <a:lnRef idx="1">
            <a:schemeClr val="dk1"/>
          </a:lnRef>
          <a:fillRef idx="0">
            <a:schemeClr val="dk1"/>
          </a:fillRef>
          <a:effectRef idx="0">
            <a:schemeClr val="dk1"/>
          </a:effectRef>
          <a:fontRef idx="minor">
            <a:schemeClr val="tx1"/>
          </a:fontRef>
        </p:style>
        <p:txBody>
          <a:bodyPr>
            <a:normAutofit/>
          </a:bodyPr>
          <a:lstStyle/>
          <a:p>
            <a:pPr algn="l">
              <a:lnSpc>
                <a:spcPct val="150000"/>
              </a:lnSpc>
            </a:pPr>
            <a:endParaRPr lang="en-US" sz="20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endParaRPr>
          </a:p>
          <a:p>
            <a:pPr algn="l">
              <a:lnSpc>
                <a:spcPct val="150000"/>
              </a:lnSpc>
            </a:pPr>
            <a:r>
              <a:rPr lang="en-US" sz="20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rPr>
              <a:t>Enhanced User Experience.</a:t>
            </a:r>
          </a:p>
          <a:p>
            <a:pPr marL="285750" indent="-285750" algn="l">
              <a:lnSpc>
                <a:spcPct val="150000"/>
              </a:lnSpc>
              <a:buFont typeface="Wingdings" panose="05000000000000000000" pitchFamily="2" charset="2"/>
              <a:buChar char="à"/>
            </a:pPr>
            <a:r>
              <a:rPr lang="en-US" sz="20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rPr>
              <a:t>User Friendly Interfaces.</a:t>
            </a:r>
          </a:p>
          <a:p>
            <a:pPr marL="285750" indent="-285750" algn="l">
              <a:lnSpc>
                <a:spcPct val="150000"/>
              </a:lnSpc>
              <a:buFont typeface="Wingdings" panose="05000000000000000000" pitchFamily="2" charset="2"/>
              <a:buChar char="à"/>
            </a:pPr>
            <a:r>
              <a:rPr lang="en-US" sz="20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rPr>
              <a:t>Customized voice.</a:t>
            </a:r>
          </a:p>
          <a:p>
            <a:pPr marL="285750" indent="-285750" algn="l">
              <a:lnSpc>
                <a:spcPct val="150000"/>
              </a:lnSpc>
              <a:buFont typeface="Wingdings" panose="05000000000000000000" pitchFamily="2" charset="2"/>
              <a:buChar char="à"/>
            </a:pPr>
            <a:r>
              <a:rPr lang="en-US" sz="20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rPr>
              <a:t>Personalization.</a:t>
            </a:r>
          </a:p>
          <a:p>
            <a:pPr marL="285750" indent="-285750" algn="l">
              <a:lnSpc>
                <a:spcPct val="150000"/>
              </a:lnSpc>
              <a:buFont typeface="Wingdings" panose="05000000000000000000" pitchFamily="2" charset="2"/>
              <a:buChar char="à"/>
            </a:pPr>
            <a:r>
              <a:rPr lang="en-US" sz="20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rPr>
              <a:t>Adaptive Learning.</a:t>
            </a:r>
          </a:p>
          <a:p>
            <a:pPr marL="285750" indent="-285750" algn="l">
              <a:lnSpc>
                <a:spcPct val="150000"/>
              </a:lnSpc>
              <a:buFont typeface="Wingdings" panose="05000000000000000000" pitchFamily="2" charset="2"/>
              <a:buChar char="à"/>
            </a:pPr>
            <a:r>
              <a:rPr lang="en-US" sz="20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rPr>
              <a:t>Efficient Task Execution.</a:t>
            </a:r>
          </a:p>
          <a:p>
            <a:pPr marL="285750" indent="-285750" algn="l">
              <a:lnSpc>
                <a:spcPct val="150000"/>
              </a:lnSpc>
              <a:buFont typeface="Wingdings" panose="05000000000000000000" pitchFamily="2" charset="2"/>
              <a:buChar char="à"/>
            </a:pPr>
            <a:r>
              <a:rPr lang="en-US" sz="20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rPr>
              <a:t>Flexibility and Adaptability.</a:t>
            </a:r>
          </a:p>
        </p:txBody>
      </p:sp>
    </p:spTree>
    <p:extLst>
      <p:ext uri="{BB962C8B-B14F-4D97-AF65-F5344CB8AC3E}">
        <p14:creationId xmlns:p14="http://schemas.microsoft.com/office/powerpoint/2010/main" val="2451567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A0B843-BBC8-E475-C011-8718D6F65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038971" y="145789"/>
            <a:ext cx="9144000" cy="881697"/>
          </a:xfrm>
        </p:spPr>
        <p:txBody>
          <a:bodyPr>
            <a:normAutofit fontScale="90000"/>
          </a:bodyPr>
          <a:lstStyle/>
          <a:p>
            <a:r>
              <a:rPr lang="en-US" u="sng" dirty="0">
                <a:solidFill>
                  <a:schemeClr val="bg1"/>
                </a:solidFill>
                <a:latin typeface="+mn-lt"/>
              </a:rPr>
              <a:t>CONCLUSION</a:t>
            </a:r>
          </a:p>
        </p:txBody>
      </p:sp>
      <p:sp>
        <p:nvSpPr>
          <p:cNvPr id="3" name="Subtitle 2"/>
          <p:cNvSpPr>
            <a:spLocks noGrp="1"/>
          </p:cNvSpPr>
          <p:nvPr>
            <p:ph type="subTitle" idx="1"/>
          </p:nvPr>
        </p:nvSpPr>
        <p:spPr>
          <a:xfrm>
            <a:off x="0" y="1333254"/>
            <a:ext cx="12192000" cy="5524746"/>
          </a:xfrm>
        </p:spPr>
        <p:style>
          <a:lnRef idx="1">
            <a:schemeClr val="dk1"/>
          </a:lnRef>
          <a:fillRef idx="0">
            <a:schemeClr val="dk1"/>
          </a:fillRef>
          <a:effectRef idx="0">
            <a:schemeClr val="dk1"/>
          </a:effectRef>
          <a:fontRef idx="minor">
            <a:schemeClr val="tx1"/>
          </a:fontRef>
        </p:style>
        <p:txBody>
          <a:bodyPr>
            <a:normAutofit/>
          </a:bodyPr>
          <a:lstStyle/>
          <a:p>
            <a:pPr algn="l">
              <a:lnSpc>
                <a:spcPct val="150000"/>
              </a:lnSpc>
            </a:pPr>
            <a:endParaRPr lang="en-US" sz="1800" dirty="0">
              <a:solidFill>
                <a:schemeClr val="bg1"/>
              </a:solidFill>
              <a:sym typeface="Wingdings" panose="05000000000000000000" pitchFamily="2" charset="2"/>
            </a:endParaRPr>
          </a:p>
          <a:p>
            <a:pPr algn="l">
              <a:lnSpc>
                <a:spcPct val="150000"/>
              </a:lnSpc>
            </a:pPr>
            <a:r>
              <a:rPr lang="en-US" sz="1800" dirty="0">
                <a:solidFill>
                  <a:schemeClr val="bg1"/>
                </a:solidFill>
                <a:sym typeface="Wingdings" panose="05000000000000000000" pitchFamily="2" charset="2"/>
              </a:rPr>
              <a:t></a:t>
            </a:r>
            <a:r>
              <a:rPr lang="en-IN" sz="2000" b="1" kern="100" dirty="0">
                <a:solidFill>
                  <a:schemeClr val="bg1"/>
                </a:solidFill>
                <a:ea typeface="Calibri" panose="020F0502020204030204" pitchFamily="34" charset="0"/>
                <a:cs typeface="Times New Roman" panose="02020603050405020304" pitchFamily="18" charset="0"/>
              </a:rPr>
              <a:t>Assistant represents a significant advancement in human-computer interaction.</a:t>
            </a:r>
            <a:br>
              <a:rPr lang="en-IN" sz="2000" b="1" kern="100" dirty="0">
                <a:solidFill>
                  <a:schemeClr val="bg1"/>
                </a:solidFill>
                <a:ea typeface="Calibri" panose="020F0502020204030204" pitchFamily="34" charset="0"/>
                <a:cs typeface="Times New Roman" panose="02020603050405020304" pitchFamily="18" charset="0"/>
              </a:rPr>
            </a:br>
            <a:r>
              <a:rPr lang="en-IN" sz="20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rPr>
              <a:t> </a:t>
            </a:r>
            <a:r>
              <a:rPr lang="en-US" sz="2000" b="1" kern="100" dirty="0">
                <a:solidFill>
                  <a:schemeClr val="bg1"/>
                </a:solidFill>
                <a:ea typeface="Calibri" panose="020F0502020204030204" pitchFamily="34" charset="0"/>
                <a:cs typeface="Times New Roman" panose="02020603050405020304" pitchFamily="18" charset="0"/>
              </a:rPr>
              <a:t>By combining speech recognition, natural language understanding, and customized voice synthesis, we have created a personalized and intuitive user experience.</a:t>
            </a:r>
          </a:p>
          <a:p>
            <a:pPr algn="l">
              <a:lnSpc>
                <a:spcPct val="150000"/>
              </a:lnSpc>
            </a:pPr>
            <a:r>
              <a:rPr lang="en-US" sz="20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rPr>
              <a:t></a:t>
            </a:r>
            <a:r>
              <a:rPr lang="en-US" sz="2000" b="1" kern="100" dirty="0">
                <a:solidFill>
                  <a:schemeClr val="bg1"/>
                </a:solidFill>
                <a:ea typeface="Calibri" panose="020F0502020204030204" pitchFamily="34" charset="0"/>
                <a:cs typeface="Times New Roman" panose="02020603050405020304" pitchFamily="18" charset="0"/>
              </a:rPr>
              <a:t>The integration of PlayHT for voice synthesis has allowed us to offer users the ability to customize their assistant's voice characteristics, enhancing engagement and user satisfaction.</a:t>
            </a:r>
          </a:p>
          <a:p>
            <a:pPr algn="l">
              <a:lnSpc>
                <a:spcPct val="150000"/>
              </a:lnSpc>
            </a:pPr>
            <a:r>
              <a:rPr lang="en-US" sz="20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rPr>
              <a:t></a:t>
            </a:r>
            <a:r>
              <a:rPr lang="en-US" sz="2000" b="1" kern="100" dirty="0">
                <a:solidFill>
                  <a:schemeClr val="bg1"/>
                </a:solidFill>
                <a:ea typeface="Calibri" panose="020F0502020204030204" pitchFamily="34" charset="0"/>
                <a:cs typeface="Times New Roman" panose="02020603050405020304" pitchFamily="18" charset="0"/>
              </a:rPr>
              <a:t>Moving forward, we will continue to iterate and improve our AI assistant based on user feedback and emerging technologies.</a:t>
            </a:r>
          </a:p>
          <a:p>
            <a:pPr marL="285750" indent="-285750" algn="l">
              <a:lnSpc>
                <a:spcPct val="150000"/>
              </a:lnSpc>
              <a:buFont typeface="Wingdings" panose="05000000000000000000" pitchFamily="2" charset="2"/>
              <a:buChar char="à"/>
            </a:pPr>
            <a:endParaRPr lang="en-US" sz="1800" dirty="0">
              <a:solidFill>
                <a:schemeClr val="bg1"/>
              </a:solidFill>
              <a:sym typeface="Wingdings" panose="05000000000000000000" pitchFamily="2" charset="2"/>
            </a:endParaRPr>
          </a:p>
          <a:p>
            <a:pPr algn="l">
              <a:lnSpc>
                <a:spcPct val="150000"/>
              </a:lnSpc>
            </a:pPr>
            <a:endParaRPr lang="en-US" sz="1800" b="1" kern="100" dirty="0">
              <a:solidFill>
                <a:schemeClr val="bg1"/>
              </a:solidFill>
              <a:effectLst/>
              <a:ea typeface="Calibri" panose="020F0502020204030204" pitchFamily="34" charset="0"/>
              <a:cs typeface="Times New Roman" panose="02020603050405020304" pitchFamily="18" charset="0"/>
            </a:endParaRPr>
          </a:p>
          <a:p>
            <a:pPr algn="l">
              <a:lnSpc>
                <a:spcPct val="150000"/>
              </a:lnSpc>
            </a:pPr>
            <a:endParaRPr lang="en-US" sz="1800" b="1" kern="100" dirty="0">
              <a:solidFill>
                <a:schemeClr val="bg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20974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5BB0C66-C151-D08B-E707-22798AEC06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038971" y="145789"/>
            <a:ext cx="9144000" cy="881697"/>
          </a:xfrm>
        </p:spPr>
        <p:txBody>
          <a:bodyPr>
            <a:normAutofit fontScale="90000"/>
          </a:bodyPr>
          <a:lstStyle/>
          <a:p>
            <a:r>
              <a:rPr lang="en-US" u="sng" dirty="0">
                <a:solidFill>
                  <a:schemeClr val="bg1"/>
                </a:solidFill>
                <a:latin typeface="+mn-lt"/>
              </a:rPr>
              <a:t>REFERENCE</a:t>
            </a:r>
          </a:p>
        </p:txBody>
      </p:sp>
      <p:sp>
        <p:nvSpPr>
          <p:cNvPr id="3" name="Subtitle 2"/>
          <p:cNvSpPr>
            <a:spLocks noGrp="1"/>
          </p:cNvSpPr>
          <p:nvPr>
            <p:ph type="subTitle" idx="1"/>
          </p:nvPr>
        </p:nvSpPr>
        <p:spPr>
          <a:xfrm>
            <a:off x="0" y="1178560"/>
            <a:ext cx="12192000" cy="5679440"/>
          </a:xfrm>
        </p:spPr>
        <p:txBody>
          <a:bodyPr>
            <a:normAutofit lnSpcReduction="10000"/>
          </a:bodyPr>
          <a:lstStyle/>
          <a:p>
            <a:pPr marL="457200" indent="-457200" algn="l">
              <a:buFont typeface="Arial" panose="020B0604020202020204" pitchFamily="34" charset="0"/>
              <a:buAutoNum type="arabicPeriod"/>
            </a:pPr>
            <a:r>
              <a:rPr lang="en-IN" sz="2400" dirty="0">
                <a:solidFill>
                  <a:schemeClr val="bg1"/>
                </a:solidFill>
              </a:rPr>
              <a:t>Voice assistant using AI </a:t>
            </a:r>
            <a:r>
              <a:rPr lang="en-IN" dirty="0">
                <a:solidFill>
                  <a:schemeClr val="bg1"/>
                </a:solidFill>
              </a:rPr>
              <a:t>- </a:t>
            </a:r>
            <a:r>
              <a:rPr lang="en-IN" sz="2400" dirty="0">
                <a:solidFill>
                  <a:schemeClr val="bg1"/>
                </a:solidFill>
              </a:rPr>
              <a:t>Mr. Abishek K</a:t>
            </a:r>
            <a:r>
              <a:rPr lang="en-IN" dirty="0">
                <a:solidFill>
                  <a:schemeClr val="bg1"/>
                </a:solidFill>
              </a:rPr>
              <a:t> &amp; Published in IEEE AUG </a:t>
            </a:r>
            <a:r>
              <a:rPr lang="en-US" sz="2400" dirty="0">
                <a:solidFill>
                  <a:schemeClr val="bg1"/>
                </a:solidFill>
              </a:rPr>
              <a:t>2022</a:t>
            </a:r>
            <a:r>
              <a:rPr lang="en-IN" dirty="0">
                <a:solidFill>
                  <a:schemeClr val="bg1"/>
                </a:solidFill>
              </a:rPr>
              <a:t> </a:t>
            </a:r>
          </a:p>
          <a:p>
            <a:pPr marL="457200" indent="-457200" algn="l">
              <a:buAutoNum type="arabicPeriod"/>
            </a:pPr>
            <a:endParaRPr lang="en-IN" dirty="0">
              <a:solidFill>
                <a:schemeClr val="bg1"/>
              </a:solidFill>
            </a:endParaRPr>
          </a:p>
          <a:p>
            <a:pPr marL="457200" indent="-457200" algn="l">
              <a:buFont typeface="Arial" panose="020B0604020202020204" pitchFamily="34" charset="0"/>
              <a:buAutoNum type="arabicPeriod"/>
            </a:pPr>
            <a:r>
              <a:rPr lang="en-US" sz="2400" dirty="0">
                <a:solidFill>
                  <a:schemeClr val="bg1"/>
                </a:solidFill>
              </a:rPr>
              <a:t>Voice assistant: A Systematic Literature survey</a:t>
            </a:r>
            <a:r>
              <a:rPr lang="en-IN" dirty="0">
                <a:solidFill>
                  <a:schemeClr val="bg1"/>
                </a:solidFill>
              </a:rPr>
              <a:t> A Survey – </a:t>
            </a:r>
            <a:r>
              <a:rPr lang="en-US" sz="2400" dirty="0">
                <a:solidFill>
                  <a:schemeClr val="bg1"/>
                </a:solidFill>
              </a:rPr>
              <a:t>Prof Pooja Darda</a:t>
            </a:r>
            <a:r>
              <a:rPr lang="en-US" dirty="0">
                <a:solidFill>
                  <a:schemeClr val="bg1"/>
                </a:solidFill>
              </a:rPr>
              <a:t>, </a:t>
            </a:r>
            <a:r>
              <a:rPr lang="en-IN" sz="2400" dirty="0">
                <a:solidFill>
                  <a:schemeClr val="bg1"/>
                </a:solidFill>
              </a:rPr>
              <a:t>Dr. R. M. Chitnis</a:t>
            </a:r>
            <a:r>
              <a:rPr lang="en-IN" dirty="0">
                <a:solidFill>
                  <a:schemeClr val="bg1"/>
                </a:solidFill>
              </a:rPr>
              <a:t> &amp; Published In IEEE April 2022. </a:t>
            </a:r>
          </a:p>
          <a:p>
            <a:pPr marL="457200" indent="-457200" algn="l">
              <a:buAutoNum type="arabicPeriod"/>
            </a:pPr>
            <a:endParaRPr lang="en-IN" dirty="0">
              <a:solidFill>
                <a:schemeClr val="bg1"/>
              </a:solidFill>
            </a:endParaRPr>
          </a:p>
          <a:p>
            <a:pPr marL="457200" indent="-457200" algn="l">
              <a:buAutoNum type="arabicPeriod"/>
            </a:pPr>
            <a:r>
              <a:rPr lang="en-IN" dirty="0">
                <a:solidFill>
                  <a:schemeClr val="bg1"/>
                </a:solidFill>
              </a:rPr>
              <a:t>AI ARTIFICIALLY INTELLIGENT COLLEGE ORIENTED VIRTUAL ASSISTANT - Vishmita Yashwant Shetty, Nikhil Uday Polekar, SandipanUtpal Das, Prof. Suvarna Pansambal &amp; Published in IEEE June- 2020 </a:t>
            </a:r>
          </a:p>
          <a:p>
            <a:pPr marL="457200" indent="-457200" algn="l">
              <a:buAutoNum type="arabicPeriod"/>
            </a:pPr>
            <a:endParaRPr lang="en-IN" dirty="0">
              <a:solidFill>
                <a:schemeClr val="bg1"/>
              </a:solidFill>
            </a:endParaRPr>
          </a:p>
          <a:p>
            <a:pPr marL="457200" indent="-457200" algn="l">
              <a:buAutoNum type="arabicPeriod"/>
            </a:pPr>
            <a:r>
              <a:rPr lang="en-IN" dirty="0">
                <a:solidFill>
                  <a:schemeClr val="bg1"/>
                </a:solidFill>
              </a:rPr>
              <a:t>TOWARD A VIRTUAL VULNARABLE USERS : DESIGNING CAREFULL INTERACTION - Ramin Yaghoubzadeh, Stefan Kopp IEEE JUL-2012</a:t>
            </a:r>
          </a:p>
          <a:p>
            <a:pPr marL="457200" indent="-457200" algn="l">
              <a:buAutoNum type="arabicPeriod"/>
            </a:pPr>
            <a:endParaRPr lang="en-IN" dirty="0">
              <a:solidFill>
                <a:schemeClr val="bg1"/>
              </a:solidFill>
            </a:endParaRPr>
          </a:p>
          <a:p>
            <a:pPr marL="457200" indent="-457200" algn="l">
              <a:buAutoNum type="arabicPeriod"/>
            </a:pPr>
            <a:r>
              <a:rPr lang="en-IN" dirty="0">
                <a:solidFill>
                  <a:schemeClr val="bg1"/>
                </a:solidFill>
              </a:rPr>
              <a:t>Designing personalized prompts for a virtual assistant to support elderly care home residents - Alexandra König, Aarti Malhotra, Jesse Hoey &amp; Published in IEEE OCT 2010</a:t>
            </a:r>
            <a:endParaRPr lang="en-US" dirty="0">
              <a:solidFill>
                <a:schemeClr val="bg1"/>
              </a:solidFill>
            </a:endParaRPr>
          </a:p>
        </p:txBody>
      </p:sp>
    </p:spTree>
    <p:extLst>
      <p:ext uri="{BB962C8B-B14F-4D97-AF65-F5344CB8AC3E}">
        <p14:creationId xmlns:p14="http://schemas.microsoft.com/office/powerpoint/2010/main" val="3552302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5F38B60-1C1C-C3DE-6BFB-8F3529882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075649" y="3161189"/>
            <a:ext cx="9144000" cy="881697"/>
          </a:xfrm>
          <a:effectLst>
            <a:innerShdw blurRad="63500" dist="50800" dir="13500000">
              <a:prstClr val="black">
                <a:alpha val="50000"/>
              </a:prstClr>
            </a:innerShdw>
          </a:effectLst>
        </p:spPr>
        <p:txBody>
          <a:bodyPr>
            <a:normAutofit fontScale="90000"/>
          </a:bodyPr>
          <a:lstStyle/>
          <a:p>
            <a:r>
              <a:rPr lang="en-US" b="1" dirty="0">
                <a:solidFill>
                  <a:schemeClr val="bg1"/>
                </a:solidFill>
                <a:effectLst>
                  <a:glow rad="228600">
                    <a:schemeClr val="accent2">
                      <a:satMod val="175000"/>
                      <a:alpha val="40000"/>
                    </a:schemeClr>
                  </a:glow>
                  <a:outerShdw blurRad="38100" dist="38100" dir="2700000" algn="tl">
                    <a:srgbClr val="000000">
                      <a:alpha val="43137"/>
                    </a:srgbClr>
                  </a:outerShdw>
                </a:effectLst>
                <a:latin typeface="+mn-lt"/>
              </a:rPr>
              <a:t>THANK YOU</a:t>
            </a:r>
          </a:p>
        </p:txBody>
      </p:sp>
      <p:sp>
        <p:nvSpPr>
          <p:cNvPr id="5" name="Subtitle 4">
            <a:extLst>
              <a:ext uri="{FF2B5EF4-FFF2-40B4-BE49-F238E27FC236}">
                <a16:creationId xmlns:a16="http://schemas.microsoft.com/office/drawing/2014/main" id="{8A227F7D-7395-C186-D581-9A0B85534846}"/>
              </a:ext>
            </a:extLst>
          </p:cNvPr>
          <p:cNvSpPr>
            <a:spLocks noGrp="1"/>
          </p:cNvSpPr>
          <p:nvPr>
            <p:ph type="subTitle" idx="1"/>
          </p:nvPr>
        </p:nvSpPr>
        <p:spPr/>
        <p:txBody>
          <a:bodyPr/>
          <a:lstStyle/>
          <a:p>
            <a:r>
              <a:rPr lang="en-IN" dirty="0"/>
              <a:t> </a:t>
            </a:r>
          </a:p>
        </p:txBody>
      </p:sp>
    </p:spTree>
    <p:extLst>
      <p:ext uri="{BB962C8B-B14F-4D97-AF65-F5344CB8AC3E}">
        <p14:creationId xmlns:p14="http://schemas.microsoft.com/office/powerpoint/2010/main" val="3518389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0BC9D2-D561-DE97-E2B7-7D8DC31E9C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524000" y="296863"/>
            <a:ext cx="9144000" cy="881697"/>
          </a:xfrm>
        </p:spPr>
        <p:txBody>
          <a:bodyPr>
            <a:normAutofit fontScale="90000"/>
          </a:bodyPr>
          <a:lstStyle/>
          <a:p>
            <a:r>
              <a:rPr lang="en-US" u="sng" dirty="0">
                <a:solidFill>
                  <a:schemeClr val="bg1"/>
                </a:solidFill>
                <a:latin typeface="+mn-lt"/>
              </a:rPr>
              <a:t>INTRODUCTION</a:t>
            </a:r>
          </a:p>
        </p:txBody>
      </p:sp>
      <p:sp>
        <p:nvSpPr>
          <p:cNvPr id="3" name="Subtitle 2"/>
          <p:cNvSpPr>
            <a:spLocks noGrp="1"/>
          </p:cNvSpPr>
          <p:nvPr>
            <p:ph type="subTitle" idx="1"/>
          </p:nvPr>
        </p:nvSpPr>
        <p:spPr>
          <a:xfrm>
            <a:off x="0" y="1178560"/>
            <a:ext cx="12192000" cy="5679440"/>
          </a:xfrm>
        </p:spPr>
        <p:txBody>
          <a:bodyPr>
            <a:normAutofit/>
          </a:bodyPr>
          <a:lstStyle/>
          <a:p>
            <a:pPr marL="342900" indent="-342900" algn="just">
              <a:lnSpc>
                <a:spcPct val="100000"/>
              </a:lnSpc>
              <a:buFont typeface="Wingdings" panose="05000000000000000000" pitchFamily="2" charset="2"/>
              <a:buChar char="à"/>
            </a:pPr>
            <a:r>
              <a:rPr lang="en-US" sz="2000" b="1" kern="100" dirty="0">
                <a:solidFill>
                  <a:schemeClr val="bg1"/>
                </a:solidFill>
                <a:ea typeface="Calibri" panose="020F0502020204030204" pitchFamily="34" charset="0"/>
                <a:cs typeface="Times New Roman" panose="02020603050405020304" pitchFamily="18" charset="0"/>
              </a:rPr>
              <a:t>In today’s digital era AI assistants have become integral to our daily lives</a:t>
            </a:r>
          </a:p>
          <a:p>
            <a:pPr marL="342900" indent="-342900" algn="just">
              <a:lnSpc>
                <a:spcPct val="100000"/>
              </a:lnSpc>
              <a:buFont typeface="Wingdings" panose="05000000000000000000" pitchFamily="2" charset="2"/>
              <a:buChar char="à"/>
            </a:pPr>
            <a:r>
              <a:rPr lang="en-IN" sz="2000" b="1" kern="100" dirty="0">
                <a:solidFill>
                  <a:schemeClr val="bg1"/>
                </a:solidFill>
                <a:ea typeface="Calibri" panose="020F0502020204030204" pitchFamily="34" charset="0"/>
                <a:cs typeface="Times New Roman" panose="02020603050405020304" pitchFamily="18" charset="0"/>
              </a:rPr>
              <a:t>Streamlining tasks and interactions.</a:t>
            </a:r>
            <a:endParaRPr lang="en-US" sz="2000" b="1" kern="100" dirty="0">
              <a:solidFill>
                <a:schemeClr val="bg1"/>
              </a:solidFill>
              <a:ea typeface="Calibri" panose="020F0502020204030204" pitchFamily="34" charset="0"/>
              <a:cs typeface="Times New Roman" panose="02020603050405020304" pitchFamily="18" charset="0"/>
            </a:endParaRPr>
          </a:p>
          <a:p>
            <a:pPr marL="342900" indent="-342900" algn="just">
              <a:lnSpc>
                <a:spcPct val="100000"/>
              </a:lnSpc>
              <a:buFont typeface="Wingdings" panose="05000000000000000000" pitchFamily="2" charset="2"/>
              <a:buChar char="à"/>
            </a:pPr>
            <a:r>
              <a:rPr lang="en-US" sz="2000" b="1" kern="100" dirty="0">
                <a:solidFill>
                  <a:schemeClr val="bg1"/>
                </a:solidFill>
                <a:ea typeface="Calibri" panose="020F0502020204030204" pitchFamily="34" charset="0"/>
                <a:cs typeface="Times New Roman" panose="02020603050405020304" pitchFamily="18" charset="0"/>
              </a:rPr>
              <a:t>Our project focuses on advancing AI assistants by introducing customizable voice-based interactions.</a:t>
            </a:r>
          </a:p>
          <a:p>
            <a:pPr marL="342900" indent="-342900" algn="just">
              <a:lnSpc>
                <a:spcPct val="100000"/>
              </a:lnSpc>
              <a:buFont typeface="Wingdings" panose="05000000000000000000" pitchFamily="2" charset="2"/>
              <a:buChar char="à"/>
            </a:pPr>
            <a:r>
              <a:rPr lang="en-US" sz="2000" b="1" kern="100" dirty="0">
                <a:solidFill>
                  <a:schemeClr val="bg1"/>
                </a:solidFill>
                <a:ea typeface="Calibri" panose="020F0502020204030204" pitchFamily="34" charset="0"/>
                <a:cs typeface="Times New Roman" panose="02020603050405020304" pitchFamily="18" charset="0"/>
              </a:rPr>
              <a:t>We aim to enhance human-computer interaction(HCI).</a:t>
            </a:r>
          </a:p>
          <a:p>
            <a:pPr marL="342900" indent="-342900" algn="just">
              <a:lnSpc>
                <a:spcPct val="100000"/>
              </a:lnSpc>
              <a:buFont typeface="Wingdings" panose="05000000000000000000" pitchFamily="2" charset="2"/>
              <a:buChar char="à"/>
            </a:pPr>
            <a:r>
              <a:rPr lang="en-US" sz="2000" b="1" kern="100" dirty="0">
                <a:solidFill>
                  <a:schemeClr val="bg1"/>
                </a:solidFill>
                <a:ea typeface="Calibri" panose="020F0502020204030204" pitchFamily="34" charset="0"/>
                <a:cs typeface="Times New Roman" panose="02020603050405020304" pitchFamily="18" charset="0"/>
              </a:rPr>
              <a:t>It is engineered to be more than just a tool it is a companion.</a:t>
            </a:r>
          </a:p>
          <a:p>
            <a:pPr marL="800100" lvl="1" indent="-342900" algn="just">
              <a:lnSpc>
                <a:spcPct val="100000"/>
              </a:lnSpc>
              <a:buFont typeface="Wingdings" panose="05000000000000000000" pitchFamily="2" charset="2"/>
              <a:buChar char="à"/>
            </a:pPr>
            <a:r>
              <a:rPr lang="en-US" b="1" kern="100" dirty="0">
                <a:solidFill>
                  <a:schemeClr val="bg1"/>
                </a:solidFill>
                <a:ea typeface="Calibri" panose="020F0502020204030204" pitchFamily="34" charset="0"/>
                <a:cs typeface="Times New Roman" panose="02020603050405020304" pitchFamily="18" charset="0"/>
              </a:rPr>
              <a:t>A source of information.</a:t>
            </a:r>
          </a:p>
          <a:p>
            <a:pPr marL="800100" lvl="1" indent="-342900" algn="just">
              <a:lnSpc>
                <a:spcPct val="100000"/>
              </a:lnSpc>
              <a:buFont typeface="Wingdings" panose="05000000000000000000" pitchFamily="2" charset="2"/>
              <a:buChar char="à"/>
            </a:pPr>
            <a:r>
              <a:rPr lang="en-US" b="1" kern="100" dirty="0">
                <a:solidFill>
                  <a:schemeClr val="bg1"/>
                </a:solidFill>
                <a:ea typeface="Calibri" panose="020F0502020204030204" pitchFamily="34" charset="0"/>
                <a:cs typeface="Times New Roman" panose="02020603050405020304" pitchFamily="18" charset="0"/>
              </a:rPr>
              <a:t>A facilitator of tasks.</a:t>
            </a:r>
          </a:p>
          <a:p>
            <a:pPr marL="800100" lvl="1" indent="-342900" algn="just">
              <a:lnSpc>
                <a:spcPct val="100000"/>
              </a:lnSpc>
              <a:buFont typeface="Wingdings" panose="05000000000000000000" pitchFamily="2" charset="2"/>
              <a:buChar char="à"/>
            </a:pPr>
            <a:r>
              <a:rPr lang="en-US" b="1" kern="100" dirty="0">
                <a:solidFill>
                  <a:schemeClr val="bg1"/>
                </a:solidFill>
                <a:ea typeface="Calibri" panose="020F0502020204030204" pitchFamily="34" charset="0"/>
                <a:cs typeface="Times New Roman" panose="02020603050405020304" pitchFamily="18" charset="0"/>
              </a:rPr>
              <a:t>A personalized aid. </a:t>
            </a:r>
          </a:p>
          <a:p>
            <a:pPr marL="342900" indent="-342900" algn="just">
              <a:lnSpc>
                <a:spcPct val="100000"/>
              </a:lnSpc>
              <a:buFont typeface="Wingdings" panose="05000000000000000000" pitchFamily="2" charset="2"/>
              <a:buChar char="à"/>
            </a:pPr>
            <a:r>
              <a:rPr lang="en-US" sz="2000" b="1" kern="100" dirty="0">
                <a:solidFill>
                  <a:schemeClr val="bg1"/>
                </a:solidFill>
                <a:ea typeface="Calibri" panose="020F0502020204030204" pitchFamily="34" charset="0"/>
                <a:cs typeface="Times New Roman" panose="02020603050405020304" pitchFamily="18" charset="0"/>
              </a:rPr>
              <a:t>Whether you encounter them on your.</a:t>
            </a:r>
          </a:p>
          <a:p>
            <a:pPr marL="800100" lvl="1" indent="-342900" algn="just">
              <a:lnSpc>
                <a:spcPct val="100000"/>
              </a:lnSpc>
              <a:buFont typeface="Wingdings" panose="05000000000000000000" pitchFamily="2" charset="2"/>
              <a:buChar char="à"/>
            </a:pPr>
            <a:r>
              <a:rPr lang="en-US" b="1" kern="100" dirty="0">
                <a:solidFill>
                  <a:schemeClr val="bg1"/>
                </a:solidFill>
                <a:ea typeface="Calibri" panose="020F0502020204030204" pitchFamily="34" charset="0"/>
                <a:cs typeface="Times New Roman" panose="02020603050405020304" pitchFamily="18" charset="0"/>
              </a:rPr>
              <a:t>Smartphone.</a:t>
            </a:r>
          </a:p>
          <a:p>
            <a:pPr marL="800100" lvl="1" indent="-342900" algn="just">
              <a:lnSpc>
                <a:spcPct val="100000"/>
              </a:lnSpc>
              <a:buFont typeface="Wingdings" panose="05000000000000000000" pitchFamily="2" charset="2"/>
              <a:buChar char="à"/>
            </a:pPr>
            <a:r>
              <a:rPr lang="en-US" b="1" kern="100" dirty="0">
                <a:solidFill>
                  <a:schemeClr val="bg1"/>
                </a:solidFill>
                <a:ea typeface="Calibri" panose="020F0502020204030204" pitchFamily="34" charset="0"/>
                <a:cs typeface="Times New Roman" panose="02020603050405020304" pitchFamily="18" charset="0"/>
              </a:rPr>
              <a:t>Smart speaker .</a:t>
            </a:r>
          </a:p>
          <a:p>
            <a:pPr marL="800100" lvl="1" indent="-342900" algn="just">
              <a:lnSpc>
                <a:spcPct val="100000"/>
              </a:lnSpc>
              <a:buFont typeface="Wingdings" panose="05000000000000000000" pitchFamily="2" charset="2"/>
              <a:buChar char="à"/>
            </a:pPr>
            <a:r>
              <a:rPr lang="en-US" b="1" kern="100" dirty="0">
                <a:solidFill>
                  <a:schemeClr val="bg1"/>
                </a:solidFill>
                <a:ea typeface="Calibri" panose="020F0502020204030204" pitchFamily="34" charset="0"/>
                <a:cs typeface="Times New Roman" panose="02020603050405020304" pitchFamily="18" charset="0"/>
              </a:rPr>
              <a:t>Other connected devices.</a:t>
            </a:r>
          </a:p>
          <a:p>
            <a:pPr marL="342900" indent="-342900" algn="just">
              <a:lnSpc>
                <a:spcPct val="100000"/>
              </a:lnSpc>
              <a:buFont typeface="Wingdings" panose="05000000000000000000" pitchFamily="2" charset="2"/>
              <a:buChar char="à"/>
            </a:pPr>
            <a:r>
              <a:rPr lang="en-US" sz="2000" b="1" kern="100" dirty="0">
                <a:solidFill>
                  <a:schemeClr val="bg1"/>
                </a:solidFill>
                <a:ea typeface="Calibri" panose="020F0502020204030204" pitchFamily="34" charset="0"/>
                <a:cs typeface="Times New Roman" panose="02020603050405020304" pitchFamily="18" charset="0"/>
              </a:rPr>
              <a:t>These virtual assistants have become integral to our daily routines, transforming how we perform tasks, access information, and connect with the digital world.</a:t>
            </a:r>
          </a:p>
          <a:p>
            <a:pPr marL="342900" indent="-342900" algn="just">
              <a:lnSpc>
                <a:spcPct val="100000"/>
              </a:lnSpc>
              <a:buFont typeface="Wingdings" panose="05000000000000000000" pitchFamily="2" charset="2"/>
              <a:buChar char="à"/>
            </a:pPr>
            <a:endParaRPr lang="en-US" b="1" dirty="0">
              <a:solidFill>
                <a:schemeClr val="bg1"/>
              </a:solidFill>
            </a:endParaRPr>
          </a:p>
        </p:txBody>
      </p:sp>
    </p:spTree>
    <p:extLst>
      <p:ext uri="{BB962C8B-B14F-4D97-AF65-F5344CB8AC3E}">
        <p14:creationId xmlns:p14="http://schemas.microsoft.com/office/powerpoint/2010/main" val="3639917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D904BEE-68DE-14D5-7914-F38DCCD29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038971" y="145789"/>
            <a:ext cx="9144000" cy="881697"/>
          </a:xfrm>
        </p:spPr>
        <p:txBody>
          <a:bodyPr>
            <a:normAutofit fontScale="90000"/>
          </a:bodyPr>
          <a:lstStyle/>
          <a:p>
            <a:r>
              <a:rPr lang="en-US" u="sng" dirty="0">
                <a:solidFill>
                  <a:schemeClr val="bg1"/>
                </a:solidFill>
                <a:latin typeface="+mn-lt"/>
              </a:rPr>
              <a:t>Existing Systems</a:t>
            </a:r>
          </a:p>
        </p:txBody>
      </p:sp>
      <p:sp>
        <p:nvSpPr>
          <p:cNvPr id="3" name="Subtitle 2"/>
          <p:cNvSpPr>
            <a:spLocks noGrp="1"/>
          </p:cNvSpPr>
          <p:nvPr>
            <p:ph type="subTitle" idx="1"/>
          </p:nvPr>
        </p:nvSpPr>
        <p:spPr>
          <a:xfrm>
            <a:off x="0" y="1178560"/>
            <a:ext cx="12192000" cy="5679440"/>
          </a:xfrm>
        </p:spPr>
        <p:txBody>
          <a:bodyPr>
            <a:normAutofit lnSpcReduction="10000"/>
          </a:bodyPr>
          <a:lstStyle/>
          <a:p>
            <a:pPr algn="just">
              <a:lnSpc>
                <a:spcPct val="100000"/>
              </a:lnSpc>
            </a:pPr>
            <a:r>
              <a:rPr lang="en-US" sz="2000" b="1" u="sng" kern="100" dirty="0">
                <a:solidFill>
                  <a:schemeClr val="bg1"/>
                </a:solidFill>
                <a:ea typeface="Calibri" panose="020F0502020204030204" pitchFamily="34" charset="0"/>
                <a:cs typeface="Times New Roman" panose="02020603050405020304" pitchFamily="18" charset="0"/>
              </a:rPr>
              <a:t>Amazon Alexa: </a:t>
            </a:r>
            <a:r>
              <a:rPr lang="en-US" sz="2000" b="1" kern="100" dirty="0">
                <a:solidFill>
                  <a:schemeClr val="bg1"/>
                </a:solidFill>
                <a:ea typeface="Calibri" panose="020F0502020204030204" pitchFamily="34" charset="0"/>
                <a:cs typeface="Times New Roman" panose="02020603050405020304" pitchFamily="18" charset="0"/>
              </a:rPr>
              <a:t>Developed by Amazon, Alexa powers the Echo series of smart speakers and a variety of other devices. Alexa is known for its extensive range of skills, allowing users to control smart home devices, play music, provide news updates, and answer questions.</a:t>
            </a:r>
          </a:p>
          <a:p>
            <a:pPr algn="just">
              <a:lnSpc>
                <a:spcPct val="100000"/>
              </a:lnSpc>
            </a:pPr>
            <a:endParaRPr lang="en-US" sz="2000" b="1" kern="100" dirty="0">
              <a:solidFill>
                <a:schemeClr val="bg1"/>
              </a:solidFill>
              <a:ea typeface="Calibri" panose="020F0502020204030204" pitchFamily="34" charset="0"/>
              <a:cs typeface="Times New Roman" panose="02020603050405020304" pitchFamily="18" charset="0"/>
            </a:endParaRPr>
          </a:p>
          <a:p>
            <a:pPr algn="just">
              <a:lnSpc>
                <a:spcPct val="100000"/>
              </a:lnSpc>
            </a:pPr>
            <a:r>
              <a:rPr lang="en-US" sz="2000" b="1" u="sng" kern="100" dirty="0">
                <a:solidFill>
                  <a:schemeClr val="bg1"/>
                </a:solidFill>
                <a:ea typeface="Calibri" panose="020F0502020204030204" pitchFamily="34" charset="0"/>
                <a:cs typeface="Times New Roman" panose="02020603050405020304" pitchFamily="18" charset="0"/>
              </a:rPr>
              <a:t>Apple Siri: </a:t>
            </a:r>
            <a:r>
              <a:rPr lang="en-US" sz="2000" b="1" kern="100" dirty="0">
                <a:solidFill>
                  <a:schemeClr val="bg1"/>
                </a:solidFill>
                <a:ea typeface="Calibri" panose="020F0502020204030204" pitchFamily="34" charset="0"/>
                <a:cs typeface="Times New Roman" panose="02020603050405020304" pitchFamily="18" charset="0"/>
              </a:rPr>
              <a:t>Siri is Apple's virtual assistant, integrated into its iOS devices, including iPhones, iPads, and Mac computers. Siri can perform tasks, provide recommendations, and answer questions based on voice commands.</a:t>
            </a:r>
          </a:p>
          <a:p>
            <a:pPr algn="just">
              <a:lnSpc>
                <a:spcPct val="100000"/>
              </a:lnSpc>
            </a:pPr>
            <a:endParaRPr lang="en-US" sz="2000" b="1" kern="100" dirty="0">
              <a:solidFill>
                <a:schemeClr val="bg1"/>
              </a:solidFill>
              <a:ea typeface="Calibri" panose="020F0502020204030204" pitchFamily="34" charset="0"/>
              <a:cs typeface="Times New Roman" panose="02020603050405020304" pitchFamily="18" charset="0"/>
            </a:endParaRPr>
          </a:p>
          <a:p>
            <a:pPr algn="just">
              <a:lnSpc>
                <a:spcPct val="100000"/>
              </a:lnSpc>
            </a:pPr>
            <a:r>
              <a:rPr lang="en-US" sz="2000" b="1" u="sng" kern="100" dirty="0">
                <a:solidFill>
                  <a:schemeClr val="bg1"/>
                </a:solidFill>
                <a:ea typeface="Calibri" panose="020F0502020204030204" pitchFamily="34" charset="0"/>
                <a:cs typeface="Times New Roman" panose="02020603050405020304" pitchFamily="18" charset="0"/>
              </a:rPr>
              <a:t>Google Assistant: </a:t>
            </a:r>
            <a:r>
              <a:rPr lang="en-US" sz="2000" b="1" kern="100" dirty="0">
                <a:solidFill>
                  <a:schemeClr val="bg1"/>
                </a:solidFill>
                <a:ea typeface="Calibri" panose="020F0502020204030204" pitchFamily="34" charset="0"/>
                <a:cs typeface="Times New Roman" panose="02020603050405020304" pitchFamily="18" charset="0"/>
              </a:rPr>
              <a:t>Google Assistant is a voice-activated virtual assistant developed by Google. It is integrated into Android devices and can be accessed through Google Home speakers. It can answer questions, control smart home devices, and perform a wide range of tasks.</a:t>
            </a:r>
          </a:p>
          <a:p>
            <a:pPr algn="just">
              <a:lnSpc>
                <a:spcPct val="100000"/>
              </a:lnSpc>
            </a:pPr>
            <a:endParaRPr lang="en-US" sz="2000" b="1" kern="100" dirty="0">
              <a:solidFill>
                <a:schemeClr val="bg1"/>
              </a:solidFill>
              <a:ea typeface="Calibri" panose="020F0502020204030204" pitchFamily="34" charset="0"/>
              <a:cs typeface="Times New Roman" panose="02020603050405020304" pitchFamily="18" charset="0"/>
            </a:endParaRPr>
          </a:p>
          <a:p>
            <a:pPr algn="just">
              <a:lnSpc>
                <a:spcPct val="100000"/>
              </a:lnSpc>
            </a:pPr>
            <a:r>
              <a:rPr lang="en-US" sz="2000" b="1" u="sng" kern="100" dirty="0">
                <a:solidFill>
                  <a:schemeClr val="bg1"/>
                </a:solidFill>
                <a:ea typeface="Calibri" panose="020F0502020204030204" pitchFamily="34" charset="0"/>
                <a:cs typeface="Times New Roman" panose="02020603050405020304" pitchFamily="18" charset="0"/>
              </a:rPr>
              <a:t>Samsung Bixby: </a:t>
            </a:r>
            <a:r>
              <a:rPr lang="en-US" sz="2000" b="1" kern="100" dirty="0">
                <a:solidFill>
                  <a:schemeClr val="bg1"/>
                </a:solidFill>
                <a:ea typeface="Calibri" panose="020F0502020204030204" pitchFamily="34" charset="0"/>
                <a:cs typeface="Times New Roman" panose="02020603050405020304" pitchFamily="18" charset="0"/>
              </a:rPr>
              <a:t>Bixby is Samsung's virtual assistant, found on Samsung smartphones and other devices. It can perform tasks, answer questions, and control compatible smart devices.</a:t>
            </a:r>
          </a:p>
          <a:p>
            <a:pPr algn="just">
              <a:lnSpc>
                <a:spcPct val="100000"/>
              </a:lnSpc>
            </a:pPr>
            <a:endParaRPr lang="en-US" sz="2000" b="1" kern="100" dirty="0">
              <a:solidFill>
                <a:schemeClr val="bg1"/>
              </a:solidFill>
              <a:ea typeface="Calibri" panose="020F0502020204030204" pitchFamily="34" charset="0"/>
              <a:cs typeface="Times New Roman" panose="02020603050405020304" pitchFamily="18" charset="0"/>
            </a:endParaRPr>
          </a:p>
          <a:p>
            <a:pPr algn="just">
              <a:lnSpc>
                <a:spcPct val="100000"/>
              </a:lnSpc>
            </a:pPr>
            <a:r>
              <a:rPr lang="en-US" sz="2000" b="1" u="sng" kern="100" dirty="0">
                <a:solidFill>
                  <a:schemeClr val="bg1"/>
                </a:solidFill>
                <a:ea typeface="Calibri" panose="020F0502020204030204" pitchFamily="34" charset="0"/>
                <a:cs typeface="Times New Roman" panose="02020603050405020304" pitchFamily="18" charset="0"/>
              </a:rPr>
              <a:t>Microsoft Cortana: </a:t>
            </a:r>
            <a:r>
              <a:rPr lang="en-US" sz="2000" b="1" kern="100" dirty="0">
                <a:solidFill>
                  <a:schemeClr val="bg1"/>
                </a:solidFill>
                <a:ea typeface="Calibri" panose="020F0502020204030204" pitchFamily="34" charset="0"/>
                <a:cs typeface="Times New Roman" panose="02020603050405020304" pitchFamily="18" charset="0"/>
              </a:rPr>
              <a:t>Cortana is Microsoft's virtual assistant, available on Windows devices and Microsoft's Office Suite. It can perform tasks, set reminders, and assist with productivity.</a:t>
            </a:r>
          </a:p>
          <a:p>
            <a:pPr algn="just">
              <a:lnSpc>
                <a:spcPct val="100000"/>
              </a:lnSpc>
            </a:pPr>
            <a:endParaRPr lang="en-US" dirty="0">
              <a:solidFill>
                <a:schemeClr val="bg1"/>
              </a:solidFill>
            </a:endParaRPr>
          </a:p>
        </p:txBody>
      </p:sp>
    </p:spTree>
    <p:extLst>
      <p:ext uri="{BB962C8B-B14F-4D97-AF65-F5344CB8AC3E}">
        <p14:creationId xmlns:p14="http://schemas.microsoft.com/office/powerpoint/2010/main" val="2123578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013342-E62F-32D6-E3D6-D8FDCA4FBF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038971" y="145789"/>
            <a:ext cx="9144000" cy="881697"/>
          </a:xfrm>
        </p:spPr>
        <p:txBody>
          <a:bodyPr>
            <a:normAutofit fontScale="90000"/>
          </a:bodyPr>
          <a:lstStyle/>
          <a:p>
            <a:r>
              <a:rPr lang="en-US" u="sng" dirty="0">
                <a:solidFill>
                  <a:schemeClr val="bg1"/>
                </a:solidFill>
                <a:latin typeface="+mn-lt"/>
              </a:rPr>
              <a:t>Proposed System</a:t>
            </a:r>
          </a:p>
        </p:txBody>
      </p:sp>
      <p:sp>
        <p:nvSpPr>
          <p:cNvPr id="3" name="Subtitle 2"/>
          <p:cNvSpPr>
            <a:spLocks noGrp="1"/>
          </p:cNvSpPr>
          <p:nvPr>
            <p:ph type="subTitle" idx="1"/>
          </p:nvPr>
        </p:nvSpPr>
        <p:spPr>
          <a:xfrm>
            <a:off x="0" y="1178560"/>
            <a:ext cx="12192000" cy="5679440"/>
          </a:xfrm>
        </p:spPr>
        <p:style>
          <a:lnRef idx="1">
            <a:schemeClr val="dk1"/>
          </a:lnRef>
          <a:fillRef idx="0">
            <a:schemeClr val="dk1"/>
          </a:fillRef>
          <a:effectRef idx="0">
            <a:schemeClr val="dk1"/>
          </a:effectRef>
          <a:fontRef idx="minor">
            <a:schemeClr val="tx1"/>
          </a:fontRef>
        </p:style>
        <p:txBody>
          <a:bodyPr>
            <a:normAutofit/>
          </a:bodyPr>
          <a:lstStyle/>
          <a:p>
            <a:pPr algn="l">
              <a:lnSpc>
                <a:spcPct val="100000"/>
              </a:lnSpc>
            </a:pPr>
            <a:r>
              <a:rPr lang="en-US" dirty="0">
                <a:solidFill>
                  <a:schemeClr val="bg1"/>
                </a:solidFill>
                <a:sym typeface="Wingdings" panose="05000000000000000000" pitchFamily="2" charset="2"/>
              </a:rPr>
              <a:t></a:t>
            </a:r>
            <a:r>
              <a:rPr lang="en-US" sz="2000" b="1" kern="100" dirty="0">
                <a:solidFill>
                  <a:schemeClr val="bg1"/>
                </a:solidFill>
                <a:ea typeface="Calibri" panose="020F0502020204030204" pitchFamily="34" charset="0"/>
                <a:cs typeface="Times New Roman" panose="02020603050405020304" pitchFamily="18" charset="0"/>
              </a:rPr>
              <a:t>The system provides Virtual assistance powered by AI, along with Natural Language Processing  (NLP) </a:t>
            </a:r>
          </a:p>
          <a:p>
            <a:pPr algn="l">
              <a:lnSpc>
                <a:spcPct val="100000"/>
              </a:lnSpc>
            </a:pPr>
            <a:r>
              <a:rPr lang="en-US" sz="20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rPr>
              <a:t> </a:t>
            </a:r>
            <a:r>
              <a:rPr lang="en-US" sz="2000" b="1" kern="100" dirty="0">
                <a:solidFill>
                  <a:schemeClr val="bg1"/>
                </a:solidFill>
                <a:ea typeface="Calibri" panose="020F0502020204030204" pitchFamily="34" charset="0"/>
                <a:cs typeface="Times New Roman" panose="02020603050405020304" pitchFamily="18" charset="0"/>
              </a:rPr>
              <a:t>The virtual assistant can be customized by the used and it provides real time feedback .</a:t>
            </a:r>
          </a:p>
          <a:p>
            <a:pPr marL="342900" indent="-342900" algn="l">
              <a:lnSpc>
                <a:spcPct val="100000"/>
              </a:lnSpc>
              <a:buFont typeface="Wingdings" panose="05000000000000000000" pitchFamily="2" charset="2"/>
              <a:buChar char="à"/>
            </a:pPr>
            <a:r>
              <a:rPr lang="en-US" sz="2000" b="1" kern="100" dirty="0">
                <a:solidFill>
                  <a:schemeClr val="bg1"/>
                </a:solidFill>
                <a:ea typeface="Calibri" panose="020F0502020204030204" pitchFamily="34" charset="0"/>
                <a:cs typeface="Times New Roman" panose="02020603050405020304" pitchFamily="18" charset="0"/>
              </a:rPr>
              <a:t>It can aid us in making our everyday task easier and convenient </a:t>
            </a:r>
          </a:p>
          <a:p>
            <a:pPr marL="342900" indent="-342900" algn="l">
              <a:lnSpc>
                <a:spcPct val="100000"/>
              </a:lnSpc>
              <a:buFont typeface="Wingdings" panose="05000000000000000000" pitchFamily="2" charset="2"/>
              <a:buChar char="à"/>
            </a:pPr>
            <a:r>
              <a:rPr lang="en-US" sz="2000" b="1" kern="100" dirty="0">
                <a:solidFill>
                  <a:schemeClr val="bg1"/>
                </a:solidFill>
                <a:ea typeface="Calibri" panose="020F0502020204030204" pitchFamily="34" charset="0"/>
                <a:cs typeface="Times New Roman" panose="02020603050405020304" pitchFamily="18" charset="0"/>
              </a:rPr>
              <a:t>The AI algorithm is the backbone of the virtual assistant . The virtual assistant could be contained in a smart speaker and AR/VR goggles</a:t>
            </a:r>
          </a:p>
          <a:p>
            <a:pPr algn="l"/>
            <a:r>
              <a:rPr lang="en-US" dirty="0">
                <a:solidFill>
                  <a:schemeClr val="bg1"/>
                </a:solidFill>
              </a:rPr>
              <a:t>					</a:t>
            </a:r>
            <a:r>
              <a:rPr lang="en-US" sz="20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rPr>
              <a:t> User Interface</a:t>
            </a:r>
          </a:p>
          <a:p>
            <a:pPr algn="l"/>
            <a:r>
              <a:rPr lang="en-US" sz="20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rPr>
              <a:t>					 Text Recognition module</a:t>
            </a:r>
          </a:p>
          <a:p>
            <a:pPr algn="l"/>
            <a:r>
              <a:rPr lang="en-US" sz="2000" b="1" kern="100" dirty="0">
                <a:solidFill>
                  <a:schemeClr val="bg1"/>
                </a:solidFill>
                <a:ea typeface="Calibri" panose="020F0502020204030204" pitchFamily="34" charset="0"/>
                <a:cs typeface="Times New Roman" panose="02020603050405020304" pitchFamily="18" charset="0"/>
              </a:rPr>
              <a:t>System Architecture </a:t>
            </a:r>
            <a:r>
              <a:rPr lang="en-US" sz="20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rPr>
              <a:t>			 Natural Language Processing (NLP)</a:t>
            </a:r>
            <a:r>
              <a:rPr lang="en-US" sz="2000" b="1" kern="100" dirty="0">
                <a:solidFill>
                  <a:schemeClr val="bg1"/>
                </a:solidFill>
                <a:ea typeface="Calibri" panose="020F0502020204030204" pitchFamily="34" charset="0"/>
                <a:cs typeface="Times New Roman" panose="02020603050405020304" pitchFamily="18" charset="0"/>
              </a:rPr>
              <a:t>		</a:t>
            </a:r>
          </a:p>
          <a:p>
            <a:pPr algn="l"/>
            <a:r>
              <a:rPr lang="en-US" sz="2000" b="1" kern="100" dirty="0">
                <a:solidFill>
                  <a:schemeClr val="bg1"/>
                </a:solidFill>
                <a:ea typeface="Calibri" panose="020F0502020204030204" pitchFamily="34" charset="0"/>
                <a:cs typeface="Times New Roman" panose="02020603050405020304" pitchFamily="18" charset="0"/>
              </a:rPr>
              <a:t>					</a:t>
            </a:r>
            <a:r>
              <a:rPr lang="en-US" sz="20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rPr>
              <a:t> database</a:t>
            </a:r>
          </a:p>
          <a:p>
            <a:pPr algn="l"/>
            <a:r>
              <a:rPr lang="en-US" sz="20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rPr>
              <a:t>					 External Services</a:t>
            </a:r>
          </a:p>
          <a:p>
            <a:pPr algn="l"/>
            <a:r>
              <a:rPr lang="en-US" sz="2000" b="1" kern="100" dirty="0">
                <a:solidFill>
                  <a:schemeClr val="bg1"/>
                </a:solidFill>
                <a:ea typeface="Calibri" panose="020F0502020204030204" pitchFamily="34" charset="0"/>
                <a:cs typeface="Times New Roman" panose="02020603050405020304" pitchFamily="18" charset="0"/>
                <a:sym typeface="Wingdings" panose="05000000000000000000" pitchFamily="2" charset="2"/>
              </a:rPr>
              <a:t>					 Security and Privacy Layer</a:t>
            </a:r>
            <a:endParaRPr lang="en-US" sz="2000" b="1" kern="100" dirty="0">
              <a:solidFill>
                <a:schemeClr val="bg1"/>
              </a:solidFill>
              <a:ea typeface="Calibri" panose="020F0502020204030204" pitchFamily="34" charset="0"/>
              <a:cs typeface="Times New Roman" panose="02020603050405020304" pitchFamily="18" charset="0"/>
            </a:endParaRPr>
          </a:p>
        </p:txBody>
      </p:sp>
      <p:sp>
        <p:nvSpPr>
          <p:cNvPr id="6" name="Oval 5"/>
          <p:cNvSpPr/>
          <p:nvPr/>
        </p:nvSpPr>
        <p:spPr>
          <a:xfrm>
            <a:off x="2626799" y="4222078"/>
            <a:ext cx="230587" cy="25444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9" name="Straight Connector 8">
            <a:extLst>
              <a:ext uri="{FF2B5EF4-FFF2-40B4-BE49-F238E27FC236}">
                <a16:creationId xmlns:a16="http://schemas.microsoft.com/office/drawing/2014/main" id="{8DC2EE02-2EEF-6324-67DC-2ABD91F718B4}"/>
              </a:ext>
            </a:extLst>
          </p:cNvPr>
          <p:cNvCxnSpPr>
            <a:cxnSpLocks/>
            <a:stCxn id="6" idx="0"/>
          </p:cNvCxnSpPr>
          <p:nvPr/>
        </p:nvCxnSpPr>
        <p:spPr>
          <a:xfrm flipV="1">
            <a:off x="2742093" y="3472405"/>
            <a:ext cx="1928292" cy="749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6A66E60-FF46-3F39-8BBF-3E6D665F71F1}"/>
              </a:ext>
            </a:extLst>
          </p:cNvPr>
          <p:cNvCxnSpPr>
            <a:cxnSpLocks/>
            <a:stCxn id="6" idx="7"/>
          </p:cNvCxnSpPr>
          <p:nvPr/>
        </p:nvCxnSpPr>
        <p:spPr>
          <a:xfrm flipV="1">
            <a:off x="2823617" y="3894881"/>
            <a:ext cx="1852555" cy="364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3B18EA8-5235-5947-761F-57F18B1745FD}"/>
              </a:ext>
            </a:extLst>
          </p:cNvPr>
          <p:cNvCxnSpPr>
            <a:cxnSpLocks/>
            <a:stCxn id="6" idx="6"/>
          </p:cNvCxnSpPr>
          <p:nvPr/>
        </p:nvCxnSpPr>
        <p:spPr>
          <a:xfrm flipV="1">
            <a:off x="2857386" y="4282633"/>
            <a:ext cx="1836148" cy="66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F740A48-0B15-3214-32F9-7F51335586B5}"/>
              </a:ext>
            </a:extLst>
          </p:cNvPr>
          <p:cNvCxnSpPr>
            <a:cxnSpLocks/>
            <a:stCxn id="6" idx="5"/>
          </p:cNvCxnSpPr>
          <p:nvPr/>
        </p:nvCxnSpPr>
        <p:spPr>
          <a:xfrm>
            <a:off x="2823617" y="4439258"/>
            <a:ext cx="1846768" cy="254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2BB806-E9C1-F1C9-7F19-888853A1B0CF}"/>
              </a:ext>
            </a:extLst>
          </p:cNvPr>
          <p:cNvCxnSpPr>
            <a:cxnSpLocks/>
            <a:stCxn id="6" idx="4"/>
          </p:cNvCxnSpPr>
          <p:nvPr/>
        </p:nvCxnSpPr>
        <p:spPr>
          <a:xfrm>
            <a:off x="2742093" y="4476520"/>
            <a:ext cx="1922504" cy="622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67F6C22-004D-1353-8710-F4C061AA12EB}"/>
              </a:ext>
            </a:extLst>
          </p:cNvPr>
          <p:cNvCxnSpPr>
            <a:cxnSpLocks/>
            <a:stCxn id="6" idx="3"/>
          </p:cNvCxnSpPr>
          <p:nvPr/>
        </p:nvCxnSpPr>
        <p:spPr>
          <a:xfrm>
            <a:off x="2660568" y="4439258"/>
            <a:ext cx="2032966" cy="105871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0901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640C83E-9AAE-FEE5-356C-44B3EEF9F2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038971" y="145789"/>
            <a:ext cx="9144000" cy="881697"/>
          </a:xfrm>
        </p:spPr>
        <p:txBody>
          <a:bodyPr>
            <a:normAutofit fontScale="90000"/>
          </a:bodyPr>
          <a:lstStyle/>
          <a:p>
            <a:r>
              <a:rPr lang="en-US" u="sng" dirty="0">
                <a:solidFill>
                  <a:schemeClr val="bg1"/>
                </a:solidFill>
                <a:latin typeface="+mn-lt"/>
              </a:rPr>
              <a:t>LITERATURE SURVEY</a:t>
            </a:r>
          </a:p>
        </p:txBody>
      </p:sp>
      <p:sp>
        <p:nvSpPr>
          <p:cNvPr id="3" name="Subtitle 2"/>
          <p:cNvSpPr>
            <a:spLocks noGrp="1"/>
          </p:cNvSpPr>
          <p:nvPr>
            <p:ph type="subTitle" idx="1"/>
          </p:nvPr>
        </p:nvSpPr>
        <p:spPr>
          <a:xfrm>
            <a:off x="4536374" y="4001984"/>
            <a:ext cx="7655626" cy="2856016"/>
          </a:xfrm>
        </p:spPr>
        <p:txBody>
          <a:bodyPr>
            <a:normAutofit/>
          </a:bodyPr>
          <a:lstStyle/>
          <a:p>
            <a:pPr algn="l"/>
            <a:r>
              <a:rPr lang="en-US" dirty="0">
                <a:solidFill>
                  <a:schemeClr val="bg1"/>
                </a:solidFill>
              </a:rPr>
              <a:t> </a:t>
            </a:r>
          </a:p>
        </p:txBody>
      </p:sp>
      <p:graphicFrame>
        <p:nvGraphicFramePr>
          <p:cNvPr id="7" name="Table 6">
            <a:extLst>
              <a:ext uri="{FF2B5EF4-FFF2-40B4-BE49-F238E27FC236}">
                <a16:creationId xmlns:a16="http://schemas.microsoft.com/office/drawing/2014/main" id="{1DA69ADC-5A02-23DA-0561-E584E0EB1DE5}"/>
              </a:ext>
            </a:extLst>
          </p:cNvPr>
          <p:cNvGraphicFramePr>
            <a:graphicFrameLocks noGrp="1"/>
          </p:cNvGraphicFramePr>
          <p:nvPr>
            <p:extLst>
              <p:ext uri="{D42A27DB-BD31-4B8C-83A1-F6EECF244321}">
                <p14:modId xmlns:p14="http://schemas.microsoft.com/office/powerpoint/2010/main" val="4122051353"/>
              </p:ext>
            </p:extLst>
          </p:nvPr>
        </p:nvGraphicFramePr>
        <p:xfrm>
          <a:off x="-1" y="1099674"/>
          <a:ext cx="12191998" cy="5758325"/>
        </p:xfrm>
        <a:graphic>
          <a:graphicData uri="http://schemas.openxmlformats.org/drawingml/2006/table">
            <a:tbl>
              <a:tblPr firstRow="1" bandRow="1">
                <a:tableStyleId>{073A0DAA-6AF3-43AB-8588-CEC1D06C72B9}</a:tableStyleId>
              </a:tblPr>
              <a:tblGrid>
                <a:gridCol w="724396">
                  <a:extLst>
                    <a:ext uri="{9D8B030D-6E8A-4147-A177-3AD203B41FA5}">
                      <a16:colId xmlns:a16="http://schemas.microsoft.com/office/drawing/2014/main" val="1355084575"/>
                    </a:ext>
                  </a:extLst>
                </a:gridCol>
                <a:gridCol w="1181595">
                  <a:extLst>
                    <a:ext uri="{9D8B030D-6E8A-4147-A177-3AD203B41FA5}">
                      <a16:colId xmlns:a16="http://schemas.microsoft.com/office/drawing/2014/main" val="476912720"/>
                    </a:ext>
                  </a:extLst>
                </a:gridCol>
                <a:gridCol w="1175657">
                  <a:extLst>
                    <a:ext uri="{9D8B030D-6E8A-4147-A177-3AD203B41FA5}">
                      <a16:colId xmlns:a16="http://schemas.microsoft.com/office/drawing/2014/main" val="213939777"/>
                    </a:ext>
                  </a:extLst>
                </a:gridCol>
                <a:gridCol w="1534803">
                  <a:extLst>
                    <a:ext uri="{9D8B030D-6E8A-4147-A177-3AD203B41FA5}">
                      <a16:colId xmlns:a16="http://schemas.microsoft.com/office/drawing/2014/main" val="1242230319"/>
                    </a:ext>
                  </a:extLst>
                </a:gridCol>
                <a:gridCol w="2324677">
                  <a:extLst>
                    <a:ext uri="{9D8B030D-6E8A-4147-A177-3AD203B41FA5}">
                      <a16:colId xmlns:a16="http://schemas.microsoft.com/office/drawing/2014/main" val="2239953487"/>
                    </a:ext>
                  </a:extLst>
                </a:gridCol>
                <a:gridCol w="3509156">
                  <a:extLst>
                    <a:ext uri="{9D8B030D-6E8A-4147-A177-3AD203B41FA5}">
                      <a16:colId xmlns:a16="http://schemas.microsoft.com/office/drawing/2014/main" val="917792165"/>
                    </a:ext>
                  </a:extLst>
                </a:gridCol>
                <a:gridCol w="1741714">
                  <a:extLst>
                    <a:ext uri="{9D8B030D-6E8A-4147-A177-3AD203B41FA5}">
                      <a16:colId xmlns:a16="http://schemas.microsoft.com/office/drawing/2014/main" val="3119598935"/>
                    </a:ext>
                  </a:extLst>
                </a:gridCol>
              </a:tblGrid>
              <a:tr h="827673">
                <a:tc>
                  <a:txBody>
                    <a:bodyPr/>
                    <a:lstStyle/>
                    <a:p>
                      <a:pPr algn="ctr"/>
                      <a:r>
                        <a:rPr lang="en-IN" sz="1400" dirty="0"/>
                        <a:t>S.NO</a:t>
                      </a:r>
                    </a:p>
                  </a:txBody>
                  <a:tcPr/>
                </a:tc>
                <a:tc>
                  <a:txBody>
                    <a:bodyPr/>
                    <a:lstStyle/>
                    <a:p>
                      <a:pPr algn="ctr"/>
                      <a:r>
                        <a:rPr lang="en-IN" sz="1400" dirty="0"/>
                        <a:t>TITLE</a:t>
                      </a:r>
                    </a:p>
                  </a:txBody>
                  <a:tcPr/>
                </a:tc>
                <a:tc>
                  <a:txBody>
                    <a:bodyPr/>
                    <a:lstStyle/>
                    <a:p>
                      <a:pPr algn="ctr"/>
                      <a:r>
                        <a:rPr lang="en-IN" sz="1400" dirty="0"/>
                        <a:t>YEAR OF PUBLICATION</a:t>
                      </a:r>
                    </a:p>
                  </a:txBody>
                  <a:tcPr/>
                </a:tc>
                <a:tc>
                  <a:txBody>
                    <a:bodyPr/>
                    <a:lstStyle/>
                    <a:p>
                      <a:pPr algn="ctr"/>
                      <a:r>
                        <a:rPr lang="en-IN" sz="1400" dirty="0"/>
                        <a:t>AUTHORS</a:t>
                      </a:r>
                    </a:p>
                  </a:txBody>
                  <a:tcPr/>
                </a:tc>
                <a:tc>
                  <a:txBody>
                    <a:bodyPr/>
                    <a:lstStyle/>
                    <a:p>
                      <a:pPr algn="ctr"/>
                      <a:r>
                        <a:rPr lang="en-IN" sz="1400" dirty="0"/>
                        <a:t>ALGORITHMS</a:t>
                      </a:r>
                    </a:p>
                  </a:txBody>
                  <a:tcPr/>
                </a:tc>
                <a:tc>
                  <a:txBody>
                    <a:bodyPr/>
                    <a:lstStyle/>
                    <a:p>
                      <a:pPr algn="ctr"/>
                      <a:r>
                        <a:rPr lang="en-IN" sz="1400" dirty="0"/>
                        <a:t>MERITS</a:t>
                      </a:r>
                    </a:p>
                  </a:txBody>
                  <a:tcPr/>
                </a:tc>
                <a:tc>
                  <a:txBody>
                    <a:bodyPr/>
                    <a:lstStyle/>
                    <a:p>
                      <a:pPr algn="ctr"/>
                      <a:r>
                        <a:rPr lang="en-IN" sz="1400" dirty="0"/>
                        <a:t>DEMERITS</a:t>
                      </a:r>
                    </a:p>
                  </a:txBody>
                  <a:tcPr/>
                </a:tc>
                <a:extLst>
                  <a:ext uri="{0D108BD9-81ED-4DB2-BD59-A6C34878D82A}">
                    <a16:rowId xmlns:a16="http://schemas.microsoft.com/office/drawing/2014/main" val="2268979572"/>
                  </a:ext>
                </a:extLst>
              </a:tr>
              <a:tr h="2758912">
                <a:tc>
                  <a:txBody>
                    <a:bodyPr/>
                    <a:lstStyle/>
                    <a:p>
                      <a:pPr algn="just"/>
                      <a:r>
                        <a:rPr lang="en-IN" sz="1400" dirty="0">
                          <a:solidFill>
                            <a:schemeClr val="tx1"/>
                          </a:solidFill>
                        </a:rPr>
                        <a:t>1</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dirty="0">
                          <a:solidFill>
                            <a:schemeClr val="tx1"/>
                          </a:solidFill>
                        </a:rPr>
                        <a:t>Voice assistant using AI</a:t>
                      </a:r>
                    </a:p>
                    <a:p>
                      <a:pPr algn="just"/>
                      <a:endParaRPr lang="en-IN" sz="1400" dirty="0">
                        <a:solidFill>
                          <a:schemeClr val="tx1"/>
                        </a:solidFill>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2022</a:t>
                      </a:r>
                    </a:p>
                    <a:p>
                      <a:pPr algn="just"/>
                      <a:endParaRPr lang="en-IN" sz="1400" dirty="0">
                        <a:solidFill>
                          <a:schemeClr val="tx1"/>
                        </a:solidFill>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dirty="0">
                          <a:solidFill>
                            <a:schemeClr val="tx1"/>
                          </a:solidFill>
                        </a:rPr>
                        <a:t>Ms. Preethi G</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dirty="0">
                          <a:solidFill>
                            <a:schemeClr val="tx1"/>
                          </a:solidFill>
                        </a:rPr>
                        <a:t>Mr. Thiruppugal S</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dirty="0">
                          <a:solidFill>
                            <a:schemeClr val="tx1"/>
                          </a:solidFill>
                        </a:rPr>
                        <a:t>Mr. Abishek K</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dirty="0">
                          <a:solidFill>
                            <a:schemeClr val="tx1"/>
                          </a:solidFill>
                        </a:rPr>
                        <a:t>Mr. Vishwaa D A</a:t>
                      </a:r>
                    </a:p>
                    <a:p>
                      <a:pPr algn="just"/>
                      <a:endParaRPr lang="en-IN" sz="1400" dirty="0">
                        <a:solidFill>
                          <a:schemeClr val="tx1"/>
                        </a:solidFill>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MACHINE LEARNING</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ARTIFICIAL INTELLIGENCE</a:t>
                      </a:r>
                    </a:p>
                    <a:p>
                      <a:pPr algn="just"/>
                      <a:r>
                        <a:rPr lang="en-IN" sz="1400" dirty="0">
                          <a:solidFill>
                            <a:schemeClr val="tx1"/>
                          </a:solidFill>
                        </a:rPr>
                        <a:t>Natural Language Processing (NLP)</a:t>
                      </a:r>
                    </a:p>
                    <a:p>
                      <a:pPr algn="just"/>
                      <a:r>
                        <a:rPr lang="en-IN" sz="1400" dirty="0">
                          <a:solidFill>
                            <a:schemeClr val="tx1"/>
                          </a:solidFill>
                        </a:rPr>
                        <a:t>Text-to-speech</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Enhances user experiences by significantly improving the efficiency, effectiveness, and satisfaction of task execution</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An Intelligent Chatbot using Natural Language Processing</a:t>
                      </a:r>
                      <a:endParaRPr lang="en-IN" sz="1400" dirty="0">
                        <a:solidFill>
                          <a:schemeClr val="tx1"/>
                        </a:solidFill>
                      </a:endParaRPr>
                    </a:p>
                    <a:p>
                      <a:pPr algn="just"/>
                      <a:r>
                        <a:rPr lang="en-US" sz="1400" b="0" i="0" kern="1200" dirty="0">
                          <a:solidFill>
                            <a:schemeClr val="dk1"/>
                          </a:solidFill>
                          <a:effectLst/>
                          <a:latin typeface="+mn-lt"/>
                          <a:ea typeface="+mn-ea"/>
                          <a:cs typeface="+mn-cs"/>
                        </a:rPr>
                        <a:t>Not prevent any part of the society form enjoying</a:t>
                      </a:r>
                      <a:endParaRPr lang="en-IN" sz="1400" dirty="0">
                        <a:solidFill>
                          <a:schemeClr val="tx1"/>
                        </a:solidFill>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dirty="0">
                          <a:solidFill>
                            <a:schemeClr val="tx1"/>
                          </a:solidFill>
                        </a:rPr>
                        <a:t>Generalized voice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dirty="0">
                          <a:solidFill>
                            <a:schemeClr val="tx1"/>
                          </a:solidFill>
                        </a:rPr>
                        <a:t>Web based search</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dirty="0">
                          <a:solidFill>
                            <a:schemeClr val="tx1"/>
                          </a:solidFill>
                        </a:rPr>
                        <a:t>Not an personalised</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dirty="0">
                          <a:solidFill>
                            <a:schemeClr val="tx1"/>
                          </a:solidFill>
                        </a:rPr>
                        <a:t>No implementation of LLMs</a:t>
                      </a:r>
                    </a:p>
                  </a:txBody>
                  <a:tcPr/>
                </a:tc>
                <a:extLst>
                  <a:ext uri="{0D108BD9-81ED-4DB2-BD59-A6C34878D82A}">
                    <a16:rowId xmlns:a16="http://schemas.microsoft.com/office/drawing/2014/main" val="3618953403"/>
                  </a:ext>
                </a:extLst>
              </a:tr>
              <a:tr h="2171740">
                <a:tc>
                  <a:txBody>
                    <a:bodyPr/>
                    <a:lstStyle/>
                    <a:p>
                      <a:pPr algn="just"/>
                      <a:r>
                        <a:rPr lang="en-IN" sz="1400" dirty="0">
                          <a:solidFill>
                            <a:schemeClr val="tx1"/>
                          </a:solidFill>
                        </a:rPr>
                        <a:t>2</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Voice assistant: A Systematic Literature survey</a:t>
                      </a:r>
                      <a:endParaRPr lang="en-IN" sz="1400" dirty="0">
                        <a:solidFill>
                          <a:schemeClr val="tx1"/>
                        </a:solidFill>
                      </a:endParaRPr>
                    </a:p>
                  </a:txBody>
                  <a:tcPr/>
                </a:tc>
                <a:tc>
                  <a:txBody>
                    <a:bodyPr/>
                    <a:lstStyle/>
                    <a:p>
                      <a:pPr algn="just"/>
                      <a:r>
                        <a:rPr lang="en-US" sz="1400" dirty="0">
                          <a:solidFill>
                            <a:schemeClr val="tx1"/>
                          </a:solidFill>
                        </a:rPr>
                        <a:t>2020</a:t>
                      </a:r>
                      <a:endParaRPr lang="en-IN" sz="1400" dirty="0">
                        <a:solidFill>
                          <a:schemeClr val="tx1"/>
                        </a:solidFill>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Prof Pooja Darda</a:t>
                      </a:r>
                    </a:p>
                    <a:p>
                      <a:pPr algn="just"/>
                      <a:r>
                        <a:rPr lang="en-IN" sz="1400" dirty="0">
                          <a:solidFill>
                            <a:schemeClr val="tx1"/>
                          </a:solidFill>
                        </a:rPr>
                        <a:t>Dr. R. M. Chitnis</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Automatic Text Recognition (ASR), Natural Language Processing (NLP), Machine Learning (ML), Acoustic Processing, Cloud Computing, Internet of Things (IoT), Privacy and Security Measures</a:t>
                      </a:r>
                    </a:p>
                    <a:p>
                      <a:pPr algn="just"/>
                      <a:endParaRPr lang="en-IN" sz="1400" dirty="0">
                        <a:solidFill>
                          <a:schemeClr val="tx1"/>
                        </a:solidFill>
                      </a:endParaRPr>
                    </a:p>
                  </a:txBody>
                  <a:tcPr/>
                </a:tc>
                <a:tc>
                  <a:txBody>
                    <a:bodyPr/>
                    <a:lstStyle/>
                    <a:p>
                      <a:pPr algn="just"/>
                      <a:r>
                        <a:rPr lang="en-IN" sz="1400" b="0" i="0" kern="1200" dirty="0">
                          <a:solidFill>
                            <a:schemeClr val="dk1"/>
                          </a:solidFill>
                          <a:effectLst/>
                          <a:latin typeface="+mn-lt"/>
                          <a:ea typeface="+mn-ea"/>
                          <a:cs typeface="+mn-cs"/>
                        </a:rPr>
                        <a:t>search for different subjects</a:t>
                      </a:r>
                    </a:p>
                    <a:p>
                      <a:pPr algn="just"/>
                      <a:r>
                        <a:rPr lang="en-IN" sz="1400" b="0" i="0" kern="1200" dirty="0">
                          <a:solidFill>
                            <a:schemeClr val="dk1"/>
                          </a:solidFill>
                          <a:effectLst/>
                          <a:latin typeface="+mn-lt"/>
                          <a:ea typeface="+mn-ea"/>
                          <a:cs typeface="+mn-cs"/>
                        </a:rPr>
                        <a:t>schedule meetings</a:t>
                      </a:r>
                    </a:p>
                    <a:p>
                      <a:pPr algn="just"/>
                      <a:r>
                        <a:rPr lang="en-IN" sz="1400" b="0" i="0" kern="1200" dirty="0">
                          <a:solidFill>
                            <a:schemeClr val="dk1"/>
                          </a:solidFill>
                          <a:effectLst/>
                          <a:latin typeface="+mn-lt"/>
                          <a:ea typeface="+mn-ea"/>
                          <a:cs typeface="+mn-cs"/>
                        </a:rPr>
                        <a:t>make hands-free calls</a:t>
                      </a:r>
                    </a:p>
                    <a:p>
                      <a:pPr algn="just"/>
                      <a:endParaRPr lang="en-IN" sz="1400" dirty="0">
                        <a:solidFill>
                          <a:schemeClr val="tx1"/>
                        </a:solidFill>
                      </a:endParaRPr>
                    </a:p>
                  </a:txBody>
                  <a:tcPr/>
                </a:tc>
                <a:tc>
                  <a:txBody>
                    <a:bodyPr/>
                    <a:lstStyle/>
                    <a:p>
                      <a:pPr algn="just"/>
                      <a:r>
                        <a:rPr lang="en-IN" sz="1400" b="0" i="0" kern="1200" dirty="0">
                          <a:solidFill>
                            <a:schemeClr val="dk1"/>
                          </a:solidFill>
                          <a:effectLst/>
                          <a:latin typeface="+mn-lt"/>
                          <a:ea typeface="+mn-ea"/>
                          <a:cs typeface="+mn-cs"/>
                        </a:rPr>
                        <a:t>Privacy Concerns</a:t>
                      </a:r>
                    </a:p>
                    <a:p>
                      <a:pPr algn="just"/>
                      <a:r>
                        <a:rPr lang="en-IN" sz="1400" b="0" i="0" kern="1200" dirty="0">
                          <a:solidFill>
                            <a:schemeClr val="dk1"/>
                          </a:solidFill>
                          <a:effectLst/>
                          <a:latin typeface="+mn-lt"/>
                          <a:ea typeface="+mn-ea"/>
                          <a:cs typeface="+mn-cs"/>
                        </a:rPr>
                        <a:t>Speech Recognition Issues</a:t>
                      </a:r>
                    </a:p>
                    <a:p>
                      <a:pPr algn="just"/>
                      <a:r>
                        <a:rPr lang="en-IN" sz="1400" b="0" i="0" kern="1200" dirty="0">
                          <a:solidFill>
                            <a:schemeClr val="dk1"/>
                          </a:solidFill>
                          <a:effectLst/>
                          <a:latin typeface="+mn-lt"/>
                          <a:ea typeface="+mn-ea"/>
                          <a:cs typeface="+mn-cs"/>
                        </a:rPr>
                        <a:t>Limited Functionality</a:t>
                      </a:r>
                    </a:p>
                    <a:p>
                      <a:pPr algn="just"/>
                      <a:endParaRPr lang="en-IN" sz="1400" dirty="0">
                        <a:solidFill>
                          <a:schemeClr val="tx1"/>
                        </a:solidFill>
                      </a:endParaRPr>
                    </a:p>
                  </a:txBody>
                  <a:tcPr/>
                </a:tc>
                <a:extLst>
                  <a:ext uri="{0D108BD9-81ED-4DB2-BD59-A6C34878D82A}">
                    <a16:rowId xmlns:a16="http://schemas.microsoft.com/office/drawing/2014/main" val="1180166300"/>
                  </a:ext>
                </a:extLst>
              </a:tr>
            </a:tbl>
          </a:graphicData>
        </a:graphic>
      </p:graphicFrame>
    </p:spTree>
    <p:extLst>
      <p:ext uri="{BB962C8B-B14F-4D97-AF65-F5344CB8AC3E}">
        <p14:creationId xmlns:p14="http://schemas.microsoft.com/office/powerpoint/2010/main" val="49543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BF2B0B-D8AC-505A-1EFB-4499E7EC15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038971" y="145789"/>
            <a:ext cx="9144000" cy="881697"/>
          </a:xfrm>
        </p:spPr>
        <p:txBody>
          <a:bodyPr>
            <a:normAutofit fontScale="90000"/>
          </a:bodyPr>
          <a:lstStyle/>
          <a:p>
            <a:r>
              <a:rPr lang="en-US" u="sng" dirty="0">
                <a:solidFill>
                  <a:schemeClr val="bg1"/>
                </a:solidFill>
                <a:latin typeface="+mn-lt"/>
              </a:rPr>
              <a:t>LITERATURE SURVEY</a:t>
            </a:r>
          </a:p>
        </p:txBody>
      </p:sp>
      <p:sp>
        <p:nvSpPr>
          <p:cNvPr id="3" name="Subtitle 2"/>
          <p:cNvSpPr>
            <a:spLocks noGrp="1"/>
          </p:cNvSpPr>
          <p:nvPr>
            <p:ph type="subTitle" idx="1"/>
          </p:nvPr>
        </p:nvSpPr>
        <p:spPr>
          <a:xfrm>
            <a:off x="4536374" y="4001984"/>
            <a:ext cx="7655626" cy="2856016"/>
          </a:xfrm>
        </p:spPr>
        <p:txBody>
          <a:bodyPr>
            <a:normAutofit/>
          </a:bodyPr>
          <a:lstStyle/>
          <a:p>
            <a:pPr algn="l"/>
            <a:r>
              <a:rPr lang="en-US" dirty="0">
                <a:solidFill>
                  <a:schemeClr val="bg1"/>
                </a:solidFill>
              </a:rPr>
              <a:t> </a:t>
            </a:r>
          </a:p>
        </p:txBody>
      </p:sp>
      <p:graphicFrame>
        <p:nvGraphicFramePr>
          <p:cNvPr id="7" name="Table 6">
            <a:extLst>
              <a:ext uri="{FF2B5EF4-FFF2-40B4-BE49-F238E27FC236}">
                <a16:creationId xmlns:a16="http://schemas.microsoft.com/office/drawing/2014/main" id="{1DA69ADC-5A02-23DA-0561-E584E0EB1DE5}"/>
              </a:ext>
            </a:extLst>
          </p:cNvPr>
          <p:cNvGraphicFramePr>
            <a:graphicFrameLocks noGrp="1"/>
          </p:cNvGraphicFramePr>
          <p:nvPr>
            <p:extLst>
              <p:ext uri="{D42A27DB-BD31-4B8C-83A1-F6EECF244321}">
                <p14:modId xmlns:p14="http://schemas.microsoft.com/office/powerpoint/2010/main" val="1744272982"/>
              </p:ext>
            </p:extLst>
          </p:nvPr>
        </p:nvGraphicFramePr>
        <p:xfrm>
          <a:off x="-1" y="1099674"/>
          <a:ext cx="12191998" cy="6131193"/>
        </p:xfrm>
        <a:graphic>
          <a:graphicData uri="http://schemas.openxmlformats.org/drawingml/2006/table">
            <a:tbl>
              <a:tblPr firstRow="1" bandRow="1">
                <a:tableStyleId>{073A0DAA-6AF3-43AB-8588-CEC1D06C72B9}</a:tableStyleId>
              </a:tblPr>
              <a:tblGrid>
                <a:gridCol w="724396">
                  <a:extLst>
                    <a:ext uri="{9D8B030D-6E8A-4147-A177-3AD203B41FA5}">
                      <a16:colId xmlns:a16="http://schemas.microsoft.com/office/drawing/2014/main" val="1355084575"/>
                    </a:ext>
                  </a:extLst>
                </a:gridCol>
                <a:gridCol w="1181595">
                  <a:extLst>
                    <a:ext uri="{9D8B030D-6E8A-4147-A177-3AD203B41FA5}">
                      <a16:colId xmlns:a16="http://schemas.microsoft.com/office/drawing/2014/main" val="476912720"/>
                    </a:ext>
                  </a:extLst>
                </a:gridCol>
                <a:gridCol w="1175657">
                  <a:extLst>
                    <a:ext uri="{9D8B030D-6E8A-4147-A177-3AD203B41FA5}">
                      <a16:colId xmlns:a16="http://schemas.microsoft.com/office/drawing/2014/main" val="213939777"/>
                    </a:ext>
                  </a:extLst>
                </a:gridCol>
                <a:gridCol w="1436914">
                  <a:extLst>
                    <a:ext uri="{9D8B030D-6E8A-4147-A177-3AD203B41FA5}">
                      <a16:colId xmlns:a16="http://schemas.microsoft.com/office/drawing/2014/main" val="1242230319"/>
                    </a:ext>
                  </a:extLst>
                </a:gridCol>
                <a:gridCol w="2422566">
                  <a:extLst>
                    <a:ext uri="{9D8B030D-6E8A-4147-A177-3AD203B41FA5}">
                      <a16:colId xmlns:a16="http://schemas.microsoft.com/office/drawing/2014/main" val="2239953487"/>
                    </a:ext>
                  </a:extLst>
                </a:gridCol>
                <a:gridCol w="3509156">
                  <a:extLst>
                    <a:ext uri="{9D8B030D-6E8A-4147-A177-3AD203B41FA5}">
                      <a16:colId xmlns:a16="http://schemas.microsoft.com/office/drawing/2014/main" val="917792165"/>
                    </a:ext>
                  </a:extLst>
                </a:gridCol>
                <a:gridCol w="1741714">
                  <a:extLst>
                    <a:ext uri="{9D8B030D-6E8A-4147-A177-3AD203B41FA5}">
                      <a16:colId xmlns:a16="http://schemas.microsoft.com/office/drawing/2014/main" val="3119598935"/>
                    </a:ext>
                  </a:extLst>
                </a:gridCol>
              </a:tblGrid>
              <a:tr h="827673">
                <a:tc>
                  <a:txBody>
                    <a:bodyPr/>
                    <a:lstStyle/>
                    <a:p>
                      <a:pPr algn="ctr"/>
                      <a:r>
                        <a:rPr lang="en-IN" sz="1400" dirty="0"/>
                        <a:t>S.NO</a:t>
                      </a:r>
                    </a:p>
                  </a:txBody>
                  <a:tcPr/>
                </a:tc>
                <a:tc>
                  <a:txBody>
                    <a:bodyPr/>
                    <a:lstStyle/>
                    <a:p>
                      <a:pPr algn="ctr"/>
                      <a:r>
                        <a:rPr lang="en-IN" sz="1400" dirty="0"/>
                        <a:t>TITLE</a:t>
                      </a:r>
                    </a:p>
                  </a:txBody>
                  <a:tcPr/>
                </a:tc>
                <a:tc>
                  <a:txBody>
                    <a:bodyPr/>
                    <a:lstStyle/>
                    <a:p>
                      <a:pPr algn="ctr"/>
                      <a:r>
                        <a:rPr lang="en-IN" sz="1400" dirty="0"/>
                        <a:t>YEAR OF PUBLICATION</a:t>
                      </a:r>
                    </a:p>
                  </a:txBody>
                  <a:tcPr/>
                </a:tc>
                <a:tc>
                  <a:txBody>
                    <a:bodyPr/>
                    <a:lstStyle/>
                    <a:p>
                      <a:pPr algn="ctr"/>
                      <a:r>
                        <a:rPr lang="en-IN" sz="1400" dirty="0"/>
                        <a:t>AUTHORS</a:t>
                      </a:r>
                    </a:p>
                  </a:txBody>
                  <a:tcPr/>
                </a:tc>
                <a:tc>
                  <a:txBody>
                    <a:bodyPr/>
                    <a:lstStyle/>
                    <a:p>
                      <a:pPr algn="ctr"/>
                      <a:r>
                        <a:rPr lang="en-IN" sz="1400" dirty="0"/>
                        <a:t>ALGORITHMS</a:t>
                      </a:r>
                    </a:p>
                  </a:txBody>
                  <a:tcPr/>
                </a:tc>
                <a:tc>
                  <a:txBody>
                    <a:bodyPr/>
                    <a:lstStyle/>
                    <a:p>
                      <a:pPr algn="ctr"/>
                      <a:r>
                        <a:rPr lang="en-IN" sz="1400" dirty="0"/>
                        <a:t>MERITS</a:t>
                      </a:r>
                    </a:p>
                  </a:txBody>
                  <a:tcPr/>
                </a:tc>
                <a:tc>
                  <a:txBody>
                    <a:bodyPr/>
                    <a:lstStyle/>
                    <a:p>
                      <a:pPr algn="ctr"/>
                      <a:r>
                        <a:rPr lang="en-IN" sz="1400" dirty="0"/>
                        <a:t>DEMERITS</a:t>
                      </a:r>
                    </a:p>
                  </a:txBody>
                  <a:tcPr/>
                </a:tc>
                <a:extLst>
                  <a:ext uri="{0D108BD9-81ED-4DB2-BD59-A6C34878D82A}">
                    <a16:rowId xmlns:a16="http://schemas.microsoft.com/office/drawing/2014/main" val="2268979572"/>
                  </a:ext>
                </a:extLst>
              </a:tr>
              <a:tr h="2758912">
                <a:tc>
                  <a:txBody>
                    <a:bodyPr/>
                    <a:lstStyle/>
                    <a:p>
                      <a:pPr algn="just"/>
                      <a:r>
                        <a:rPr lang="en-IN" sz="1400" dirty="0">
                          <a:solidFill>
                            <a:schemeClr val="tx1"/>
                          </a:solidFill>
                        </a:rPr>
                        <a:t>3</a:t>
                      </a:r>
                    </a:p>
                    <a:p>
                      <a:pPr algn="just"/>
                      <a:endParaRPr lang="en-IN" sz="1400" dirty="0">
                        <a:solidFill>
                          <a:schemeClr val="tx1"/>
                        </a:solidFill>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Designing Personalized Prompts for a virtual assistant to support elderly care home residents</a:t>
                      </a:r>
                      <a:endParaRPr lang="en-IN" sz="1400" dirty="0">
                        <a:solidFill>
                          <a:schemeClr val="tx1"/>
                        </a:solidFill>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2022</a:t>
                      </a:r>
                    </a:p>
                    <a:p>
                      <a:pPr algn="just"/>
                      <a:endParaRPr lang="en-IN" sz="1400" dirty="0">
                        <a:solidFill>
                          <a:schemeClr val="tx1"/>
                        </a:solidFill>
                      </a:endParaRPr>
                    </a:p>
                  </a:txBody>
                  <a:tcPr/>
                </a:tc>
                <a:tc>
                  <a:txBody>
                    <a:bodyPr/>
                    <a:lstStyle/>
                    <a:p>
                      <a:pPr algn="just"/>
                      <a:r>
                        <a:rPr lang="en-US" sz="1400" dirty="0">
                          <a:solidFill>
                            <a:schemeClr val="tx1"/>
                          </a:solidFill>
                        </a:rPr>
                        <a:t>Alexandra König, Aarti Malhotra, Jesse Hoey University of Waterloo, Waterloo, Linda E. Francis</a:t>
                      </a:r>
                      <a:endParaRPr lang="en-IN" sz="1400" dirty="0">
                        <a:solidFill>
                          <a:schemeClr val="tx1"/>
                        </a:solidFill>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The technology used to develop the artificially intelligent virtual assistant for elderly individuals with Alzheimer's disease is not mentioned in the provided context.</a:t>
                      </a:r>
                    </a:p>
                    <a:p>
                      <a:pPr algn="just"/>
                      <a:endParaRPr lang="en-IN" sz="1400" dirty="0">
                        <a:solidFill>
                          <a:schemeClr val="tx1"/>
                        </a:solidFill>
                      </a:endParaRPr>
                    </a:p>
                  </a:txBody>
                  <a:tcPr/>
                </a:tc>
                <a:tc>
                  <a:txBody>
                    <a:bodyPr/>
                    <a:lstStyle/>
                    <a:p>
                      <a:pPr algn="just"/>
                      <a:r>
                        <a:rPr lang="en-US" sz="1400" dirty="0">
                          <a:solidFill>
                            <a:schemeClr val="tx1"/>
                          </a:solidFill>
                        </a:rPr>
                        <a:t>developing an artificially intelligent virtual assistant for elderly individuals with Alzheimer's disease can enhance their independence, reduce caregiver burden, improve their quality of life, and provide personalized support in their daily activities.</a:t>
                      </a:r>
                    </a:p>
                    <a:p>
                      <a:pPr algn="just"/>
                      <a:endParaRPr lang="en-IN" sz="1400" dirty="0">
                        <a:solidFill>
                          <a:schemeClr val="tx1"/>
                        </a:solidFill>
                      </a:endParaRPr>
                    </a:p>
                  </a:txBody>
                  <a:tcPr/>
                </a:tc>
                <a:tc>
                  <a:txBody>
                    <a:bodyPr/>
                    <a:lstStyle/>
                    <a:p>
                      <a:pPr algn="just"/>
                      <a:r>
                        <a:rPr lang="en-US" sz="1400" dirty="0">
                          <a:solidFill>
                            <a:schemeClr val="tx1"/>
                          </a:solidFill>
                        </a:rPr>
                        <a:t>some of the disadvantages may include Misalignment with personal identity, Lack of personalization, Fear of isolation, Acceptability challenge, Potential confusion and negative attributions, Non-adoption by users</a:t>
                      </a:r>
                      <a:endParaRPr lang="en-IN" sz="1400" dirty="0">
                        <a:solidFill>
                          <a:schemeClr val="tx1"/>
                        </a:solidFill>
                      </a:endParaRPr>
                    </a:p>
                  </a:txBody>
                  <a:tcPr/>
                </a:tc>
                <a:extLst>
                  <a:ext uri="{0D108BD9-81ED-4DB2-BD59-A6C34878D82A}">
                    <a16:rowId xmlns:a16="http://schemas.microsoft.com/office/drawing/2014/main" val="3618953403"/>
                  </a:ext>
                </a:extLst>
              </a:tr>
              <a:tr h="2171740">
                <a:tc>
                  <a:txBody>
                    <a:bodyPr/>
                    <a:lstStyle/>
                    <a:p>
                      <a:pPr algn="just"/>
                      <a:r>
                        <a:rPr lang="en-IN" sz="1400" dirty="0">
                          <a:solidFill>
                            <a:schemeClr val="tx1"/>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spc="-10" dirty="0">
                          <a:solidFill>
                            <a:schemeClr val="tx1"/>
                          </a:solidFill>
                          <a:effectLst/>
                          <a:latin typeface="+mn-lt"/>
                          <a:ea typeface="Times New Roman" panose="02020603050405020304" pitchFamily="18" charset="0"/>
                        </a:rPr>
                        <a:t>AI ARTIFICIALLY INTELLIGENT COLLEGE ORIENTED VIRTUAL ASSISTANT </a:t>
                      </a:r>
                      <a:endParaRPr lang="en-IN" sz="1400" dirty="0">
                        <a:solidFill>
                          <a:schemeClr val="tx1"/>
                        </a:solidFill>
                        <a:latin typeface="+mn-lt"/>
                      </a:endParaRPr>
                    </a:p>
                    <a:p>
                      <a:pPr algn="l"/>
                      <a:endParaRPr lang="en-US" sz="1400" dirty="0">
                        <a:solidFill>
                          <a:schemeClr val="tx1"/>
                        </a:solidFill>
                      </a:endParaRPr>
                    </a:p>
                  </a:txBody>
                  <a:tcPr/>
                </a:tc>
                <a:tc>
                  <a:txBody>
                    <a:bodyPr/>
                    <a:lstStyle/>
                    <a:p>
                      <a:pPr algn="just"/>
                      <a:r>
                        <a:rPr lang="en-US" sz="1400" dirty="0">
                          <a:solidFill>
                            <a:schemeClr val="tx1"/>
                          </a:solidFill>
                        </a:rPr>
                        <a:t>2016</a:t>
                      </a:r>
                      <a:endParaRPr lang="en-IN" sz="14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effectLst/>
                          <a:latin typeface="+mn-lt"/>
                          <a:ea typeface="Times New Roman" panose="02020603050405020304" pitchFamily="18" charset="0"/>
                        </a:rPr>
                        <a:t>Vishmita Yashwant Shetty, Nikhil Uday Polekar, Sandipan Utpal Das, Prof. Suvarna Pansambal</a:t>
                      </a:r>
                      <a:endParaRPr lang="en-US" sz="1400" dirty="0">
                        <a:solidFill>
                          <a:schemeClr val="tx1"/>
                        </a:solidFill>
                        <a:latin typeface="+mn-lt"/>
                      </a:endParaRPr>
                    </a:p>
                    <a:p>
                      <a:pPr algn="l"/>
                      <a:endParaRPr lang="en-US" sz="14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dirty="0">
                          <a:solidFill>
                            <a:schemeClr val="tx1"/>
                          </a:solidFill>
                          <a:effectLst/>
                          <a:latin typeface="+mn-lt"/>
                        </a:rPr>
                        <a:t>Performance Analysis</a:t>
                      </a:r>
                      <a:r>
                        <a:rPr lang="en-US" sz="1400" dirty="0">
                          <a:solidFill>
                            <a:schemeClr val="tx1"/>
                          </a:solidFill>
                          <a:latin typeface="+mn-lt"/>
                        </a:rPr>
                        <a:t>, </a:t>
                      </a:r>
                      <a:r>
                        <a:rPr lang="en-IN" sz="1400" b="0" i="0" dirty="0">
                          <a:solidFill>
                            <a:schemeClr val="tx1"/>
                          </a:solidFill>
                          <a:effectLst/>
                          <a:latin typeface="+mn-lt"/>
                        </a:rPr>
                        <a:t>Gradle Build System</a:t>
                      </a:r>
                      <a:r>
                        <a:rPr lang="en-US" sz="1400" dirty="0">
                          <a:solidFill>
                            <a:schemeClr val="tx1"/>
                          </a:solidFill>
                          <a:latin typeface="+mn-lt"/>
                        </a:rPr>
                        <a:t>, Version control, coding and debugging</a:t>
                      </a:r>
                      <a:endParaRPr lang="en-IN" sz="1400" dirty="0">
                        <a:solidFill>
                          <a:schemeClr val="tx1"/>
                        </a:solidFill>
                        <a:latin typeface="+mn-lt"/>
                      </a:endParaRPr>
                    </a:p>
                    <a:p>
                      <a:pPr algn="l"/>
                      <a:endParaRPr lang="en-US" sz="1400" dirty="0">
                        <a:solidFill>
                          <a:schemeClr val="tx1"/>
                        </a:solidFill>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dirty="0">
                          <a:solidFill>
                            <a:schemeClr val="tx1"/>
                          </a:solidFill>
                          <a:latin typeface="+mn-lt"/>
                        </a:rPr>
                        <a:t>I</a:t>
                      </a:r>
                      <a:r>
                        <a:rPr lang="en-IN" sz="1400" b="0" i="0" dirty="0">
                          <a:solidFill>
                            <a:schemeClr val="tx1"/>
                          </a:solidFill>
                          <a:effectLst/>
                          <a:latin typeface="+mn-lt"/>
                        </a:rPr>
                        <a:t>ntegrated Development Environment (IDE), Easy to Use, Rich Set of Tools Emulator and Device Support, Seamless Integration with Gradle</a:t>
                      </a:r>
                    </a:p>
                    <a:p>
                      <a:pPr algn="just"/>
                      <a:endParaRPr lang="en-IN" sz="1400" dirty="0">
                        <a:solidFill>
                          <a:schemeClr val="tx1"/>
                        </a:solidFill>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b="0" i="0" dirty="0">
                          <a:solidFill>
                            <a:schemeClr val="tx1"/>
                          </a:solidFill>
                          <a:effectLst/>
                          <a:latin typeface="+mn-lt"/>
                        </a:rPr>
                        <a:t>Steep learning curve, Resource-intensive, Resource-intensive, Dependency management, Emulator performance, </a:t>
                      </a:r>
                      <a:r>
                        <a:rPr lang="en-US" sz="1400" b="0" i="0" dirty="0">
                          <a:solidFill>
                            <a:schemeClr val="tx1"/>
                          </a:solidFill>
                          <a:effectLst/>
                          <a:latin typeface="+mn-lt"/>
                        </a:rPr>
                        <a:t>Limited support for older devices</a:t>
                      </a:r>
                    </a:p>
                    <a:p>
                      <a:pPr algn="just"/>
                      <a:endParaRPr lang="en-IN" sz="1400" dirty="0">
                        <a:solidFill>
                          <a:schemeClr val="tx1"/>
                        </a:solidFill>
                      </a:endParaRPr>
                    </a:p>
                  </a:txBody>
                  <a:tcPr/>
                </a:tc>
                <a:extLst>
                  <a:ext uri="{0D108BD9-81ED-4DB2-BD59-A6C34878D82A}">
                    <a16:rowId xmlns:a16="http://schemas.microsoft.com/office/drawing/2014/main" val="1180166300"/>
                  </a:ext>
                </a:extLst>
              </a:tr>
            </a:tbl>
          </a:graphicData>
        </a:graphic>
      </p:graphicFrame>
    </p:spTree>
    <p:extLst>
      <p:ext uri="{BB962C8B-B14F-4D97-AF65-F5344CB8AC3E}">
        <p14:creationId xmlns:p14="http://schemas.microsoft.com/office/powerpoint/2010/main" val="1194314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DECB11A-3BCA-F3DB-8DFD-76D6C63AC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038971" y="145789"/>
            <a:ext cx="9144000" cy="881697"/>
          </a:xfrm>
        </p:spPr>
        <p:txBody>
          <a:bodyPr>
            <a:normAutofit fontScale="90000"/>
          </a:bodyPr>
          <a:lstStyle/>
          <a:p>
            <a:r>
              <a:rPr lang="en-US" u="sng" dirty="0">
                <a:solidFill>
                  <a:schemeClr val="bg1"/>
                </a:solidFill>
                <a:latin typeface="+mn-lt"/>
              </a:rPr>
              <a:t>LITERATURE SURVEY</a:t>
            </a:r>
          </a:p>
        </p:txBody>
      </p:sp>
      <p:sp>
        <p:nvSpPr>
          <p:cNvPr id="3" name="Subtitle 2"/>
          <p:cNvSpPr>
            <a:spLocks noGrp="1"/>
          </p:cNvSpPr>
          <p:nvPr>
            <p:ph type="subTitle" idx="1"/>
          </p:nvPr>
        </p:nvSpPr>
        <p:spPr>
          <a:xfrm>
            <a:off x="4536374" y="4001984"/>
            <a:ext cx="7655626" cy="2856016"/>
          </a:xfrm>
        </p:spPr>
        <p:txBody>
          <a:bodyPr>
            <a:normAutofit/>
          </a:bodyPr>
          <a:lstStyle/>
          <a:p>
            <a:pPr algn="l"/>
            <a:r>
              <a:rPr lang="en-US" dirty="0">
                <a:solidFill>
                  <a:schemeClr val="bg1"/>
                </a:solidFill>
              </a:rPr>
              <a:t> </a:t>
            </a:r>
          </a:p>
        </p:txBody>
      </p:sp>
      <p:graphicFrame>
        <p:nvGraphicFramePr>
          <p:cNvPr id="7" name="Table 6">
            <a:extLst>
              <a:ext uri="{FF2B5EF4-FFF2-40B4-BE49-F238E27FC236}">
                <a16:creationId xmlns:a16="http://schemas.microsoft.com/office/drawing/2014/main" id="{1DA69ADC-5A02-23DA-0561-E584E0EB1DE5}"/>
              </a:ext>
            </a:extLst>
          </p:cNvPr>
          <p:cNvGraphicFramePr>
            <a:graphicFrameLocks noGrp="1"/>
          </p:cNvGraphicFramePr>
          <p:nvPr>
            <p:extLst>
              <p:ext uri="{D42A27DB-BD31-4B8C-83A1-F6EECF244321}">
                <p14:modId xmlns:p14="http://schemas.microsoft.com/office/powerpoint/2010/main" val="4016303342"/>
              </p:ext>
            </p:extLst>
          </p:nvPr>
        </p:nvGraphicFramePr>
        <p:xfrm>
          <a:off x="-1" y="1099674"/>
          <a:ext cx="12191998" cy="3586585"/>
        </p:xfrm>
        <a:graphic>
          <a:graphicData uri="http://schemas.openxmlformats.org/drawingml/2006/table">
            <a:tbl>
              <a:tblPr firstRow="1" bandRow="1">
                <a:tableStyleId>{073A0DAA-6AF3-43AB-8588-CEC1D06C72B9}</a:tableStyleId>
              </a:tblPr>
              <a:tblGrid>
                <a:gridCol w="724396">
                  <a:extLst>
                    <a:ext uri="{9D8B030D-6E8A-4147-A177-3AD203B41FA5}">
                      <a16:colId xmlns:a16="http://schemas.microsoft.com/office/drawing/2014/main" val="1355084575"/>
                    </a:ext>
                  </a:extLst>
                </a:gridCol>
                <a:gridCol w="1181595">
                  <a:extLst>
                    <a:ext uri="{9D8B030D-6E8A-4147-A177-3AD203B41FA5}">
                      <a16:colId xmlns:a16="http://schemas.microsoft.com/office/drawing/2014/main" val="476912720"/>
                    </a:ext>
                  </a:extLst>
                </a:gridCol>
                <a:gridCol w="1175657">
                  <a:extLst>
                    <a:ext uri="{9D8B030D-6E8A-4147-A177-3AD203B41FA5}">
                      <a16:colId xmlns:a16="http://schemas.microsoft.com/office/drawing/2014/main" val="213939777"/>
                    </a:ext>
                  </a:extLst>
                </a:gridCol>
                <a:gridCol w="1436914">
                  <a:extLst>
                    <a:ext uri="{9D8B030D-6E8A-4147-A177-3AD203B41FA5}">
                      <a16:colId xmlns:a16="http://schemas.microsoft.com/office/drawing/2014/main" val="1242230319"/>
                    </a:ext>
                  </a:extLst>
                </a:gridCol>
                <a:gridCol w="2422566">
                  <a:extLst>
                    <a:ext uri="{9D8B030D-6E8A-4147-A177-3AD203B41FA5}">
                      <a16:colId xmlns:a16="http://schemas.microsoft.com/office/drawing/2014/main" val="2239953487"/>
                    </a:ext>
                  </a:extLst>
                </a:gridCol>
                <a:gridCol w="3509156">
                  <a:extLst>
                    <a:ext uri="{9D8B030D-6E8A-4147-A177-3AD203B41FA5}">
                      <a16:colId xmlns:a16="http://schemas.microsoft.com/office/drawing/2014/main" val="917792165"/>
                    </a:ext>
                  </a:extLst>
                </a:gridCol>
                <a:gridCol w="1741714">
                  <a:extLst>
                    <a:ext uri="{9D8B030D-6E8A-4147-A177-3AD203B41FA5}">
                      <a16:colId xmlns:a16="http://schemas.microsoft.com/office/drawing/2014/main" val="3119598935"/>
                    </a:ext>
                  </a:extLst>
                </a:gridCol>
              </a:tblGrid>
              <a:tr h="827673">
                <a:tc>
                  <a:txBody>
                    <a:bodyPr/>
                    <a:lstStyle/>
                    <a:p>
                      <a:pPr algn="ctr"/>
                      <a:r>
                        <a:rPr lang="en-IN" sz="1400" dirty="0"/>
                        <a:t>S.NO</a:t>
                      </a:r>
                    </a:p>
                  </a:txBody>
                  <a:tcPr/>
                </a:tc>
                <a:tc>
                  <a:txBody>
                    <a:bodyPr/>
                    <a:lstStyle/>
                    <a:p>
                      <a:pPr algn="ctr"/>
                      <a:r>
                        <a:rPr lang="en-IN" sz="1400" dirty="0"/>
                        <a:t>TITLE</a:t>
                      </a:r>
                    </a:p>
                  </a:txBody>
                  <a:tcPr/>
                </a:tc>
                <a:tc>
                  <a:txBody>
                    <a:bodyPr/>
                    <a:lstStyle/>
                    <a:p>
                      <a:pPr algn="ctr"/>
                      <a:r>
                        <a:rPr lang="en-IN" sz="1400" dirty="0"/>
                        <a:t>YEAR OF PUBLICATION</a:t>
                      </a:r>
                    </a:p>
                  </a:txBody>
                  <a:tcPr/>
                </a:tc>
                <a:tc>
                  <a:txBody>
                    <a:bodyPr/>
                    <a:lstStyle/>
                    <a:p>
                      <a:pPr algn="ctr"/>
                      <a:r>
                        <a:rPr lang="en-IN" sz="1400" dirty="0"/>
                        <a:t>AUTHORS</a:t>
                      </a:r>
                    </a:p>
                  </a:txBody>
                  <a:tcPr/>
                </a:tc>
                <a:tc>
                  <a:txBody>
                    <a:bodyPr/>
                    <a:lstStyle/>
                    <a:p>
                      <a:pPr algn="ctr"/>
                      <a:r>
                        <a:rPr lang="en-IN" sz="1400" dirty="0"/>
                        <a:t>ALGORITHMS</a:t>
                      </a:r>
                    </a:p>
                  </a:txBody>
                  <a:tcPr/>
                </a:tc>
                <a:tc>
                  <a:txBody>
                    <a:bodyPr/>
                    <a:lstStyle/>
                    <a:p>
                      <a:pPr algn="ctr"/>
                      <a:r>
                        <a:rPr lang="en-IN" sz="1400" dirty="0"/>
                        <a:t>MERITS</a:t>
                      </a:r>
                    </a:p>
                  </a:txBody>
                  <a:tcPr/>
                </a:tc>
                <a:tc>
                  <a:txBody>
                    <a:bodyPr/>
                    <a:lstStyle/>
                    <a:p>
                      <a:pPr algn="ctr"/>
                      <a:r>
                        <a:rPr lang="en-IN" sz="1400" dirty="0"/>
                        <a:t>DEMERITS</a:t>
                      </a:r>
                    </a:p>
                  </a:txBody>
                  <a:tcPr/>
                </a:tc>
                <a:extLst>
                  <a:ext uri="{0D108BD9-81ED-4DB2-BD59-A6C34878D82A}">
                    <a16:rowId xmlns:a16="http://schemas.microsoft.com/office/drawing/2014/main" val="2268979572"/>
                  </a:ext>
                </a:extLst>
              </a:tr>
              <a:tr h="2758912">
                <a:tc>
                  <a:txBody>
                    <a:bodyPr/>
                    <a:lstStyle/>
                    <a:p>
                      <a:pPr algn="just"/>
                      <a:r>
                        <a:rPr lang="en-IN" sz="1400" dirty="0">
                          <a:solidFill>
                            <a:schemeClr val="tx1"/>
                          </a:solidFill>
                          <a:latin typeface="+mn-lt"/>
                        </a:rPr>
                        <a:t>5</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Toward a Virtual assistant for vulnerable Users: Designing careful Interaction</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1400" dirty="0">
                        <a:solidFill>
                          <a:schemeClr val="tx1"/>
                        </a:solidFill>
                        <a:latin typeface="+mn-lt"/>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mn-lt"/>
                        </a:rPr>
                        <a:t>2012</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Ramin Yaghoubzadehm Stefan Kopp</a:t>
                      </a:r>
                    </a:p>
                    <a:p>
                      <a:pPr algn="just"/>
                      <a:endParaRPr lang="en-IN" sz="1400" dirty="0">
                        <a:solidFill>
                          <a:schemeClr val="tx1"/>
                        </a:solidFill>
                        <a:latin typeface="+mn-lt"/>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Virtual Assistant, Speech Recognition, Multimodal Interaction, Emotion Recognition, Assistive Systems</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1400" dirty="0">
                        <a:solidFill>
                          <a:schemeClr val="tx1"/>
                        </a:solidFill>
                        <a:latin typeface="+mn-lt"/>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the techniques used in this topic offer the potential to enhance the quality of life for individuals with cognitive, physical, or emotional impairments by providing them with support, accessibility, personalization, and emotional assistance.</a:t>
                      </a:r>
                    </a:p>
                    <a:p>
                      <a:pPr algn="just"/>
                      <a:endParaRPr lang="en-IN" sz="1400" dirty="0">
                        <a:solidFill>
                          <a:schemeClr val="tx1"/>
                        </a:solidFill>
                        <a:latin typeface="+mn-lt"/>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Speech recognition limitations, Cognitive and emotional conditions, Limited adaptation, Open-world systems, Incomplete coverage, Ethical considerations, </a:t>
                      </a:r>
                      <a:endParaRPr lang="en-IN" sz="1400" dirty="0">
                        <a:solidFill>
                          <a:schemeClr val="tx1"/>
                        </a:solidFill>
                      </a:endParaRPr>
                    </a:p>
                    <a:p>
                      <a:pPr algn="just"/>
                      <a:endParaRPr lang="en-IN" sz="1400" dirty="0">
                        <a:solidFill>
                          <a:schemeClr val="tx1"/>
                        </a:solidFill>
                        <a:latin typeface="+mn-lt"/>
                      </a:endParaRPr>
                    </a:p>
                  </a:txBody>
                  <a:tcPr/>
                </a:tc>
                <a:extLst>
                  <a:ext uri="{0D108BD9-81ED-4DB2-BD59-A6C34878D82A}">
                    <a16:rowId xmlns:a16="http://schemas.microsoft.com/office/drawing/2014/main" val="3618953403"/>
                  </a:ext>
                </a:extLst>
              </a:tr>
            </a:tbl>
          </a:graphicData>
        </a:graphic>
      </p:graphicFrame>
    </p:spTree>
    <p:extLst>
      <p:ext uri="{BB962C8B-B14F-4D97-AF65-F5344CB8AC3E}">
        <p14:creationId xmlns:p14="http://schemas.microsoft.com/office/powerpoint/2010/main" val="1589913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E153E5-EFCA-17C2-D549-64CBED8758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038971" y="145789"/>
            <a:ext cx="9144000" cy="881697"/>
          </a:xfrm>
        </p:spPr>
        <p:txBody>
          <a:bodyPr>
            <a:normAutofit fontScale="90000"/>
          </a:bodyPr>
          <a:lstStyle/>
          <a:p>
            <a:r>
              <a:rPr lang="en-US" u="sng" dirty="0">
                <a:solidFill>
                  <a:schemeClr val="bg1"/>
                </a:solidFill>
                <a:latin typeface="+mn-lt"/>
              </a:rPr>
              <a:t>SYSTEM ARCHITECTURE</a:t>
            </a:r>
          </a:p>
        </p:txBody>
      </p:sp>
      <p:sp>
        <p:nvSpPr>
          <p:cNvPr id="3" name="Subtitle 2"/>
          <p:cNvSpPr>
            <a:spLocks noGrp="1"/>
          </p:cNvSpPr>
          <p:nvPr>
            <p:ph type="subTitle" idx="1"/>
          </p:nvPr>
        </p:nvSpPr>
        <p:spPr>
          <a:xfrm>
            <a:off x="3580908" y="2896584"/>
            <a:ext cx="383458" cy="439502"/>
          </a:xfrm>
        </p:spPr>
        <p:style>
          <a:lnRef idx="1">
            <a:schemeClr val="dk1"/>
          </a:lnRef>
          <a:fillRef idx="0">
            <a:schemeClr val="dk1"/>
          </a:fillRef>
          <a:effectRef idx="0">
            <a:schemeClr val="dk1"/>
          </a:effectRef>
          <a:fontRef idx="minor">
            <a:schemeClr val="tx1"/>
          </a:fontRef>
        </p:style>
        <p:txBody>
          <a:bodyPr>
            <a:normAutofit/>
          </a:bodyPr>
          <a:lstStyle/>
          <a:p>
            <a:pPr algn="l"/>
            <a:r>
              <a:rPr lang="en-US" dirty="0"/>
              <a:t> </a:t>
            </a:r>
          </a:p>
        </p:txBody>
      </p:sp>
      <p:pic>
        <p:nvPicPr>
          <p:cNvPr id="4" name="Picture 3">
            <a:extLst>
              <a:ext uri="{FF2B5EF4-FFF2-40B4-BE49-F238E27FC236}">
                <a16:creationId xmlns:a16="http://schemas.microsoft.com/office/drawing/2014/main" id="{B7AA5043-68FF-DC5E-3ABE-D45E0022248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210189"/>
            <a:ext cx="12192000" cy="5647811"/>
          </a:xfrm>
          <a:prstGeom prst="rect">
            <a:avLst/>
          </a:prstGeom>
          <a:noFill/>
          <a:ln>
            <a:noFill/>
          </a:ln>
        </p:spPr>
      </p:pic>
    </p:spTree>
    <p:extLst>
      <p:ext uri="{BB962C8B-B14F-4D97-AF65-F5344CB8AC3E}">
        <p14:creationId xmlns:p14="http://schemas.microsoft.com/office/powerpoint/2010/main" val="3987574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876</TotalTime>
  <Words>2397</Words>
  <Application>Microsoft Office PowerPoint</Application>
  <PresentationFormat>Widescreen</PresentationFormat>
  <Paragraphs>208</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Söhne</vt:lpstr>
      <vt:lpstr>Wingdings</vt:lpstr>
      <vt:lpstr>Office Theme</vt:lpstr>
      <vt:lpstr>CUSTOMIZABLE VOICE BASED AI ASSISTANT</vt:lpstr>
      <vt:lpstr>OBJECTIVE</vt:lpstr>
      <vt:lpstr>INTRODUCTION</vt:lpstr>
      <vt:lpstr>Existing Systems</vt:lpstr>
      <vt:lpstr>Proposed System</vt:lpstr>
      <vt:lpstr>LITERATURE SURVEY</vt:lpstr>
      <vt:lpstr>LITERATURE SURVEY</vt:lpstr>
      <vt:lpstr>LITERATURE SURVEY</vt:lpstr>
      <vt:lpstr>SYSTEM ARCHITECTURE</vt:lpstr>
      <vt:lpstr>SYSTEM SPECIFICATION (Hardware)</vt:lpstr>
      <vt:lpstr>SYSTEM SPECIFICATION (Software)</vt:lpstr>
      <vt:lpstr>MODULES</vt:lpstr>
      <vt:lpstr>INSTALLATION AND SETUP</vt:lpstr>
      <vt:lpstr>INSTALLATION AND SETUP</vt:lpstr>
      <vt:lpstr>API Configuration and Module Definition</vt:lpstr>
      <vt:lpstr>API Configuration and Module Definition</vt:lpstr>
      <vt:lpstr>Chatbot Logic and Functionality </vt:lpstr>
      <vt:lpstr>Chatbot Logic and Functionality </vt:lpstr>
      <vt:lpstr>User Interface and Integration</vt:lpstr>
      <vt:lpstr>User Interface and Integration</vt:lpstr>
      <vt:lpstr>ADVANTAGES</vt:lpstr>
      <vt:lpstr>CONCLUSION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PERSONALIZED VOICE BASED VIRTUAL ASSIATANT</dc:title>
  <dc:creator>faisal</dc:creator>
  <cp:lastModifiedBy>MOHAMMED FAIZAL</cp:lastModifiedBy>
  <cp:revision>67</cp:revision>
  <dcterms:created xsi:type="dcterms:W3CDTF">2023-10-03T08:59:56Z</dcterms:created>
  <dcterms:modified xsi:type="dcterms:W3CDTF">2024-06-03T07:43:51Z</dcterms:modified>
</cp:coreProperties>
</file>